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307" r:id="rId2"/>
    <p:sldId id="272" r:id="rId3"/>
    <p:sldId id="308" r:id="rId4"/>
    <p:sldId id="303" r:id="rId5"/>
    <p:sldId id="286" r:id="rId6"/>
    <p:sldId id="287" r:id="rId7"/>
    <p:sldId id="296" r:id="rId8"/>
    <p:sldId id="279" r:id="rId9"/>
    <p:sldId id="297" r:id="rId10"/>
    <p:sldId id="301" r:id="rId11"/>
    <p:sldId id="294" r:id="rId12"/>
    <p:sldId id="30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FFFF"/>
    <a:srgbClr val="3366CC"/>
    <a:srgbClr val="E7FFE7"/>
    <a:srgbClr val="336600"/>
    <a:srgbClr val="BDFFDE"/>
    <a:srgbClr val="C5FFC5"/>
    <a:srgbClr val="99FF99"/>
    <a:srgbClr val="DBFFC9"/>
    <a:srgbClr val="C7FFAB"/>
    <a:srgbClr val="E2FFC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>
        <p:scale>
          <a:sx n="69" d="100"/>
          <a:sy n="69" d="100"/>
        </p:scale>
        <p:origin x="-14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8FB6D-BAD2-460A-9D4A-3676A1A52A12}" type="datetimeFigureOut">
              <a:rPr lang="uk-UA" smtClean="0"/>
              <a:pPr/>
              <a:t>17.03.2026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6364C-7808-4671-BCF3-109B3C86B8C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34684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6364C-7808-4671-BCF3-109B3C86B8C7}" type="slidenum">
              <a:rPr lang="uk-UA" smtClean="0"/>
              <a:pPr/>
              <a:t>2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6364C-7808-4671-BCF3-109B3C86B8C7}" type="slidenum">
              <a:rPr lang="uk-UA" smtClean="0"/>
              <a:pPr/>
              <a:t>3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6364C-7808-4671-BCF3-109B3C86B8C7}" type="slidenum">
              <a:rPr lang="uk-UA" smtClean="0"/>
              <a:pPr/>
              <a:t>7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711227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cozakarpat.gov.ua/wp-content/uploads/2018/02/buk_pralis.pd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ernatidruzi.org.ua/mertva_derevyna_vichne_zhyttya_lisu.html" TargetMode="External"/><Relationship Id="rId5" Type="http://schemas.openxmlformats.org/officeDocument/2006/relationships/hyperlink" Target="https://epl.org.ua/wp-content/uploads/2019/04/MertvaDerevyna_booklet_A5_prev3.pdf" TargetMode="External"/><Relationship Id="rId4" Type="http://schemas.openxmlformats.org/officeDocument/2006/relationships/hyperlink" Target="https://epl.org.ua/about-us-posts/mertva-derevyna-navishho-vona-potribna-lis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821953"/>
          </a:xfrm>
        </p:spPr>
        <p:txBody>
          <a:bodyPr>
            <a:no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Центр науково-технічної,  дитячої та юнацької творчості</a:t>
            </a:r>
            <a:br>
              <a:rPr lang="uk-UA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Рахівської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міської ради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1052736"/>
            <a:ext cx="91440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Всеукраїнський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інтерактивний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конкурс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МАН-Юніор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Дослідник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1844824"/>
            <a:ext cx="889248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Номінація: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Еколог-Юніор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2708920"/>
            <a:ext cx="91440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ЕКОЛОГІЧНА ЦІННІСТЬ МЕРТВОЇ ДЕРЕВИНИ В БУКОВИХ ПРАЛІСАХ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3645024"/>
            <a:ext cx="8964488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r"/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Шмиг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Андрій Васильович, 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вихованець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гуртка «Юні екологи»,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Центру науково-технічної, дитячої та 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юнацької творчості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Рахівської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міської ради, 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Учень 7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класу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Рахівського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ЗЗСО І-ІІІ ст.,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№4.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/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Шмиг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Василь Васильович, 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керівник гуртка «Юні екологи»,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Центру науково-технічної, дитячої та 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юнацької творчості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Рахівської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міської ради.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0" y="6036047"/>
            <a:ext cx="91440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Рахів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270" name="AutoShape 6" descr="Щеврик гірський - факти, дієта, ареал і фотографії на Animalia.b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Блок-схема: альтернативный процесс 13"/>
          <p:cNvSpPr/>
          <p:nvPr/>
        </p:nvSpPr>
        <p:spPr>
          <a:xfrm>
            <a:off x="2987824" y="1141090"/>
            <a:ext cx="5700772" cy="991766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3059832" y="1268760"/>
            <a:ext cx="54726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визначити екологічну цінність мертвої деревини під наметом букових пралісів.</a:t>
            </a:r>
          </a:p>
        </p:txBody>
      </p:sp>
      <p:sp>
        <p:nvSpPr>
          <p:cNvPr id="1029" name="AutoShape 5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1" name="AutoShape 7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3" name="AutoShape 9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Овал 3"/>
          <p:cNvSpPr/>
          <p:nvPr/>
        </p:nvSpPr>
        <p:spPr>
          <a:xfrm>
            <a:off x="274759" y="1274995"/>
            <a:ext cx="2641057" cy="71384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33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5632" y="1426204"/>
            <a:ext cx="2588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МЕТА  РОБОТИ: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2627785" y="3068960"/>
            <a:ext cx="6120680" cy="864095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347864" y="188640"/>
            <a:ext cx="29332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ВСТУП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323528" y="2924944"/>
            <a:ext cx="2214015" cy="100811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33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3068960"/>
            <a:ext cx="2232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ЄКТ ДОСЛІДЖЕННЯ: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699792" y="3140968"/>
            <a:ext cx="59766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екологічна роль мертвої деревини для букових пралісів.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323528" y="4725144"/>
            <a:ext cx="2214015" cy="100811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33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23528" y="4869160"/>
            <a:ext cx="2232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ПРЕДМЕТ ДОСЛІДЖЕННЯ: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Блок-схема: альтернативный процесс 25"/>
          <p:cNvSpPr/>
          <p:nvPr/>
        </p:nvSpPr>
        <p:spPr>
          <a:xfrm>
            <a:off x="2627784" y="4509120"/>
            <a:ext cx="6048672" cy="1728192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8" name="Прямоугольник 27"/>
          <p:cNvSpPr/>
          <p:nvPr/>
        </p:nvSpPr>
        <p:spPr>
          <a:xfrm>
            <a:off x="2627784" y="4581128"/>
            <a:ext cx="60486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карта поширення букових пралісів на території Закарпаття, цінні екологічні функції пралісів для природи та живих організмів, вплив мертвої деревини на успішне проростання лісової розсади та формування харчового ланцюга.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9" name="AutoShape 5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1" name="AutoShape 7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3" name="AutoShape 9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2623337" y="764704"/>
            <a:ext cx="6197135" cy="4176464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771800" y="764704"/>
            <a:ext cx="59046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1. Визначити географічне поширення букових пралісів на території Закарпаття та їхнє важливе значення в природному середовищі.  </a:t>
            </a:r>
          </a:p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2. Визначити вплив замкнутості крон дерев на зміну сонячної енергії та температурних коливань.</a:t>
            </a:r>
          </a:p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3. Вивчити вплив родючості ґрунту на процес відновлення молодого підліску. </a:t>
            </a:r>
          </a:p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4. Дослідити мертву деревину у формуванні харчового ланцюга.</a:t>
            </a:r>
          </a:p>
        </p:txBody>
      </p:sp>
      <p:sp>
        <p:nvSpPr>
          <p:cNvPr id="20" name="Овал 19"/>
          <p:cNvSpPr/>
          <p:nvPr/>
        </p:nvSpPr>
        <p:spPr>
          <a:xfrm>
            <a:off x="292029" y="769490"/>
            <a:ext cx="2214015" cy="109811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33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18754" y="903046"/>
            <a:ext cx="21605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ОСНОВНІ ЗАВДАННЯ: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Угольсько-Широколужанський буковий праліс — Вікіпеді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24944"/>
            <a:ext cx="2381250" cy="1590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AutoShape 4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" name="Овал 1"/>
          <p:cNvSpPr/>
          <p:nvPr/>
        </p:nvSpPr>
        <p:spPr>
          <a:xfrm>
            <a:off x="2267744" y="182456"/>
            <a:ext cx="4392488" cy="792088"/>
          </a:xfrm>
          <a:prstGeom prst="ellipse">
            <a:avLst/>
          </a:prstGeom>
          <a:solidFill>
            <a:srgbClr val="9FFFB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347667"/>
            <a:ext cx="4392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БУКОВИЙ ПРАЛІС: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6185" y="1126943"/>
            <a:ext cx="4159791" cy="1365953"/>
          </a:xfrm>
          <a:prstGeom prst="ellipse">
            <a:avLst/>
          </a:prstGeom>
          <a:solidFill>
            <a:srgbClr val="9FFFB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96185" y="1271486"/>
            <a:ext cx="41597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- лісовий масив, який за увесь</a:t>
            </a:r>
          </a:p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час свого життя ніколи не зазнав людського втручання та демонструє свій природний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розвиток;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463988" y="1076251"/>
            <a:ext cx="4377391" cy="1560662"/>
          </a:xfrm>
          <a:prstGeom prst="ellipse">
            <a:avLst/>
          </a:prstGeom>
          <a:solidFill>
            <a:srgbClr val="9FFFB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499992" y="1196752"/>
            <a:ext cx="4392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сьогоднішній день, вони </a:t>
            </a:r>
            <a:endParaRPr lang="uk-UA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становлять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надзвичайну цінність на світовому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рівні,  та були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занесені до «Всесвітньої природньої спадщини «ЮНЕСКО».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>
            <a:stCxn id="2" idx="4"/>
          </p:cNvCxnSpPr>
          <p:nvPr/>
        </p:nvCxnSpPr>
        <p:spPr>
          <a:xfrm flipH="1">
            <a:off x="3851920" y="974544"/>
            <a:ext cx="612068" cy="438232"/>
          </a:xfrm>
          <a:prstGeom prst="straightConnector1">
            <a:avLst/>
          </a:prstGeom>
          <a:ln>
            <a:solidFill>
              <a:srgbClr val="33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2" idx="4"/>
          </p:cNvCxnSpPr>
          <p:nvPr/>
        </p:nvCxnSpPr>
        <p:spPr>
          <a:xfrm>
            <a:off x="4463988" y="974544"/>
            <a:ext cx="468052" cy="438232"/>
          </a:xfrm>
          <a:prstGeom prst="straightConnector1">
            <a:avLst/>
          </a:prstGeom>
          <a:ln>
            <a:solidFill>
              <a:srgbClr val="33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79512" y="3501008"/>
          <a:ext cx="8568951" cy="3121269"/>
        </p:xfrm>
        <a:graphic>
          <a:graphicData uri="http://schemas.openxmlformats.org/drawingml/2006/table">
            <a:tbl>
              <a:tblPr/>
              <a:tblGrid>
                <a:gridCol w="560795"/>
                <a:gridCol w="2679565"/>
                <a:gridCol w="1440160"/>
                <a:gridCol w="1152128"/>
                <a:gridCol w="2736303"/>
              </a:tblGrid>
              <a:tr h="6746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№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п/</a:t>
                      </a:r>
                      <a:r>
                        <a:rPr lang="uk-UA" sz="13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Назва гірського масиву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Ядрова (заповідна) зона, га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Буферна зона (га)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Природоохоронна установа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4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1.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Чорногірський</a:t>
                      </a: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заповідний масив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2476,8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12925, 0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Карпатський біосферний заповідник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2.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Мармароський</a:t>
                      </a: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заповідний масив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2243,6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6230,4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Карпатський біосферний заповідник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3.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Свидовецький</a:t>
                      </a: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заповідний масив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3030,5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5639,5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Карпатський біосферний заповідник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4.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Угольсько-Широколужанський заповідний масив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11860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3301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Карпатський біосферний заповідник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5.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Кузійський заповідний масив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1369,6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3163,4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Карпатський біосферний заповідник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6.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Стужиця – Ужанський національний природній парк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2532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3615</a:t>
                      </a:r>
                      <a:endParaRPr lang="uk-UA" sz="110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Ужанський</a:t>
                      </a: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національний природній парк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49">
                <a:tc gridSpan="5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          Загальна площа:      23 512,5        (34 874,3)</a:t>
                      </a:r>
                      <a:endParaRPr lang="uk-UA" sz="1100" dirty="0">
                        <a:latin typeface="Times New Roman"/>
                        <a:ea typeface="Times New Roman"/>
                      </a:endParaRPr>
                    </a:p>
                  </a:txBody>
                  <a:tcPr marL="62856" marR="62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251520" y="306896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ТАБЛИЦЯ 1.  Площа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поширення букових пралісів на території Закарпаття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176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Блок-схема: альтернативный процесс 2"/>
          <p:cNvSpPr/>
          <p:nvPr/>
        </p:nvSpPr>
        <p:spPr>
          <a:xfrm>
            <a:off x="467544" y="332656"/>
            <a:ext cx="5616624" cy="576064"/>
          </a:xfrm>
          <a:prstGeom prst="flowChartAlternateProcess">
            <a:avLst/>
          </a:prstGeom>
          <a:solidFill>
            <a:srgbClr val="E2FFC5"/>
          </a:solidFill>
          <a:ln>
            <a:solidFill>
              <a:srgbClr val="3366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04664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ЕКСПЕРИМЕНТАЛЬНА ЧАСТИНА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AutoShape 2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467544" y="1061264"/>
            <a:ext cx="3240360" cy="576064"/>
          </a:xfrm>
          <a:prstGeom prst="flowChartAlternateProcess">
            <a:avLst/>
          </a:prstGeom>
          <a:solidFill>
            <a:srgbClr val="DBFFC9"/>
          </a:solidFill>
          <a:ln>
            <a:solidFill>
              <a:srgbClr val="3366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Прямоугольник 17"/>
          <p:cNvSpPr/>
          <p:nvPr/>
        </p:nvSpPr>
        <p:spPr>
          <a:xfrm>
            <a:off x="467544" y="1149241"/>
            <a:ext cx="3240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МЕТОДИКА РОБОТИ: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683568" y="1743199"/>
            <a:ext cx="4104456" cy="646331"/>
          </a:xfrm>
          <a:prstGeom prst="flowChartAlternateProcess">
            <a:avLst/>
          </a:prstGeom>
          <a:solidFill>
            <a:srgbClr val="DBFFC9"/>
          </a:solidFill>
          <a:ln>
            <a:solidFill>
              <a:srgbClr val="3366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Прямоугольник 19"/>
          <p:cNvSpPr/>
          <p:nvPr/>
        </p:nvSpPr>
        <p:spPr>
          <a:xfrm>
            <a:off x="690482" y="1743199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- експериментальне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дослідження проводилося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2-7  червня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року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,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альтернативный процесс 20"/>
          <p:cNvSpPr/>
          <p:nvPr/>
        </p:nvSpPr>
        <p:spPr>
          <a:xfrm>
            <a:off x="683568" y="2453695"/>
            <a:ext cx="4176464" cy="1189185"/>
          </a:xfrm>
          <a:prstGeom prst="flowChartAlternateProcess">
            <a:avLst/>
          </a:prstGeom>
          <a:solidFill>
            <a:srgbClr val="DBFFC9"/>
          </a:solidFill>
          <a:ln>
            <a:solidFill>
              <a:srgbClr val="3366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Прямоугольник 21"/>
          <p:cNvSpPr/>
          <p:nvPr/>
        </p:nvSpPr>
        <p:spPr>
          <a:xfrm>
            <a:off x="683568" y="2453696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на території урочища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Чурь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Угольсь-Широколужанський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масив, на висоті 540-640 м н. р. м., південна експозиція гірського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схилу,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659062" y="3744842"/>
            <a:ext cx="4320480" cy="646331"/>
          </a:xfrm>
          <a:prstGeom prst="flowChartAlternateProcess">
            <a:avLst/>
          </a:prstGeom>
          <a:solidFill>
            <a:srgbClr val="DBFFC9"/>
          </a:solidFill>
          <a:ln>
            <a:solidFill>
              <a:srgbClr val="3366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Прямоугольник 23"/>
          <p:cNvSpPr/>
          <p:nvPr/>
        </p:nvSpPr>
        <p:spPr>
          <a:xfrm>
            <a:off x="659062" y="3744842"/>
            <a:ext cx="44890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розмір площі становив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га, на площі якої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зростають буки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віком до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300-550 рр.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485049" y="1616078"/>
            <a:ext cx="35922" cy="2451930"/>
          </a:xfrm>
          <a:prstGeom prst="line">
            <a:avLst/>
          </a:prstGeom>
          <a:ln w="38100">
            <a:solidFill>
              <a:srgbClr val="33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endCxn id="20" idx="1"/>
          </p:cNvCxnSpPr>
          <p:nvPr/>
        </p:nvCxnSpPr>
        <p:spPr>
          <a:xfrm>
            <a:off x="546466" y="2066365"/>
            <a:ext cx="144016" cy="0"/>
          </a:xfrm>
          <a:prstGeom prst="line">
            <a:avLst/>
          </a:prstGeom>
          <a:ln w="38100">
            <a:solidFill>
              <a:srgbClr val="33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endCxn id="21" idx="1"/>
          </p:cNvCxnSpPr>
          <p:nvPr/>
        </p:nvCxnSpPr>
        <p:spPr>
          <a:xfrm>
            <a:off x="485049" y="3048287"/>
            <a:ext cx="198519" cy="1"/>
          </a:xfrm>
          <a:prstGeom prst="line">
            <a:avLst/>
          </a:prstGeom>
          <a:ln w="38100">
            <a:solidFill>
              <a:srgbClr val="33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endCxn id="24" idx="1"/>
          </p:cNvCxnSpPr>
          <p:nvPr/>
        </p:nvCxnSpPr>
        <p:spPr>
          <a:xfrm>
            <a:off x="485049" y="4068008"/>
            <a:ext cx="174013" cy="0"/>
          </a:xfrm>
          <a:prstGeom prst="line">
            <a:avLst/>
          </a:prstGeom>
          <a:ln w="38100">
            <a:solidFill>
              <a:srgbClr val="33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4959165" y="3534752"/>
            <a:ext cx="4104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Мал. 2. Дослідна ділянка на території урочища </a:t>
            </a:r>
            <a:r>
              <a:rPr lang="uk-UA" sz="1400" b="1" dirty="0" err="1" smtClean="0">
                <a:latin typeface="Times New Roman" pitchFamily="18" charset="0"/>
                <a:cs typeface="Times New Roman" pitchFamily="18" charset="0"/>
              </a:rPr>
              <a:t>Чурь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1" y="5085184"/>
            <a:ext cx="8552293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68615" y="4661432"/>
            <a:ext cx="8558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ТАБЛИЦЯ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Чисельність букових деревостанів на площах 1га та 5га.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268760"/>
            <a:ext cx="3816424" cy="228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7" y="-40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8" name="AutoShape 2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76162" y="160338"/>
            <a:ext cx="8656513" cy="1036414"/>
          </a:xfrm>
          <a:prstGeom prst="roundRect">
            <a:avLst/>
          </a:prstGeom>
          <a:solidFill>
            <a:srgbClr val="99FF99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60375" y="332656"/>
            <a:ext cx="82880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itchFamily="18" charset="0"/>
                <a:cs typeface="Times New Roman" pitchFamily="18" charset="0"/>
              </a:rPr>
              <a:t>Поширення букових деревостанів на площі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1га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є нерівномірний, і цьому посприяло природній відбір дерев.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0" y="1098208"/>
            <a:ext cx="9048449" cy="833284"/>
          </a:xfrm>
          <a:prstGeom prst="ellipse">
            <a:avLst/>
          </a:prstGeom>
          <a:solidFill>
            <a:srgbClr val="C5FFC5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46495" y="13301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ЧИСЕЛЬНІСТЬ МЕРТВОЇ ДЕРЕВИНИ НА ЗАГАЛЬНІЙ ПЛОЩІ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5 ГА</a:t>
            </a:r>
          </a:p>
        </p:txBody>
      </p:sp>
      <p:sp>
        <p:nvSpPr>
          <p:cNvPr id="12" name="Овал 11"/>
          <p:cNvSpPr/>
          <p:nvPr/>
        </p:nvSpPr>
        <p:spPr>
          <a:xfrm>
            <a:off x="288115" y="1799033"/>
            <a:ext cx="3403867" cy="757132"/>
          </a:xfrm>
          <a:prstGeom prst="ellipse">
            <a:avLst/>
          </a:prstGeom>
          <a:solidFill>
            <a:srgbClr val="C5FFC5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83568" y="1940726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1 квадрат (1 га) – 18 шт.</a:t>
            </a:r>
          </a:p>
        </p:txBody>
      </p:sp>
      <p:sp>
        <p:nvSpPr>
          <p:cNvPr id="14" name="Овал 13"/>
          <p:cNvSpPr/>
          <p:nvPr/>
        </p:nvSpPr>
        <p:spPr>
          <a:xfrm>
            <a:off x="886106" y="2307130"/>
            <a:ext cx="3403867" cy="757132"/>
          </a:xfrm>
          <a:prstGeom prst="ellipse">
            <a:avLst/>
          </a:prstGeom>
          <a:solidFill>
            <a:srgbClr val="C5FFC5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281559" y="2448823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квадрат (1 га) – 15 шт.</a:t>
            </a:r>
          </a:p>
        </p:txBody>
      </p:sp>
      <p:sp>
        <p:nvSpPr>
          <p:cNvPr id="18" name="Овал 17"/>
          <p:cNvSpPr/>
          <p:nvPr/>
        </p:nvSpPr>
        <p:spPr>
          <a:xfrm>
            <a:off x="5468499" y="1760160"/>
            <a:ext cx="3403867" cy="757132"/>
          </a:xfrm>
          <a:prstGeom prst="ellipse">
            <a:avLst/>
          </a:prstGeom>
          <a:solidFill>
            <a:srgbClr val="C5FFC5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863952" y="1901853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квадрат (1 га) – 19 шт.</a:t>
            </a:r>
          </a:p>
        </p:txBody>
      </p:sp>
      <p:sp>
        <p:nvSpPr>
          <p:cNvPr id="21" name="Овал 20"/>
          <p:cNvSpPr/>
          <p:nvPr/>
        </p:nvSpPr>
        <p:spPr>
          <a:xfrm>
            <a:off x="4498923" y="2307130"/>
            <a:ext cx="3403867" cy="757132"/>
          </a:xfrm>
          <a:prstGeom prst="ellipse">
            <a:avLst/>
          </a:prstGeom>
          <a:solidFill>
            <a:srgbClr val="C5FFC5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894376" y="2448823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квадрат (1 га) – 13 шт.</a:t>
            </a:r>
          </a:p>
        </p:txBody>
      </p:sp>
      <p:sp>
        <p:nvSpPr>
          <p:cNvPr id="23" name="Овал 22"/>
          <p:cNvSpPr/>
          <p:nvPr/>
        </p:nvSpPr>
        <p:spPr>
          <a:xfrm>
            <a:off x="2649711" y="2818155"/>
            <a:ext cx="3403867" cy="757132"/>
          </a:xfrm>
          <a:prstGeom prst="ellipse">
            <a:avLst/>
          </a:prstGeom>
          <a:solidFill>
            <a:srgbClr val="C5FFC5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045164" y="2959848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квадрат (1 га) – 17 шт.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3419872" y="1849452"/>
            <a:ext cx="1053327" cy="328147"/>
          </a:xfrm>
          <a:prstGeom prst="straightConnector1">
            <a:avLst/>
          </a:prstGeom>
          <a:ln>
            <a:solidFill>
              <a:srgbClr val="99FF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4098936" y="1849452"/>
            <a:ext cx="505483" cy="784037"/>
          </a:xfrm>
          <a:prstGeom prst="straightConnector1">
            <a:avLst/>
          </a:prstGeom>
          <a:ln>
            <a:solidFill>
              <a:srgbClr val="99FF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625600" y="1849452"/>
            <a:ext cx="1026520" cy="275940"/>
          </a:xfrm>
          <a:prstGeom prst="straightConnector1">
            <a:avLst/>
          </a:prstGeom>
          <a:ln>
            <a:solidFill>
              <a:srgbClr val="99FF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25" idx="0"/>
          </p:cNvCxnSpPr>
          <p:nvPr/>
        </p:nvCxnSpPr>
        <p:spPr>
          <a:xfrm flipH="1">
            <a:off x="4413316" y="1901853"/>
            <a:ext cx="212284" cy="1057995"/>
          </a:xfrm>
          <a:prstGeom prst="straightConnector1">
            <a:avLst/>
          </a:prstGeom>
          <a:ln>
            <a:solidFill>
              <a:srgbClr val="99FF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4625600" y="1901853"/>
            <a:ext cx="268776" cy="654312"/>
          </a:xfrm>
          <a:prstGeom prst="straightConnector1">
            <a:avLst/>
          </a:prstGeom>
          <a:ln>
            <a:solidFill>
              <a:srgbClr val="99FF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Скругленный прямоугольник 14340"/>
          <p:cNvSpPr/>
          <p:nvPr/>
        </p:nvSpPr>
        <p:spPr>
          <a:xfrm>
            <a:off x="1480161" y="3575288"/>
            <a:ext cx="6332199" cy="385688"/>
          </a:xfrm>
          <a:prstGeom prst="roundRect">
            <a:avLst/>
          </a:prstGeom>
          <a:solidFill>
            <a:srgbClr val="E7FFE7"/>
          </a:solidFill>
          <a:ln>
            <a:solidFill>
              <a:srgbClr val="E7FFE7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480161" y="3591643"/>
            <a:ext cx="6422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ОСНОВНІ ПРИЧИНИ ВИМИРАННЯ БУКА ЛІСОВОГО: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72207" y="4189454"/>
            <a:ext cx="2455440" cy="560661"/>
          </a:xfrm>
          <a:prstGeom prst="roundRect">
            <a:avLst/>
          </a:prstGeom>
          <a:solidFill>
            <a:srgbClr val="E7FFE7"/>
          </a:solidFill>
          <a:ln>
            <a:solidFill>
              <a:srgbClr val="E7FFE7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37257" y="4103784"/>
            <a:ext cx="24853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Серцевинна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гниль 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(</a:t>
            </a:r>
            <a:r>
              <a:rPr lang="uk-U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36 одиниць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302681" y="4162437"/>
            <a:ext cx="2909449" cy="587677"/>
          </a:xfrm>
          <a:prstGeom prst="roundRect">
            <a:avLst/>
          </a:prstGeom>
          <a:solidFill>
            <a:srgbClr val="E7FFE7"/>
          </a:solidFill>
          <a:ln>
            <a:solidFill>
              <a:srgbClr val="E7FFE7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199841" y="4103783"/>
            <a:ext cx="2983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itchFamily="18" charset="0"/>
                <a:cs typeface="Times New Roman" pitchFamily="18" charset="0"/>
              </a:rPr>
              <a:t>2. Грибок «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Нетрія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ранова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» 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     (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32 одиниць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396902" y="4157819"/>
            <a:ext cx="2203354" cy="592296"/>
          </a:xfrm>
          <a:prstGeom prst="roundRect">
            <a:avLst/>
          </a:prstGeom>
          <a:solidFill>
            <a:srgbClr val="E7FFE7"/>
          </a:solidFill>
          <a:ln>
            <a:solidFill>
              <a:srgbClr val="E7FFE7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6366960" y="4103782"/>
            <a:ext cx="2233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itchFamily="18" charset="0"/>
                <a:cs typeface="Times New Roman" pitchFamily="18" charset="0"/>
              </a:rPr>
              <a:t>3. Ракові пухлини 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 штук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343" name="Прямая со стрелкой 14342"/>
          <p:cNvCxnSpPr/>
          <p:nvPr/>
        </p:nvCxnSpPr>
        <p:spPr>
          <a:xfrm>
            <a:off x="2195736" y="3960976"/>
            <a:ext cx="1" cy="201461"/>
          </a:xfrm>
          <a:prstGeom prst="straightConnector1">
            <a:avLst/>
          </a:prstGeom>
          <a:ln>
            <a:solidFill>
              <a:srgbClr val="E7FFE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6948264" y="3932683"/>
            <a:ext cx="0" cy="175042"/>
          </a:xfrm>
          <a:prstGeom prst="straightConnector1">
            <a:avLst/>
          </a:prstGeom>
          <a:ln>
            <a:solidFill>
              <a:srgbClr val="E7FFE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14341" idx="2"/>
            <a:endCxn id="46" idx="0"/>
          </p:cNvCxnSpPr>
          <p:nvPr/>
        </p:nvCxnSpPr>
        <p:spPr>
          <a:xfrm>
            <a:off x="4646261" y="3960976"/>
            <a:ext cx="45214" cy="142807"/>
          </a:xfrm>
          <a:prstGeom prst="straightConnector1">
            <a:avLst/>
          </a:prstGeom>
          <a:ln>
            <a:solidFill>
              <a:srgbClr val="E7FFE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10" y="5295691"/>
            <a:ext cx="7177978" cy="1341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63" name="Прямоугольник 14362"/>
          <p:cNvSpPr/>
          <p:nvPr/>
        </p:nvSpPr>
        <p:spPr>
          <a:xfrm>
            <a:off x="922547" y="4987914"/>
            <a:ext cx="8010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ТАБЛИЦІ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Вплив замкнутість крон дерев на зміну сонячного тепла та енергії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7" y="-40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8" name="AutoShape 2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" name="Прямоугольник 19"/>
          <p:cNvSpPr/>
          <p:nvPr/>
        </p:nvSpPr>
        <p:spPr>
          <a:xfrm>
            <a:off x="151680" y="160338"/>
            <a:ext cx="87369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РОЛЬ МЕРТВОЇ ДЕРЕВИНИ ДЛЯ ГРУНТІВ ТА МОЛОДОГО ПІДЛІСКУ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12622" y="968535"/>
            <a:ext cx="5256584" cy="432048"/>
          </a:xfrm>
          <a:prstGeom prst="rect">
            <a:avLst/>
          </a:prstGeom>
          <a:solidFill>
            <a:srgbClr val="BDFFDE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91631" y="985083"/>
            <a:ext cx="52775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ПОВНЕ РОЗКЛАДАННЯ МЕРТВОЇ ДЕРЕВИНИН: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4756" y="1547835"/>
            <a:ext cx="3955002" cy="847546"/>
          </a:xfrm>
          <a:prstGeom prst="rect">
            <a:avLst/>
          </a:prstGeom>
          <a:solidFill>
            <a:srgbClr val="BDFFDE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93765" y="1564384"/>
            <a:ext cx="39759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1. Забезпечують мінеральними та поживними  речовинами поверхневий ґрунтовий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покрив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29143" y="2556965"/>
            <a:ext cx="3955004" cy="601323"/>
          </a:xfrm>
          <a:prstGeom prst="rect">
            <a:avLst/>
          </a:prstGeom>
          <a:solidFill>
            <a:srgbClr val="BDFFDE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08153" y="2573514"/>
            <a:ext cx="39759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2. Підвищують рівень гумусу в поверхневому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ґрунті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919373" y="1531286"/>
            <a:ext cx="3955002" cy="601324"/>
          </a:xfrm>
          <a:prstGeom prst="rect">
            <a:avLst/>
          </a:prstGeom>
          <a:solidFill>
            <a:srgbClr val="BDFFDE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898382" y="1547835"/>
            <a:ext cx="39759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3. Приваблюють специфічні види живих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організмів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933760" y="2264680"/>
            <a:ext cx="3955004" cy="877060"/>
          </a:xfrm>
          <a:prstGeom prst="rect">
            <a:avLst/>
          </a:prstGeom>
          <a:solidFill>
            <a:srgbClr val="BDFFDE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933760" y="2281126"/>
            <a:ext cx="39759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4. Є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чудовим 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середовищем для успішного зростання рідкісних лісових рослин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4269758" y="1400583"/>
            <a:ext cx="323556" cy="732027"/>
          </a:xfrm>
          <a:prstGeom prst="straightConnector1">
            <a:avLst/>
          </a:prstGeom>
          <a:ln>
            <a:solidFill>
              <a:srgbClr val="33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22" idx="3"/>
          </p:cNvCxnSpPr>
          <p:nvPr/>
        </p:nvCxnSpPr>
        <p:spPr>
          <a:xfrm flipH="1">
            <a:off x="4284147" y="1400583"/>
            <a:ext cx="309167" cy="1457044"/>
          </a:xfrm>
          <a:prstGeom prst="straightConnector1">
            <a:avLst/>
          </a:prstGeom>
          <a:ln>
            <a:solidFill>
              <a:srgbClr val="33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4593314" y="1400583"/>
            <a:ext cx="305068" cy="579299"/>
          </a:xfrm>
          <a:prstGeom prst="straightConnector1">
            <a:avLst/>
          </a:prstGeom>
          <a:ln>
            <a:solidFill>
              <a:srgbClr val="33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4593314" y="1400583"/>
            <a:ext cx="326059" cy="1465318"/>
          </a:xfrm>
          <a:prstGeom prst="straightConnector1">
            <a:avLst/>
          </a:prstGeom>
          <a:ln>
            <a:solidFill>
              <a:srgbClr val="33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213074"/>
            <a:ext cx="8141514" cy="1658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1" name="Прямоугольник 14340"/>
          <p:cNvSpPr/>
          <p:nvPr/>
        </p:nvSpPr>
        <p:spPr>
          <a:xfrm>
            <a:off x="504852" y="3628299"/>
            <a:ext cx="8185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ТАБЛИЦЯ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Вміст мінеральних речовин в середині ґрунту на місцях  повного розкладання мертвої деревини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584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2017" y="5448496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Мал. 5. Роль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мінеральних речовин для підросту лісового підліску під наметом   букових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пралісів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208912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274798"/>
            <a:ext cx="8652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ТАБЛИЦЯ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5. Вплив рівня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мінеральних речовин в середині ґрунту на чисельність проростання букового підліску під наметом букових на трьох різних ділянках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75953"/>
            <a:ext cx="8695628" cy="2265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51519" y="3305588"/>
            <a:ext cx="2592289" cy="5040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357561"/>
            <a:ext cx="25922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ЛІСОВИЙ ГУМУС: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62096" y="3948189"/>
            <a:ext cx="4457975" cy="120895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62096" y="3833701"/>
            <a:ext cx="44579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важлива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органічна речовина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для ґрунту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, яка утворюється в результаті повного розкладання мертвої деревини та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31295" y="5326498"/>
            <a:ext cx="4488777" cy="120895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62096" y="5269254"/>
            <a:ext cx="44579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має надзвичайно велике значення для родючості ґрунту та позитивно впливає на процес відновлення букового лісу природнім шляхом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95536" y="3809644"/>
            <a:ext cx="0" cy="2097273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9" idx="1"/>
          </p:cNvCxnSpPr>
          <p:nvPr/>
        </p:nvCxnSpPr>
        <p:spPr>
          <a:xfrm>
            <a:off x="395536" y="4552665"/>
            <a:ext cx="36656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95536" y="5906917"/>
            <a:ext cx="36656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 descr="Что такое гумус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305232"/>
            <a:ext cx="3540224" cy="2291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5364089" y="5515475"/>
            <a:ext cx="3540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Мал. 4.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Формування гумусу на місці повного розкладання мертвої деревини.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906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611561" y="369530"/>
            <a:ext cx="4896544" cy="720080"/>
          </a:xfrm>
          <a:prstGeom prst="roundRect">
            <a:avLst/>
          </a:prstGeom>
          <a:solidFill>
            <a:srgbClr val="E7FFE7"/>
          </a:solidFill>
          <a:ln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1" y="369530"/>
            <a:ext cx="47525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dirty="0"/>
              <a:t>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ЦІННІСТЬ БУКОВИХ ПРАЛІСІВ НА ТЕРИТОРІЇ УКРАЇНСЬКИХ КАРПАТ: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15616" y="1227945"/>
            <a:ext cx="5127313" cy="544871"/>
          </a:xfrm>
          <a:prstGeom prst="roundRect">
            <a:avLst/>
          </a:prstGeom>
          <a:solidFill>
            <a:srgbClr val="E7FFE7"/>
          </a:solidFill>
          <a:ln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15616" y="1264819"/>
            <a:ext cx="51273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1. Історії природи даної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місцевості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17041" y="1925216"/>
            <a:ext cx="5127313" cy="744760"/>
          </a:xfrm>
          <a:prstGeom prst="roundRect">
            <a:avLst/>
          </a:prstGeom>
          <a:solidFill>
            <a:srgbClr val="E7FFE7"/>
          </a:solidFill>
          <a:ln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117041" y="1962090"/>
            <a:ext cx="51273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2. Їхній багато-столітній розвиток та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еволюція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45819" y="2816062"/>
            <a:ext cx="5127313" cy="1052537"/>
          </a:xfrm>
          <a:prstGeom prst="roundRect">
            <a:avLst/>
          </a:prstGeom>
          <a:solidFill>
            <a:srgbClr val="E7FFE7"/>
          </a:solidFill>
          <a:ln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146354" y="2816062"/>
            <a:ext cx="51273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3.Формування унікальної екосистеми та успішне забезпечення </a:t>
            </a:r>
            <a:r>
              <a:rPr lang="uk-UA" sz="2000" b="1" dirty="0" err="1">
                <a:latin typeface="Times New Roman" pitchFamily="18" charset="0"/>
                <a:cs typeface="Times New Roman" pitchFamily="18" charset="0"/>
              </a:rPr>
              <a:t>біорізноманіття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 флори та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фауни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46354" y="3996999"/>
            <a:ext cx="5127313" cy="744760"/>
          </a:xfrm>
          <a:prstGeom prst="roundRect">
            <a:avLst/>
          </a:prstGeom>
          <a:solidFill>
            <a:srgbClr val="E7FFE7"/>
          </a:solidFill>
          <a:ln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146354" y="3996999"/>
            <a:ext cx="54006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4. Збереження екосистеми та ландшафтних комплексів на гірських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схилах;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146354" y="4850243"/>
            <a:ext cx="5127313" cy="744760"/>
          </a:xfrm>
          <a:prstGeom prst="roundRect">
            <a:avLst/>
          </a:prstGeom>
          <a:solidFill>
            <a:srgbClr val="E7FFE7"/>
          </a:solidFill>
          <a:ln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146354" y="4846705"/>
            <a:ext cx="51273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5. Відсутність </a:t>
            </a:r>
            <a:r>
              <a:rPr lang="uk-UA" sz="2000" b="1" dirty="0" err="1">
                <a:latin typeface="Times New Roman" pitchFamily="18" charset="0"/>
                <a:cs typeface="Times New Roman" pitchFamily="18" charset="0"/>
              </a:rPr>
              <a:t>еколого-геологічних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процесів;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146354" y="5731422"/>
            <a:ext cx="5127313" cy="744760"/>
          </a:xfrm>
          <a:prstGeom prst="roundRect">
            <a:avLst/>
          </a:prstGeom>
          <a:solidFill>
            <a:srgbClr val="E7FFE7"/>
          </a:solidFill>
          <a:ln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146354" y="5727884"/>
            <a:ext cx="51273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6. Природній відбір та успішне проростання молодого підліску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721443" y="1077416"/>
            <a:ext cx="0" cy="5026386"/>
          </a:xfrm>
          <a:prstGeom prst="line">
            <a:avLst/>
          </a:prstGeom>
          <a:ln w="28575">
            <a:solidFill>
              <a:srgbClr val="33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10" idx="1"/>
          </p:cNvCxnSpPr>
          <p:nvPr/>
        </p:nvCxnSpPr>
        <p:spPr>
          <a:xfrm>
            <a:off x="721443" y="1464874"/>
            <a:ext cx="394173" cy="0"/>
          </a:xfrm>
          <a:prstGeom prst="straightConnector1">
            <a:avLst/>
          </a:prstGeom>
          <a:ln w="28575">
            <a:solidFill>
              <a:srgbClr val="33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722868" y="2297596"/>
            <a:ext cx="394173" cy="0"/>
          </a:xfrm>
          <a:prstGeom prst="straightConnector1">
            <a:avLst/>
          </a:prstGeom>
          <a:ln w="28575">
            <a:solidFill>
              <a:srgbClr val="33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721443" y="3310913"/>
            <a:ext cx="394173" cy="0"/>
          </a:xfrm>
          <a:prstGeom prst="straightConnector1">
            <a:avLst/>
          </a:prstGeom>
          <a:ln w="28575">
            <a:solidFill>
              <a:srgbClr val="33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722868" y="4350942"/>
            <a:ext cx="394173" cy="0"/>
          </a:xfrm>
          <a:prstGeom prst="straightConnector1">
            <a:avLst/>
          </a:prstGeom>
          <a:ln w="28575">
            <a:solidFill>
              <a:srgbClr val="33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722868" y="6103802"/>
            <a:ext cx="394173" cy="0"/>
          </a:xfrm>
          <a:prstGeom prst="straightConnector1">
            <a:avLst/>
          </a:prstGeom>
          <a:ln w="28575">
            <a:solidFill>
              <a:srgbClr val="33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721442" y="5196940"/>
            <a:ext cx="394173" cy="0"/>
          </a:xfrm>
          <a:prstGeom prst="straightConnector1">
            <a:avLst/>
          </a:prstGeom>
          <a:ln w="28575">
            <a:solidFill>
              <a:srgbClr val="33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4" name="Picture 2" descr="Закон про заборону рубки пралісу - значною мірою піар. Все залежатиме від  підзаконних актів (Аналіз) — Тексти.org.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901278"/>
            <a:ext cx="2619375" cy="1743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15 БУКОВІ ПРАЛІСИ КАРПАТ – 100 ПРИРОДНИХ ЧУДЕС УКРАЇНИ – Станіславівський  Натураліс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816062"/>
            <a:ext cx="2619375" cy="1743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Угольсько-Широколужанський буковий праліс — Вікіпеді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831" y="4759253"/>
            <a:ext cx="2609744" cy="1590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4540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 descr="Останній мольфар – Грінченко-інфор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220" name="AutoShape 4" descr="Останній мольфар – Грінченко-інфор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307975" y="1268760"/>
            <a:ext cx="8529428" cy="5184576"/>
          </a:xfrm>
          <a:prstGeom prst="roundRect">
            <a:avLst/>
          </a:prstGeom>
          <a:solidFill>
            <a:srgbClr val="CCFF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500652" y="1415673"/>
            <a:ext cx="8144073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Отже, площі букових пралісів є невеликою на території Українських Карпат, і мають найбільшу цінність для природи. Під їхніми наметами накопичується значна чисельність мертвої деревини, яка має прямий вплив на покращення родючості ґрунтів, успішного відновлення підліску та формування харчового ланцюга. Значне </a:t>
            </a:r>
            <a:r>
              <a:rPr lang="uk-UA" sz="2200" b="1" dirty="0" err="1">
                <a:latin typeface="Times New Roman" pitchFamily="18" charset="0"/>
                <a:cs typeface="Times New Roman" pitchFamily="18" charset="0"/>
              </a:rPr>
              <a:t>біорізноманіття</a:t>
            </a: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 спостерігається саме під наметами букових пралісів, і його основною є: мертва деревина та </a:t>
            </a:r>
            <a:r>
              <a:rPr lang="uk-UA" sz="2200" b="1" dirty="0" err="1">
                <a:latin typeface="Times New Roman" pitchFamily="18" charset="0"/>
                <a:cs typeface="Times New Roman" pitchFamily="18" charset="0"/>
              </a:rPr>
              <a:t>сапроксильні</a:t>
            </a: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 комахи. Багатоденні дослідження показали, мертва деревина під наметами букових пралісів має найбільшу екологічні цінність. Тому, на сьогоднішній день потрібно зберігати букові праліси на території Українських Карпат, для подільного збереження екологічної рівноваги в природному середовищі та формування </a:t>
            </a:r>
            <a:r>
              <a:rPr lang="uk-UA" sz="2200" b="1" dirty="0" err="1">
                <a:latin typeface="Times New Roman" pitchFamily="18" charset="0"/>
                <a:cs typeface="Times New Roman" pitchFamily="18" charset="0"/>
              </a:rPr>
              <a:t>біорізноманіття</a:t>
            </a: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 під їхніми наметами.  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3203848" y="476672"/>
            <a:ext cx="2304256" cy="576064"/>
          </a:xfrm>
          <a:prstGeom prst="flowChartAlternateProcess">
            <a:avLst/>
          </a:prstGeom>
          <a:solidFill>
            <a:srgbClr val="CCFFFF"/>
          </a:solidFill>
          <a:ln>
            <a:solidFill>
              <a:schemeClr val="accent2">
                <a:lumMod val="50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7" name="Прямоугольник 26"/>
          <p:cNvSpPr/>
          <p:nvPr/>
        </p:nvSpPr>
        <p:spPr>
          <a:xfrm>
            <a:off x="3130933" y="533871"/>
            <a:ext cx="2376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ВИСНОВОК: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 descr="Останній мольфар – Грінченко-інфор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0" name="AutoShape 4" descr="Останній мольфар – Грінченко-інфор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155574" y="908720"/>
            <a:ext cx="888092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СПИСОК  ВИКОРИСТАНИХ 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ДЖЕРЕЛ</a:t>
            </a: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b="1" dirty="0">
                <a:latin typeface="Times New Roman" pitchFamily="18" charset="0"/>
                <a:cs typeface="Times New Roman" pitchFamily="18" charset="0"/>
                <a:hlinkClick r:id="rId3"/>
              </a:rPr>
              <a:t>https://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ecozakarpat.gov.ua/wp-content/uploads/2018/02/buk_pralis.pdf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«Букові  </a:t>
            </a: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праліси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Закарпаття»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b="1" dirty="0">
                <a:latin typeface="Times New Roman" pitchFamily="18" charset="0"/>
                <a:cs typeface="Times New Roman" pitchFamily="18" charset="0"/>
                <a:hlinkClick r:id="rId4"/>
              </a:rPr>
              <a:t>https://epl.org.ua/about-us-posts/mertva-derevyna-navishho-vona-potribna-lisu/</a:t>
            </a: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«Мертва </a:t>
            </a: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деревина: навіщо вона потрібна лісу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?»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b="1" dirty="0">
                <a:latin typeface="Times New Roman" pitchFamily="18" charset="0"/>
                <a:cs typeface="Times New Roman" pitchFamily="18" charset="0"/>
                <a:hlinkClick r:id="rId5"/>
              </a:rPr>
              <a:t>https://epl.org.ua/wp-content/uploads/2019/04/MertvaDerevyna_booklet_A5_prev3.pdf</a:t>
            </a: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«Мертва </a:t>
            </a: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деревина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пралісів».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b="1" dirty="0">
                <a:latin typeface="Times New Roman" pitchFamily="18" charset="0"/>
                <a:cs typeface="Times New Roman" pitchFamily="18" charset="0"/>
                <a:hlinkClick r:id="rId6"/>
              </a:rPr>
              <a:t>https://pernatidruzi.org.ua/mertva_derevyna_vichne_zhyttya_lisu.html</a:t>
            </a: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«Мертва </a:t>
            </a: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деревина – вічне життя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лісу».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310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4887</TotalTime>
  <Words>934</Words>
  <Application>Microsoft Office PowerPoint</Application>
  <PresentationFormat>Экран (4:3)</PresentationFormat>
  <Paragraphs>128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Центр науково-технічної,  дитячої та юнацької творчості  Рахівської міської ради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274</cp:revision>
  <dcterms:created xsi:type="dcterms:W3CDTF">2022-09-02T08:17:19Z</dcterms:created>
  <dcterms:modified xsi:type="dcterms:W3CDTF">2026-03-17T13:03:00Z</dcterms:modified>
</cp:coreProperties>
</file>