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embeddedFontLst>
    <p:embeddedFont>
      <p:font typeface="Century Gothic" panose="020B0502020202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jpk5Sfeea2LwHcsmShF3Edw29z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ий слайд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Google Shape;24;p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" name="Google Shape;25;p25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6" name="Google Shape;26;p25"/>
          <p:cNvSpPr txBox="1"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440"/>
              <a:buNone/>
              <a:defRPr cap="none">
                <a:solidFill>
                  <a:srgbClr val="EE52A4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5"/>
          <p:cNvSpPr txBox="1">
            <a:spLocks noGrp="1"/>
          </p:cNvSpPr>
          <p:nvPr>
            <p:ph type="dt" idx="10"/>
          </p:nvPr>
        </p:nvSpPr>
        <p:spPr>
          <a:xfrm rot="5400000">
            <a:off x="10158984" y="1792224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ftr" idx="11"/>
          </p:nvPr>
        </p:nvSpPr>
        <p:spPr>
          <a:xfrm rot="5400000">
            <a:off x="8951976" y="3227832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 та вміст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Назва розділу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p2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0" name="Google Shape;40;p2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7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7"/>
            <p:cNvSpPr/>
            <p:nvPr/>
          </p:nvSpPr>
          <p:spPr>
            <a:xfrm rot="-54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48" name="Google Shape;48;p27"/>
            <p:cNvSpPr/>
            <p:nvPr/>
          </p:nvSpPr>
          <p:spPr>
            <a:xfrm rot="-5677511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7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50" name="Google Shape;50;p27"/>
          <p:cNvSpPr txBox="1"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’єкти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8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body" idx="2"/>
          </p:nvPr>
        </p:nvSpPr>
        <p:spPr>
          <a:xfrm>
            <a:off x="6208712" y="2603500"/>
            <a:ext cx="48251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рівняння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body" idx="2"/>
          </p:nvPr>
        </p:nvSpPr>
        <p:spPr>
          <a:xfrm>
            <a:off x="1154954" y="3179762"/>
            <a:ext cx="4825158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body" idx="3"/>
          </p:nvPr>
        </p:nvSpPr>
        <p:spPr>
          <a:xfrm>
            <a:off x="6208712" y="2603500"/>
            <a:ext cx="482515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body" idx="4"/>
          </p:nvPr>
        </p:nvSpPr>
        <p:spPr>
          <a:xfrm>
            <a:off x="6208712" y="3179762"/>
            <a:ext cx="4825159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Лише заголовок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ий слайд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міст і підпис" type="objTx">
  <p:cSld name="OBJECT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3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4" name="Google Shape;84;p3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2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2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2"/>
            <p:cNvSpPr/>
            <p:nvPr/>
          </p:nvSpPr>
          <p:spPr>
            <a:xfrm rot="-5677511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2"/>
            <p:cNvSpPr/>
            <p:nvPr/>
          </p:nvSpPr>
          <p:spPr>
            <a:xfrm rot="-54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93" name="Google Shape;93;p3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94" name="Google Shape;94;p32"/>
          <p:cNvSpPr txBox="1"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body" idx="1"/>
          </p:nvPr>
        </p:nvSpPr>
        <p:spPr>
          <a:xfrm>
            <a:off x="5781146" y="1447800"/>
            <a:ext cx="519006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6" name="Google Shape;96;p32"/>
          <p:cNvSpPr txBox="1">
            <a:spLocks noGrp="1"/>
          </p:cNvSpPr>
          <p:nvPr>
            <p:ph type="body" idx="2"/>
          </p:nvPr>
        </p:nvSpPr>
        <p:spPr>
          <a:xfrm>
            <a:off x="1154954" y="3129280"/>
            <a:ext cx="2793158" cy="289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7" name="Google Shape;97;p32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2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і підпис" type="picTx">
  <p:cSld name="PICTURE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3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3" name="Google Shape;103;p3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3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3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3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3"/>
            <p:cNvSpPr/>
            <p:nvPr/>
          </p:nvSpPr>
          <p:spPr>
            <a:xfrm rot="-5677511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3"/>
            <p:cNvSpPr/>
            <p:nvPr/>
          </p:nvSpPr>
          <p:spPr>
            <a:xfrm rot="-54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12" name="Google Shape;112;p33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13" name="Google Shape;113;p33"/>
          <p:cNvSpPr txBox="1"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3"/>
          <p:cNvSpPr>
            <a:spLocks noGrp="1"/>
          </p:cNvSpPr>
          <p:nvPr>
            <p:ph type="pic" idx="2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15" name="Google Shape;115;p33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16" name="Google Shape;116;p33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3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анорамна фотографія з підписом">
  <p:cSld name="Панорамна фотографія з підписом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2" name="Google Shape;122;p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4"/>
            <p:cNvSpPr/>
            <p:nvPr/>
          </p:nvSpPr>
          <p:spPr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4"/>
            <p:cNvSpPr/>
            <p:nvPr/>
          </p:nvSpPr>
          <p:spPr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30" name="Google Shape;130;p34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31" name="Google Shape;131;p34"/>
          <p:cNvSpPr txBox="1"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4"/>
          <p:cNvSpPr>
            <a:spLocks noGrp="1"/>
          </p:cNvSpPr>
          <p:nvPr>
            <p:ph type="pic" idx="2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>
            <a:off x="1154954" y="5536665"/>
            <a:ext cx="8825658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34" name="Google Shape;134;p3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Назва та підпис">
  <p:cSld name="Назва та підпис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3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0" name="Google Shape;140;p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5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5"/>
            <p:cNvSpPr/>
            <p:nvPr/>
          </p:nvSpPr>
          <p:spPr>
            <a:xfrm rot="-589932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5"/>
            <p:cNvSpPr/>
            <p:nvPr/>
          </p:nvSpPr>
          <p:spPr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 extrusionOk="0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48" name="Google Shape;148;p35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49" name="Google Shape;149;p35"/>
          <p:cNvSpPr txBox="1"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5"/>
          <p:cNvSpPr txBox="1">
            <a:spLocks noGrp="1"/>
          </p:cNvSpPr>
          <p:nvPr>
            <p:ph type="body" idx="1"/>
          </p:nvPr>
        </p:nvSpPr>
        <p:spPr>
          <a:xfrm>
            <a:off x="1154954" y="3543300"/>
            <a:ext cx="8825659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51" name="Google Shape;151;p35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5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Цитата з підписом">
  <p:cSld name="Цитата з підписом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3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7" name="Google Shape;157;p3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6"/>
            <p:cNvSpPr/>
            <p:nvPr/>
          </p:nvSpPr>
          <p:spPr>
            <a:xfrm rot="-589932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6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65" name="Google Shape;165;p36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66" name="Google Shape;166;p36"/>
          <p:cNvSpPr txBox="1"/>
          <p:nvPr/>
        </p:nvSpPr>
        <p:spPr>
          <a:xfrm>
            <a:off x="881566" y="607336"/>
            <a:ext cx="80191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600" b="0" i="0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67" name="Google Shape;167;p36"/>
          <p:cNvSpPr txBox="1"/>
          <p:nvPr/>
        </p:nvSpPr>
        <p:spPr>
          <a:xfrm>
            <a:off x="9884458" y="2613787"/>
            <a:ext cx="65276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600" b="0" i="0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168" name="Google Shape;168;p36"/>
          <p:cNvSpPr txBox="1"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6"/>
          <p:cNvSpPr txBox="1">
            <a:spLocks noGrp="1"/>
          </p:cNvSpPr>
          <p:nvPr>
            <p:ph type="body" idx="1"/>
          </p:nvPr>
        </p:nvSpPr>
        <p:spPr>
          <a:xfrm>
            <a:off x="1945945" y="3678766"/>
            <a:ext cx="7731219" cy="34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 b="0" i="0" cap="small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36"/>
          <p:cNvSpPr txBox="1">
            <a:spLocks noGrp="1"/>
          </p:cNvSpPr>
          <p:nvPr>
            <p:ph type="body" idx="2"/>
          </p:nvPr>
        </p:nvSpPr>
        <p:spPr>
          <a:xfrm>
            <a:off x="1154954" y="5029199"/>
            <a:ext cx="9244897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71" name="Google Shape;171;p3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Картка назви">
  <p:cSld name="Картка назви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3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7" name="Google Shape;177;p3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7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7"/>
            <p:cNvSpPr/>
            <p:nvPr/>
          </p:nvSpPr>
          <p:spPr>
            <a:xfrm rot="-589932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7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85" name="Google Shape;185;p37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86" name="Google Shape;186;p37"/>
          <p:cNvSpPr txBox="1"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7"/>
          <p:cNvSpPr txBox="1"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37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колонки">
  <p:cSld name="3 колонки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8"/>
          <p:cNvSpPr txBox="1"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5" name="Google Shape;195;p38"/>
          <p:cNvSpPr txBox="1">
            <a:spLocks noGrp="1"/>
          </p:cNvSpPr>
          <p:nvPr>
            <p:ph type="body" idx="2"/>
          </p:nvPr>
        </p:nvSpPr>
        <p:spPr>
          <a:xfrm>
            <a:off x="1154953" y="3179764"/>
            <a:ext cx="314187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96" name="Google Shape;196;p38"/>
          <p:cNvSpPr txBox="1">
            <a:spLocks noGrp="1"/>
          </p:cNvSpPr>
          <p:nvPr>
            <p:ph type="body" idx="3"/>
          </p:nvPr>
        </p:nvSpPr>
        <p:spPr>
          <a:xfrm>
            <a:off x="4512721" y="2603500"/>
            <a:ext cx="314700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7" name="Google Shape;197;p38"/>
          <p:cNvSpPr txBox="1">
            <a:spLocks noGrp="1"/>
          </p:cNvSpPr>
          <p:nvPr>
            <p:ph type="body" idx="4"/>
          </p:nvPr>
        </p:nvSpPr>
        <p:spPr>
          <a:xfrm>
            <a:off x="4512721" y="3179763"/>
            <a:ext cx="314700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98" name="Google Shape;198;p38"/>
          <p:cNvSpPr txBox="1">
            <a:spLocks noGrp="1"/>
          </p:cNvSpPr>
          <p:nvPr>
            <p:ph type="body" idx="5"/>
          </p:nvPr>
        </p:nvSpPr>
        <p:spPr>
          <a:xfrm>
            <a:off x="7888135" y="2603501"/>
            <a:ext cx="314573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9" name="Google Shape;199;p38"/>
          <p:cNvSpPr txBox="1">
            <a:spLocks noGrp="1"/>
          </p:cNvSpPr>
          <p:nvPr>
            <p:ph type="body" idx="6"/>
          </p:nvPr>
        </p:nvSpPr>
        <p:spPr>
          <a:xfrm>
            <a:off x="7888329" y="3179762"/>
            <a:ext cx="3145536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cxnSp>
        <p:nvCxnSpPr>
          <p:cNvPr id="200" name="Google Shape;200;p38"/>
          <p:cNvCxnSpPr/>
          <p:nvPr/>
        </p:nvCxnSpPr>
        <p:spPr>
          <a:xfrm>
            <a:off x="440397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1" name="Google Shape;201;p38"/>
          <p:cNvCxnSpPr/>
          <p:nvPr/>
        </p:nvCxnSpPr>
        <p:spPr>
          <a:xfrm>
            <a:off x="777240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38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колонки з малюнками">
  <p:cSld name="3 колонки з малюнками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9"/>
          <p:cNvSpPr txBox="1"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08" name="Google Shape;208;p39"/>
          <p:cNvSpPr>
            <a:spLocks noGrp="1"/>
          </p:cNvSpPr>
          <p:nvPr>
            <p:ph type="pic" idx="2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09" name="Google Shape;209;p39"/>
          <p:cNvSpPr txBox="1">
            <a:spLocks noGrp="1"/>
          </p:cNvSpPr>
          <p:nvPr>
            <p:ph type="body" idx="3"/>
          </p:nvPr>
        </p:nvSpPr>
        <p:spPr>
          <a:xfrm>
            <a:off x="1154954" y="5109106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10" name="Google Shape;210;p39"/>
          <p:cNvSpPr txBox="1">
            <a:spLocks noGrp="1"/>
          </p:cNvSpPr>
          <p:nvPr>
            <p:ph type="body" idx="4"/>
          </p:nvPr>
        </p:nvSpPr>
        <p:spPr>
          <a:xfrm>
            <a:off x="4568865" y="4532844"/>
            <a:ext cx="3050438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39"/>
          <p:cNvSpPr>
            <a:spLocks noGrp="1"/>
          </p:cNvSpPr>
          <p:nvPr>
            <p:ph type="pic" idx="5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12" name="Google Shape;212;p39"/>
          <p:cNvSpPr txBox="1">
            <a:spLocks noGrp="1"/>
          </p:cNvSpPr>
          <p:nvPr>
            <p:ph type="body" idx="6"/>
          </p:nvPr>
        </p:nvSpPr>
        <p:spPr>
          <a:xfrm>
            <a:off x="4570172" y="5109105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13" name="Google Shape;213;p39"/>
          <p:cNvSpPr txBox="1">
            <a:spLocks noGrp="1"/>
          </p:cNvSpPr>
          <p:nvPr>
            <p:ph type="body" idx="7"/>
          </p:nvPr>
        </p:nvSpPr>
        <p:spPr>
          <a:xfrm>
            <a:off x="7982775" y="4532845"/>
            <a:ext cx="305109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39"/>
          <p:cNvSpPr>
            <a:spLocks noGrp="1"/>
          </p:cNvSpPr>
          <p:nvPr>
            <p:ph type="pic" idx="8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15" name="Google Shape;215;p39"/>
          <p:cNvSpPr txBox="1">
            <a:spLocks noGrp="1"/>
          </p:cNvSpPr>
          <p:nvPr>
            <p:ph type="body" idx="9"/>
          </p:nvPr>
        </p:nvSpPr>
        <p:spPr>
          <a:xfrm>
            <a:off x="7982775" y="5109104"/>
            <a:ext cx="3051096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cxnSp>
        <p:nvCxnSpPr>
          <p:cNvPr id="216" name="Google Shape;216;p39"/>
          <p:cNvCxnSpPr/>
          <p:nvPr/>
        </p:nvCxnSpPr>
        <p:spPr>
          <a:xfrm>
            <a:off x="440583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7" name="Google Shape;217;p39"/>
          <p:cNvCxnSpPr/>
          <p:nvPr/>
        </p:nvCxnSpPr>
        <p:spPr>
          <a:xfrm>
            <a:off x="7797802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8" name="Google Shape;218;p39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9"/>
          <p:cNvSpPr txBox="1">
            <a:spLocks noGrp="1"/>
          </p:cNvSpPr>
          <p:nvPr>
            <p:ph type="ftr" idx="11"/>
          </p:nvPr>
        </p:nvSpPr>
        <p:spPr>
          <a:xfrm>
            <a:off x="561111" y="6391838"/>
            <a:ext cx="3644282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і вертикальний текст" type="vertTx">
  <p:cSld name="VERTICAL_TEX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0"/>
          <p:cNvSpPr txBox="1">
            <a:spLocks noGrp="1"/>
          </p:cNvSpPr>
          <p:nvPr>
            <p:ph type="body" idx="1"/>
          </p:nvPr>
        </p:nvSpPr>
        <p:spPr>
          <a:xfrm rot="5400000">
            <a:off x="3859634" y="-101179"/>
            <a:ext cx="3416300" cy="882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24" name="Google Shape;224;p40"/>
          <p:cNvSpPr txBox="1">
            <a:spLocks noGrp="1"/>
          </p:cNvSpPr>
          <p:nvPr>
            <p:ph type="dt" idx="10"/>
          </p:nvPr>
        </p:nvSpPr>
        <p:spPr>
          <a:xfrm>
            <a:off x="10695439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0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ий заголовок і текст" type="vertTitleAndTx">
  <p:cSld name="VERTICAL_TITLE_AND_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4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9" name="Google Shape;229;p4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1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1"/>
            <p:cNvSpPr/>
            <p:nvPr/>
          </p:nvSpPr>
          <p:spPr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1"/>
            <p:cNvSpPr/>
            <p:nvPr/>
          </p:nvSpPr>
          <p:spPr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38" name="Google Shape;238;p4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39" name="Google Shape;239;p41"/>
          <p:cNvSpPr txBox="1">
            <a:spLocks noGrp="1"/>
          </p:cNvSpPr>
          <p:nvPr>
            <p:ph type="title"/>
          </p:nvPr>
        </p:nvSpPr>
        <p:spPr>
          <a:xfrm rot="5400000">
            <a:off x="6915923" y="2947780"/>
            <a:ext cx="4748590" cy="140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1"/>
          <p:cNvSpPr txBox="1">
            <a:spLocks noGrp="1"/>
          </p:cNvSpPr>
          <p:nvPr>
            <p:ph type="body" idx="1"/>
          </p:nvPr>
        </p:nvSpPr>
        <p:spPr>
          <a:xfrm rot="5400000">
            <a:off x="1908672" y="524749"/>
            <a:ext cx="4748590" cy="625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41" name="Google Shape;241;p4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2135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4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4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Google Shape;7;p2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" name="Google Shape;8;p2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" name="Google Shape;9;p2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" name="Google Shape;10;p2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" name="Google Shape;11;p2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" name="Google Shape;12;p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" name="Google Shape;13;p24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" name="Google Shape;14;p24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" name="Google Shape;15;p24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6" name="Google Shape;16;p24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" name="Google Shape;20;p2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2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>
            <a:spLocks noGrp="1"/>
          </p:cNvSpPr>
          <p:nvPr>
            <p:ph type="ctrTitle"/>
          </p:nvPr>
        </p:nvSpPr>
        <p:spPr>
          <a:xfrm>
            <a:off x="438150" y="826032"/>
            <a:ext cx="11315700" cy="202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</a:pPr>
            <a:r>
              <a:rPr lang="uk-UA" sz="4000"/>
              <a:t>«Методи шифрування інформації під час передачі повідомлень </a:t>
            </a:r>
            <a:br>
              <a:rPr lang="uk-UA" sz="4000"/>
            </a:br>
            <a:r>
              <a:rPr lang="uk-UA" sz="4000"/>
              <a:t>на стаціонарних пристроях»</a:t>
            </a:r>
            <a:endParaRPr sz="4000"/>
          </a:p>
        </p:txBody>
      </p:sp>
      <p:sp>
        <p:nvSpPr>
          <p:cNvPr id="250" name="Google Shape;250;p1"/>
          <p:cNvSpPr txBox="1">
            <a:spLocks noGrp="1"/>
          </p:cNvSpPr>
          <p:nvPr>
            <p:ph type="subTitle" idx="1"/>
          </p:nvPr>
        </p:nvSpPr>
        <p:spPr>
          <a:xfrm>
            <a:off x="7347290" y="3112035"/>
            <a:ext cx="3732213" cy="2919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9999"/>
              <a:buNone/>
            </a:pPr>
            <a:r>
              <a:rPr lang="uk-UA"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Роботу виконав:</a:t>
            </a:r>
            <a:endParaRPr b="0" cap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r>
              <a:rPr lang="uk-UA"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Шквира Даниїл </a:t>
            </a:r>
            <a:r>
              <a:rPr lang="uk-UA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lang="uk-UA"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митрович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r>
              <a:rPr lang="uk-UA"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Учень 10 класу </a:t>
            </a:r>
            <a:endParaRPr b="0" cap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r>
              <a:rPr lang="uk-UA"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Маріупольського міського ліцею міста </a:t>
            </a:r>
            <a:r>
              <a:rPr lang="uk-UA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lang="uk-UA"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иєва</a:t>
            </a:r>
            <a:endParaRPr b="0" cap="non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br>
              <a:rPr lang="uk-UA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"/>
          <p:cNvSpPr txBox="1">
            <a:spLocks noGrp="1"/>
          </p:cNvSpPr>
          <p:nvPr>
            <p:ph type="ctrTitle"/>
          </p:nvPr>
        </p:nvSpPr>
        <p:spPr>
          <a:xfrm>
            <a:off x="625492" y="685799"/>
            <a:ext cx="8295248" cy="820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Актуальність</a:t>
            </a:r>
            <a:endParaRPr/>
          </a:p>
        </p:txBody>
      </p:sp>
      <p:sp>
        <p:nvSpPr>
          <p:cNvPr id="256" name="Google Shape;256;p2"/>
          <p:cNvSpPr txBox="1">
            <a:spLocks noGrp="1"/>
          </p:cNvSpPr>
          <p:nvPr>
            <p:ph type="subTitle" idx="1"/>
          </p:nvPr>
        </p:nvSpPr>
        <p:spPr>
          <a:xfrm>
            <a:off x="1075765" y="2563906"/>
            <a:ext cx="8904848" cy="3074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lang="uk-UA" sz="18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ктуальність роботи полягає в тому, що на даний момент більшість людей щоденно використовують мобільні та стаціонарні пристрої: комп’ютери, смартфони, планшети, мобільні телефони тощо, і дуже важливо</a:t>
            </a:r>
            <a:r>
              <a:rPr lang="uk-UA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uk-UA" sz="18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щоб під час передачі та отримання  персональних даних зберігалась максимальна конфіденційність і анонімність та повна неспроможність викрадення чи втрати її.</a:t>
            </a:r>
            <a:endParaRPr cap="none">
              <a:solidFill>
                <a:schemeClr val="lt1"/>
              </a:solidFill>
            </a:endParaRPr>
          </a:p>
        </p:txBody>
      </p:sp>
      <p:sp>
        <p:nvSpPr>
          <p:cNvPr id="257" name="Google Shape;257;p2"/>
          <p:cNvSpPr txBox="1"/>
          <p:nvPr/>
        </p:nvSpPr>
        <p:spPr>
          <a:xfrm>
            <a:off x="2284450" y="2496800"/>
            <a:ext cx="449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"/>
          <p:cNvSpPr txBox="1">
            <a:spLocks noGrp="1"/>
          </p:cNvSpPr>
          <p:nvPr>
            <p:ph type="ctrTitle"/>
          </p:nvPr>
        </p:nvSpPr>
        <p:spPr>
          <a:xfrm>
            <a:off x="655035" y="571500"/>
            <a:ext cx="8089060" cy="833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Мета роботи </a:t>
            </a:r>
            <a:endParaRPr/>
          </a:p>
        </p:txBody>
      </p:sp>
      <p:sp>
        <p:nvSpPr>
          <p:cNvPr id="263" name="Google Shape;263;p3"/>
          <p:cNvSpPr txBox="1">
            <a:spLocks noGrp="1"/>
          </p:cNvSpPr>
          <p:nvPr>
            <p:ph type="subTitle" idx="1"/>
          </p:nvPr>
        </p:nvSpPr>
        <p:spPr>
          <a:xfrm>
            <a:off x="1154955" y="3092824"/>
            <a:ext cx="8825658" cy="1884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uk-UA" sz="18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творення  програми шифрування інформації, що базується на криптостійкому алгоритмі для використання на стаціонарних  пристроях</a:t>
            </a:r>
            <a:endParaRPr cap="none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"/>
          <p:cNvSpPr txBox="1">
            <a:spLocks noGrp="1"/>
          </p:cNvSpPr>
          <p:nvPr>
            <p:ph type="ctrTitle"/>
          </p:nvPr>
        </p:nvSpPr>
        <p:spPr>
          <a:xfrm>
            <a:off x="513434" y="471305"/>
            <a:ext cx="8635906" cy="71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Завдання</a:t>
            </a:r>
            <a:endParaRPr/>
          </a:p>
        </p:txBody>
      </p:sp>
      <p:sp>
        <p:nvSpPr>
          <p:cNvPr id="269" name="Google Shape;269;p4"/>
          <p:cNvSpPr/>
          <p:nvPr/>
        </p:nvSpPr>
        <p:spPr>
          <a:xfrm>
            <a:off x="2042119" y="3805030"/>
            <a:ext cx="2272549" cy="1881864"/>
          </a:xfrm>
          <a:prstGeom prst="rect">
            <a:avLst/>
          </a:prstGeom>
          <a:solidFill>
            <a:schemeClr val="accent1"/>
          </a:solidFill>
          <a:ln w="19050" cap="rnd" cmpd="sng">
            <a:solidFill>
              <a:srgbClr val="820C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Модернізація та співставлення декількох алгоритмів під потрібну програму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2042118" y="1369704"/>
            <a:ext cx="2272549" cy="1881864"/>
          </a:xfrm>
          <a:prstGeom prst="rect">
            <a:avLst/>
          </a:prstGeom>
          <a:solidFill>
            <a:schemeClr val="accent1"/>
          </a:solidFill>
          <a:ln w="19050" cap="rnd" cmpd="sng">
            <a:solidFill>
              <a:srgbClr val="820C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Дослідити процес 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передачі та шифрування  даних</a:t>
            </a:r>
            <a:endParaRPr/>
          </a:p>
        </p:txBody>
      </p:sp>
      <p:sp>
        <p:nvSpPr>
          <p:cNvPr id="271" name="Google Shape;271;p4"/>
          <p:cNvSpPr/>
          <p:nvPr/>
        </p:nvSpPr>
        <p:spPr>
          <a:xfrm>
            <a:off x="7186457" y="1367808"/>
            <a:ext cx="2272549" cy="1881864"/>
          </a:xfrm>
          <a:prstGeom prst="rect">
            <a:avLst/>
          </a:prstGeom>
          <a:solidFill>
            <a:schemeClr val="accent1"/>
          </a:solidFill>
          <a:ln w="19050" cap="rnd" cmpd="sng">
            <a:solidFill>
              <a:srgbClr val="820C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Проаналізувати основні алгоритми шифрування даних</a:t>
            </a:r>
            <a:endParaRPr/>
          </a:p>
        </p:txBody>
      </p:sp>
      <p:sp>
        <p:nvSpPr>
          <p:cNvPr id="272" name="Google Shape;272;p4"/>
          <p:cNvSpPr/>
          <p:nvPr/>
        </p:nvSpPr>
        <p:spPr>
          <a:xfrm>
            <a:off x="7186456" y="3608328"/>
            <a:ext cx="2272549" cy="1881864"/>
          </a:xfrm>
          <a:prstGeom prst="rect">
            <a:avLst/>
          </a:prstGeom>
          <a:solidFill>
            <a:schemeClr val="accent1"/>
          </a:solidFill>
          <a:ln w="19050" cap="rnd" cmpd="sng">
            <a:solidFill>
              <a:srgbClr val="820C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Створити повноцінну програму шифрування даних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6"/>
          <p:cNvSpPr txBox="1">
            <a:spLocks noGrp="1"/>
          </p:cNvSpPr>
          <p:nvPr>
            <p:ph type="ctrTitle"/>
          </p:nvPr>
        </p:nvSpPr>
        <p:spPr>
          <a:xfrm>
            <a:off x="381068" y="418519"/>
            <a:ext cx="9402117" cy="8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Приклади інших програм</a:t>
            </a:r>
            <a:endParaRPr/>
          </a:p>
        </p:txBody>
      </p:sp>
      <p:sp>
        <p:nvSpPr>
          <p:cNvPr id="284" name="Google Shape;284;p6"/>
          <p:cNvSpPr txBox="1">
            <a:spLocks noGrp="1"/>
          </p:cNvSpPr>
          <p:nvPr>
            <p:ph type="subTitle" idx="1"/>
          </p:nvPr>
        </p:nvSpPr>
        <p:spPr>
          <a:xfrm flipH="1">
            <a:off x="578496" y="3362127"/>
            <a:ext cx="3741575" cy="244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Signal є зразковим месенджером із відкритим кодом, що гарантує високу ступінь безпеки. Завдяки використанню наскрізного шифрування (протокол signal), він не збирає метадані та підтримує функцію автоматичного видалення повідомлень.</a:t>
            </a:r>
            <a:endParaRPr/>
          </a:p>
        </p:txBody>
      </p:sp>
      <p:pic>
        <p:nvPicPr>
          <p:cNvPr id="285" name="Google Shape;285;p6" descr="Signal - Приватний месенджер – Додатки в Google Pl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496" y="1436542"/>
            <a:ext cx="1979558" cy="178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6" descr="Telegram — Википедия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8122" y="1436542"/>
            <a:ext cx="1784640" cy="178464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6"/>
          <p:cNvSpPr txBox="1"/>
          <p:nvPr/>
        </p:nvSpPr>
        <p:spPr>
          <a:xfrm>
            <a:off x="6332378" y="3429000"/>
            <a:ext cx="5281127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Telegram — популярний месенджер з можливістю шифрування. Секретні чати забезпечують наскрізне шифрування, доступ до повідомлень має лише пристрій відправника та отримувача. Хмарні чати зберігають повідомлення у зашифрованому вигляді на серверах Telegram. Швидка передача даних, зручні канали та великі групи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7"/>
          <p:cNvSpPr txBox="1">
            <a:spLocks noGrp="1"/>
          </p:cNvSpPr>
          <p:nvPr>
            <p:ph type="ctrTitle"/>
          </p:nvPr>
        </p:nvSpPr>
        <p:spPr>
          <a:xfrm>
            <a:off x="519546" y="1049482"/>
            <a:ext cx="11672454" cy="92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Об’єкт та предмет дослідження</a:t>
            </a:r>
            <a:endParaRPr/>
          </a:p>
        </p:txBody>
      </p:sp>
      <p:sp>
        <p:nvSpPr>
          <p:cNvPr id="293" name="Google Shape;293;p7"/>
          <p:cNvSpPr txBox="1">
            <a:spLocks noGrp="1"/>
          </p:cNvSpPr>
          <p:nvPr>
            <p:ph type="subTitle" idx="1"/>
          </p:nvPr>
        </p:nvSpPr>
        <p:spPr>
          <a:xfrm>
            <a:off x="699796" y="2752531"/>
            <a:ext cx="9280817" cy="159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uk-UA" sz="2400" b="1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Об’єктом дослідження </a:t>
            </a:r>
            <a:r>
              <a:rPr lang="uk-UA" sz="24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 алгоритм шифрування інформації,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uk-UA" sz="2400" b="1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Предметом дослідження </a:t>
            </a:r>
            <a:r>
              <a:rPr lang="uk-UA" sz="24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створена програма.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8"/>
          <p:cNvSpPr txBox="1">
            <a:spLocks noGrp="1"/>
          </p:cNvSpPr>
          <p:nvPr>
            <p:ph type="ctrTitle"/>
          </p:nvPr>
        </p:nvSpPr>
        <p:spPr>
          <a:xfrm>
            <a:off x="547749" y="540326"/>
            <a:ext cx="8217127" cy="89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Методи дослідження</a:t>
            </a:r>
            <a:endParaRPr/>
          </a:p>
        </p:txBody>
      </p:sp>
      <p:sp>
        <p:nvSpPr>
          <p:cNvPr id="299" name="Google Shape;299;p8"/>
          <p:cNvSpPr txBox="1">
            <a:spLocks noGrp="1"/>
          </p:cNvSpPr>
          <p:nvPr>
            <p:ph type="subTitle" idx="1"/>
          </p:nvPr>
        </p:nvSpPr>
        <p:spPr>
          <a:xfrm>
            <a:off x="942392" y="2174034"/>
            <a:ext cx="9038221" cy="223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AutoNum type="arabicPeriod"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Аналіз літературних </a:t>
            </a:r>
            <a:r>
              <a:rPr lang="uk-UA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 відкритих ресурсів.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AutoNum type="arabicPeriod"/>
            </a:pPr>
            <a:r>
              <a:rPr lang="uk-UA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Аналіз існуючих алгоритмів.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AutoNum type="arabicPeriod"/>
            </a:pPr>
            <a:r>
              <a:rPr lang="uk-UA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Практична реалізація програмного продукту.</a:t>
            </a:r>
            <a:endParaRPr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9"/>
          <p:cNvSpPr txBox="1">
            <a:spLocks noGrp="1"/>
          </p:cNvSpPr>
          <p:nvPr>
            <p:ph type="ctrTitle"/>
          </p:nvPr>
        </p:nvSpPr>
        <p:spPr>
          <a:xfrm>
            <a:off x="681135" y="561109"/>
            <a:ext cx="10240984" cy="935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Прикладний характер</a:t>
            </a:r>
            <a:endParaRPr/>
          </a:p>
        </p:txBody>
      </p:sp>
      <p:sp>
        <p:nvSpPr>
          <p:cNvPr id="305" name="Google Shape;305;p9"/>
          <p:cNvSpPr txBox="1">
            <a:spLocks noGrp="1"/>
          </p:cNvSpPr>
          <p:nvPr>
            <p:ph type="subTitle" idx="1"/>
          </p:nvPr>
        </p:nvSpPr>
        <p:spPr>
          <a:xfrm>
            <a:off x="681135" y="2444621"/>
            <a:ext cx="9159519" cy="2584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Розроблений програмний продукт володіє значним практичним потенціалом у сфері захисту конфіденційності мобільного зв'язку , завдяки реалізації алгоритмів шифрування AES та ChaCha20 забезпечується надійний захист текстових повідомлень і файлів під час передачі через незахищені канали зв'язку, що набуває особливої важливості в умовах зростаючих кіберзагроз.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0"/>
          <p:cNvSpPr txBox="1">
            <a:spLocks noGrp="1"/>
          </p:cNvSpPr>
          <p:nvPr>
            <p:ph type="ctrTitle"/>
          </p:nvPr>
        </p:nvSpPr>
        <p:spPr>
          <a:xfrm>
            <a:off x="510886" y="440146"/>
            <a:ext cx="8123959" cy="1558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Century Gothic"/>
              <a:buNone/>
            </a:pPr>
            <a:r>
              <a:rPr lang="uk-UA" sz="4400"/>
              <a:t>Огляд існуючих алгоритмів  шифрування</a:t>
            </a:r>
            <a:endParaRPr/>
          </a:p>
        </p:txBody>
      </p:sp>
      <p:sp>
        <p:nvSpPr>
          <p:cNvPr id="311" name="Google Shape;311;p10"/>
          <p:cNvSpPr/>
          <p:nvPr/>
        </p:nvSpPr>
        <p:spPr>
          <a:xfrm>
            <a:off x="1089640" y="2513046"/>
            <a:ext cx="1998793" cy="3545633"/>
          </a:xfrm>
          <a:prstGeom prst="rect">
            <a:avLst/>
          </a:prstGeom>
          <a:solidFill>
            <a:schemeClr val="accent4"/>
          </a:solidFill>
          <a:ln w="2857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10"/>
          <p:cNvSpPr/>
          <p:nvPr/>
        </p:nvSpPr>
        <p:spPr>
          <a:xfrm>
            <a:off x="7580603" y="2513045"/>
            <a:ext cx="1998793" cy="3545633"/>
          </a:xfrm>
          <a:prstGeom prst="rect">
            <a:avLst/>
          </a:prstGeom>
          <a:solidFill>
            <a:schemeClr val="accent4"/>
          </a:solidFill>
          <a:ln w="2857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10"/>
          <p:cNvSpPr/>
          <p:nvPr/>
        </p:nvSpPr>
        <p:spPr>
          <a:xfrm>
            <a:off x="4174962" y="2513045"/>
            <a:ext cx="2123201" cy="3545633"/>
          </a:xfrm>
          <a:prstGeom prst="rect">
            <a:avLst/>
          </a:prstGeom>
          <a:solidFill>
            <a:schemeClr val="accent4"/>
          </a:solidFill>
          <a:ln w="2857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10"/>
          <p:cNvSpPr txBox="1"/>
          <p:nvPr/>
        </p:nvSpPr>
        <p:spPr>
          <a:xfrm>
            <a:off x="1154954" y="2640563"/>
            <a:ext cx="1905487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Методи шифрування: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Симетричні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Асиметричні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Гібридні.</a:t>
            </a:r>
            <a:endParaRPr/>
          </a:p>
        </p:txBody>
      </p:sp>
      <p:sp>
        <p:nvSpPr>
          <p:cNvPr id="315" name="Google Shape;315;p10"/>
          <p:cNvSpPr txBox="1"/>
          <p:nvPr/>
        </p:nvSpPr>
        <p:spPr>
          <a:xfrm>
            <a:off x="4273420" y="2640563"/>
            <a:ext cx="2090057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Симетричні алгоритми: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блочні: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3DES;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Blowfish;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Cammelia;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AES.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потокові: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RC4;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ChaCha20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6" name="Google Shape;316;p10"/>
          <p:cNvSpPr txBox="1"/>
          <p:nvPr/>
        </p:nvSpPr>
        <p:spPr>
          <a:xfrm>
            <a:off x="7580603" y="2640563"/>
            <a:ext cx="1998793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Асиметричні алгоритми: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RSA.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Diffie-Hellman;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1"/>
          <p:cNvSpPr txBox="1">
            <a:spLocks noGrp="1"/>
          </p:cNvSpPr>
          <p:nvPr>
            <p:ph type="ctrTitle"/>
          </p:nvPr>
        </p:nvSpPr>
        <p:spPr>
          <a:xfrm>
            <a:off x="606491" y="457200"/>
            <a:ext cx="9262157" cy="97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1. 3DES</a:t>
            </a:r>
            <a:endParaRPr/>
          </a:p>
        </p:txBody>
      </p:sp>
      <p:sp>
        <p:nvSpPr>
          <p:cNvPr id="322" name="Google Shape;322;p11"/>
          <p:cNvSpPr txBox="1">
            <a:spLocks noGrp="1"/>
          </p:cNvSpPr>
          <p:nvPr>
            <p:ph type="subTitle" idx="1"/>
          </p:nvPr>
        </p:nvSpPr>
        <p:spPr>
          <a:xfrm>
            <a:off x="606491" y="1417152"/>
            <a:ext cx="9374122" cy="1698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3DES — застарілий алгоритм із потрійним шифруванням.</a:t>
            </a:r>
            <a:b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він надійніший за DES, але працює повільно і не відповідає сучасним стандартам безпеки.</a:t>
            </a:r>
            <a:b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сьогодні його замінюють на AES або інші сучасні шифри</a:t>
            </a:r>
            <a:endParaRPr/>
          </a:p>
        </p:txBody>
      </p:sp>
      <p:pic>
        <p:nvPicPr>
          <p:cNvPr id="323" name="Google Shape;32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3527" y="3115786"/>
            <a:ext cx="5707255" cy="3158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2"/>
          <p:cNvSpPr txBox="1">
            <a:spLocks noGrp="1"/>
          </p:cNvSpPr>
          <p:nvPr>
            <p:ph type="ctrTitle"/>
          </p:nvPr>
        </p:nvSpPr>
        <p:spPr>
          <a:xfrm>
            <a:off x="457200" y="509155"/>
            <a:ext cx="3875809" cy="885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2. Blowfish</a:t>
            </a:r>
            <a:endParaRPr/>
          </a:p>
        </p:txBody>
      </p:sp>
      <p:sp>
        <p:nvSpPr>
          <p:cNvPr id="329" name="Google Shape;329;p12"/>
          <p:cNvSpPr txBox="1">
            <a:spLocks noGrp="1"/>
          </p:cNvSpPr>
          <p:nvPr>
            <p:ph type="subTitle" idx="1"/>
          </p:nvPr>
        </p:nvSpPr>
        <p:spPr>
          <a:xfrm>
            <a:off x="561109" y="1561392"/>
            <a:ext cx="9523413" cy="1171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Blowfish — безкоштовний алгоритм 1993 року. Він швидкий і гнучкий, але вже застарілий.</a:t>
            </a:r>
            <a:b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Сьогодні його майже не використовують, віддаючи перевагу сучаснішим шифрам.</a:t>
            </a:r>
            <a:endParaRPr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cap="none"/>
          </a:p>
        </p:txBody>
      </p:sp>
      <p:pic>
        <p:nvPicPr>
          <p:cNvPr id="330" name="Google Shape;330;p12" descr="Java Cryptography (Blowfish Encryption &amp; Decryption Tutorial) | by arie  valiant | Mediu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8775" y="2797149"/>
            <a:ext cx="7863401" cy="2962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3"/>
          <p:cNvSpPr txBox="1">
            <a:spLocks noGrp="1"/>
          </p:cNvSpPr>
          <p:nvPr>
            <p:ph type="ctrTitle"/>
          </p:nvPr>
        </p:nvSpPr>
        <p:spPr>
          <a:xfrm>
            <a:off x="458049" y="456352"/>
            <a:ext cx="4249033" cy="86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3. Camellia</a:t>
            </a:r>
            <a:endParaRPr/>
          </a:p>
        </p:txBody>
      </p:sp>
      <p:sp>
        <p:nvSpPr>
          <p:cNvPr id="336" name="Google Shape;336;p13"/>
          <p:cNvSpPr txBox="1">
            <a:spLocks noGrp="1"/>
          </p:cNvSpPr>
          <p:nvPr>
            <p:ph type="subTitle" idx="1"/>
          </p:nvPr>
        </p:nvSpPr>
        <p:spPr>
          <a:xfrm>
            <a:off x="794163" y="1497568"/>
            <a:ext cx="9439437" cy="141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Camellia — сучасний безкоштовний алгоритм шифрування. Він швидкий, надійний і підходить для апаратної реалізації. Активно використовується в державних і фінансових системах, а також для захисту інтернет-з'єднань.</a:t>
            </a:r>
            <a:endParaRPr/>
          </a:p>
        </p:txBody>
      </p:sp>
      <p:pic>
        <p:nvPicPr>
          <p:cNvPr id="337" name="Google Shape;337;p13" descr="Automating the implementation of system-wide crypto policies with RHEL  System Rol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7337" y="3090559"/>
            <a:ext cx="6757326" cy="3137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4"/>
          <p:cNvSpPr txBox="1">
            <a:spLocks noGrp="1"/>
          </p:cNvSpPr>
          <p:nvPr>
            <p:ph type="ctrTitle"/>
          </p:nvPr>
        </p:nvSpPr>
        <p:spPr>
          <a:xfrm>
            <a:off x="457200" y="475227"/>
            <a:ext cx="2795155" cy="82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4. AES</a:t>
            </a:r>
            <a:endParaRPr/>
          </a:p>
        </p:txBody>
      </p:sp>
      <p:sp>
        <p:nvSpPr>
          <p:cNvPr id="343" name="Google Shape;343;p14"/>
          <p:cNvSpPr txBox="1">
            <a:spLocks noGrp="1"/>
          </p:cNvSpPr>
          <p:nvPr>
            <p:ph type="subTitle" idx="1"/>
          </p:nvPr>
        </p:nvSpPr>
        <p:spPr>
          <a:xfrm>
            <a:off x="457200" y="1772816"/>
            <a:ext cx="10089573" cy="119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AES — сучасний стандарт шифрування, прийнятий у 2001 році. Він поєднує високу швидкість, надійність та безпеку. Використовується повсюдно: від державних систем до побутових пристроїв.</a:t>
            </a:r>
            <a:endParaRPr/>
          </a:p>
        </p:txBody>
      </p:sp>
      <p:pic>
        <p:nvPicPr>
          <p:cNvPr id="344" name="Google Shape;344;p14" descr="Java AES Encryption and Decryption: AES-256 Examp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1915" y="2825692"/>
            <a:ext cx="6108170" cy="3313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5"/>
          <p:cNvSpPr txBox="1">
            <a:spLocks noGrp="1"/>
          </p:cNvSpPr>
          <p:nvPr>
            <p:ph type="ctrTitle"/>
          </p:nvPr>
        </p:nvSpPr>
        <p:spPr>
          <a:xfrm>
            <a:off x="531846" y="603494"/>
            <a:ext cx="2606209" cy="778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5. RC4</a:t>
            </a:r>
            <a:endParaRPr/>
          </a:p>
        </p:txBody>
      </p:sp>
      <p:sp>
        <p:nvSpPr>
          <p:cNvPr id="350" name="Google Shape;350;p15"/>
          <p:cNvSpPr txBox="1">
            <a:spLocks noGrp="1"/>
          </p:cNvSpPr>
          <p:nvPr>
            <p:ph type="subTitle" idx="1"/>
          </p:nvPr>
        </p:nvSpPr>
        <p:spPr>
          <a:xfrm>
            <a:off x="531846" y="1382487"/>
            <a:ext cx="10636897" cy="2202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Потоковий шифр від RSA security, що раніше широко використовувався в мережевій безпеці. Він відрізнявся високою швидкістю та простотою реалізації, але мав серйозні недоліки: вразливості в генерації ключів, ризик при повторному їх використанні та залежність безпеки від якості випадковості. Через численні криптографічні слабкості RC4 вважається застарілим і не рекомендується до використання в сучасних системах.</a:t>
            </a:r>
            <a:endParaRPr/>
          </a:p>
        </p:txBody>
      </p:sp>
      <p:pic>
        <p:nvPicPr>
          <p:cNvPr id="351" name="Google Shape;351;p15" descr="An Introduction to Recognizing and Decoding RC4 Encryption in Malwa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7279" y="3230133"/>
            <a:ext cx="4446030" cy="2915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6"/>
          <p:cNvSpPr txBox="1">
            <a:spLocks noGrp="1"/>
          </p:cNvSpPr>
          <p:nvPr>
            <p:ph type="ctrTitle"/>
          </p:nvPr>
        </p:nvSpPr>
        <p:spPr>
          <a:xfrm>
            <a:off x="569790" y="550092"/>
            <a:ext cx="5134819" cy="97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6. Chacha20</a:t>
            </a:r>
            <a:endParaRPr/>
          </a:p>
        </p:txBody>
      </p:sp>
      <p:sp>
        <p:nvSpPr>
          <p:cNvPr id="357" name="Google Shape;357;p16"/>
          <p:cNvSpPr txBox="1">
            <a:spLocks noGrp="1"/>
          </p:cNvSpPr>
          <p:nvPr>
            <p:ph type="subTitle" idx="1"/>
          </p:nvPr>
        </p:nvSpPr>
        <p:spPr>
          <a:xfrm>
            <a:off x="447869" y="1959431"/>
            <a:ext cx="10691186" cy="1126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Сучасний безпечний шифр, оптимізований для швидкої роботи на будь-яких пристроях. Використовується в TLS, VPN та інших протоколах. Вважається одним із найнадійніших потокових шифрів.</a:t>
            </a:r>
            <a:endParaRPr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8" name="Google Shape;35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1038" y="3086101"/>
            <a:ext cx="6024848" cy="3210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"/>
          <p:cNvSpPr txBox="1">
            <a:spLocks noGrp="1"/>
          </p:cNvSpPr>
          <p:nvPr>
            <p:ph type="ctrTitle"/>
          </p:nvPr>
        </p:nvSpPr>
        <p:spPr>
          <a:xfrm>
            <a:off x="466532" y="634482"/>
            <a:ext cx="2588395" cy="821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7. RSA</a:t>
            </a:r>
            <a:endParaRPr/>
          </a:p>
        </p:txBody>
      </p:sp>
      <p:sp>
        <p:nvSpPr>
          <p:cNvPr id="364" name="Google Shape;364;p17"/>
          <p:cNvSpPr txBox="1">
            <a:spLocks noGrp="1"/>
          </p:cNvSpPr>
          <p:nvPr>
            <p:ph type="subTitle" idx="1"/>
          </p:nvPr>
        </p:nvSpPr>
        <p:spPr>
          <a:xfrm>
            <a:off x="531845" y="1455576"/>
            <a:ext cx="10731900" cy="276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Перший практичний алгоритм із відкритим ключем, заснований на складності розкладання великих чисел на множники. Він дозволяє безпечно обмінюватися ключами навіть у незахищених каналах зв'язку, а також створювати електронні підписи.</a:t>
            </a:r>
            <a:b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Незважаючи на відносно низьку швидкість порівняно із симетричними алгоритмами, RSA широко використовується в SSL/TLS, цифрових підписах, шифруванні повідомлень і автентифікації.</a:t>
            </a:r>
            <a:endParaRPr/>
          </a:p>
        </p:txBody>
      </p:sp>
      <p:pic>
        <p:nvPicPr>
          <p:cNvPr id="365" name="Google Shape;365;p17" descr="CTF-RSA分解模数N_rsa分解n-CSDN博客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5717" y="3520149"/>
            <a:ext cx="5564156" cy="2765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8"/>
          <p:cNvSpPr txBox="1">
            <a:spLocks noGrp="1"/>
          </p:cNvSpPr>
          <p:nvPr>
            <p:ph type="ctrTitle"/>
          </p:nvPr>
        </p:nvSpPr>
        <p:spPr>
          <a:xfrm>
            <a:off x="541176" y="558535"/>
            <a:ext cx="9514082" cy="793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8.  Diffie-Hellman</a:t>
            </a:r>
            <a:endParaRPr/>
          </a:p>
        </p:txBody>
      </p:sp>
      <p:sp>
        <p:nvSpPr>
          <p:cNvPr id="371" name="Google Shape;371;p18"/>
          <p:cNvSpPr txBox="1">
            <a:spLocks noGrp="1"/>
          </p:cNvSpPr>
          <p:nvPr>
            <p:ph type="subTitle" idx="1"/>
          </p:nvPr>
        </p:nvSpPr>
        <p:spPr>
          <a:xfrm>
            <a:off x="647101" y="1566456"/>
            <a:ext cx="10575080" cy="183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Протокол, який дозволяє двом сторонам створити спільний секретний ключ через незахищений канал зв'язку. Він не шифрує дані, але забезпечує безпечний обмін ключами, ґрунтуючись на складності обчислення дискретних логарифмів.</a:t>
            </a:r>
            <a:b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Використовується в сучасних системах безпеки, таких як TLS, VPN та захищені месенджери.</a:t>
            </a:r>
            <a:endParaRPr/>
          </a:p>
        </p:txBody>
      </p:sp>
      <p:pic>
        <p:nvPicPr>
          <p:cNvPr id="372" name="Google Shape;37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1123" y="3480108"/>
            <a:ext cx="6214187" cy="2669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9"/>
          <p:cNvSpPr txBox="1">
            <a:spLocks noGrp="1"/>
          </p:cNvSpPr>
          <p:nvPr>
            <p:ph type="ctrTitle"/>
          </p:nvPr>
        </p:nvSpPr>
        <p:spPr>
          <a:xfrm>
            <a:off x="494348" y="531015"/>
            <a:ext cx="9906952" cy="1667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Принцип роботи гібридного шифрування</a:t>
            </a:r>
            <a:endParaRPr/>
          </a:p>
        </p:txBody>
      </p:sp>
      <p:sp>
        <p:nvSpPr>
          <p:cNvPr id="378" name="Google Shape;378;p19"/>
          <p:cNvSpPr txBox="1">
            <a:spLocks noGrp="1"/>
          </p:cNvSpPr>
          <p:nvPr>
            <p:ph type="subTitle" idx="1"/>
          </p:nvPr>
        </p:nvSpPr>
        <p:spPr>
          <a:xfrm>
            <a:off x="585788" y="2264849"/>
            <a:ext cx="4910772" cy="362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Гібридні системи шифрування являють собою комбінацію симетричних та асиметричних методів, що забезпечує ефективний та надійний захист інформації. У подібних системах основну інформацію шифрують за допомогою високопродуктивного симетричного алгоритму, тоді як секретний ключ, необхідний для її розшифрування, захищається шляхом застосування асиметричного шифрування.</a:t>
            </a:r>
            <a:endParaRPr/>
          </a:p>
        </p:txBody>
      </p:sp>
      <p:pic>
        <p:nvPicPr>
          <p:cNvPr id="379" name="Google Shape;37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6063" y="2781558"/>
            <a:ext cx="5710150" cy="2501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0"/>
          <p:cNvSpPr txBox="1">
            <a:spLocks noGrp="1"/>
          </p:cNvSpPr>
          <p:nvPr>
            <p:ph type="ctrTitle"/>
          </p:nvPr>
        </p:nvSpPr>
        <p:spPr>
          <a:xfrm>
            <a:off x="554568" y="440872"/>
            <a:ext cx="8826765" cy="1931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Створення програмного продукту</a:t>
            </a:r>
            <a:br>
              <a:rPr lang="uk-UA" sz="1200"/>
            </a:br>
            <a:endParaRPr sz="1200"/>
          </a:p>
        </p:txBody>
      </p:sp>
      <p:sp>
        <p:nvSpPr>
          <p:cNvPr id="385" name="Google Shape;385;p20"/>
          <p:cNvSpPr txBox="1">
            <a:spLocks noGrp="1"/>
          </p:cNvSpPr>
          <p:nvPr>
            <p:ph type="subTitle" idx="1"/>
          </p:nvPr>
        </p:nvSpPr>
        <p:spPr>
          <a:xfrm>
            <a:off x="554568" y="2640563"/>
            <a:ext cx="10709177" cy="334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Архітектура програми включає чотири алгоритми шифрування: AES-CBC, AES-CTR, AES-GCM та chacha20. Вона підтримує кросплатформову роботу на Windows, Linux і Macos. Програма працює у двох режимах: з текстом і файлами. Для розробки використано мову програмування Python ( библиотеки Tkinter і Pycryptodome). Серед ключових особливостей можна відзначити простий у використанні інтерфейс, автоматичну генерацію ключів, захист від помилок та повну готовність до застосування. Як результат, створено надійне рішення шифрування для щоденного використання.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1"/>
          <p:cNvSpPr txBox="1">
            <a:spLocks noGrp="1"/>
          </p:cNvSpPr>
          <p:nvPr>
            <p:ph type="ctrTitle"/>
          </p:nvPr>
        </p:nvSpPr>
        <p:spPr>
          <a:xfrm>
            <a:off x="481636" y="582095"/>
            <a:ext cx="10872316" cy="127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</a:pPr>
            <a:r>
              <a:rPr lang="uk-UA" sz="4000"/>
              <a:t>Приклад коду шифрування з алгоритмом AES </a:t>
            </a:r>
            <a:endParaRPr/>
          </a:p>
        </p:txBody>
      </p:sp>
      <p:pic>
        <p:nvPicPr>
          <p:cNvPr id="391" name="Google Shape;39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5579" y="2567873"/>
            <a:ext cx="6885993" cy="3593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2"/>
          <p:cNvSpPr txBox="1">
            <a:spLocks noGrp="1"/>
          </p:cNvSpPr>
          <p:nvPr>
            <p:ph type="ctrTitle"/>
          </p:nvPr>
        </p:nvSpPr>
        <p:spPr>
          <a:xfrm>
            <a:off x="615819" y="578498"/>
            <a:ext cx="7541045" cy="98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Результати роботи</a:t>
            </a:r>
            <a:endParaRPr/>
          </a:p>
        </p:txBody>
      </p:sp>
      <p:sp>
        <p:nvSpPr>
          <p:cNvPr id="397" name="Google Shape;397;p22"/>
          <p:cNvSpPr txBox="1">
            <a:spLocks noGrp="1"/>
          </p:cNvSpPr>
          <p:nvPr>
            <p:ph type="subTitle" idx="1"/>
          </p:nvPr>
        </p:nvSpPr>
        <p:spPr>
          <a:xfrm>
            <a:off x="730118" y="2211781"/>
            <a:ext cx="10128381" cy="28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539750" lvl="0" indent="-290513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9999"/>
              <a:buAutoNum type="arabicPeriod"/>
            </a:pPr>
            <a:r>
              <a:rPr lang="uk-UA" sz="72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Були досліджені різноманітні криптографічні алгоритми, серед яких: 3DES, Blowfish, Cammelia, AES, RC4, ChaCha20, RSA, Diffie-Hellman.</a:t>
            </a:r>
            <a:endParaRPr/>
          </a:p>
          <a:p>
            <a:pPr marL="539750" lvl="0" indent="-290513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79999"/>
              <a:buAutoNum type="arabicPeriod"/>
            </a:pPr>
            <a:r>
              <a:rPr lang="uk-UA" sz="72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Був створений план розробки, за яким відбувалось створення самої програми.</a:t>
            </a:r>
            <a:endParaRPr sz="7200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lvl="0" indent="-290513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79999"/>
              <a:buAutoNum type="arabicPeriod"/>
            </a:pPr>
            <a:r>
              <a:rPr lang="uk-UA" sz="72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Розроблено програму для криптографічного захисту даних. В якості алгоритмів шифрування були впроваджені AES у режимах CBC, CTR, GCM, а також потоковий шифр chacha20.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endParaRPr cap="none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r>
              <a:rPr lang="uk-UA"/>
              <a:t>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3"/>
          <p:cNvSpPr txBox="1">
            <a:spLocks noGrp="1"/>
          </p:cNvSpPr>
          <p:nvPr>
            <p:ph type="ctrTitle"/>
          </p:nvPr>
        </p:nvSpPr>
        <p:spPr>
          <a:xfrm>
            <a:off x="581255" y="550718"/>
            <a:ext cx="7492482" cy="91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</a:pPr>
            <a:r>
              <a:rPr lang="uk-UA"/>
              <a:t>Плани на майбутнє</a:t>
            </a:r>
            <a:endParaRPr/>
          </a:p>
        </p:txBody>
      </p:sp>
      <p:sp>
        <p:nvSpPr>
          <p:cNvPr id="403" name="Google Shape;403;p23"/>
          <p:cNvSpPr txBox="1">
            <a:spLocks noGrp="1"/>
          </p:cNvSpPr>
          <p:nvPr>
            <p:ph type="subTitle" idx="1"/>
          </p:nvPr>
        </p:nvSpPr>
        <p:spPr>
          <a:xfrm>
            <a:off x="966355" y="2390547"/>
            <a:ext cx="9523413" cy="1796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Arial"/>
              <a:buChar char="•"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Детальніший аналіз існуючих та новостворених алгоритмів;</a:t>
            </a:r>
            <a:endParaRPr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Arial"/>
              <a:buChar char="•"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Удосконалення розробленого алгоритму;</a:t>
            </a:r>
            <a:endParaRPr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Arial"/>
              <a:buChar char="•"/>
            </a:pPr>
            <a:r>
              <a:rPr lang="uk-UA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Оптимізація інтерфейсу програми.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Зал засідань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897</Words>
  <Application>Microsoft Office PowerPoint</Application>
  <PresentationFormat>Широкоэкранный</PresentationFormat>
  <Paragraphs>79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Century Gothic</vt:lpstr>
      <vt:lpstr>Noto Sans Symbols</vt:lpstr>
      <vt:lpstr>Times New Roman</vt:lpstr>
      <vt:lpstr>Arial</vt:lpstr>
      <vt:lpstr>Зал засідань</vt:lpstr>
      <vt:lpstr>«Методи шифрування інформації під час передачі повідомлень  на стаціонарних пристроях»</vt:lpstr>
      <vt:lpstr>Актуальність</vt:lpstr>
      <vt:lpstr>Мета роботи </vt:lpstr>
      <vt:lpstr>Завдання</vt:lpstr>
      <vt:lpstr>Приклади інших програм</vt:lpstr>
      <vt:lpstr>Об’єкт та предмет дослідження</vt:lpstr>
      <vt:lpstr>Методи дослідження</vt:lpstr>
      <vt:lpstr>Прикладний характер</vt:lpstr>
      <vt:lpstr>Огляд існуючих алгоритмів  шифрування</vt:lpstr>
      <vt:lpstr>1. 3DES</vt:lpstr>
      <vt:lpstr>2. Blowfish</vt:lpstr>
      <vt:lpstr>3. Camellia</vt:lpstr>
      <vt:lpstr>4. AES</vt:lpstr>
      <vt:lpstr>5. RC4</vt:lpstr>
      <vt:lpstr>6. Chacha20</vt:lpstr>
      <vt:lpstr>7. RSA</vt:lpstr>
      <vt:lpstr>8.  Diffie-Hellman</vt:lpstr>
      <vt:lpstr>Принцип роботи гібридного шифрування</vt:lpstr>
      <vt:lpstr>Створення програмного продукту </vt:lpstr>
      <vt:lpstr>Приклад коду шифрування з алгоритмом AES </vt:lpstr>
      <vt:lpstr>Результати роботи</vt:lpstr>
      <vt:lpstr>Плани на майбутнє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«Методи шифрування інформації під час передачі повідомлень  на стаціонарних пристроях»</dc:title>
  <dc:creator>Comp2 Liceum</dc:creator>
  <cp:lastModifiedBy>Даниил Шквыра</cp:lastModifiedBy>
  <cp:revision>2</cp:revision>
  <dcterms:created xsi:type="dcterms:W3CDTF">2025-10-14T07:22:55Z</dcterms:created>
  <dcterms:modified xsi:type="dcterms:W3CDTF">2025-12-11T06:50:56Z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0x010100CE4CE3C3CE7F8245B8F560AF5B1598E4</vt:lpwstr>
  </property>
</Properties>
</file>