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8" r:id="rId2"/>
    <p:sldId id="261" r:id="rId3"/>
    <p:sldId id="258" r:id="rId4"/>
    <p:sldId id="260" r:id="rId5"/>
    <p:sldId id="259" r:id="rId6"/>
    <p:sldId id="263" r:id="rId7"/>
    <p:sldId id="265" r:id="rId8"/>
    <p:sldId id="271" r:id="rId9"/>
    <p:sldId id="266" r:id="rId10"/>
    <p:sldId id="267" r:id="rId11"/>
    <p:sldId id="270" r:id="rId12"/>
    <p:sldId id="272" r:id="rId13"/>
    <p:sldId id="264" r:id="rId14"/>
    <p:sldId id="273" r:id="rId15"/>
    <p:sldId id="269"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83" d="100"/>
          <a:sy n="83" d="100"/>
        </p:scale>
        <p:origin x="69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B0D8C72-3844-4510-B8D9-A3FEB9B4198B}" type="datetimeFigureOut">
              <a:rPr lang="uk-UA" smtClean="0"/>
              <a:t>24.03.2026</a:t>
            </a:fld>
            <a:endParaRPr lang="uk-U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uk-U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A404C17-070C-4063-802E-5BF5294161B0}" type="slidenum">
              <a:rPr lang="uk-UA" smtClean="0"/>
              <a:t>‹#›</a:t>
            </a:fld>
            <a:endParaRPr lang="uk-U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696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B0D8C72-3844-4510-B8D9-A3FEB9B4198B}" type="datetimeFigureOut">
              <a:rPr lang="uk-UA" smtClean="0"/>
              <a:t>24.03.2026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349812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B0D8C72-3844-4510-B8D9-A3FEB9B4198B}" type="datetimeFigureOut">
              <a:rPr lang="uk-UA" smtClean="0"/>
              <a:t>24.03.2026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404C17-070C-4063-802E-5BF5294161B0}" type="slidenum">
              <a:rPr lang="uk-UA" smtClean="0"/>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450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B0D8C72-3844-4510-B8D9-A3FEB9B4198B}" type="datetimeFigureOut">
              <a:rPr lang="uk-UA" smtClean="0"/>
              <a:t>24.03.2026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92891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B0D8C72-3844-4510-B8D9-A3FEB9B4198B}" type="datetimeFigureOut">
              <a:rPr lang="uk-UA" smtClean="0"/>
              <a:t>24.03.2026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3126091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B0D8C72-3844-4510-B8D9-A3FEB9B4198B}" type="datetimeFigureOut">
              <a:rPr lang="uk-UA" smtClean="0"/>
              <a:t>24.03.2026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1361231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D8C72-3844-4510-B8D9-A3FEB9B4198B}" type="datetimeFigureOut">
              <a:rPr lang="uk-UA" smtClean="0"/>
              <a:t>24.03.2026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1693921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B0D8C72-3844-4510-B8D9-A3FEB9B4198B}" type="datetimeFigureOut">
              <a:rPr lang="uk-UA" smtClean="0"/>
              <a:t>24.03.2026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3652964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B0D8C72-3844-4510-B8D9-A3FEB9B4198B}" type="datetimeFigureOut">
              <a:rPr lang="uk-UA" smtClean="0"/>
              <a:t>24.03.2026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162771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B0D8C72-3844-4510-B8D9-A3FEB9B4198B}" type="datetimeFigureOut">
              <a:rPr lang="uk-UA" smtClean="0"/>
              <a:t>24.03.2026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4043985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B0D8C72-3844-4510-B8D9-A3FEB9B4198B}" type="datetimeFigureOut">
              <a:rPr lang="uk-UA" smtClean="0"/>
              <a:t>24.03.2026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404C17-070C-4063-802E-5BF5294161B0}" type="slidenum">
              <a:rPr lang="uk-UA" smtClean="0"/>
              <a:t>‹#›</a:t>
            </a:fld>
            <a:endParaRPr lang="uk-UA"/>
          </a:p>
        </p:txBody>
      </p:sp>
    </p:spTree>
    <p:extLst>
      <p:ext uri="{BB962C8B-B14F-4D97-AF65-F5344CB8AC3E}">
        <p14:creationId xmlns:p14="http://schemas.microsoft.com/office/powerpoint/2010/main" val="1160312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B0D8C72-3844-4510-B8D9-A3FEB9B4198B}" type="datetimeFigureOut">
              <a:rPr lang="uk-UA" smtClean="0"/>
              <a:t>24.03.2026</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A404C17-070C-4063-802E-5BF5294161B0}" type="slidenum">
              <a:rPr lang="uk-UA" smtClean="0"/>
              <a:t>‹#›</a:t>
            </a:fld>
            <a:endParaRPr lang="uk-UA"/>
          </a:p>
        </p:txBody>
      </p:sp>
    </p:spTree>
    <p:extLst>
      <p:ext uri="{BB962C8B-B14F-4D97-AF65-F5344CB8AC3E}">
        <p14:creationId xmlns:p14="http://schemas.microsoft.com/office/powerpoint/2010/main" val="225938503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image" Target="../media/image7.jfif"/><Relationship Id="rId1" Type="http://schemas.openxmlformats.org/officeDocument/2006/relationships/slideLayout" Target="../slideLayouts/slideLayout2.xml"/><Relationship Id="rId5" Type="http://schemas.openxmlformats.org/officeDocument/2006/relationships/image" Target="../media/image10.jfif"/><Relationship Id="rId4" Type="http://schemas.openxmlformats.org/officeDocument/2006/relationships/image" Target="../media/image9.jfif"/></Relationships>
</file>

<file path=ppt/slides/_rels/slide3.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9.jfif"/><Relationship Id="rId1" Type="http://schemas.openxmlformats.org/officeDocument/2006/relationships/slideLayout" Target="../slideLayouts/slideLayout2.xml"/><Relationship Id="rId5" Type="http://schemas.openxmlformats.org/officeDocument/2006/relationships/image" Target="../media/image7.jfif"/><Relationship Id="rId4" Type="http://schemas.openxmlformats.org/officeDocument/2006/relationships/image" Target="../media/image12.jf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2" name="Объект 1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45935" y="3841360"/>
            <a:ext cx="1709759" cy="1206889"/>
          </a:xfrm>
        </p:spPr>
      </p:pic>
      <p:sp>
        <p:nvSpPr>
          <p:cNvPr id="4" name="Прямоугольник 3"/>
          <p:cNvSpPr/>
          <p:nvPr/>
        </p:nvSpPr>
        <p:spPr>
          <a:xfrm>
            <a:off x="138655" y="148927"/>
            <a:ext cx="11804152" cy="65393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5" name="Прямоугольник 4"/>
          <p:cNvSpPr/>
          <p:nvPr/>
        </p:nvSpPr>
        <p:spPr>
          <a:xfrm>
            <a:off x="123030" y="126661"/>
            <a:ext cx="9494922" cy="2838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b="1" cap="all" dirty="0" smtClean="0">
              <a:solidFill>
                <a:srgbClr val="000000"/>
              </a:solidFill>
              <a:latin typeface="Times New Roman" panose="02020603050405020304" pitchFamily="18" charset="0"/>
              <a:ea typeface="Calibri" panose="020F0502020204030204" pitchFamily="34" charset="0"/>
              <a:cs typeface="+mj-cs"/>
            </a:endParaRPr>
          </a:p>
          <a:p>
            <a:pPr algn="ctr"/>
            <a:endParaRPr lang="uk-UA" sz="1600" b="1" cap="all" dirty="0">
              <a:solidFill>
                <a:srgbClr val="000000"/>
              </a:solidFill>
              <a:latin typeface="Times New Roman" panose="02020603050405020304" pitchFamily="18" charset="0"/>
              <a:ea typeface="Calibri" panose="020F0502020204030204" pitchFamily="34" charset="0"/>
              <a:cs typeface="+mj-cs"/>
            </a:endParaRPr>
          </a:p>
          <a:p>
            <a:pPr algn="ctr"/>
            <a:endParaRPr lang="uk-UA" sz="2400" b="1" cap="all" dirty="0" smtClean="0">
              <a:solidFill>
                <a:srgbClr val="000000"/>
              </a:solidFill>
              <a:latin typeface="Times New Roman" panose="02020603050405020304" pitchFamily="18" charset="0"/>
              <a:ea typeface="Calibri" panose="020F0502020204030204" pitchFamily="34" charset="0"/>
              <a:cs typeface="+mj-cs"/>
            </a:endParaRPr>
          </a:p>
          <a:p>
            <a:pPr algn="ctr"/>
            <a:r>
              <a:rPr lang="uk-UA" sz="2400" b="1" cap="all" dirty="0" smtClean="0">
                <a:solidFill>
                  <a:srgbClr val="000000"/>
                </a:solidFill>
                <a:latin typeface="Times New Roman" panose="02020603050405020304" pitchFamily="18" charset="0"/>
                <a:ea typeface="Calibri" panose="020F0502020204030204" pitchFamily="34" charset="0"/>
                <a:cs typeface="+mj-cs"/>
              </a:rPr>
              <a:t>ВЗАЄМОЗ</a:t>
            </a:r>
            <a:r>
              <a:rPr lang="en-US" sz="2400" b="1" cap="all" dirty="0">
                <a:solidFill>
                  <a:srgbClr val="000000"/>
                </a:solidFill>
                <a:latin typeface="Times New Roman" panose="02020603050405020304" pitchFamily="18" charset="0"/>
                <a:ea typeface="Calibri" panose="020F0502020204030204" pitchFamily="34" charset="0"/>
                <a:cs typeface="+mj-cs"/>
              </a:rPr>
              <a:t>’</a:t>
            </a:r>
            <a:r>
              <a:rPr lang="uk-UA" sz="2400" b="1" cap="all" dirty="0">
                <a:solidFill>
                  <a:srgbClr val="000000"/>
                </a:solidFill>
                <a:latin typeface="Times New Roman" panose="02020603050405020304" pitchFamily="18" charset="0"/>
                <a:ea typeface="Calibri" panose="020F0502020204030204" pitchFamily="34" charset="0"/>
                <a:cs typeface="+mj-cs"/>
              </a:rPr>
              <a:t>ЯЗОК </a:t>
            </a:r>
            <a:r>
              <a:rPr lang="uk-UA" sz="2400" b="1" cap="all" dirty="0" smtClean="0">
                <a:solidFill>
                  <a:srgbClr val="000000"/>
                </a:solidFill>
                <a:latin typeface="Times New Roman" panose="02020603050405020304" pitchFamily="18" charset="0"/>
                <a:ea typeface="Calibri" panose="020F0502020204030204" pitchFamily="34" charset="0"/>
                <a:cs typeface="+mj-cs"/>
              </a:rPr>
              <a:t>Метеликів ( ряд</a:t>
            </a:r>
            <a:r>
              <a:rPr lang="uk-UA" sz="2400" b="1" i="1" cap="all" dirty="0" smtClean="0">
                <a:solidFill>
                  <a:srgbClr val="000000"/>
                </a:solidFill>
                <a:latin typeface="Times New Roman" panose="02020603050405020304" pitchFamily="18" charset="0"/>
                <a:ea typeface="Calibri" panose="020F0502020204030204" pitchFamily="34" charset="0"/>
                <a:cs typeface="+mj-cs"/>
              </a:rPr>
              <a:t> </a:t>
            </a:r>
            <a:r>
              <a:rPr lang="en-US" sz="2400" b="1" i="1" cap="all" dirty="0" err="1" smtClean="0">
                <a:solidFill>
                  <a:srgbClr val="000000"/>
                </a:solidFill>
                <a:latin typeface="Times New Roman" panose="02020603050405020304" pitchFamily="18" charset="0"/>
                <a:ea typeface="Calibri" panose="020F0502020204030204" pitchFamily="34" charset="0"/>
                <a:cs typeface="+mj-cs"/>
              </a:rPr>
              <a:t>Lepidóptera</a:t>
            </a:r>
            <a:r>
              <a:rPr lang="uk-UA" sz="2400" b="1" i="1" cap="all" dirty="0" smtClean="0">
                <a:solidFill>
                  <a:srgbClr val="000000"/>
                </a:solidFill>
                <a:latin typeface="Times New Roman" panose="02020603050405020304" pitchFamily="18" charset="0"/>
                <a:ea typeface="Calibri" panose="020F0502020204030204" pitchFamily="34" charset="0"/>
                <a:cs typeface="+mj-cs"/>
              </a:rPr>
              <a:t>) ТА</a:t>
            </a:r>
            <a:r>
              <a:rPr lang="uk-UA" sz="2400" b="1" cap="all" dirty="0" smtClean="0">
                <a:solidFill>
                  <a:srgbClr val="000000"/>
                </a:solidFill>
                <a:latin typeface="Times New Roman" panose="02020603050405020304" pitchFamily="18" charset="0"/>
                <a:ea typeface="Calibri" panose="020F0502020204030204" pitchFamily="34" charset="0"/>
                <a:cs typeface="+mj-cs"/>
              </a:rPr>
              <a:t> </a:t>
            </a:r>
            <a:r>
              <a:rPr lang="uk-UA" sz="2400" b="1" cap="all"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РОСЛИН В МЕЖАХ БІОЦЕНОЗІВ</a:t>
            </a:r>
          </a:p>
          <a:p>
            <a:pPr algn="ctr"/>
            <a:r>
              <a:rPr lang="uk-UA" sz="2400" b="1" cap="all"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2400" b="1" cap="all" dirty="0" err="1" smtClean="0">
                <a:solidFill>
                  <a:srgbClr val="000000"/>
                </a:solidFill>
                <a:latin typeface="Times New Roman" panose="02020603050405020304" pitchFamily="18" charset="0"/>
                <a:ea typeface="Calibri" panose="020F0502020204030204" pitchFamily="34" charset="0"/>
                <a:cs typeface="+mj-cs"/>
              </a:rPr>
              <a:t>Софіївської</a:t>
            </a:r>
            <a:r>
              <a:rPr lang="uk-UA" sz="2400" b="1" cap="all" dirty="0" smtClean="0">
                <a:solidFill>
                  <a:srgbClr val="000000"/>
                </a:solidFill>
                <a:latin typeface="Times New Roman" panose="02020603050405020304" pitchFamily="18" charset="0"/>
                <a:ea typeface="Calibri" panose="020F0502020204030204" pitchFamily="34" charset="0"/>
                <a:cs typeface="+mj-cs"/>
              </a:rPr>
              <a:t> </a:t>
            </a:r>
            <a:r>
              <a:rPr lang="uk-UA" sz="2400" b="1" cap="all" dirty="0" err="1">
                <a:solidFill>
                  <a:srgbClr val="000000"/>
                </a:solidFill>
                <a:latin typeface="Times New Roman" panose="02020603050405020304" pitchFamily="18" charset="0"/>
                <a:ea typeface="Calibri" panose="020F0502020204030204" pitchFamily="34" charset="0"/>
                <a:cs typeface="+mj-cs"/>
              </a:rPr>
              <a:t>Борщагівки</a:t>
            </a:r>
            <a:r>
              <a:rPr lang="uk-UA" sz="2400" b="1" cap="all" dirty="0">
                <a:solidFill>
                  <a:srgbClr val="000000"/>
                </a:solidFill>
                <a:latin typeface="Times New Roman" panose="02020603050405020304" pitchFamily="18" charset="0"/>
                <a:ea typeface="Calibri" panose="020F0502020204030204" pitchFamily="34" charset="0"/>
                <a:cs typeface="+mj-cs"/>
              </a:rPr>
              <a:t> КИЇВСЬКОЇ ОБЛАСТІ </a:t>
            </a:r>
            <a:endParaRPr lang="uk-UA" sz="2400" dirty="0"/>
          </a:p>
        </p:txBody>
      </p:sp>
      <p:sp>
        <p:nvSpPr>
          <p:cNvPr id="7" name="Прямоугольник 6"/>
          <p:cNvSpPr/>
          <p:nvPr/>
        </p:nvSpPr>
        <p:spPr>
          <a:xfrm>
            <a:off x="138655" y="2977820"/>
            <a:ext cx="11810490" cy="1674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buClr>
                <a:srgbClr val="2C3E50"/>
              </a:buClr>
              <a:buSzPct val="45000"/>
            </a:pPr>
            <a:r>
              <a:rPr lang="uk-UA" b="1" dirty="0" smtClean="0">
                <a:solidFill>
                  <a:prstClr val="black"/>
                </a:solidFill>
                <a:highlight>
                  <a:scrgbClr r="0" g="0" b="0">
                    <a:alpha val="0"/>
                  </a:scrgbClr>
                </a:highlight>
                <a:latin typeface="Times New Roman" pitchFamily="18"/>
                <a:cs typeface="Times New Roman" pitchFamily="18"/>
              </a:rPr>
              <a:t>        Автор</a:t>
            </a:r>
            <a:r>
              <a:rPr lang="uk-UA" b="1" dirty="0">
                <a:solidFill>
                  <a:prstClr val="black"/>
                </a:solidFill>
                <a:highlight>
                  <a:scrgbClr r="0" g="0" b="0">
                    <a:alpha val="0"/>
                  </a:scrgbClr>
                </a:highlight>
                <a:latin typeface="Times New Roman" pitchFamily="18"/>
                <a:cs typeface="Times New Roman" pitchFamily="18"/>
              </a:rPr>
              <a:t>: Хуторна Марія Олександрівна</a:t>
            </a:r>
            <a:r>
              <a:rPr lang="uk-UA" b="1" dirty="0">
                <a:solidFill>
                  <a:prstClr val="black"/>
                </a:solidFill>
                <a:latin typeface="Times New Roman" pitchFamily="18"/>
                <a:cs typeface="Times New Roman" pitchFamily="18"/>
              </a:rPr>
              <a:t>, учениця 8 класу ОЗО «</a:t>
            </a:r>
            <a:r>
              <a:rPr lang="uk-UA" b="1" dirty="0" err="1">
                <a:solidFill>
                  <a:prstClr val="black"/>
                </a:solidFill>
                <a:latin typeface="Times New Roman" pitchFamily="18"/>
                <a:cs typeface="Times New Roman" pitchFamily="18"/>
              </a:rPr>
              <a:t>Софіївсько-Борщагівський</a:t>
            </a:r>
            <a:r>
              <a:rPr lang="uk-UA" b="1" dirty="0">
                <a:solidFill>
                  <a:prstClr val="black"/>
                </a:solidFill>
                <a:latin typeface="Times New Roman" pitchFamily="18"/>
                <a:cs typeface="Times New Roman" pitchFamily="18"/>
              </a:rPr>
              <a:t> ліцей»</a:t>
            </a:r>
            <a:r>
              <a:rPr lang="uk-UA" b="1" dirty="0">
                <a:solidFill>
                  <a:srgbClr val="333F50"/>
                </a:solidFill>
                <a:latin typeface="Times New Roman" pitchFamily="18"/>
                <a:cs typeface="Times New Roman" pitchFamily="18"/>
              </a:rPr>
              <a:t> </a:t>
            </a:r>
            <a:r>
              <a:rPr lang="uk-UA" b="1" dirty="0" err="1">
                <a:solidFill>
                  <a:prstClr val="black"/>
                </a:solidFill>
                <a:latin typeface="Times New Roman" pitchFamily="18"/>
                <a:cs typeface="Times New Roman" pitchFamily="18"/>
              </a:rPr>
              <a:t>Борщагівської</a:t>
            </a:r>
            <a:r>
              <a:rPr lang="uk-UA" b="1" dirty="0">
                <a:solidFill>
                  <a:prstClr val="black"/>
                </a:solidFill>
                <a:latin typeface="Times New Roman" pitchFamily="18"/>
                <a:cs typeface="Times New Roman" pitchFamily="18"/>
              </a:rPr>
              <a:t> сільської ради </a:t>
            </a:r>
            <a:r>
              <a:rPr lang="uk-UA" b="1" dirty="0" err="1">
                <a:solidFill>
                  <a:prstClr val="black"/>
                </a:solidFill>
                <a:latin typeface="Times New Roman" pitchFamily="18"/>
                <a:cs typeface="Times New Roman" pitchFamily="18"/>
              </a:rPr>
              <a:t>Бучанського</a:t>
            </a:r>
            <a:r>
              <a:rPr lang="uk-UA" b="1" dirty="0">
                <a:solidFill>
                  <a:prstClr val="black"/>
                </a:solidFill>
                <a:latin typeface="Times New Roman" pitchFamily="18"/>
                <a:cs typeface="Times New Roman" pitchFamily="18"/>
              </a:rPr>
              <a:t> району Київської </a:t>
            </a:r>
            <a:r>
              <a:rPr lang="uk-UA" b="1" dirty="0" smtClean="0">
                <a:solidFill>
                  <a:prstClr val="black"/>
                </a:solidFill>
                <a:latin typeface="Times New Roman" pitchFamily="18"/>
                <a:cs typeface="Times New Roman" pitchFamily="18"/>
              </a:rPr>
              <a:t>області, вихованка гуртка «Екологія»</a:t>
            </a:r>
            <a:r>
              <a:rPr lang="ru-RU" b="1" dirty="0">
                <a:solidFill>
                  <a:prstClr val="black"/>
                </a:solidFill>
                <a:latin typeface="Times New Roman" pitchFamily="18"/>
                <a:cs typeface="Times New Roman" pitchFamily="18"/>
              </a:rPr>
              <a:t> КЗ КОР Мала </a:t>
            </a:r>
            <a:r>
              <a:rPr lang="ru-RU" b="1" dirty="0" err="1">
                <a:solidFill>
                  <a:prstClr val="black"/>
                </a:solidFill>
                <a:latin typeface="Times New Roman" pitchFamily="18"/>
                <a:cs typeface="Times New Roman" pitchFamily="18"/>
              </a:rPr>
              <a:t>академія</a:t>
            </a:r>
            <a:r>
              <a:rPr lang="ru-RU" b="1" dirty="0">
                <a:solidFill>
                  <a:prstClr val="black"/>
                </a:solidFill>
                <a:latin typeface="Times New Roman" pitchFamily="18"/>
                <a:cs typeface="Times New Roman" pitchFamily="18"/>
              </a:rPr>
              <a:t> наук</a:t>
            </a:r>
            <a:r>
              <a:rPr lang="uk-UA" b="1" dirty="0" smtClean="0">
                <a:solidFill>
                  <a:prstClr val="black"/>
                </a:solidFill>
                <a:latin typeface="Times New Roman" pitchFamily="18"/>
                <a:cs typeface="Times New Roman" pitchFamily="18"/>
              </a:rPr>
              <a:t> </a:t>
            </a:r>
            <a:endParaRPr lang="uk-UA" b="1" dirty="0">
              <a:solidFill>
                <a:prstClr val="black"/>
              </a:solidFill>
              <a:latin typeface="Times New Roman" pitchFamily="18"/>
              <a:cs typeface="Times New Roman" pitchFamily="18"/>
            </a:endParaRPr>
          </a:p>
          <a:p>
            <a:pPr lvl="0" algn="just">
              <a:buClr>
                <a:srgbClr val="2C3E50"/>
              </a:buClr>
              <a:buSzPct val="45000"/>
            </a:pPr>
            <a:r>
              <a:rPr lang="uk-UA" b="1" dirty="0">
                <a:solidFill>
                  <a:prstClr val="black"/>
                </a:solidFill>
                <a:latin typeface="Times New Roman" pitchFamily="18"/>
                <a:cs typeface="Times New Roman" pitchFamily="18"/>
              </a:rPr>
              <a:t>      </a:t>
            </a:r>
            <a:r>
              <a:rPr lang="uk-UA" b="1" dirty="0" smtClean="0">
                <a:solidFill>
                  <a:prstClr val="black"/>
                </a:solidFill>
                <a:latin typeface="Times New Roman" pitchFamily="18"/>
                <a:cs typeface="Times New Roman" pitchFamily="18"/>
              </a:rPr>
              <a:t> Наставник: </a:t>
            </a:r>
            <a:r>
              <a:rPr lang="uk-UA" b="1" dirty="0" err="1">
                <a:solidFill>
                  <a:prstClr val="black"/>
                </a:solidFill>
                <a:latin typeface="Times New Roman" pitchFamily="18"/>
                <a:cs typeface="Times New Roman" pitchFamily="18"/>
              </a:rPr>
              <a:t>Бомок</a:t>
            </a:r>
            <a:r>
              <a:rPr lang="uk-UA" b="1" dirty="0">
                <a:solidFill>
                  <a:prstClr val="black"/>
                </a:solidFill>
                <a:latin typeface="Times New Roman" pitchFamily="18"/>
                <a:cs typeface="Times New Roman" pitchFamily="18"/>
              </a:rPr>
              <a:t> Світлана </a:t>
            </a:r>
            <a:r>
              <a:rPr lang="uk-UA" b="1" dirty="0" smtClean="0">
                <a:solidFill>
                  <a:prstClr val="black"/>
                </a:solidFill>
                <a:latin typeface="Times New Roman" pitchFamily="18"/>
                <a:cs typeface="Times New Roman" pitchFamily="18"/>
              </a:rPr>
              <a:t>Костянтинівна, </a:t>
            </a:r>
            <a:r>
              <a:rPr lang="uk-UA" b="1" dirty="0">
                <a:solidFill>
                  <a:prstClr val="black"/>
                </a:solidFill>
                <a:latin typeface="Times New Roman" pitchFamily="18"/>
                <a:cs typeface="Times New Roman" pitchFamily="18"/>
              </a:rPr>
              <a:t>учитель природничих наук ОЗО «</a:t>
            </a:r>
            <a:r>
              <a:rPr lang="uk-UA" b="1" dirty="0" err="1">
                <a:solidFill>
                  <a:prstClr val="black"/>
                </a:solidFill>
                <a:latin typeface="Times New Roman" pitchFamily="18"/>
                <a:cs typeface="Times New Roman" pitchFamily="18"/>
              </a:rPr>
              <a:t>Софіївсько-Борщагівський</a:t>
            </a:r>
            <a:r>
              <a:rPr lang="uk-UA" b="1" dirty="0">
                <a:solidFill>
                  <a:prstClr val="black"/>
                </a:solidFill>
                <a:latin typeface="Times New Roman" pitchFamily="18"/>
                <a:cs typeface="Times New Roman" pitchFamily="18"/>
              </a:rPr>
              <a:t> ліцей» </a:t>
            </a:r>
            <a:r>
              <a:rPr lang="uk-UA" b="1" dirty="0" err="1">
                <a:solidFill>
                  <a:prstClr val="black"/>
                </a:solidFill>
                <a:latin typeface="Times New Roman" pitchFamily="18"/>
                <a:cs typeface="Times New Roman" pitchFamily="18"/>
              </a:rPr>
              <a:t>Борщагівської</a:t>
            </a:r>
            <a:r>
              <a:rPr lang="uk-UA" b="1" dirty="0">
                <a:solidFill>
                  <a:prstClr val="black"/>
                </a:solidFill>
                <a:latin typeface="Times New Roman" pitchFamily="18"/>
                <a:cs typeface="Times New Roman" pitchFamily="18"/>
              </a:rPr>
              <a:t> сільської ради </a:t>
            </a:r>
            <a:r>
              <a:rPr lang="uk-UA" b="1" dirty="0" err="1">
                <a:solidFill>
                  <a:prstClr val="black"/>
                </a:solidFill>
                <a:latin typeface="Times New Roman" pitchFamily="18"/>
                <a:cs typeface="Times New Roman" pitchFamily="18"/>
              </a:rPr>
              <a:t>Бучанського</a:t>
            </a:r>
            <a:r>
              <a:rPr lang="uk-UA" b="1" dirty="0">
                <a:solidFill>
                  <a:prstClr val="black"/>
                </a:solidFill>
                <a:latin typeface="Times New Roman" pitchFamily="18"/>
                <a:cs typeface="Times New Roman" pitchFamily="18"/>
              </a:rPr>
              <a:t> району Київської </a:t>
            </a:r>
            <a:r>
              <a:rPr lang="uk-UA" b="1" dirty="0" smtClean="0">
                <a:solidFill>
                  <a:prstClr val="black"/>
                </a:solidFill>
                <a:latin typeface="Times New Roman" pitchFamily="18"/>
                <a:cs typeface="Times New Roman" pitchFamily="18"/>
              </a:rPr>
              <a:t>області</a:t>
            </a:r>
            <a:r>
              <a:rPr lang="uk-UA" b="1" dirty="0">
                <a:solidFill>
                  <a:prstClr val="black"/>
                </a:solidFill>
                <a:latin typeface="Times New Roman" pitchFamily="18"/>
                <a:cs typeface="Times New Roman" pitchFamily="18"/>
              </a:rPr>
              <a:t> </a:t>
            </a:r>
            <a:r>
              <a:rPr lang="uk-UA" b="1" dirty="0" smtClean="0">
                <a:solidFill>
                  <a:prstClr val="black"/>
                </a:solidFill>
                <a:latin typeface="Times New Roman" pitchFamily="18"/>
                <a:cs typeface="Times New Roman" pitchFamily="18"/>
              </a:rPr>
              <a:t>та керівник  </a:t>
            </a:r>
            <a:r>
              <a:rPr lang="ru-RU" b="1" dirty="0" err="1">
                <a:solidFill>
                  <a:prstClr val="black"/>
                </a:solidFill>
                <a:latin typeface="Times New Roman" pitchFamily="18"/>
                <a:cs typeface="Times New Roman" pitchFamily="18"/>
              </a:rPr>
              <a:t>гуртка</a:t>
            </a:r>
            <a:r>
              <a:rPr lang="ru-RU" b="1" dirty="0">
                <a:solidFill>
                  <a:prstClr val="black"/>
                </a:solidFill>
                <a:latin typeface="Times New Roman" pitchFamily="18"/>
                <a:cs typeface="Times New Roman" pitchFamily="18"/>
              </a:rPr>
              <a:t> «</a:t>
            </a:r>
            <a:r>
              <a:rPr lang="ru-RU" b="1" dirty="0" err="1">
                <a:solidFill>
                  <a:prstClr val="black"/>
                </a:solidFill>
                <a:latin typeface="Times New Roman" pitchFamily="18"/>
                <a:cs typeface="Times New Roman" pitchFamily="18"/>
              </a:rPr>
              <a:t>Екологія</a:t>
            </a:r>
            <a:r>
              <a:rPr lang="ru-RU" b="1" dirty="0">
                <a:solidFill>
                  <a:prstClr val="black"/>
                </a:solidFill>
                <a:latin typeface="Times New Roman" pitchFamily="18"/>
                <a:cs typeface="Times New Roman" pitchFamily="18"/>
              </a:rPr>
              <a:t>» КЗ КОР Мала </a:t>
            </a:r>
            <a:r>
              <a:rPr lang="ru-RU" b="1" dirty="0" err="1">
                <a:solidFill>
                  <a:prstClr val="black"/>
                </a:solidFill>
                <a:latin typeface="Times New Roman" pitchFamily="18"/>
                <a:cs typeface="Times New Roman" pitchFamily="18"/>
              </a:rPr>
              <a:t>академія</a:t>
            </a:r>
            <a:r>
              <a:rPr lang="ru-RU" b="1" dirty="0">
                <a:solidFill>
                  <a:prstClr val="black"/>
                </a:solidFill>
                <a:latin typeface="Times New Roman" pitchFamily="18"/>
                <a:cs typeface="Times New Roman" pitchFamily="18"/>
              </a:rPr>
              <a:t> наук</a:t>
            </a:r>
            <a:r>
              <a:rPr lang="uk-UA" b="1" dirty="0" smtClean="0">
                <a:solidFill>
                  <a:prstClr val="black"/>
                </a:solidFill>
                <a:latin typeface="Times New Roman" pitchFamily="18"/>
                <a:cs typeface="Times New Roman" pitchFamily="18"/>
              </a:rPr>
              <a:t>   </a:t>
            </a:r>
            <a:endParaRPr lang="uk-UA" dirty="0">
              <a:solidFill>
                <a:prstClr val="black"/>
              </a:solidFill>
            </a:endParaRPr>
          </a:p>
        </p:txBody>
      </p:sp>
      <p:pic>
        <p:nvPicPr>
          <p:cNvPr id="8" name="Рисунок 7"/>
          <p:cNvPicPr>
            <a:picLocks noChangeAspect="1"/>
          </p:cNvPicPr>
          <p:nvPr/>
        </p:nvPicPr>
        <p:blipFill>
          <a:blip r:embed="rId3"/>
          <a:stretch>
            <a:fillRect/>
          </a:stretch>
        </p:blipFill>
        <p:spPr>
          <a:xfrm>
            <a:off x="209725" y="4691734"/>
            <a:ext cx="2938527" cy="1937326"/>
          </a:xfrm>
          <a:prstGeom prst="rect">
            <a:avLst/>
          </a:prstGeom>
        </p:spPr>
      </p:pic>
      <p:pic>
        <p:nvPicPr>
          <p:cNvPr id="9" name="Рисунок 8"/>
          <p:cNvPicPr>
            <a:picLocks noChangeAspect="1"/>
          </p:cNvPicPr>
          <p:nvPr/>
        </p:nvPicPr>
        <p:blipFill>
          <a:blip r:embed="rId4"/>
          <a:stretch>
            <a:fillRect/>
          </a:stretch>
        </p:blipFill>
        <p:spPr>
          <a:xfrm>
            <a:off x="3148251" y="4691734"/>
            <a:ext cx="2851093" cy="1937326"/>
          </a:xfrm>
          <a:prstGeom prst="rect">
            <a:avLst/>
          </a:prstGeom>
        </p:spPr>
      </p:pic>
      <p:pic>
        <p:nvPicPr>
          <p:cNvPr id="10" name="Рисунок 9"/>
          <p:cNvPicPr>
            <a:picLocks noChangeAspect="1"/>
          </p:cNvPicPr>
          <p:nvPr/>
        </p:nvPicPr>
        <p:blipFill>
          <a:blip r:embed="rId5"/>
          <a:stretch>
            <a:fillRect/>
          </a:stretch>
        </p:blipFill>
        <p:spPr>
          <a:xfrm>
            <a:off x="6005684" y="4692073"/>
            <a:ext cx="2971353" cy="1936987"/>
          </a:xfrm>
          <a:prstGeom prst="rect">
            <a:avLst/>
          </a:prstGeom>
        </p:spPr>
      </p:pic>
      <p:pic>
        <p:nvPicPr>
          <p:cNvPr id="11" name="Рисунок 10"/>
          <p:cNvPicPr>
            <a:picLocks noChangeAspect="1"/>
          </p:cNvPicPr>
          <p:nvPr/>
        </p:nvPicPr>
        <p:blipFill>
          <a:blip r:embed="rId6"/>
          <a:stretch>
            <a:fillRect/>
          </a:stretch>
        </p:blipFill>
        <p:spPr>
          <a:xfrm>
            <a:off x="8983376" y="4691734"/>
            <a:ext cx="2959430" cy="1950322"/>
          </a:xfrm>
          <a:prstGeom prst="rect">
            <a:avLst/>
          </a:prstGeom>
        </p:spPr>
      </p:pic>
      <p:sp>
        <p:nvSpPr>
          <p:cNvPr id="3" name="Прямоугольник 2"/>
          <p:cNvSpPr/>
          <p:nvPr/>
        </p:nvSpPr>
        <p:spPr>
          <a:xfrm>
            <a:off x="132317" y="148928"/>
            <a:ext cx="9485635" cy="931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dirty="0" smtClean="0">
              <a:solidFill>
                <a:schemeClr val="tx1"/>
              </a:solidFill>
              <a:latin typeface="Times New Roman" panose="02020603050405020304" pitchFamily="18" charset="0"/>
              <a:cs typeface="Times New Roman" panose="02020603050405020304" pitchFamily="18" charset="0"/>
            </a:endParaRPr>
          </a:p>
          <a:p>
            <a:pPr algn="ctr"/>
            <a:r>
              <a:rPr lang="ru-RU" sz="2000" b="1" dirty="0" err="1" smtClean="0">
                <a:solidFill>
                  <a:schemeClr val="tx1"/>
                </a:solidFill>
                <a:latin typeface="Times New Roman" panose="02020603050405020304" pitchFamily="18" charset="0"/>
                <a:cs typeface="Times New Roman" panose="02020603050405020304" pitchFamily="18" charset="0"/>
              </a:rPr>
              <a:t>Всеукраїнський</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інтерактивний</a:t>
            </a:r>
            <a:r>
              <a:rPr lang="ru-RU" sz="2000" b="1" dirty="0">
                <a:solidFill>
                  <a:schemeClr val="tx1"/>
                </a:solidFill>
                <a:latin typeface="Times New Roman" panose="02020603050405020304" pitchFamily="18" charset="0"/>
                <a:cs typeface="Times New Roman" panose="02020603050405020304" pitchFamily="18" charset="0"/>
              </a:rPr>
              <a:t> конкурс «МАН-</a:t>
            </a:r>
            <a:r>
              <a:rPr lang="uk-UA" sz="2000" b="1" dirty="0">
                <a:solidFill>
                  <a:schemeClr val="tx1"/>
                </a:solidFill>
                <a:latin typeface="Times New Roman" panose="02020603050405020304" pitchFamily="18" charset="0"/>
                <a:cs typeface="Times New Roman" panose="02020603050405020304" pitchFamily="18" charset="0"/>
              </a:rPr>
              <a:t>Юніор</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Дослідник</a:t>
            </a:r>
            <a:r>
              <a:rPr lang="ru-RU" sz="2000" b="1" dirty="0" smtClean="0">
                <a:solidFill>
                  <a:schemeClr val="tx1"/>
                </a:solidFill>
                <a:latin typeface="Times New Roman" panose="02020603050405020304" pitchFamily="18" charset="0"/>
                <a:cs typeface="Times New Roman" panose="02020603050405020304" pitchFamily="18" charset="0"/>
              </a:rPr>
              <a:t>»</a:t>
            </a:r>
          </a:p>
          <a:p>
            <a:pPr algn="ctr"/>
            <a:r>
              <a:rPr lang="ru-RU" sz="2000" b="1" dirty="0" err="1">
                <a:solidFill>
                  <a:schemeClr val="tx1"/>
                </a:solidFill>
                <a:latin typeface="Times New Roman" panose="02020603050405020304" pitchFamily="18" charset="0"/>
                <a:cs typeface="Times New Roman" panose="02020603050405020304" pitchFamily="18" charset="0"/>
              </a:rPr>
              <a:t>Номінація</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Еколог-Юніор</a:t>
            </a:r>
            <a:r>
              <a:rPr lang="ru-RU" sz="2000" b="1" dirty="0">
                <a:solidFill>
                  <a:schemeClr val="tx1"/>
                </a:solidFill>
                <a:latin typeface="Times New Roman" panose="02020603050405020304" pitchFamily="18" charset="0"/>
                <a:cs typeface="Times New Roman" panose="02020603050405020304" pitchFamily="18" charset="0"/>
              </a:rPr>
              <a:t>» </a:t>
            </a:r>
          </a:p>
          <a:p>
            <a:pPr algn="ctr"/>
            <a:endParaRPr lang="ru-RU" sz="2000" b="1"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21455" y="148927"/>
            <a:ext cx="1821799" cy="2815897"/>
          </a:xfrm>
          <a:prstGeom prst="rect">
            <a:avLst/>
          </a:prstGeom>
        </p:spPr>
      </p:pic>
    </p:spTree>
    <p:extLst>
      <p:ext uri="{BB962C8B-B14F-4D97-AF65-F5344CB8AC3E}">
        <p14:creationId xmlns:p14="http://schemas.microsoft.com/office/powerpoint/2010/main" val="2056435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7855" y="213663"/>
            <a:ext cx="11841018" cy="63638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5" name="Прямоугольник 4"/>
          <p:cNvSpPr/>
          <p:nvPr/>
        </p:nvSpPr>
        <p:spPr>
          <a:xfrm>
            <a:off x="187329" y="213663"/>
            <a:ext cx="11740744" cy="8208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uk-UA" sz="4400" b="1" dirty="0">
                <a:solidFill>
                  <a:prstClr val="black"/>
                </a:solidFill>
                <a:latin typeface="Times New Roman" panose="02020603050405020304" pitchFamily="18" charset="0"/>
                <a:cs typeface="Times New Roman" panose="02020603050405020304" pitchFamily="18" charset="0"/>
              </a:rPr>
              <a:t>Актуальність теми та обґрунтування </a:t>
            </a:r>
            <a:endParaRPr lang="uk-UA" b="1" dirty="0">
              <a:solidFill>
                <a:prstClr val="white"/>
              </a:solidFill>
            </a:endParaRPr>
          </a:p>
        </p:txBody>
      </p:sp>
      <p:sp>
        <p:nvSpPr>
          <p:cNvPr id="6" name="Прямоугольник 5"/>
          <p:cNvSpPr/>
          <p:nvPr/>
        </p:nvSpPr>
        <p:spPr>
          <a:xfrm>
            <a:off x="188655" y="1070192"/>
            <a:ext cx="11739418" cy="37314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90000"/>
              </a:lnSpc>
              <a:buClr>
                <a:srgbClr val="99CB38"/>
              </a:buClr>
              <a:buSzPct val="80000"/>
            </a:pPr>
            <a:r>
              <a:rPr lang="uk-UA" b="1" dirty="0" smtClean="0">
                <a:solidFill>
                  <a:prstClr val="black"/>
                </a:solidFill>
                <a:latin typeface="Times New Roman" panose="02020603050405020304" pitchFamily="18" charset="0"/>
                <a:cs typeface="Times New Roman" panose="02020603050405020304" pitchFamily="18" charset="0"/>
              </a:rPr>
              <a:t>            </a:t>
            </a:r>
            <a:r>
              <a:rPr lang="uk-UA" sz="2400" b="1" dirty="0" smtClean="0">
                <a:solidFill>
                  <a:prstClr val="black"/>
                </a:solidFill>
                <a:latin typeface="Times New Roman" panose="02020603050405020304" pitchFamily="18" charset="0"/>
                <a:cs typeface="Times New Roman" panose="02020603050405020304" pitchFamily="18" charset="0"/>
              </a:rPr>
              <a:t>Нами було обрано тему видового різноманіття лускокрилих та їх </a:t>
            </a:r>
            <a:r>
              <a:rPr lang="uk-UA" sz="2400" b="1" dirty="0" err="1" smtClean="0">
                <a:solidFill>
                  <a:prstClr val="black"/>
                </a:solidFill>
                <a:latin typeface="Times New Roman" panose="02020603050405020304" pitchFamily="18" charset="0"/>
                <a:cs typeface="Times New Roman" panose="02020603050405020304" pitchFamily="18" charset="0"/>
              </a:rPr>
              <a:t>взаємозв</a:t>
            </a:r>
            <a:r>
              <a:rPr lang="en-US" sz="2400" b="1" dirty="0" smtClean="0">
                <a:solidFill>
                  <a:prstClr val="black"/>
                </a:solidFill>
                <a:latin typeface="Times New Roman" panose="02020603050405020304" pitchFamily="18" charset="0"/>
                <a:cs typeface="Times New Roman" panose="02020603050405020304" pitchFamily="18" charset="0"/>
              </a:rPr>
              <a:t>’</a:t>
            </a:r>
            <a:r>
              <a:rPr lang="uk-UA" sz="2400" b="1" dirty="0" err="1" smtClean="0">
                <a:solidFill>
                  <a:prstClr val="black"/>
                </a:solidFill>
                <a:latin typeface="Times New Roman" panose="02020603050405020304" pitchFamily="18" charset="0"/>
                <a:cs typeface="Times New Roman" panose="02020603050405020304" pitchFamily="18" charset="0"/>
              </a:rPr>
              <a:t>язок</a:t>
            </a:r>
            <a:r>
              <a:rPr lang="uk-UA" sz="2400" b="1" dirty="0" smtClean="0">
                <a:solidFill>
                  <a:prstClr val="black"/>
                </a:solidFill>
                <a:latin typeface="Times New Roman" panose="02020603050405020304" pitchFamily="18" charset="0"/>
                <a:cs typeface="Times New Roman" panose="02020603050405020304" pitchFamily="18" charset="0"/>
              </a:rPr>
              <a:t> з рослинами. </a:t>
            </a:r>
            <a:r>
              <a:rPr lang="uk-UA" sz="2400" b="1" dirty="0">
                <a:solidFill>
                  <a:prstClr val="black"/>
                </a:solidFill>
                <a:latin typeface="Times New Roman" panose="02020603050405020304" pitchFamily="18" charset="0"/>
                <a:cs typeface="Times New Roman" panose="02020603050405020304" pitchFamily="18" charset="0"/>
              </a:rPr>
              <a:t>М</a:t>
            </a:r>
            <a:r>
              <a:rPr lang="uk-UA" sz="2400" b="1" dirty="0" smtClean="0">
                <a:solidFill>
                  <a:prstClr val="black"/>
                </a:solidFill>
                <a:latin typeface="Times New Roman" panose="02020603050405020304" pitchFamily="18" charset="0"/>
                <a:cs typeface="Times New Roman" panose="02020603050405020304" pitchFamily="18" charset="0"/>
              </a:rPr>
              <a:t>етелики </a:t>
            </a:r>
            <a:r>
              <a:rPr lang="uk-UA" sz="2400" b="1" dirty="0">
                <a:solidFill>
                  <a:prstClr val="black"/>
                </a:solidFill>
                <a:latin typeface="Times New Roman" panose="02020603050405020304" pitchFamily="18" charset="0"/>
                <a:cs typeface="Times New Roman" panose="02020603050405020304" pitchFamily="18" charset="0"/>
              </a:rPr>
              <a:t>— яскраві та чутливі мешканці природи, які відображають стан </a:t>
            </a:r>
            <a:r>
              <a:rPr lang="uk-UA" sz="2400" b="1" dirty="0" smtClean="0">
                <a:solidFill>
                  <a:prstClr val="black"/>
                </a:solidFill>
                <a:latin typeface="Times New Roman" panose="02020603050405020304" pitchFamily="18" charset="0"/>
                <a:cs typeface="Times New Roman" panose="02020603050405020304" pitchFamily="18" charset="0"/>
              </a:rPr>
              <a:t>екосистеми, вони </a:t>
            </a:r>
            <a:r>
              <a:rPr lang="uk-UA" sz="2400" b="1" dirty="0">
                <a:solidFill>
                  <a:prstClr val="black"/>
                </a:solidFill>
                <a:latin typeface="Times New Roman" panose="02020603050405020304" pitchFamily="18" charset="0"/>
                <a:cs typeface="Times New Roman" panose="02020603050405020304" pitchFamily="18" charset="0"/>
              </a:rPr>
              <a:t>живуть у різних </a:t>
            </a:r>
            <a:r>
              <a:rPr lang="uk-UA" sz="2400" b="1" dirty="0" smtClean="0">
                <a:solidFill>
                  <a:prstClr val="black"/>
                </a:solidFill>
                <a:latin typeface="Times New Roman" panose="02020603050405020304" pitchFamily="18" charset="0"/>
                <a:cs typeface="Times New Roman" panose="02020603050405020304" pitchFamily="18" charset="0"/>
              </a:rPr>
              <a:t>біоценозах. Вони </a:t>
            </a:r>
            <a:r>
              <a:rPr lang="uk-UA" sz="2400" b="1" dirty="0">
                <a:solidFill>
                  <a:prstClr val="black"/>
                </a:solidFill>
                <a:latin typeface="Times New Roman" panose="02020603050405020304" pitchFamily="18" charset="0"/>
                <a:cs typeface="Times New Roman" panose="02020603050405020304" pitchFamily="18" charset="0"/>
              </a:rPr>
              <a:t>тісно пов’язані з рослинами: личинки харчуються певними видами трав і квітів, а дорослі особини шукають нектар, </a:t>
            </a:r>
            <a:r>
              <a:rPr lang="uk-UA" sz="2400" b="1" dirty="0" err="1">
                <a:solidFill>
                  <a:prstClr val="black"/>
                </a:solidFill>
                <a:latin typeface="Times New Roman" panose="02020603050405020304" pitchFamily="18" charset="0"/>
                <a:cs typeface="Times New Roman" panose="02020603050405020304" pitchFamily="18" charset="0"/>
              </a:rPr>
              <a:t>переносячи</a:t>
            </a:r>
            <a:r>
              <a:rPr lang="uk-UA" sz="2400" b="1" dirty="0">
                <a:solidFill>
                  <a:prstClr val="black"/>
                </a:solidFill>
                <a:latin typeface="Times New Roman" panose="02020603050405020304" pitchFamily="18" charset="0"/>
                <a:cs typeface="Times New Roman" panose="02020603050405020304" pitchFamily="18" charset="0"/>
              </a:rPr>
              <a:t> пилок і сприяючи запиленню. Завдяки цьому вони підтримують розмноження дикорослих рослин, зберігають різноманіття квіткових угруповань і створюють умови для життя інших тварин</a:t>
            </a:r>
            <a:r>
              <a:rPr lang="uk-UA" sz="2400" b="1" dirty="0" smtClean="0">
                <a:solidFill>
                  <a:prstClr val="black"/>
                </a:solidFill>
                <a:latin typeface="Times New Roman" panose="02020603050405020304" pitchFamily="18" charset="0"/>
                <a:cs typeface="Times New Roman" panose="02020603050405020304" pitchFamily="18" charset="0"/>
              </a:rPr>
              <a:t>. Спостерігаючи </a:t>
            </a:r>
            <a:r>
              <a:rPr lang="uk-UA" sz="2400" b="1" dirty="0">
                <a:solidFill>
                  <a:prstClr val="black"/>
                </a:solidFill>
                <a:latin typeface="Times New Roman" panose="02020603050405020304" pitchFamily="18" charset="0"/>
                <a:cs typeface="Times New Roman" panose="02020603050405020304" pitchFamily="18" charset="0"/>
              </a:rPr>
              <a:t>за метеликами, я можу відчути красу й складність природи, а також усвідомити, наскільки важливо зберігати навіть невеликі природні ділянки рідного краю.</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855" y="4765964"/>
            <a:ext cx="2619375" cy="1894681"/>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7230" y="4765097"/>
            <a:ext cx="3171134" cy="1895548"/>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8364" y="4741575"/>
            <a:ext cx="3043926" cy="1919070"/>
          </a:xfrm>
          <a:prstGeom prst="rect">
            <a:avLst/>
          </a:prstGeom>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2290" y="4741575"/>
            <a:ext cx="2861455" cy="1919069"/>
          </a:xfrm>
          <a:prstGeom prst="rect">
            <a:avLst/>
          </a:prstGeom>
        </p:spPr>
      </p:pic>
    </p:spTree>
    <p:extLst>
      <p:ext uri="{BB962C8B-B14F-4D97-AF65-F5344CB8AC3E}">
        <p14:creationId xmlns:p14="http://schemas.microsoft.com/office/powerpoint/2010/main" val="614882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1" y="193964"/>
            <a:ext cx="3842324" cy="15424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2800" b="1" dirty="0">
                <a:solidFill>
                  <a:prstClr val="black"/>
                </a:solidFill>
                <a:latin typeface="Times New Roman" panose="02020603050405020304" pitchFamily="18" charset="0"/>
                <a:ea typeface="+mj-ea"/>
                <a:cs typeface="Times New Roman" panose="02020603050405020304" pitchFamily="18" charset="0"/>
              </a:rPr>
              <a:t>Мета дослідження</a:t>
            </a:r>
            <a:endParaRPr lang="uk-UA" b="1" dirty="0"/>
          </a:p>
        </p:txBody>
      </p:sp>
      <p:sp>
        <p:nvSpPr>
          <p:cNvPr id="6" name="Прямоугольник 5"/>
          <p:cNvSpPr/>
          <p:nvPr/>
        </p:nvSpPr>
        <p:spPr>
          <a:xfrm>
            <a:off x="3994725" y="157018"/>
            <a:ext cx="7970983" cy="19673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indent="0" algn="just">
              <a:lnSpc>
                <a:spcPct val="150000"/>
              </a:lnSpc>
              <a:buNone/>
            </a:pPr>
            <a:r>
              <a:rPr lang="uk-UA" sz="2000" b="1" dirty="0" smtClean="0">
                <a:solidFill>
                  <a:schemeClr val="tx1"/>
                </a:solidFill>
                <a:latin typeface="Times New Roman" panose="02020603050405020304" pitchFamily="18" charset="0"/>
                <a:cs typeface="Times New Roman" panose="02020603050405020304" pitchFamily="18" charset="0"/>
              </a:rPr>
              <a:t>визначити видове різноманіття </a:t>
            </a:r>
            <a:r>
              <a:rPr lang="uk-UA" sz="2000" b="1" dirty="0">
                <a:solidFill>
                  <a:schemeClr val="tx1"/>
                </a:solidFill>
                <a:latin typeface="Times New Roman" panose="02020603050405020304" pitchFamily="18" charset="0"/>
                <a:cs typeface="Times New Roman" panose="02020603050405020304" pitchFamily="18" charset="0"/>
              </a:rPr>
              <a:t>лускокрилих на території </a:t>
            </a:r>
            <a:r>
              <a:rPr lang="uk-UA" sz="2000" b="1" dirty="0" err="1">
                <a:solidFill>
                  <a:schemeClr val="tx1"/>
                </a:solidFill>
                <a:latin typeface="Times New Roman" panose="02020603050405020304" pitchFamily="18" charset="0"/>
                <a:cs typeface="Times New Roman" panose="02020603050405020304" pitchFamily="18" charset="0"/>
              </a:rPr>
              <a:t>Софіївської</a:t>
            </a:r>
            <a:r>
              <a:rPr lang="uk-UA" sz="2000" b="1" dirty="0">
                <a:solidFill>
                  <a:schemeClr val="tx1"/>
                </a:solidFill>
                <a:latin typeface="Times New Roman" panose="02020603050405020304" pitchFamily="18" charset="0"/>
                <a:cs typeface="Times New Roman" panose="02020603050405020304" pitchFamily="18" charset="0"/>
              </a:rPr>
              <a:t> </a:t>
            </a:r>
            <a:r>
              <a:rPr lang="uk-UA" sz="2000" b="1" dirty="0" err="1">
                <a:solidFill>
                  <a:schemeClr val="tx1"/>
                </a:solidFill>
                <a:latin typeface="Times New Roman" panose="02020603050405020304" pitchFamily="18" charset="0"/>
                <a:cs typeface="Times New Roman" panose="02020603050405020304" pitchFamily="18" charset="0"/>
              </a:rPr>
              <a:t>Борщагівки</a:t>
            </a:r>
            <a:r>
              <a:rPr lang="uk-UA" sz="2000" b="1" dirty="0">
                <a:solidFill>
                  <a:schemeClr val="tx1"/>
                </a:solidFill>
                <a:latin typeface="Times New Roman" panose="02020603050405020304" pitchFamily="18" charset="0"/>
                <a:cs typeface="Times New Roman" panose="02020603050405020304" pitchFamily="18" charset="0"/>
              </a:rPr>
              <a:t> та дослідити їхні взаємозв’язки з </a:t>
            </a:r>
            <a:r>
              <a:rPr lang="uk-UA" sz="2000" b="1" dirty="0" smtClean="0">
                <a:solidFill>
                  <a:schemeClr val="tx1"/>
                </a:solidFill>
                <a:latin typeface="Times New Roman" panose="02020603050405020304" pitchFamily="18" charset="0"/>
                <a:cs typeface="Times New Roman" panose="02020603050405020304" pitchFamily="18" charset="0"/>
              </a:rPr>
              <a:t>рослинами у межах </a:t>
            </a:r>
            <a:r>
              <a:rPr lang="uk-UA" sz="2000" b="1" dirty="0">
                <a:solidFill>
                  <a:schemeClr val="tx1"/>
                </a:solidFill>
                <a:latin typeface="Times New Roman" panose="02020603050405020304" pitchFamily="18" charset="0"/>
                <a:cs typeface="Times New Roman" panose="02020603050405020304" pitchFamily="18" charset="0"/>
              </a:rPr>
              <a:t>місцевих </a:t>
            </a:r>
            <a:r>
              <a:rPr lang="uk-UA" sz="2000" b="1" dirty="0" smtClean="0">
                <a:solidFill>
                  <a:schemeClr val="tx1"/>
                </a:solidFill>
                <a:latin typeface="Times New Roman" panose="02020603050405020304" pitchFamily="18" charset="0"/>
                <a:cs typeface="Times New Roman" panose="02020603050405020304" pitchFamily="18" charset="0"/>
              </a:rPr>
              <a:t>біоценозів.</a:t>
            </a:r>
            <a:endParaRPr lang="uk-UA" sz="2000" b="1" dirty="0"/>
          </a:p>
        </p:txBody>
      </p:sp>
      <p:sp>
        <p:nvSpPr>
          <p:cNvPr id="7" name="Прямоугольник 6"/>
          <p:cNvSpPr/>
          <p:nvPr/>
        </p:nvSpPr>
        <p:spPr>
          <a:xfrm>
            <a:off x="152401" y="3679536"/>
            <a:ext cx="3842326" cy="744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2800" b="1" dirty="0">
                <a:solidFill>
                  <a:schemeClr val="tx1"/>
                </a:solidFill>
                <a:latin typeface="Times New Roman" panose="02020603050405020304" pitchFamily="18" charset="0"/>
                <a:cs typeface="Times New Roman" panose="02020603050405020304" pitchFamily="18" charset="0"/>
              </a:rPr>
              <a:t>Завдання </a:t>
            </a:r>
            <a:r>
              <a:rPr lang="uk-UA" sz="2800" b="1" dirty="0" smtClean="0">
                <a:solidFill>
                  <a:schemeClr val="tx1"/>
                </a:solidFill>
                <a:latin typeface="Times New Roman" panose="02020603050405020304" pitchFamily="18" charset="0"/>
                <a:cs typeface="Times New Roman" panose="02020603050405020304" pitchFamily="18" charset="0"/>
              </a:rPr>
              <a:t>дослідження</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994726" y="2124364"/>
            <a:ext cx="7970982" cy="45627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uk-UA" sz="2000" dirty="0" smtClean="0">
                <a:solidFill>
                  <a:schemeClr val="tx1"/>
                </a:solidFill>
              </a:rPr>
              <a:t>-</a:t>
            </a:r>
            <a:r>
              <a:rPr lang="uk-UA" sz="2000" b="1" dirty="0" smtClean="0">
                <a:solidFill>
                  <a:schemeClr val="tx1"/>
                </a:solidFill>
                <a:latin typeface="Times New Roman" panose="02020603050405020304" pitchFamily="18" charset="0"/>
                <a:cs typeface="Times New Roman" panose="02020603050405020304" pitchFamily="18" charset="0"/>
              </a:rPr>
              <a:t>в</a:t>
            </a:r>
            <a:r>
              <a:rPr lang="ru-RU" sz="2000" b="1" dirty="0" err="1" smtClean="0">
                <a:solidFill>
                  <a:schemeClr val="tx1"/>
                </a:solidFill>
                <a:latin typeface="Times New Roman" panose="02020603050405020304" pitchFamily="18" charset="0"/>
                <a:cs typeface="Times New Roman" panose="02020603050405020304" pitchFamily="18" charset="0"/>
              </a:rPr>
              <a:t>иявити</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види</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метеликів</a:t>
            </a:r>
            <a:r>
              <a:rPr lang="ru-RU" sz="2000" b="1" dirty="0">
                <a:solidFill>
                  <a:schemeClr val="tx1"/>
                </a:solidFill>
                <a:latin typeface="Times New Roman" panose="02020603050405020304" pitchFamily="18" charset="0"/>
                <a:cs typeface="Times New Roman" panose="02020603050405020304" pitchFamily="18" charset="0"/>
              </a:rPr>
              <a:t> у </a:t>
            </a:r>
            <a:r>
              <a:rPr lang="ru-RU" sz="2000" b="1" dirty="0" smtClean="0">
                <a:solidFill>
                  <a:schemeClr val="tx1"/>
                </a:solidFill>
                <a:latin typeface="Times New Roman" panose="02020603050405020304" pitchFamily="18" charset="0"/>
                <a:cs typeface="Times New Roman" panose="02020603050405020304" pitchFamily="18" charset="0"/>
              </a:rPr>
              <a:t>межах </a:t>
            </a:r>
            <a:r>
              <a:rPr lang="ru-RU" sz="2000" b="1" dirty="0" err="1" smtClean="0">
                <a:solidFill>
                  <a:schemeClr val="tx1"/>
                </a:solidFill>
                <a:latin typeface="Times New Roman" panose="02020603050405020304" pitchFamily="18" charset="0"/>
                <a:cs typeface="Times New Roman" panose="02020603050405020304" pitchFamily="18" charset="0"/>
              </a:rPr>
              <a:t>біоценозів</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досліджуваної</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території</a:t>
            </a:r>
            <a:r>
              <a:rPr lang="ru-RU" sz="2000" b="1" dirty="0">
                <a:solidFill>
                  <a:schemeClr val="tx1"/>
                </a:solidFill>
                <a:latin typeface="Times New Roman" panose="02020603050405020304" pitchFamily="18" charset="0"/>
                <a:cs typeface="Times New Roman" panose="02020603050405020304" pitchFamily="18" charset="0"/>
              </a:rPr>
              <a:t>;</a:t>
            </a:r>
            <a:r>
              <a:rPr lang="ru-RU" sz="2000" b="1" dirty="0" smtClean="0">
                <a:solidFill>
                  <a:schemeClr val="tx1"/>
                </a:solidFill>
                <a:latin typeface="Times New Roman" panose="02020603050405020304" pitchFamily="18" charset="0"/>
                <a:cs typeface="Times New Roman" panose="02020603050405020304" pitchFamily="18" charset="0"/>
              </a:rPr>
              <a:t> </a:t>
            </a:r>
          </a:p>
          <a:p>
            <a:pPr algn="just">
              <a:lnSpc>
                <a:spcPct val="150000"/>
              </a:lnSpc>
            </a:pP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встановити</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екологічні</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особливості</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метеликів</a:t>
            </a:r>
            <a:r>
              <a:rPr lang="ru-RU" sz="2000" b="1" dirty="0" smtClean="0">
                <a:solidFill>
                  <a:schemeClr val="tx1"/>
                </a:solidFill>
                <a:latin typeface="Times New Roman" panose="02020603050405020304" pitchFamily="18" charset="0"/>
                <a:cs typeface="Times New Roman" panose="02020603050405020304" pitchFamily="18" charset="0"/>
              </a:rPr>
              <a:t> та </a:t>
            </a:r>
            <a:r>
              <a:rPr lang="ru-RU" sz="2000" b="1" dirty="0" err="1" smtClean="0">
                <a:solidFill>
                  <a:schemeClr val="tx1"/>
                </a:solidFill>
                <a:latin typeface="Times New Roman" panose="02020603050405020304" pitchFamily="18" charset="0"/>
                <a:cs typeface="Times New Roman" panose="02020603050405020304" pitchFamily="18" charset="0"/>
              </a:rPr>
              <a:t>рослин</a:t>
            </a:r>
            <a:r>
              <a:rPr lang="ru-RU" sz="2000" b="1" dirty="0" smtClean="0">
                <a:solidFill>
                  <a:schemeClr val="tx1"/>
                </a:solidFill>
                <a:latin typeface="Times New Roman" panose="02020603050405020304" pitchFamily="18" charset="0"/>
                <a:cs typeface="Times New Roman" panose="02020603050405020304" pitchFamily="18" charset="0"/>
              </a:rPr>
              <a:t>;</a:t>
            </a:r>
          </a:p>
          <a:p>
            <a:pPr algn="just">
              <a:lnSpc>
                <a:spcPct val="150000"/>
              </a:lnSpc>
            </a:pP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smtClean="0">
                <a:solidFill>
                  <a:schemeClr val="tx1"/>
                </a:solidFill>
                <a:latin typeface="Times New Roman" panose="02020603050405020304" pitchFamily="18" charset="0"/>
                <a:cs typeface="Times New Roman" panose="02020603050405020304" pitchFamily="18" charset="0"/>
              </a:rPr>
              <a:t>дослідити</a:t>
            </a:r>
            <a:r>
              <a:rPr lang="ru-RU" sz="2000" b="1" dirty="0">
                <a:solidFill>
                  <a:schemeClr val="tx1"/>
                </a:solidFill>
                <a:latin typeface="Times New Roman" panose="02020603050405020304" pitchFamily="18" charset="0"/>
                <a:cs typeface="Times New Roman" panose="02020603050405020304" pitchFamily="18" charset="0"/>
              </a:rPr>
              <a:t>, личинки </a:t>
            </a:r>
            <a:r>
              <a:rPr lang="ru-RU" sz="2000" b="1" dirty="0" smtClean="0">
                <a:solidFill>
                  <a:schemeClr val="tx1"/>
                </a:solidFill>
                <a:latin typeface="Times New Roman" panose="02020603050405020304" pitchFamily="18" charset="0"/>
                <a:cs typeface="Times New Roman" panose="02020603050405020304" pitchFamily="18" charset="0"/>
              </a:rPr>
              <a:t> та </a:t>
            </a:r>
            <a:r>
              <a:rPr lang="ru-RU" sz="2000" b="1" dirty="0" err="1" smtClean="0">
                <a:solidFill>
                  <a:schemeClr val="tx1"/>
                </a:solidFill>
                <a:latin typeface="Times New Roman" panose="02020603050405020304" pitchFamily="18" charset="0"/>
                <a:cs typeface="Times New Roman" panose="02020603050405020304" pitchFamily="18" charset="0"/>
              </a:rPr>
              <a:t>імаго</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a:solidFill>
                  <a:prstClr val="black"/>
                </a:solidFill>
                <a:latin typeface="Times New Roman" panose="02020603050405020304" pitchFamily="18" charset="0"/>
                <a:cs typeface="Times New Roman" panose="02020603050405020304" pitchFamily="18" charset="0"/>
              </a:rPr>
              <a:t>лускокрилих </a:t>
            </a:r>
            <a:r>
              <a:rPr lang="ru-RU" sz="2000" b="1" dirty="0" smtClean="0">
                <a:solidFill>
                  <a:schemeClr val="tx1"/>
                </a:solidFill>
                <a:latin typeface="Times New Roman" panose="02020603050405020304" pitchFamily="18" charset="0"/>
                <a:cs typeface="Times New Roman" panose="02020603050405020304" pitchFamily="18" charset="0"/>
              </a:rPr>
              <a:t>за </a:t>
            </a:r>
            <a:r>
              <a:rPr lang="ru-RU" sz="2000" b="1" dirty="0">
                <a:solidFill>
                  <a:schemeClr val="tx1"/>
                </a:solidFill>
                <a:latin typeface="Times New Roman" panose="02020603050405020304" pitchFamily="18" charset="0"/>
                <a:cs typeface="Times New Roman" panose="02020603050405020304" pitchFamily="18" charset="0"/>
              </a:rPr>
              <a:t>типом </a:t>
            </a:r>
            <a:r>
              <a:rPr lang="ru-RU" sz="2000" b="1" dirty="0" err="1" smtClean="0">
                <a:solidFill>
                  <a:schemeClr val="tx1"/>
                </a:solidFill>
                <a:latin typeface="Times New Roman" panose="02020603050405020304" pitchFamily="18" charset="0"/>
                <a:cs typeface="Times New Roman" panose="02020603050405020304" pitchFamily="18" charset="0"/>
              </a:rPr>
              <a:t>живлення</a:t>
            </a:r>
            <a:r>
              <a:rPr lang="ru-RU" sz="2000" b="1" dirty="0" smtClean="0">
                <a:solidFill>
                  <a:schemeClr val="tx1"/>
                </a:solidFill>
                <a:latin typeface="Times New Roman" panose="02020603050405020304" pitchFamily="18" charset="0"/>
                <a:cs typeface="Times New Roman" panose="02020603050405020304" pitchFamily="18" charset="0"/>
              </a:rPr>
              <a:t>;</a:t>
            </a:r>
          </a:p>
          <a:p>
            <a:pPr algn="just">
              <a:lnSpc>
                <a:spcPct val="150000"/>
              </a:lnSpc>
            </a:pPr>
            <a:r>
              <a:rPr lang="uk-UA" sz="2000" b="1" dirty="0" smtClean="0">
                <a:solidFill>
                  <a:schemeClr val="tx1"/>
                </a:solidFill>
                <a:latin typeface="Times New Roman" panose="02020603050405020304" pitchFamily="18" charset="0"/>
                <a:cs typeface="Times New Roman" panose="02020603050405020304" pitchFamily="18" charset="0"/>
              </a:rPr>
              <a:t>- запропонувати </a:t>
            </a:r>
            <a:r>
              <a:rPr lang="uk-UA" sz="2000" b="1" dirty="0">
                <a:solidFill>
                  <a:schemeClr val="tx1"/>
                </a:solidFill>
                <a:latin typeface="Times New Roman" panose="02020603050405020304" pitchFamily="18" charset="0"/>
                <a:cs typeface="Times New Roman" panose="02020603050405020304" pitchFamily="18" charset="0"/>
              </a:rPr>
              <a:t>заходи щодо охорони та збереження лускокрилих на досліджуваній </a:t>
            </a:r>
            <a:r>
              <a:rPr lang="uk-UA" sz="2000" b="1" dirty="0" smtClean="0">
                <a:solidFill>
                  <a:schemeClr val="tx1"/>
                </a:solidFill>
                <a:latin typeface="Times New Roman" panose="02020603050405020304" pitchFamily="18" charset="0"/>
                <a:cs typeface="Times New Roman" panose="02020603050405020304" pitchFamily="18" charset="0"/>
              </a:rPr>
              <a:t>території.</a:t>
            </a:r>
            <a:endParaRPr lang="uk-UA" sz="2000" b="1" dirty="0">
              <a:solidFill>
                <a:schemeClr val="tx1"/>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1" y="4424218"/>
            <a:ext cx="3842326" cy="2225964"/>
          </a:xfrm>
          <a:prstGeom prst="rect">
            <a:avLst/>
          </a:prstGeom>
        </p:spPr>
      </p:pic>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736436"/>
            <a:ext cx="3842325" cy="1943100"/>
          </a:xfrm>
          <a:prstGeom prst="rect">
            <a:avLst/>
          </a:prstGeom>
        </p:spPr>
      </p:pic>
    </p:spTree>
    <p:extLst>
      <p:ext uri="{BB962C8B-B14F-4D97-AF65-F5344CB8AC3E}">
        <p14:creationId xmlns:p14="http://schemas.microsoft.com/office/powerpoint/2010/main" val="17744107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5492" y="240145"/>
            <a:ext cx="5735782" cy="969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solidFill>
                  <a:schemeClr val="tx1"/>
                </a:solidFill>
                <a:latin typeface="Times New Roman" panose="02020603050405020304" pitchFamily="18" charset="0"/>
                <a:cs typeface="Times New Roman" panose="02020603050405020304" pitchFamily="18" charset="0"/>
              </a:rPr>
              <a:t>Об’єкт</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smtClean="0">
                <a:solidFill>
                  <a:schemeClr val="tx1"/>
                </a:solidFill>
                <a:latin typeface="Times New Roman" panose="02020603050405020304" pitchFamily="18" charset="0"/>
                <a:cs typeface="Times New Roman" panose="02020603050405020304" pitchFamily="18" charset="0"/>
              </a:rPr>
              <a:t>дослідження</a:t>
            </a:r>
            <a:endParaRPr lang="ru-RU" sz="2800" b="1" dirty="0" smtClean="0">
              <a:solidFill>
                <a:schemeClr val="tx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911273" y="240145"/>
            <a:ext cx="6059055" cy="969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b="1" dirty="0">
                <a:solidFill>
                  <a:schemeClr val="tx1"/>
                </a:solidFill>
                <a:latin typeface="Times New Roman" panose="02020603050405020304" pitchFamily="18" charset="0"/>
                <a:cs typeface="Times New Roman" panose="02020603050405020304" pitchFamily="18" charset="0"/>
              </a:rPr>
              <a:t>Предмет дослідження</a:t>
            </a:r>
          </a:p>
        </p:txBody>
      </p:sp>
      <p:sp>
        <p:nvSpPr>
          <p:cNvPr id="6" name="Прямоугольник 5"/>
          <p:cNvSpPr/>
          <p:nvPr/>
        </p:nvSpPr>
        <p:spPr>
          <a:xfrm>
            <a:off x="175491" y="1209964"/>
            <a:ext cx="5735783" cy="10714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uk-UA" b="1" dirty="0">
                <a:solidFill>
                  <a:prstClr val="black"/>
                </a:solidFill>
                <a:latin typeface="Times New Roman" panose="02020603050405020304" pitchFamily="18" charset="0"/>
                <a:cs typeface="Times New Roman" panose="02020603050405020304" pitchFamily="18" charset="0"/>
              </a:rPr>
              <a:t>видове різноманіття лускокрилих (метеликів) на території </a:t>
            </a:r>
            <a:r>
              <a:rPr lang="uk-UA" b="1" dirty="0" err="1">
                <a:solidFill>
                  <a:prstClr val="black"/>
                </a:solidFill>
                <a:latin typeface="Times New Roman" panose="02020603050405020304" pitchFamily="18" charset="0"/>
                <a:cs typeface="Times New Roman" panose="02020603050405020304" pitchFamily="18" charset="0"/>
              </a:rPr>
              <a:t>Софіївської</a:t>
            </a:r>
            <a:r>
              <a:rPr lang="uk-UA" b="1" dirty="0">
                <a:solidFill>
                  <a:prstClr val="black"/>
                </a:solidFill>
                <a:latin typeface="Times New Roman" panose="02020603050405020304" pitchFamily="18" charset="0"/>
                <a:cs typeface="Times New Roman" panose="02020603050405020304" pitchFamily="18" charset="0"/>
              </a:rPr>
              <a:t> </a:t>
            </a:r>
            <a:r>
              <a:rPr lang="uk-UA" b="1" dirty="0" err="1">
                <a:solidFill>
                  <a:prstClr val="black"/>
                </a:solidFill>
                <a:latin typeface="Times New Roman" panose="02020603050405020304" pitchFamily="18" charset="0"/>
                <a:cs typeface="Times New Roman" panose="02020603050405020304" pitchFamily="18" charset="0"/>
              </a:rPr>
              <a:t>Борщагівки</a:t>
            </a:r>
            <a:r>
              <a:rPr lang="uk-UA" b="1" dirty="0">
                <a:solidFill>
                  <a:prstClr val="black"/>
                </a:solidFill>
                <a:latin typeface="Times New Roman" panose="02020603050405020304" pitchFamily="18" charset="0"/>
                <a:cs typeface="Times New Roman" panose="02020603050405020304" pitchFamily="18" charset="0"/>
              </a:rPr>
              <a:t> та їхні взаємозв’язки з рослинністю.</a:t>
            </a:r>
          </a:p>
        </p:txBody>
      </p:sp>
      <p:sp>
        <p:nvSpPr>
          <p:cNvPr id="7" name="Прямоугольник 6"/>
          <p:cNvSpPr/>
          <p:nvPr/>
        </p:nvSpPr>
        <p:spPr>
          <a:xfrm>
            <a:off x="5911274" y="1209965"/>
            <a:ext cx="6059054" cy="10714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b="1" dirty="0" smtClean="0">
                <a:solidFill>
                  <a:schemeClr val="tx1"/>
                </a:solidFill>
                <a:latin typeface="Times New Roman" panose="02020603050405020304" pitchFamily="18" charset="0"/>
                <a:cs typeface="Times New Roman" panose="02020603050405020304" pitchFamily="18" charset="0"/>
              </a:rPr>
              <a:t>взаємодія </a:t>
            </a:r>
            <a:r>
              <a:rPr lang="ru-RU" b="1" dirty="0" err="1">
                <a:solidFill>
                  <a:schemeClr val="tx1"/>
                </a:solidFill>
                <a:latin typeface="Times New Roman" panose="02020603050405020304" pitchFamily="18" charset="0"/>
                <a:cs typeface="Times New Roman" panose="02020603050405020304" pitchFamily="18" charset="0"/>
              </a:rPr>
              <a:t>видів</a:t>
            </a:r>
            <a:r>
              <a:rPr lang="ru-RU" b="1" dirty="0">
                <a:solidFill>
                  <a:schemeClr val="tx1"/>
                </a:solidFill>
                <a:latin typeface="Times New Roman" panose="02020603050405020304" pitchFamily="18" charset="0"/>
                <a:cs typeface="Times New Roman" panose="02020603050405020304" pitchFamily="18" charset="0"/>
              </a:rPr>
              <a:t> лускокрилих </a:t>
            </a:r>
            <a:r>
              <a:rPr lang="ru-RU" b="1" dirty="0" err="1">
                <a:solidFill>
                  <a:schemeClr val="tx1"/>
                </a:solidFill>
                <a:latin typeface="Times New Roman" panose="02020603050405020304" pitchFamily="18" charset="0"/>
                <a:cs typeface="Times New Roman" panose="02020603050405020304" pitchFamily="18" charset="0"/>
              </a:rPr>
              <a:t>із</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конкретними</a:t>
            </a:r>
            <a:r>
              <a:rPr lang="ru-RU" b="1" dirty="0">
                <a:solidFill>
                  <a:schemeClr val="tx1"/>
                </a:solidFill>
                <a:latin typeface="Times New Roman" panose="02020603050405020304" pitchFamily="18" charset="0"/>
                <a:cs typeface="Times New Roman" panose="02020603050405020304" pitchFamily="18" charset="0"/>
              </a:rPr>
              <a:t> </a:t>
            </a:r>
            <a:r>
              <a:rPr lang="ru-RU" b="1" dirty="0" err="1" smtClean="0">
                <a:solidFill>
                  <a:schemeClr val="tx1"/>
                </a:solidFill>
                <a:latin typeface="Times New Roman" panose="02020603050405020304" pitchFamily="18" charset="0"/>
                <a:cs typeface="Times New Roman" panose="02020603050405020304" pitchFamily="18" charset="0"/>
              </a:rPr>
              <a:t>рослинами</a:t>
            </a:r>
            <a:r>
              <a:rPr lang="ru-RU" b="1" dirty="0">
                <a:solidFill>
                  <a:schemeClr val="tx1"/>
                </a:solidFill>
                <a:latin typeface="Times New Roman" panose="02020603050405020304" pitchFamily="18" charset="0"/>
                <a:cs typeface="Times New Roman" panose="02020603050405020304" pitchFamily="18" charset="0"/>
              </a:rPr>
              <a:t> та </a:t>
            </a:r>
            <a:r>
              <a:rPr lang="ru-RU" b="1" dirty="0" err="1" smtClean="0">
                <a:solidFill>
                  <a:schemeClr val="tx1"/>
                </a:solidFill>
                <a:latin typeface="Times New Roman" panose="02020603050405020304" pitchFamily="18" charset="0"/>
                <a:cs typeface="Times New Roman" panose="02020603050405020304" pitchFamily="18" charset="0"/>
              </a:rPr>
              <a:t>розподіл</a:t>
            </a:r>
            <a:r>
              <a:rPr lang="ru-RU" b="1" dirty="0" smtClean="0">
                <a:solidFill>
                  <a:schemeClr val="tx1"/>
                </a:solidFill>
                <a:latin typeface="Times New Roman" panose="02020603050405020304" pitchFamily="18" charset="0"/>
                <a:cs typeface="Times New Roman" panose="02020603050405020304" pitchFamily="18" charset="0"/>
              </a:rPr>
              <a:t> </a:t>
            </a:r>
            <a:r>
              <a:rPr lang="ru-RU" b="1" dirty="0" err="1" smtClean="0">
                <a:solidFill>
                  <a:schemeClr val="tx1"/>
                </a:solidFill>
                <a:latin typeface="Times New Roman" panose="02020603050405020304" pitchFamily="18" charset="0"/>
                <a:cs typeface="Times New Roman" panose="02020603050405020304" pitchFamily="18" charset="0"/>
              </a:rPr>
              <a:t>їх</a:t>
            </a:r>
            <a:r>
              <a:rPr lang="ru-RU" b="1" dirty="0" smtClean="0">
                <a:solidFill>
                  <a:schemeClr val="tx1"/>
                </a:solidFill>
                <a:latin typeface="Times New Roman" panose="02020603050405020304" pitchFamily="18" charset="0"/>
                <a:cs typeface="Times New Roman" panose="02020603050405020304" pitchFamily="18" charset="0"/>
              </a:rPr>
              <a:t> за  способом </a:t>
            </a:r>
            <a:r>
              <a:rPr lang="ru-RU" b="1" dirty="0" err="1">
                <a:solidFill>
                  <a:schemeClr val="tx1"/>
                </a:solidFill>
                <a:latin typeface="Times New Roman" panose="02020603050405020304" pitchFamily="18" charset="0"/>
                <a:cs typeface="Times New Roman" panose="02020603050405020304" pitchFamily="18" charset="0"/>
              </a:rPr>
              <a:t>живлення</a:t>
            </a:r>
            <a:r>
              <a:rPr lang="ru-RU" b="1" dirty="0">
                <a:solidFill>
                  <a:schemeClr val="tx1"/>
                </a:solidFill>
                <a:latin typeface="Times New Roman" panose="02020603050405020304" pitchFamily="18" charset="0"/>
                <a:cs typeface="Times New Roman" panose="02020603050405020304" pitchFamily="18" charset="0"/>
              </a:rPr>
              <a:t> </a:t>
            </a:r>
          </a:p>
          <a:p>
            <a:pPr algn="just"/>
            <a:endParaRPr lang="uk-UA"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75492" y="2281382"/>
            <a:ext cx="11794836" cy="43318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2800" b="1" dirty="0" smtClean="0">
                <a:solidFill>
                  <a:schemeClr val="tx1"/>
                </a:solidFill>
                <a:latin typeface="Times New Roman" panose="02020603050405020304" pitchFamily="18" charset="0"/>
                <a:cs typeface="Times New Roman" panose="02020603050405020304" pitchFamily="18" charset="0"/>
              </a:rPr>
              <a:t>                                                </a:t>
            </a:r>
          </a:p>
          <a:p>
            <a:pPr algn="just"/>
            <a:endParaRPr lang="uk-UA" sz="2800" b="1" dirty="0">
              <a:solidFill>
                <a:schemeClr val="tx1"/>
              </a:solidFill>
              <a:latin typeface="Times New Roman" panose="02020603050405020304" pitchFamily="18" charset="0"/>
              <a:cs typeface="Times New Roman" panose="02020603050405020304" pitchFamily="18" charset="0"/>
            </a:endParaRPr>
          </a:p>
          <a:p>
            <a:pPr algn="just"/>
            <a:endParaRPr lang="uk-UA" sz="2800" b="1" dirty="0" smtClean="0">
              <a:solidFill>
                <a:schemeClr val="tx1"/>
              </a:solidFill>
              <a:latin typeface="Times New Roman" panose="02020603050405020304" pitchFamily="18" charset="0"/>
              <a:cs typeface="Times New Roman" panose="02020603050405020304" pitchFamily="18" charset="0"/>
            </a:endParaRPr>
          </a:p>
          <a:p>
            <a:pPr algn="just"/>
            <a:endParaRPr lang="uk-UA" sz="2800" b="1" dirty="0">
              <a:solidFill>
                <a:schemeClr val="tx1"/>
              </a:solidFill>
              <a:latin typeface="Times New Roman" panose="02020603050405020304" pitchFamily="18" charset="0"/>
              <a:cs typeface="Times New Roman" panose="02020603050405020304" pitchFamily="18" charset="0"/>
            </a:endParaRPr>
          </a:p>
          <a:p>
            <a:pPr algn="just"/>
            <a:r>
              <a:rPr lang="uk-UA" sz="2800" b="1" dirty="0" smtClean="0">
                <a:solidFill>
                  <a:schemeClr val="tx1"/>
                </a:solidFill>
                <a:latin typeface="Times New Roman" panose="02020603050405020304" pitchFamily="18" charset="0"/>
                <a:cs typeface="Times New Roman" panose="02020603050405020304" pitchFamily="18" charset="0"/>
              </a:rPr>
              <a:t>                                                 Гіпотеза дослідження</a:t>
            </a:r>
            <a:endParaRPr lang="uk-UA" sz="2800" b="1" dirty="0">
              <a:solidFill>
                <a:schemeClr val="tx1"/>
              </a:solidFill>
              <a:latin typeface="Times New Roman" panose="02020603050405020304" pitchFamily="18" charset="0"/>
              <a:cs typeface="Times New Roman" panose="02020603050405020304" pitchFamily="18" charset="0"/>
            </a:endParaRPr>
          </a:p>
          <a:p>
            <a:pPr algn="just"/>
            <a:r>
              <a:rPr lang="uk-UA" sz="2800" dirty="0" smtClean="0">
                <a:solidFill>
                  <a:schemeClr val="tx1"/>
                </a:solidFill>
                <a:latin typeface="Times New Roman" panose="02020603050405020304" pitchFamily="18" charset="0"/>
                <a:cs typeface="Times New Roman" panose="02020603050405020304" pitchFamily="18" charset="0"/>
              </a:rPr>
              <a:t>             Якщо </a:t>
            </a:r>
            <a:r>
              <a:rPr lang="uk-UA" sz="2800" dirty="0">
                <a:solidFill>
                  <a:schemeClr val="tx1"/>
                </a:solidFill>
                <a:latin typeface="Times New Roman" panose="02020603050405020304" pitchFamily="18" charset="0"/>
                <a:cs typeface="Times New Roman" panose="02020603050405020304" pitchFamily="18" charset="0"/>
              </a:rPr>
              <a:t>досліджувати метеликів у різних біотопах </a:t>
            </a:r>
            <a:r>
              <a:rPr lang="uk-UA" sz="2800" dirty="0" err="1">
                <a:solidFill>
                  <a:schemeClr val="tx1"/>
                </a:solidFill>
                <a:latin typeface="Times New Roman" panose="02020603050405020304" pitchFamily="18" charset="0"/>
                <a:cs typeface="Times New Roman" panose="02020603050405020304" pitchFamily="18" charset="0"/>
              </a:rPr>
              <a:t>Софіївської</a:t>
            </a:r>
            <a:r>
              <a:rPr lang="uk-UA" sz="2800" dirty="0">
                <a:solidFill>
                  <a:schemeClr val="tx1"/>
                </a:solidFill>
                <a:latin typeface="Times New Roman" panose="02020603050405020304" pitchFamily="18" charset="0"/>
                <a:cs typeface="Times New Roman" panose="02020603050405020304" pitchFamily="18" charset="0"/>
              </a:rPr>
              <a:t> </a:t>
            </a:r>
            <a:r>
              <a:rPr lang="uk-UA" sz="2800" dirty="0" err="1">
                <a:solidFill>
                  <a:schemeClr val="tx1"/>
                </a:solidFill>
                <a:latin typeface="Times New Roman" panose="02020603050405020304" pitchFamily="18" charset="0"/>
                <a:cs typeface="Times New Roman" panose="02020603050405020304" pitchFamily="18" charset="0"/>
              </a:rPr>
              <a:t>Борщагівки</a:t>
            </a:r>
            <a:r>
              <a:rPr lang="uk-UA" sz="2800" dirty="0">
                <a:solidFill>
                  <a:schemeClr val="tx1"/>
                </a:solidFill>
                <a:latin typeface="Times New Roman" panose="02020603050405020304" pitchFamily="18" charset="0"/>
                <a:cs typeface="Times New Roman" panose="02020603050405020304" pitchFamily="18" charset="0"/>
              </a:rPr>
              <a:t>, то можна виявити, що навіть на урбанізованих територіях зберігається значне </a:t>
            </a:r>
            <a:r>
              <a:rPr lang="uk-UA" sz="2800" dirty="0" err="1">
                <a:solidFill>
                  <a:schemeClr val="tx1"/>
                </a:solidFill>
                <a:latin typeface="Times New Roman" panose="02020603050405020304" pitchFamily="18" charset="0"/>
                <a:cs typeface="Times New Roman" panose="02020603050405020304" pitchFamily="18" charset="0"/>
              </a:rPr>
              <a:t>видов</a:t>
            </a:r>
            <a:r>
              <a:rPr lang="en-US" sz="2800" dirty="0">
                <a:solidFill>
                  <a:schemeClr val="tx1"/>
                </a:solidFill>
                <a:latin typeface="Times New Roman" panose="02020603050405020304" pitchFamily="18" charset="0"/>
                <a:cs typeface="Times New Roman" panose="02020603050405020304" pitchFamily="18" charset="0"/>
              </a:rPr>
              <a:t>e </a:t>
            </a:r>
            <a:r>
              <a:rPr lang="uk-UA" sz="2800" dirty="0">
                <a:solidFill>
                  <a:schemeClr val="tx1"/>
                </a:solidFill>
                <a:latin typeface="Times New Roman" panose="02020603050405020304" pitchFamily="18" charset="0"/>
                <a:cs typeface="Times New Roman" panose="02020603050405020304" pitchFamily="18" charset="0"/>
              </a:rPr>
              <a:t>різноманіття лускокрилих, а конкретні рослини відіграють ключову роль у підтримці їх популяцій.</a:t>
            </a:r>
            <a:endParaRPr lang="uk-UA" sz="2800" b="1" dirty="0">
              <a:solidFill>
                <a:schemeClr val="tx1"/>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801" y="2281381"/>
            <a:ext cx="3029527" cy="1828800"/>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7677" y="2294311"/>
            <a:ext cx="2933124" cy="1802940"/>
          </a:xfrm>
          <a:prstGeom prst="rect">
            <a:avLst/>
          </a:prstGeo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7309" y="2307240"/>
            <a:ext cx="2830367" cy="1802941"/>
          </a:xfrm>
          <a:prstGeom prst="rect">
            <a:avLst/>
          </a:prstGeom>
        </p:spPr>
      </p:pic>
      <p:pic>
        <p:nvPicPr>
          <p:cNvPr id="12" name="Рисунок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492" y="2307239"/>
            <a:ext cx="3001817" cy="1834982"/>
          </a:xfrm>
          <a:prstGeom prst="rect">
            <a:avLst/>
          </a:prstGeom>
        </p:spPr>
      </p:pic>
    </p:spTree>
    <p:extLst>
      <p:ext uri="{BB962C8B-B14F-4D97-AF65-F5344CB8AC3E}">
        <p14:creationId xmlns:p14="http://schemas.microsoft.com/office/powerpoint/2010/main" val="3997472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0909" y="240146"/>
            <a:ext cx="11720946" cy="13695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000" b="1" dirty="0">
                <a:solidFill>
                  <a:schemeClr val="tx1"/>
                </a:solidFill>
                <a:latin typeface="Times New Roman" panose="02020603050405020304" pitchFamily="18" charset="0"/>
                <a:cs typeface="Times New Roman" panose="02020603050405020304" pitchFamily="18" charset="0"/>
              </a:rPr>
              <a:t>Методи дослідження</a:t>
            </a:r>
          </a:p>
        </p:txBody>
      </p:sp>
      <p:sp>
        <p:nvSpPr>
          <p:cNvPr id="5" name="Прямоугольник 4"/>
          <p:cNvSpPr/>
          <p:nvPr/>
        </p:nvSpPr>
        <p:spPr>
          <a:xfrm>
            <a:off x="230909" y="1609726"/>
            <a:ext cx="11711421" cy="5048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a:lnSpc>
                <a:spcPct val="110000"/>
              </a:lnSpc>
              <a:buClr>
                <a:srgbClr val="99CB38"/>
              </a:buClr>
              <a:buSzPct val="80000"/>
            </a:pPr>
            <a:endParaRPr lang="uk-UA" sz="1200" b="1" dirty="0">
              <a:solidFill>
                <a:prstClr val="black"/>
              </a:solidFill>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230909" y="1547670"/>
            <a:ext cx="11628582" cy="52185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a:lnSpc>
                <a:spcPct val="110000"/>
              </a:lnSpc>
              <a:buClr>
                <a:srgbClr val="99CB38"/>
              </a:buClr>
              <a:buSzPct val="80000"/>
            </a:pPr>
            <a:r>
              <a:rPr lang="uk-UA" sz="2800" b="1" dirty="0" smtClean="0">
                <a:solidFill>
                  <a:prstClr val="black"/>
                </a:solidFill>
                <a:latin typeface="Times New Roman" panose="02020603050405020304" pitchFamily="18" charset="0"/>
                <a:cs typeface="Times New Roman" panose="02020603050405020304" pitchFamily="18" charset="0"/>
              </a:rPr>
              <a:t>1. Аналіз </a:t>
            </a:r>
            <a:r>
              <a:rPr lang="uk-UA" sz="2800" b="1" dirty="0">
                <a:solidFill>
                  <a:prstClr val="black"/>
                </a:solidFill>
                <a:latin typeface="Times New Roman" panose="02020603050405020304" pitchFamily="18" charset="0"/>
                <a:cs typeface="Times New Roman" panose="02020603050405020304" pitchFamily="18" charset="0"/>
              </a:rPr>
              <a:t>літературних джерел — опрацювання наукової літератури та інтернет-ресурсів щодо лускокрилих і </a:t>
            </a:r>
            <a:r>
              <a:rPr lang="uk-UA" sz="2800" b="1" dirty="0" smtClean="0">
                <a:solidFill>
                  <a:prstClr val="black"/>
                </a:solidFill>
                <a:latin typeface="Times New Roman" panose="02020603050405020304" pitchFamily="18" charset="0"/>
                <a:cs typeface="Times New Roman" panose="02020603050405020304" pitchFamily="18" charset="0"/>
              </a:rPr>
              <a:t>видів</a:t>
            </a:r>
          </a:p>
          <a:p>
            <a:pPr marL="45720" lvl="0" algn="just">
              <a:lnSpc>
                <a:spcPct val="110000"/>
              </a:lnSpc>
              <a:buClr>
                <a:srgbClr val="99CB38"/>
              </a:buClr>
              <a:buSzPct val="80000"/>
            </a:pPr>
            <a:r>
              <a:rPr lang="uk-UA" sz="2800" b="1" dirty="0" smtClean="0">
                <a:solidFill>
                  <a:prstClr val="black"/>
                </a:solidFill>
                <a:latin typeface="Times New Roman" panose="02020603050405020304" pitchFamily="18" charset="0"/>
                <a:cs typeface="Times New Roman" panose="02020603050405020304" pitchFamily="18" charset="0"/>
              </a:rPr>
              <a:t>2. Польові </a:t>
            </a:r>
            <a:r>
              <a:rPr lang="uk-UA" sz="2800" b="1" dirty="0">
                <a:solidFill>
                  <a:prstClr val="black"/>
                </a:solidFill>
                <a:latin typeface="Times New Roman" panose="02020603050405020304" pitchFamily="18" charset="0"/>
                <a:cs typeface="Times New Roman" panose="02020603050405020304" pitchFamily="18" charset="0"/>
              </a:rPr>
              <a:t>спостереження — візуальне обстеження території </a:t>
            </a:r>
            <a:r>
              <a:rPr lang="uk-UA" sz="2800" b="1" dirty="0" smtClean="0">
                <a:solidFill>
                  <a:prstClr val="black"/>
                </a:solidFill>
                <a:latin typeface="Times New Roman" panose="02020603050405020304" pitchFamily="18" charset="0"/>
                <a:cs typeface="Times New Roman" panose="02020603050405020304" pitchFamily="18" charset="0"/>
              </a:rPr>
              <a:t> </a:t>
            </a:r>
            <a:r>
              <a:rPr lang="uk-UA" sz="2800" b="1" dirty="0">
                <a:solidFill>
                  <a:prstClr val="black"/>
                </a:solidFill>
                <a:latin typeface="Times New Roman" panose="02020603050405020304" pitchFamily="18" charset="0"/>
                <a:cs typeface="Times New Roman" panose="02020603050405020304" pitchFamily="18" charset="0"/>
              </a:rPr>
              <a:t>з метою виявлення </a:t>
            </a:r>
            <a:endParaRPr lang="uk-UA" sz="2800" b="1" dirty="0" smtClean="0">
              <a:solidFill>
                <a:prstClr val="black"/>
              </a:solidFill>
              <a:latin typeface="Times New Roman" panose="02020603050405020304" pitchFamily="18" charset="0"/>
              <a:cs typeface="Times New Roman" panose="02020603050405020304" pitchFamily="18" charset="0"/>
            </a:endParaRPr>
          </a:p>
          <a:p>
            <a:pPr marL="45720" lvl="0" algn="just">
              <a:lnSpc>
                <a:spcPct val="110000"/>
              </a:lnSpc>
              <a:buClr>
                <a:srgbClr val="99CB38"/>
              </a:buClr>
              <a:buSzPct val="80000"/>
            </a:pPr>
            <a:r>
              <a:rPr lang="uk-UA" sz="2800" b="1" dirty="0" smtClean="0">
                <a:solidFill>
                  <a:prstClr val="black"/>
                </a:solidFill>
                <a:latin typeface="Times New Roman" panose="02020603050405020304" pitchFamily="18" charset="0"/>
                <a:cs typeface="Times New Roman" panose="02020603050405020304" pitchFamily="18" charset="0"/>
              </a:rPr>
              <a:t>3</a:t>
            </a:r>
            <a:r>
              <a:rPr lang="uk-UA" sz="2800" b="1" dirty="0">
                <a:solidFill>
                  <a:prstClr val="black"/>
                </a:solidFill>
                <a:latin typeface="Times New Roman" panose="02020603050405020304" pitchFamily="18" charset="0"/>
                <a:cs typeface="Times New Roman" panose="02020603050405020304" pitchFamily="18" charset="0"/>
              </a:rPr>
              <a:t>. Фотографування та фіксація видів — документування виявлених особин для подальшої ідентифікації.</a:t>
            </a:r>
          </a:p>
          <a:p>
            <a:pPr marL="45720" lvl="0" algn="just">
              <a:lnSpc>
                <a:spcPct val="110000"/>
              </a:lnSpc>
              <a:buClr>
                <a:srgbClr val="99CB38"/>
              </a:buClr>
              <a:buSzPct val="80000"/>
            </a:pPr>
            <a:r>
              <a:rPr lang="uk-UA" sz="2800" b="1" dirty="0">
                <a:solidFill>
                  <a:prstClr val="black"/>
                </a:solidFill>
                <a:latin typeface="Times New Roman" panose="02020603050405020304" pitchFamily="18" charset="0"/>
                <a:cs typeface="Times New Roman" panose="02020603050405020304" pitchFamily="18" charset="0"/>
              </a:rPr>
              <a:t>4. Визначення видів — ідентифікація лускокрилих за визначниками та довідниками.</a:t>
            </a:r>
          </a:p>
          <a:p>
            <a:pPr marL="45720" lvl="0" algn="just">
              <a:lnSpc>
                <a:spcPct val="110000"/>
              </a:lnSpc>
              <a:buClr>
                <a:srgbClr val="99CB38"/>
              </a:buClr>
              <a:buSzPct val="80000"/>
            </a:pPr>
            <a:r>
              <a:rPr lang="uk-UA" sz="2800" b="1" dirty="0">
                <a:solidFill>
                  <a:prstClr val="black"/>
                </a:solidFill>
                <a:latin typeface="Times New Roman" panose="02020603050405020304" pitchFamily="18" charset="0"/>
                <a:cs typeface="Times New Roman" panose="02020603050405020304" pitchFamily="18" charset="0"/>
              </a:rPr>
              <a:t>5</a:t>
            </a:r>
            <a:r>
              <a:rPr lang="uk-UA" sz="2800" b="1" dirty="0" smtClean="0">
                <a:solidFill>
                  <a:prstClr val="black"/>
                </a:solidFill>
                <a:latin typeface="Times New Roman" panose="02020603050405020304" pitchFamily="18" charset="0"/>
                <a:cs typeface="Times New Roman" panose="02020603050405020304" pitchFamily="18" charset="0"/>
              </a:rPr>
              <a:t>. </a:t>
            </a:r>
            <a:r>
              <a:rPr lang="uk-UA" sz="2800" b="1" dirty="0">
                <a:solidFill>
                  <a:prstClr val="black"/>
                </a:solidFill>
                <a:latin typeface="Times New Roman" panose="02020603050405020304" pitchFamily="18" charset="0"/>
                <a:cs typeface="Times New Roman" panose="02020603050405020304" pitchFamily="18" charset="0"/>
              </a:rPr>
              <a:t>Аналіз та узагальнення результатів — обробка отриманих даних і формулювання висновків.</a:t>
            </a:r>
          </a:p>
        </p:txBody>
      </p:sp>
    </p:spTree>
    <p:extLst>
      <p:ext uri="{BB962C8B-B14F-4D97-AF65-F5344CB8AC3E}">
        <p14:creationId xmlns:p14="http://schemas.microsoft.com/office/powerpoint/2010/main" val="9861219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0908" y="249382"/>
            <a:ext cx="11767127" cy="1080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b="1" dirty="0" smtClean="0">
                <a:solidFill>
                  <a:schemeClr val="tx1"/>
                </a:solidFill>
                <a:latin typeface="Times New Roman" panose="02020603050405020304" pitchFamily="18" charset="0"/>
                <a:ea typeface="Calibri" panose="020F0502020204030204" pitchFamily="34" charset="0"/>
              </a:rPr>
              <a:t>Фізико-географічна характеристика району дослідження</a:t>
            </a:r>
            <a:endParaRPr lang="uk-UA" sz="2800" dirty="0">
              <a:solidFill>
                <a:schemeClr val="tx1"/>
              </a:solidFill>
            </a:endParaRPr>
          </a:p>
        </p:txBody>
      </p:sp>
      <p:sp>
        <p:nvSpPr>
          <p:cNvPr id="5" name="Прямоугольник 4"/>
          <p:cNvSpPr/>
          <p:nvPr/>
        </p:nvSpPr>
        <p:spPr>
          <a:xfrm>
            <a:off x="230908" y="1454727"/>
            <a:ext cx="11798786" cy="5228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540385" algn="just">
              <a:lnSpc>
                <a:spcPct val="150000"/>
              </a:lnSpc>
              <a:spcAft>
                <a:spcPts val="0"/>
              </a:spcAft>
            </a:pPr>
            <a:r>
              <a:rPr lang="uk-UA" sz="1400" dirty="0" smtClean="0">
                <a:solidFill>
                  <a:srgbClr val="000000"/>
                </a:solidFill>
                <a:latin typeface="Times New Roman" panose="02020603050405020304" pitchFamily="18" charset="0"/>
                <a:ea typeface="Times New Roman" panose="02020603050405020304" pitchFamily="18" charset="0"/>
              </a:rPr>
              <a:t>                                                                                       </a:t>
            </a:r>
            <a:endParaRPr lang="uk-UA"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8733785" y="3316036"/>
            <a:ext cx="3233229" cy="2561238"/>
          </a:xfrm>
          <a:prstGeom prst="rect">
            <a:avLst/>
          </a:prstGeom>
        </p:spPr>
      </p:pic>
      <p:sp>
        <p:nvSpPr>
          <p:cNvPr id="7" name="Прямоугольник 6"/>
          <p:cNvSpPr/>
          <p:nvPr/>
        </p:nvSpPr>
        <p:spPr>
          <a:xfrm>
            <a:off x="230908" y="1330036"/>
            <a:ext cx="11767127" cy="1801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540385" algn="just">
              <a:lnSpc>
                <a:spcPct val="150000"/>
              </a:lnSpc>
            </a:pP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Софіївська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Борщагівка</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село в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Бучанському</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районі Київської області, частина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Борщагівської</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сільської громади. Розташоване поблизу Києва, між селом Петропавлівська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Борщагівка</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на півночі та містом Вишневе на півдні. Площа — 4,56 км², середня висота — 160 м. Через село протікає річка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Борщагівка</a:t>
            </a:r>
            <a:r>
              <a:rPr lang="uk-UA" sz="16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Клімат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помірно</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-континентальний: тривалість </a:t>
            </a:r>
            <a:r>
              <a:rPr lang="uk-UA"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безморозного</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періоду 160–170 днів, середньорічна температура близько +7°</a:t>
            </a:r>
            <a:r>
              <a:rPr lang="en-US"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 </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вегетаційний період триває близько 190 днів із середньомісячною температурою 13°</a:t>
            </a:r>
            <a:r>
              <a:rPr lang="en-US"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 </a:t>
            </a:r>
            <a:r>
              <a:rPr lang="uk-UA"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у травні–вересні. Ґрунти переважно опідзолені чорноземи.</a:t>
            </a:r>
          </a:p>
        </p:txBody>
      </p:sp>
      <p:pic>
        <p:nvPicPr>
          <p:cNvPr id="3" name="Рисунок 2"/>
          <p:cNvPicPr>
            <a:picLocks noChangeAspect="1"/>
          </p:cNvPicPr>
          <p:nvPr/>
        </p:nvPicPr>
        <p:blipFill>
          <a:blip r:embed="rId3"/>
          <a:stretch>
            <a:fillRect/>
          </a:stretch>
        </p:blipFill>
        <p:spPr>
          <a:xfrm>
            <a:off x="9466434" y="6296795"/>
            <a:ext cx="2374081" cy="561205"/>
          </a:xfrm>
          <a:prstGeom prst="rect">
            <a:avLst/>
          </a:prstGeom>
        </p:spPr>
      </p:pic>
      <p:sp>
        <p:nvSpPr>
          <p:cNvPr id="9" name="Прямоугольник 8"/>
          <p:cNvSpPr/>
          <p:nvPr/>
        </p:nvSpPr>
        <p:spPr>
          <a:xfrm>
            <a:off x="8690916" y="6471179"/>
            <a:ext cx="775518" cy="2124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i="1" dirty="0" smtClean="0">
                <a:solidFill>
                  <a:schemeClr val="tx1"/>
                </a:solidFill>
                <a:latin typeface="Times New Roman" panose="02020603050405020304" pitchFamily="18" charset="0"/>
                <a:cs typeface="Times New Roman" panose="02020603050405020304" pitchFamily="18" charset="0"/>
              </a:rPr>
              <a:t>Рис.1</a:t>
            </a:r>
            <a:endParaRPr lang="uk-UA" i="1" dirty="0">
              <a:solidFill>
                <a:schemeClr val="tx1"/>
              </a:solidFill>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353134" y="5359987"/>
            <a:ext cx="1764145" cy="561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chemeClr val="tx1"/>
                </a:solidFill>
                <a:latin typeface="Times New Roman" panose="02020603050405020304" pitchFamily="18" charset="0"/>
                <a:cs typeface="Times New Roman" panose="02020603050405020304" pitchFamily="18" charset="0"/>
              </a:rPr>
              <a:t>Паркова зона (Сквер</a:t>
            </a:r>
            <a:r>
              <a:rPr lang="uk-UA" b="1" dirty="0">
                <a:solidFill>
                  <a:schemeClr val="tx1"/>
                </a:solidFill>
              </a:rPr>
              <a:t>)</a:t>
            </a:r>
          </a:p>
        </p:txBody>
      </p:sp>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134" y="3190644"/>
            <a:ext cx="1995055" cy="2109826"/>
          </a:xfrm>
          <a:prstGeom prst="rect">
            <a:avLst/>
          </a:prstGeom>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0415" y="3189454"/>
            <a:ext cx="1953802" cy="2044653"/>
          </a:xfrm>
          <a:prstGeom prst="rect">
            <a:avLst/>
          </a:prstGeom>
        </p:spPr>
      </p:pic>
      <p:sp>
        <p:nvSpPr>
          <p:cNvPr id="8" name="Скругленный прямоугольник 7"/>
          <p:cNvSpPr/>
          <p:nvPr/>
        </p:nvSpPr>
        <p:spPr>
          <a:xfrm>
            <a:off x="2436448" y="5336868"/>
            <a:ext cx="2055403" cy="584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07000"/>
              </a:lnSpc>
            </a:pPr>
            <a:r>
              <a:rPr lang="uk-UA" sz="1600" b="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Узбережжя річки</a:t>
            </a:r>
            <a:endParaRPr lang="uk-UA"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4549" y="3201587"/>
            <a:ext cx="1852704" cy="2044653"/>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42505" y="3156272"/>
            <a:ext cx="2179320" cy="2111016"/>
          </a:xfrm>
          <a:prstGeom prst="rect">
            <a:avLst/>
          </a:prstGeom>
        </p:spPr>
      </p:pic>
      <p:sp>
        <p:nvSpPr>
          <p:cNvPr id="14" name="Скругленный прямоугольник 13"/>
          <p:cNvSpPr/>
          <p:nvPr/>
        </p:nvSpPr>
        <p:spPr>
          <a:xfrm>
            <a:off x="4762183" y="5441672"/>
            <a:ext cx="1518544" cy="2664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tx1"/>
                </a:solidFill>
              </a:rPr>
              <a:t>Ліс</a:t>
            </a:r>
            <a:endParaRPr lang="uk-UA" dirty="0">
              <a:solidFill>
                <a:schemeClr val="tx1"/>
              </a:solidFill>
            </a:endParaRPr>
          </a:p>
        </p:txBody>
      </p:sp>
      <p:sp>
        <p:nvSpPr>
          <p:cNvPr id="16" name="Скругленный прямоугольник 15"/>
          <p:cNvSpPr/>
          <p:nvPr/>
        </p:nvSpPr>
        <p:spPr>
          <a:xfrm>
            <a:off x="7176654" y="5441672"/>
            <a:ext cx="1514261" cy="479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tx1"/>
                </a:solidFill>
              </a:rPr>
              <a:t>Шкільне подвір</a:t>
            </a:r>
            <a:r>
              <a:rPr lang="en-US" dirty="0" smtClean="0">
                <a:solidFill>
                  <a:schemeClr val="tx1"/>
                </a:solidFill>
              </a:rPr>
              <a:t>’</a:t>
            </a:r>
            <a:r>
              <a:rPr lang="uk-UA" dirty="0" smtClean="0">
                <a:solidFill>
                  <a:schemeClr val="tx1"/>
                </a:solidFill>
              </a:rPr>
              <a:t>я</a:t>
            </a:r>
            <a:endParaRPr lang="uk-UA" dirty="0">
              <a:solidFill>
                <a:schemeClr val="tx1"/>
              </a:solidFill>
            </a:endParaRPr>
          </a:p>
        </p:txBody>
      </p:sp>
    </p:spTree>
    <p:extLst>
      <p:ext uri="{BB962C8B-B14F-4D97-AF65-F5344CB8AC3E}">
        <p14:creationId xmlns:p14="http://schemas.microsoft.com/office/powerpoint/2010/main" val="3083879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4" name="Прямоугольник 3"/>
          <p:cNvSpPr/>
          <p:nvPr/>
        </p:nvSpPr>
        <p:spPr>
          <a:xfrm>
            <a:off x="0" y="0"/>
            <a:ext cx="12192000" cy="1246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uk-UA" sz="2800" b="1" dirty="0">
                <a:solidFill>
                  <a:prstClr val="black"/>
                </a:solidFill>
                <a:latin typeface="Times New Roman" panose="02020603050405020304" pitchFamily="18" charset="0"/>
                <a:cs typeface="Times New Roman" panose="02020603050405020304" pitchFamily="18" charset="0"/>
              </a:rPr>
              <a:t>Результати дослідження</a:t>
            </a:r>
          </a:p>
          <a:p>
            <a:pPr lvl="0" algn="ctr"/>
            <a:r>
              <a:rPr lang="uk-UA" sz="2000" b="1" dirty="0" smtClean="0">
                <a:solidFill>
                  <a:prstClr val="black"/>
                </a:solidFill>
                <a:latin typeface="Times New Roman" panose="02020603050405020304" pitchFamily="18" charset="0"/>
                <a:cs typeface="Times New Roman" panose="02020603050405020304" pitchFamily="18" charset="0"/>
              </a:rPr>
              <a:t>Видове різноманіття та систематика </a:t>
            </a:r>
            <a:r>
              <a:rPr lang="uk-UA" sz="2000" b="1" dirty="0">
                <a:solidFill>
                  <a:prstClr val="black"/>
                </a:solidFill>
                <a:latin typeface="Times New Roman" panose="02020603050405020304" pitchFamily="18" charset="0"/>
                <a:cs typeface="Times New Roman" panose="02020603050405020304" pitchFamily="18" charset="0"/>
              </a:rPr>
              <a:t>лускокрилих </a:t>
            </a:r>
            <a:endParaRPr lang="uk-UA" sz="2000" b="1" dirty="0" smtClean="0">
              <a:solidFill>
                <a:prstClr val="black"/>
              </a:solidFill>
              <a:latin typeface="Times New Roman" panose="02020603050405020304" pitchFamily="18" charset="0"/>
              <a:cs typeface="Times New Roman" panose="02020603050405020304" pitchFamily="18" charset="0"/>
            </a:endParaRPr>
          </a:p>
          <a:p>
            <a:pPr lvl="0" algn="ctr"/>
            <a:r>
              <a:rPr lang="uk-UA" sz="2000" b="1" dirty="0" smtClean="0">
                <a:solidFill>
                  <a:prstClr val="black"/>
                </a:solidFill>
                <a:latin typeface="Times New Roman" panose="02020603050405020304" pitchFamily="18" charset="0"/>
                <a:cs typeface="Times New Roman" panose="02020603050405020304" pitchFamily="18" charset="0"/>
              </a:rPr>
              <a:t>в умовах </a:t>
            </a:r>
            <a:r>
              <a:rPr lang="uk-UA" sz="2000" b="1" dirty="0" err="1" smtClean="0">
                <a:solidFill>
                  <a:prstClr val="black"/>
                </a:solidFill>
                <a:latin typeface="Times New Roman" panose="02020603050405020304" pitchFamily="18" charset="0"/>
                <a:cs typeface="Times New Roman" panose="02020603050405020304" pitchFamily="18" charset="0"/>
              </a:rPr>
              <a:t>Софіївської</a:t>
            </a:r>
            <a:r>
              <a:rPr lang="uk-UA" sz="2000" b="1" dirty="0" smtClean="0">
                <a:solidFill>
                  <a:prstClr val="black"/>
                </a:solidFill>
                <a:latin typeface="Times New Roman" panose="02020603050405020304" pitchFamily="18" charset="0"/>
                <a:cs typeface="Times New Roman" panose="02020603050405020304" pitchFamily="18" charset="0"/>
              </a:rPr>
              <a:t> </a:t>
            </a:r>
            <a:r>
              <a:rPr lang="uk-UA" sz="2000" b="1" dirty="0" err="1" smtClean="0">
                <a:solidFill>
                  <a:prstClr val="black"/>
                </a:solidFill>
                <a:latin typeface="Times New Roman" panose="02020603050405020304" pitchFamily="18" charset="0"/>
                <a:cs typeface="Times New Roman" panose="02020603050405020304" pitchFamily="18" charset="0"/>
              </a:rPr>
              <a:t>Борщагівки</a:t>
            </a:r>
            <a:r>
              <a:rPr lang="uk-UA" sz="2000" b="1" dirty="0" smtClean="0">
                <a:solidFill>
                  <a:prstClr val="black"/>
                </a:solidFill>
                <a:latin typeface="Times New Roman" panose="02020603050405020304" pitchFamily="18" charset="0"/>
                <a:cs typeface="Times New Roman" panose="02020603050405020304" pitchFamily="18" charset="0"/>
              </a:rPr>
              <a:t> Київської області ( фото автора- 2025 рік) </a:t>
            </a:r>
            <a:endParaRPr lang="uk-UA" sz="2000"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0" y="1246909"/>
            <a:ext cx="12127345" cy="5611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9" name="Таблица 8"/>
          <p:cNvGraphicFramePr>
            <a:graphicFrameLocks noGrp="1"/>
          </p:cNvGraphicFramePr>
          <p:nvPr>
            <p:extLst>
              <p:ext uri="{D42A27DB-BD31-4B8C-83A1-F6EECF244321}">
                <p14:modId xmlns:p14="http://schemas.microsoft.com/office/powerpoint/2010/main" val="740185746"/>
              </p:ext>
            </p:extLst>
          </p:nvPr>
        </p:nvGraphicFramePr>
        <p:xfrm>
          <a:off x="3810" y="1168226"/>
          <a:ext cx="12192000" cy="58521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212907491"/>
                    </a:ext>
                  </a:extLst>
                </a:gridCol>
                <a:gridCol w="2032000">
                  <a:extLst>
                    <a:ext uri="{9D8B030D-6E8A-4147-A177-3AD203B41FA5}">
                      <a16:colId xmlns:a16="http://schemas.microsoft.com/office/drawing/2014/main" val="3741060070"/>
                    </a:ext>
                  </a:extLst>
                </a:gridCol>
                <a:gridCol w="2032000">
                  <a:extLst>
                    <a:ext uri="{9D8B030D-6E8A-4147-A177-3AD203B41FA5}">
                      <a16:colId xmlns:a16="http://schemas.microsoft.com/office/drawing/2014/main" val="968024968"/>
                    </a:ext>
                  </a:extLst>
                </a:gridCol>
                <a:gridCol w="1939638">
                  <a:extLst>
                    <a:ext uri="{9D8B030D-6E8A-4147-A177-3AD203B41FA5}">
                      <a16:colId xmlns:a16="http://schemas.microsoft.com/office/drawing/2014/main" val="215289038"/>
                    </a:ext>
                  </a:extLst>
                </a:gridCol>
                <a:gridCol w="2124362">
                  <a:extLst>
                    <a:ext uri="{9D8B030D-6E8A-4147-A177-3AD203B41FA5}">
                      <a16:colId xmlns:a16="http://schemas.microsoft.com/office/drawing/2014/main" val="3652078938"/>
                    </a:ext>
                  </a:extLst>
                </a:gridCol>
                <a:gridCol w="2032000">
                  <a:extLst>
                    <a:ext uri="{9D8B030D-6E8A-4147-A177-3AD203B41FA5}">
                      <a16:colId xmlns:a16="http://schemas.microsoft.com/office/drawing/2014/main" val="4162638151"/>
                    </a:ext>
                  </a:extLst>
                </a:gridCol>
              </a:tblGrid>
              <a:tr h="1874981">
                <a:tc>
                  <a:txBody>
                    <a:bodyPr/>
                    <a:lstStyle/>
                    <a:p>
                      <a:endParaRPr lang="uk-UA"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Клас:Комахи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Insecta</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Ряд:Лускокрилі</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Lepidoptera)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Родина:Синявцеві</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Lycaenidae</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Рід:</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Polyommatus</a:t>
                      </a:r>
                      <a:endPar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Вид:Синявець</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Ікар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Polyommatus</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icarus</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Rottemburg</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1775)</a:t>
                      </a:r>
                    </a:p>
                    <a:p>
                      <a:endParaRPr lang="uk-UA" sz="1200" dirty="0"/>
                    </a:p>
                  </a:txBody>
                  <a:tcPr/>
                </a:tc>
                <a:tc>
                  <a:txBody>
                    <a:bodyPr/>
                    <a:lstStyle/>
                    <a:p>
                      <a:endParaRPr lang="uk-UA"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Клас:Комахи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Insecta</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Ряд:Лускокрилі</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Lepidoptera)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Родина: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Saturniidae</a:t>
                      </a:r>
                      <a:endPar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Рід:</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Saturnia</a:t>
                      </a:r>
                      <a:endPar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Вид:Сатурнія</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мала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Saturnia</a:t>
                      </a: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pavonia</a:t>
                      </a:r>
                      <a:endPar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(Linnaeus, 1758)</a:t>
                      </a:r>
                    </a:p>
                    <a:p>
                      <a:endParaRPr lang="uk-UA" sz="1200" dirty="0"/>
                    </a:p>
                  </a:txBody>
                  <a:tcPr/>
                </a:tc>
                <a:tc>
                  <a:txBody>
                    <a:bodyPr/>
                    <a:lstStyle/>
                    <a:p>
                      <a:endParaRPr lang="uk-UA" dirty="0"/>
                    </a:p>
                  </a:txBody>
                  <a:tcPr/>
                </a:tc>
                <a:tc>
                  <a:txBody>
                    <a:bodyPr/>
                    <a:lstStyle/>
                    <a:p>
                      <a:r>
                        <a:rPr lang="uk-UA" sz="1200" dirty="0" smtClean="0">
                          <a:solidFill>
                            <a:schemeClr val="tx1"/>
                          </a:solidFill>
                          <a:latin typeface="Times New Roman" panose="02020603050405020304" pitchFamily="18" charset="0"/>
                          <a:cs typeface="Times New Roman" panose="02020603050405020304" pitchFamily="18" charset="0"/>
                        </a:rPr>
                        <a:t>Комахи (</a:t>
                      </a:r>
                      <a:r>
                        <a:rPr lang="en-US" sz="1200" dirty="0" err="1" smtClean="0">
                          <a:solidFill>
                            <a:schemeClr val="tx1"/>
                          </a:solidFill>
                          <a:latin typeface="Times New Roman" panose="02020603050405020304" pitchFamily="18" charset="0"/>
                          <a:cs typeface="Times New Roman" panose="02020603050405020304" pitchFamily="18" charset="0"/>
                        </a:rPr>
                        <a:t>Insecta</a:t>
                      </a:r>
                      <a:r>
                        <a:rPr lang="en-US" sz="1200" dirty="0" smtClean="0">
                          <a:solidFill>
                            <a:schemeClr val="tx1"/>
                          </a:solidFill>
                          <a:latin typeface="Times New Roman" panose="02020603050405020304" pitchFamily="18" charset="0"/>
                          <a:cs typeface="Times New Roman" panose="02020603050405020304" pitchFamily="18" charset="0"/>
                        </a:rPr>
                        <a:t>)</a:t>
                      </a:r>
                    </a:p>
                    <a:p>
                      <a:r>
                        <a:rPr lang="uk-UA" sz="1200" dirty="0" err="1" smtClean="0">
                          <a:solidFill>
                            <a:schemeClr val="tx1"/>
                          </a:solidFill>
                          <a:latin typeface="Times New Roman" panose="02020603050405020304" pitchFamily="18" charset="0"/>
                          <a:cs typeface="Times New Roman" panose="02020603050405020304" pitchFamily="18" charset="0"/>
                        </a:rPr>
                        <a:t>Ряд:Лускокрилі</a:t>
                      </a:r>
                      <a:r>
                        <a:rPr lang="uk-UA" sz="1200" dirty="0" smtClean="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Lepidoptera) </a:t>
                      </a:r>
                    </a:p>
                    <a:p>
                      <a:r>
                        <a:rPr lang="uk-UA" sz="1200" dirty="0" err="1" smtClean="0">
                          <a:solidFill>
                            <a:schemeClr val="tx1"/>
                          </a:solidFill>
                          <a:latin typeface="Times New Roman" panose="02020603050405020304" pitchFamily="18" charset="0"/>
                          <a:cs typeface="Times New Roman" panose="02020603050405020304" pitchFamily="18" charset="0"/>
                        </a:rPr>
                        <a:t>Родина:Головчаки</a:t>
                      </a:r>
                      <a:r>
                        <a:rPr lang="uk-UA" sz="1200" dirty="0" smtClean="0">
                          <a:solidFill>
                            <a:schemeClr val="tx1"/>
                          </a:solidFill>
                          <a:latin typeface="Times New Roman" panose="02020603050405020304" pitchFamily="18" charset="0"/>
                          <a:cs typeface="Times New Roman" panose="02020603050405020304" pitchFamily="18" charset="0"/>
                        </a:rPr>
                        <a:t> (</a:t>
                      </a:r>
                      <a:r>
                        <a:rPr lang="en-US" sz="1200" dirty="0" err="1" smtClean="0">
                          <a:solidFill>
                            <a:schemeClr val="tx1"/>
                          </a:solidFill>
                          <a:latin typeface="Times New Roman" panose="02020603050405020304" pitchFamily="18" charset="0"/>
                          <a:cs typeface="Times New Roman" panose="02020603050405020304" pitchFamily="18" charset="0"/>
                        </a:rPr>
                        <a:t>Hesperiidae</a:t>
                      </a:r>
                      <a:r>
                        <a:rPr lang="en-US" sz="1200" dirty="0" smtClean="0">
                          <a:solidFill>
                            <a:schemeClr val="tx1"/>
                          </a:solidFill>
                          <a:latin typeface="Times New Roman" panose="02020603050405020304" pitchFamily="18" charset="0"/>
                          <a:cs typeface="Times New Roman" panose="02020603050405020304" pitchFamily="18" charset="0"/>
                        </a:rPr>
                        <a:t>)</a:t>
                      </a:r>
                    </a:p>
                    <a:p>
                      <a:r>
                        <a:rPr lang="uk-UA" sz="1200" dirty="0" err="1" smtClean="0">
                          <a:solidFill>
                            <a:schemeClr val="tx1"/>
                          </a:solidFill>
                          <a:latin typeface="Times New Roman" panose="02020603050405020304" pitchFamily="18" charset="0"/>
                          <a:cs typeface="Times New Roman" panose="02020603050405020304" pitchFamily="18" charset="0"/>
                        </a:rPr>
                        <a:t>Вид:Головчак</a:t>
                      </a:r>
                      <a:r>
                        <a:rPr lang="uk-UA" sz="1200" dirty="0" smtClean="0">
                          <a:solidFill>
                            <a:schemeClr val="tx1"/>
                          </a:solidFill>
                          <a:latin typeface="Times New Roman" panose="02020603050405020304" pitchFamily="18" charset="0"/>
                          <a:cs typeface="Times New Roman" panose="02020603050405020304" pitchFamily="18" charset="0"/>
                        </a:rPr>
                        <a:t> лісовий</a:t>
                      </a:r>
                    </a:p>
                    <a:p>
                      <a:r>
                        <a:rPr lang="en-US" sz="1200" dirty="0" err="1" smtClean="0">
                          <a:solidFill>
                            <a:schemeClr val="tx1"/>
                          </a:solidFill>
                          <a:latin typeface="Times New Roman" panose="02020603050405020304" pitchFamily="18" charset="0"/>
                          <a:cs typeface="Times New Roman" panose="02020603050405020304" pitchFamily="18" charset="0"/>
                        </a:rPr>
                        <a:t>Thymelicus</a:t>
                      </a:r>
                      <a:r>
                        <a:rPr lang="en-US" sz="1200" dirty="0" smtClean="0">
                          <a:solidFill>
                            <a:schemeClr val="tx1"/>
                          </a:solidFill>
                          <a:latin typeface="Times New Roman" panose="02020603050405020304" pitchFamily="18" charset="0"/>
                          <a:cs typeface="Times New Roman" panose="02020603050405020304" pitchFamily="18" charset="0"/>
                        </a:rPr>
                        <a:t> </a:t>
                      </a:r>
                      <a:r>
                        <a:rPr lang="en-US" sz="1200" dirty="0" err="1" smtClean="0">
                          <a:solidFill>
                            <a:schemeClr val="tx1"/>
                          </a:solidFill>
                          <a:latin typeface="Times New Roman" panose="02020603050405020304" pitchFamily="18" charset="0"/>
                          <a:cs typeface="Times New Roman" panose="02020603050405020304" pitchFamily="18" charset="0"/>
                        </a:rPr>
                        <a:t>sylvestris</a:t>
                      </a:r>
                      <a:endParaRPr lang="en-US" sz="1200" dirty="0" smtClean="0">
                        <a:solidFill>
                          <a:schemeClr val="tx1"/>
                        </a:solidFill>
                        <a:latin typeface="Times New Roman" panose="02020603050405020304" pitchFamily="18" charset="0"/>
                        <a:cs typeface="Times New Roman" panose="02020603050405020304" pitchFamily="18" charset="0"/>
                      </a:endParaRPr>
                    </a:p>
                    <a:p>
                      <a:endParaRPr lang="uk-UA" dirty="0"/>
                    </a:p>
                  </a:txBody>
                  <a:tcPr/>
                </a:tc>
                <a:extLst>
                  <a:ext uri="{0D108BD9-81ED-4DB2-BD59-A6C34878D82A}">
                    <a16:rowId xmlns:a16="http://schemas.microsoft.com/office/drawing/2014/main" val="1496238554"/>
                  </a:ext>
                </a:extLst>
              </a:tr>
              <a:tr h="1881139">
                <a:tc>
                  <a:txBody>
                    <a:bodyPr/>
                    <a:lstStyle/>
                    <a:p>
                      <a:endParaRPr lang="uk-UA" dirty="0"/>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Клас:Комахи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Insecta</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Ряд:Лускокрилі</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Lepidoptera</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Родина:Сонцевики</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Nymphalidae</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Рід:Inachis</a:t>
                      </a:r>
                      <a:endPar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Вид:Сонцевик</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павиче око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Inachisio</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Linnaeus</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1758)</a:t>
                      </a:r>
                    </a:p>
                    <a:p>
                      <a:endParaRPr lang="uk-UA" sz="1200" dirty="0"/>
                    </a:p>
                  </a:txBody>
                  <a:tcPr>
                    <a:solidFill>
                      <a:schemeClr val="accent1"/>
                    </a:solidFill>
                  </a:tcPr>
                </a:tc>
                <a:tc>
                  <a:txBody>
                    <a:bodyPr/>
                    <a:lstStyle/>
                    <a:p>
                      <a:endParaRPr lang="uk-UA" dirty="0"/>
                    </a:p>
                  </a:txBody>
                  <a:tcPr>
                    <a:solidFill>
                      <a:schemeClr val="accent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Клас:Комахи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Insecta</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Ряд:Лускокрилі</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Lepidoptera</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Родина:Синявцеві</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Lycaenidae</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Рід:Polyommatus</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Вид: Синявець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Терсит</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Polyommatus</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uk-UA" sz="1200" b="1" i="0" u="none" strike="noStrike" kern="1200" cap="none" spc="0" normalizeH="0" baseline="0" noProof="0" dirty="0" err="1"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thersites</a:t>
                      </a:r>
                      <a:r>
                        <a:rPr kumimoji="0" lang="uk-UA"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endParaRPr lang="uk-UA" sz="1200" dirty="0"/>
                    </a:p>
                  </a:txBody>
                  <a:tcPr>
                    <a:solidFill>
                      <a:schemeClr val="accent1"/>
                    </a:solidFill>
                  </a:tcPr>
                </a:tc>
                <a:tc>
                  <a:txBody>
                    <a:bodyPr/>
                    <a:lstStyle/>
                    <a:p>
                      <a:endParaRPr lang="uk-UA" dirty="0"/>
                    </a:p>
                  </a:txBody>
                  <a:tcPr>
                    <a:solidFill>
                      <a:schemeClr val="accent1"/>
                    </a:solidFill>
                  </a:tcPr>
                </a:tc>
                <a:tc>
                  <a:txBody>
                    <a:bodyPr/>
                    <a:lstStyle/>
                    <a:p>
                      <a:r>
                        <a:rPr lang="uk-UA" sz="1200" b="1" dirty="0" smtClean="0">
                          <a:latin typeface="Times New Roman" panose="02020603050405020304" pitchFamily="18" charset="0"/>
                          <a:cs typeface="Times New Roman" panose="02020603050405020304" pitchFamily="18" charset="0"/>
                        </a:rPr>
                        <a:t>Клас:Комахи (</a:t>
                      </a:r>
                      <a:r>
                        <a:rPr lang="en-US" sz="1200" b="1" dirty="0" err="1" smtClean="0">
                          <a:latin typeface="Times New Roman" panose="02020603050405020304" pitchFamily="18" charset="0"/>
                          <a:cs typeface="Times New Roman" panose="02020603050405020304" pitchFamily="18" charset="0"/>
                        </a:rPr>
                        <a:t>Insecta</a:t>
                      </a:r>
                      <a:r>
                        <a:rPr lang="en-US" sz="1200" b="1" dirty="0" smtClean="0">
                          <a:latin typeface="Times New Roman" panose="02020603050405020304" pitchFamily="18" charset="0"/>
                          <a:cs typeface="Times New Roman" panose="02020603050405020304" pitchFamily="18" charset="0"/>
                        </a:rPr>
                        <a:t>) </a:t>
                      </a:r>
                    </a:p>
                    <a:p>
                      <a:r>
                        <a:rPr lang="uk-UA" sz="1200" b="1" dirty="0" err="1" smtClean="0">
                          <a:latin typeface="Times New Roman" panose="02020603050405020304" pitchFamily="18" charset="0"/>
                          <a:cs typeface="Times New Roman" panose="02020603050405020304" pitchFamily="18" charset="0"/>
                        </a:rPr>
                        <a:t>Ряд:Лускокрилі</a:t>
                      </a:r>
                      <a:r>
                        <a:rPr lang="uk-UA" sz="1200" b="1"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Lepidoptera)</a:t>
                      </a:r>
                    </a:p>
                    <a:p>
                      <a:r>
                        <a:rPr lang="uk-UA" sz="1200" b="1" dirty="0" err="1" smtClean="0">
                          <a:latin typeface="Times New Roman" panose="02020603050405020304" pitchFamily="18" charset="0"/>
                          <a:cs typeface="Times New Roman" panose="02020603050405020304" pitchFamily="18" charset="0"/>
                        </a:rPr>
                        <a:t>Родина:Головчаки</a:t>
                      </a:r>
                      <a:r>
                        <a:rPr lang="uk-UA"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Hesperiidae</a:t>
                      </a:r>
                      <a:r>
                        <a:rPr lang="en-US" sz="1200" b="1" dirty="0" smtClean="0">
                          <a:latin typeface="Times New Roman" panose="02020603050405020304" pitchFamily="18" charset="0"/>
                          <a:cs typeface="Times New Roman" panose="02020603050405020304" pitchFamily="18" charset="0"/>
                        </a:rPr>
                        <a:t>)</a:t>
                      </a:r>
                    </a:p>
                    <a:p>
                      <a:r>
                        <a:rPr lang="uk-UA" sz="1200" b="1" dirty="0" err="1" smtClean="0">
                          <a:latin typeface="Times New Roman" panose="02020603050405020304" pitchFamily="18" charset="0"/>
                          <a:cs typeface="Times New Roman" panose="02020603050405020304" pitchFamily="18" charset="0"/>
                        </a:rPr>
                        <a:t>Вид:Головчак</a:t>
                      </a:r>
                      <a:r>
                        <a:rPr lang="uk-UA" sz="1200" b="1" dirty="0" smtClean="0">
                          <a:latin typeface="Times New Roman" panose="02020603050405020304" pitchFamily="18" charset="0"/>
                          <a:cs typeface="Times New Roman" panose="02020603050405020304" pitchFamily="18" charset="0"/>
                        </a:rPr>
                        <a:t> </a:t>
                      </a:r>
                      <a:r>
                        <a:rPr lang="uk-UA" sz="1200" b="1" dirty="0" err="1" smtClean="0">
                          <a:latin typeface="Times New Roman" panose="02020603050405020304" pitchFamily="18" charset="0"/>
                          <a:cs typeface="Times New Roman" panose="02020603050405020304" pitchFamily="18" charset="0"/>
                        </a:rPr>
                        <a:t>Палемон</a:t>
                      </a:r>
                      <a:r>
                        <a:rPr lang="uk-UA" sz="1200" b="1" dirty="0" smtClean="0">
                          <a:latin typeface="Times New Roman" panose="02020603050405020304" pitchFamily="18" charset="0"/>
                          <a:cs typeface="Times New Roman" panose="02020603050405020304" pitchFamily="18" charset="0"/>
                        </a:rPr>
                        <a:t> </a:t>
                      </a:r>
                    </a:p>
                    <a:p>
                      <a:r>
                        <a:rPr lang="en-US" sz="1200" b="1" dirty="0" err="1" smtClean="0">
                          <a:latin typeface="Times New Roman" panose="02020603050405020304" pitchFamily="18" charset="0"/>
                          <a:cs typeface="Times New Roman" panose="02020603050405020304" pitchFamily="18" charset="0"/>
                        </a:rPr>
                        <a:t>Carterocephalus</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palaemon</a:t>
                      </a:r>
                      <a:endParaRPr lang="en-US" sz="1200" b="1" dirty="0" smtClean="0">
                        <a:latin typeface="Times New Roman" panose="02020603050405020304" pitchFamily="18" charset="0"/>
                        <a:cs typeface="Times New Roman" panose="02020603050405020304" pitchFamily="18" charset="0"/>
                      </a:endParaRPr>
                    </a:p>
                    <a:p>
                      <a:endParaRPr lang="uk-UA" dirty="0"/>
                    </a:p>
                  </a:txBody>
                  <a:tcPr>
                    <a:solidFill>
                      <a:schemeClr val="accent1"/>
                    </a:solidFill>
                  </a:tcPr>
                </a:tc>
                <a:extLst>
                  <a:ext uri="{0D108BD9-81ED-4DB2-BD59-A6C34878D82A}">
                    <a16:rowId xmlns:a16="http://schemas.microsoft.com/office/drawing/2014/main" val="4201491152"/>
                  </a:ext>
                </a:extLst>
              </a:tr>
              <a:tr h="1881139">
                <a:tc>
                  <a:txBody>
                    <a:bodyPr/>
                    <a:lstStyle/>
                    <a:p>
                      <a:endParaRPr lang="uk-UA" dirty="0"/>
                    </a:p>
                  </a:txBody>
                  <a:tcPr>
                    <a:solidFill>
                      <a:schemeClr val="accent1"/>
                    </a:solidFill>
                  </a:tcPr>
                </a:tc>
                <a:tc>
                  <a:txBody>
                    <a:bodyPr/>
                    <a:lstStyle/>
                    <a:p>
                      <a:pPr>
                        <a:spcAft>
                          <a:spcPts val="0"/>
                        </a:spcAft>
                      </a:pP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Комахи (</a:t>
                      </a: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Insecta</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spcAft>
                          <a:spcPts val="0"/>
                        </a:spcAft>
                      </a:pP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Ряд:Лускокрилі</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Lepidoptera</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a:spcAft>
                          <a:spcPts val="0"/>
                        </a:spcAft>
                      </a:pP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Родина:Біланові</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Pieridae</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a:spcAft>
                          <a:spcPts val="0"/>
                        </a:spcAft>
                      </a:pP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Вид:Жовтюх</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 осьмак</a:t>
                      </a:r>
                    </a:p>
                    <a:p>
                      <a:pPr>
                        <a:spcAft>
                          <a:spcPts val="0"/>
                        </a:spcAft>
                      </a:pP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Colias</a:t>
                      </a:r>
                      <a:r>
                        <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1200" b="1" dirty="0" err="1" smtClean="0">
                          <a:effectLst/>
                          <a:latin typeface="Times New Roman" panose="02020603050405020304" pitchFamily="18" charset="0"/>
                          <a:ea typeface="Calibri" panose="020F0502020204030204" pitchFamily="34" charset="0"/>
                          <a:cs typeface="Times New Roman" panose="02020603050405020304" pitchFamily="18" charset="0"/>
                        </a:rPr>
                        <a:t>hyale</a:t>
                      </a:r>
                      <a:endParaRPr lang="uk-UA" sz="12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dirty="0"/>
                    </a:p>
                  </a:txBody>
                  <a:tcPr>
                    <a:solidFill>
                      <a:schemeClr val="accent1"/>
                    </a:solidFill>
                  </a:tcPr>
                </a:tc>
                <a:tc>
                  <a:txBody>
                    <a:bodyPr/>
                    <a:lstStyle/>
                    <a:p>
                      <a:endParaRPr lang="uk-UA" dirty="0"/>
                    </a:p>
                  </a:txBody>
                  <a:tcPr>
                    <a:solidFill>
                      <a:schemeClr val="accent1"/>
                    </a:solidFill>
                  </a:tcPr>
                </a:tc>
                <a:tc>
                  <a:txBody>
                    <a:bodyPr/>
                    <a:lstStyle/>
                    <a:p>
                      <a:r>
                        <a:rPr lang="uk-UA" sz="1200" b="1" dirty="0" smtClean="0">
                          <a:latin typeface="Times New Roman" panose="02020603050405020304" pitchFamily="18" charset="0"/>
                          <a:cs typeface="Times New Roman" panose="02020603050405020304" pitchFamily="18" charset="0"/>
                        </a:rPr>
                        <a:t>Клас:Комахи (</a:t>
                      </a:r>
                      <a:r>
                        <a:rPr lang="en-US" sz="1200" b="1" dirty="0" err="1" smtClean="0">
                          <a:latin typeface="Times New Roman" panose="02020603050405020304" pitchFamily="18" charset="0"/>
                          <a:cs typeface="Times New Roman" panose="02020603050405020304" pitchFamily="18" charset="0"/>
                        </a:rPr>
                        <a:t>Insecta</a:t>
                      </a:r>
                      <a:r>
                        <a:rPr lang="en-US" sz="1200" b="1" dirty="0" smtClean="0">
                          <a:latin typeface="Times New Roman" panose="02020603050405020304" pitchFamily="18" charset="0"/>
                          <a:cs typeface="Times New Roman" panose="02020603050405020304" pitchFamily="18" charset="0"/>
                        </a:rPr>
                        <a:t>)</a:t>
                      </a:r>
                    </a:p>
                    <a:p>
                      <a:r>
                        <a:rPr lang="uk-UA" sz="1200" b="1" dirty="0" err="1" smtClean="0">
                          <a:latin typeface="Times New Roman" panose="02020603050405020304" pitchFamily="18" charset="0"/>
                          <a:cs typeface="Times New Roman" panose="02020603050405020304" pitchFamily="18" charset="0"/>
                        </a:rPr>
                        <a:t>Ряд:Лускокрилі</a:t>
                      </a:r>
                      <a:r>
                        <a:rPr lang="uk-UA" sz="1200" b="1"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Lepidoptera) </a:t>
                      </a:r>
                    </a:p>
                    <a:p>
                      <a:r>
                        <a:rPr lang="uk-UA" sz="1200" b="1" dirty="0" err="1" smtClean="0">
                          <a:latin typeface="Times New Roman" panose="02020603050405020304" pitchFamily="18" charset="0"/>
                          <a:cs typeface="Times New Roman" panose="02020603050405020304" pitchFamily="18" charset="0"/>
                        </a:rPr>
                        <a:t>Родина:Біланові</a:t>
                      </a:r>
                      <a:r>
                        <a:rPr lang="uk-UA"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Pieridae</a:t>
                      </a:r>
                      <a:r>
                        <a:rPr lang="en-US" sz="1200" b="1" dirty="0" smtClean="0">
                          <a:latin typeface="Times New Roman" panose="02020603050405020304" pitchFamily="18" charset="0"/>
                          <a:cs typeface="Times New Roman" panose="02020603050405020304" pitchFamily="18" charset="0"/>
                        </a:rPr>
                        <a:t>)</a:t>
                      </a:r>
                    </a:p>
                    <a:p>
                      <a:r>
                        <a:rPr lang="uk-UA" sz="1200" b="1" dirty="0" err="1" smtClean="0">
                          <a:latin typeface="Times New Roman" panose="02020603050405020304" pitchFamily="18" charset="0"/>
                          <a:cs typeface="Times New Roman" panose="02020603050405020304" pitchFamily="18" charset="0"/>
                        </a:rPr>
                        <a:t>Вид:Жовтюх</a:t>
                      </a:r>
                      <a:r>
                        <a:rPr lang="uk-UA" sz="1200" b="1" dirty="0" smtClean="0">
                          <a:latin typeface="Times New Roman" panose="02020603050405020304" pitchFamily="18" charset="0"/>
                          <a:cs typeface="Times New Roman" panose="02020603050405020304" pitchFamily="18" charset="0"/>
                        </a:rPr>
                        <a:t> </a:t>
                      </a:r>
                      <a:r>
                        <a:rPr lang="uk-UA" sz="1200" b="1" dirty="0" err="1" smtClean="0">
                          <a:latin typeface="Times New Roman" panose="02020603050405020304" pitchFamily="18" charset="0"/>
                          <a:cs typeface="Times New Roman" panose="02020603050405020304" pitchFamily="18" charset="0"/>
                        </a:rPr>
                        <a:t>шапранець</a:t>
                      </a:r>
                      <a:endParaRPr lang="uk-UA" sz="1200" b="1" dirty="0" smtClean="0">
                        <a:latin typeface="Times New Roman" panose="02020603050405020304" pitchFamily="18" charset="0"/>
                        <a:cs typeface="Times New Roman" panose="02020603050405020304" pitchFamily="18" charset="0"/>
                      </a:endParaRPr>
                    </a:p>
                    <a:p>
                      <a:r>
                        <a:rPr lang="en-US" sz="1200" b="1" dirty="0" err="1" smtClean="0">
                          <a:latin typeface="Times New Roman" panose="02020603050405020304" pitchFamily="18" charset="0"/>
                          <a:cs typeface="Times New Roman" panose="02020603050405020304" pitchFamily="18" charset="0"/>
                        </a:rPr>
                        <a:t>Colias</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myrmidone</a:t>
                      </a:r>
                      <a:endParaRPr lang="en-US" sz="1200" b="1" dirty="0" smtClean="0">
                        <a:latin typeface="Times New Roman" panose="02020603050405020304" pitchFamily="18" charset="0"/>
                        <a:cs typeface="Times New Roman" panose="02020603050405020304" pitchFamily="18" charset="0"/>
                      </a:endParaRPr>
                    </a:p>
                    <a:p>
                      <a:endParaRPr lang="uk-UA" dirty="0"/>
                    </a:p>
                  </a:txBody>
                  <a:tcPr>
                    <a:solidFill>
                      <a:schemeClr val="accent1"/>
                    </a:solidFill>
                  </a:tcPr>
                </a:tc>
                <a:tc>
                  <a:txBody>
                    <a:bodyPr/>
                    <a:lstStyle/>
                    <a:p>
                      <a:endParaRPr lang="uk-UA" dirty="0"/>
                    </a:p>
                  </a:txBody>
                  <a:tcPr>
                    <a:solidFill>
                      <a:schemeClr val="accent1"/>
                    </a:solidFill>
                  </a:tcPr>
                </a:tc>
                <a:tc>
                  <a:txBody>
                    <a:bodyPr/>
                    <a:lstStyle/>
                    <a:p>
                      <a:pPr>
                        <a:spcAft>
                          <a:spcPts val="0"/>
                        </a:spcAft>
                      </a:pP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Комахи (</a:t>
                      </a: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Insecta</a:t>
                      </a: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a:spcAft>
                          <a:spcPts val="0"/>
                        </a:spcAft>
                      </a:pP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Ряд:	Лускокрилі (</a:t>
                      </a: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Lepidoptera</a:t>
                      </a: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a:spcAft>
                          <a:spcPts val="0"/>
                        </a:spcAft>
                      </a:pP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Родина:	Біланові (</a:t>
                      </a: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Pieridae</a:t>
                      </a: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spcAft>
                          <a:spcPts val="0"/>
                        </a:spcAft>
                      </a:pP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Рід:	Лимонниця (</a:t>
                      </a: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Gonepteryx</a:t>
                      </a: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a:spcAft>
                          <a:spcPts val="0"/>
                        </a:spcAft>
                      </a:pP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Вид:	</a:t>
                      </a: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Цитринець</a:t>
                      </a:r>
                      <a:endPar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Gonepteryx</a:t>
                      </a:r>
                      <a:r>
                        <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2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rhamni</a:t>
                      </a:r>
                      <a:endParaRPr lang="uk-UA" sz="12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dirty="0"/>
                    </a:p>
                  </a:txBody>
                  <a:tcPr>
                    <a:solidFill>
                      <a:schemeClr val="accent1"/>
                    </a:solidFill>
                  </a:tcPr>
                </a:tc>
                <a:extLst>
                  <a:ext uri="{0D108BD9-81ED-4DB2-BD59-A6C34878D82A}">
                    <a16:rowId xmlns:a16="http://schemas.microsoft.com/office/drawing/2014/main" val="862992946"/>
                  </a:ext>
                </a:extLst>
              </a:tr>
            </a:tbl>
          </a:graphicData>
        </a:graphic>
      </p:graphicFrame>
      <p:pic>
        <p:nvPicPr>
          <p:cNvPr id="13" name="Рисунок 12"/>
          <p:cNvPicPr>
            <a:picLocks noChangeAspect="1"/>
          </p:cNvPicPr>
          <p:nvPr/>
        </p:nvPicPr>
        <p:blipFill>
          <a:blip r:embed="rId2"/>
          <a:stretch>
            <a:fillRect/>
          </a:stretch>
        </p:blipFill>
        <p:spPr>
          <a:xfrm>
            <a:off x="4114800" y="3111575"/>
            <a:ext cx="1948872" cy="1806635"/>
          </a:xfrm>
          <a:prstGeom prst="rect">
            <a:avLst/>
          </a:prstGeom>
        </p:spPr>
      </p:pic>
      <p:pic>
        <p:nvPicPr>
          <p:cNvPr id="14" name="Рисунок 13"/>
          <p:cNvPicPr>
            <a:picLocks noChangeAspect="1"/>
          </p:cNvPicPr>
          <p:nvPr/>
        </p:nvPicPr>
        <p:blipFill>
          <a:blip r:embed="rId3"/>
          <a:stretch>
            <a:fillRect/>
          </a:stretch>
        </p:blipFill>
        <p:spPr>
          <a:xfrm>
            <a:off x="8090561" y="1200731"/>
            <a:ext cx="2024047" cy="1812118"/>
          </a:xfrm>
          <a:prstGeom prst="rect">
            <a:avLst/>
          </a:prstGeom>
        </p:spPr>
      </p:pic>
      <p:pic>
        <p:nvPicPr>
          <p:cNvPr id="15" name="Рисунок 14"/>
          <p:cNvPicPr>
            <a:picLocks noChangeAspect="1"/>
          </p:cNvPicPr>
          <p:nvPr/>
        </p:nvPicPr>
        <p:blipFill>
          <a:blip r:embed="rId4"/>
          <a:stretch>
            <a:fillRect/>
          </a:stretch>
        </p:blipFill>
        <p:spPr>
          <a:xfrm>
            <a:off x="8103923" y="3074325"/>
            <a:ext cx="1997325" cy="1881814"/>
          </a:xfrm>
          <a:prstGeom prst="rect">
            <a:avLst/>
          </a:prstGeom>
        </p:spPr>
      </p:pic>
      <p:pic>
        <p:nvPicPr>
          <p:cNvPr id="16" name="Рисунок 15"/>
          <p:cNvPicPr>
            <a:picLocks noChangeAspect="1"/>
          </p:cNvPicPr>
          <p:nvPr/>
        </p:nvPicPr>
        <p:blipFill>
          <a:blip r:embed="rId5"/>
          <a:stretch>
            <a:fillRect/>
          </a:stretch>
        </p:blipFill>
        <p:spPr>
          <a:xfrm>
            <a:off x="61064" y="5087239"/>
            <a:ext cx="1959216" cy="1618361"/>
          </a:xfrm>
          <a:prstGeom prst="rect">
            <a:avLst/>
          </a:prstGeom>
        </p:spPr>
      </p:pic>
      <p:pic>
        <p:nvPicPr>
          <p:cNvPr id="18" name="Рисунок 17"/>
          <p:cNvPicPr>
            <a:picLocks noChangeAspect="1"/>
          </p:cNvPicPr>
          <p:nvPr/>
        </p:nvPicPr>
        <p:blipFill>
          <a:blip r:embed="rId6"/>
          <a:stretch>
            <a:fillRect/>
          </a:stretch>
        </p:blipFill>
        <p:spPr>
          <a:xfrm>
            <a:off x="8071176" y="5027722"/>
            <a:ext cx="2064599" cy="1762727"/>
          </a:xfrm>
          <a:prstGeom prst="rect">
            <a:avLst/>
          </a:prstGeom>
        </p:spPr>
      </p:pic>
      <p:pic>
        <p:nvPicPr>
          <p:cNvPr id="3" name="Рисунок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53" y="1168226"/>
            <a:ext cx="1938737" cy="1943349"/>
          </a:xfrm>
          <a:prstGeom prst="rect">
            <a:avLst/>
          </a:prstGeom>
        </p:spPr>
      </p:pic>
      <p:pic>
        <p:nvPicPr>
          <p:cNvPr id="6" name="Рисунок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064" y="3111575"/>
            <a:ext cx="1943226" cy="1937750"/>
          </a:xfrm>
          <a:prstGeom prst="rect">
            <a:avLst/>
          </a:prstGeom>
        </p:spPr>
      </p:pic>
      <p:pic>
        <p:nvPicPr>
          <p:cNvPr id="7" name="Рисунок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0939" y="5067549"/>
            <a:ext cx="1948872" cy="1836629"/>
          </a:xfrm>
          <a:prstGeom prst="rect">
            <a:avLst/>
          </a:prstGeom>
        </p:spPr>
      </p:pic>
      <p:pic>
        <p:nvPicPr>
          <p:cNvPr id="8" name="Рисунок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50939" y="1200731"/>
            <a:ext cx="1912733" cy="1812118"/>
          </a:xfrm>
          <a:prstGeom prst="rect">
            <a:avLst/>
          </a:prstGeom>
        </p:spPr>
      </p:pic>
    </p:spTree>
    <p:extLst>
      <p:ext uri="{BB962C8B-B14F-4D97-AF65-F5344CB8AC3E}">
        <p14:creationId xmlns:p14="http://schemas.microsoft.com/office/powerpoint/2010/main" val="3020132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4" name="Прямоугольник 3"/>
          <p:cNvSpPr/>
          <p:nvPr/>
        </p:nvSpPr>
        <p:spPr>
          <a:xfrm>
            <a:off x="200026" y="257175"/>
            <a:ext cx="11734800" cy="1708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uk-UA" sz="2800" b="1" dirty="0">
                <a:solidFill>
                  <a:prstClr val="black"/>
                </a:solidFill>
                <a:latin typeface="Times New Roman" panose="02020603050405020304" pitchFamily="18" charset="0"/>
                <a:cs typeface="Times New Roman" panose="02020603050405020304" pitchFamily="18" charset="0"/>
              </a:rPr>
              <a:t>Результати </a:t>
            </a:r>
            <a:r>
              <a:rPr lang="uk-UA" sz="2800" b="1" dirty="0" smtClean="0">
                <a:solidFill>
                  <a:prstClr val="black"/>
                </a:solidFill>
                <a:latin typeface="Times New Roman" panose="02020603050405020304" pitchFamily="18" charset="0"/>
                <a:cs typeface="Times New Roman" panose="02020603050405020304" pitchFamily="18" charset="0"/>
              </a:rPr>
              <a:t>дослідження                                    </a:t>
            </a:r>
            <a:endParaRPr lang="uk-UA" sz="2800" b="1" dirty="0">
              <a:solidFill>
                <a:prstClr val="black"/>
              </a:solidFill>
              <a:latin typeface="Times New Roman" panose="02020603050405020304" pitchFamily="18" charset="0"/>
              <a:cs typeface="Times New Roman" panose="02020603050405020304" pitchFamily="18" charset="0"/>
            </a:endParaRPr>
          </a:p>
          <a:p>
            <a:pPr lvl="0" algn="ctr"/>
            <a:r>
              <a:rPr lang="uk-UA" sz="2000" b="1" dirty="0">
                <a:solidFill>
                  <a:prstClr val="black"/>
                </a:solidFill>
                <a:latin typeface="Times New Roman" panose="02020603050405020304" pitchFamily="18" charset="0"/>
                <a:cs typeface="Times New Roman" panose="02020603050405020304" pitchFamily="18" charset="0"/>
              </a:rPr>
              <a:t>Видове різноманіття та систематика </a:t>
            </a:r>
            <a:r>
              <a:rPr lang="uk-UA" sz="2000" b="1" dirty="0" smtClean="0">
                <a:solidFill>
                  <a:prstClr val="black"/>
                </a:solidFill>
                <a:latin typeface="Times New Roman" panose="02020603050405020304" pitchFamily="18" charset="0"/>
                <a:cs typeface="Times New Roman" panose="02020603050405020304" pitchFamily="18" charset="0"/>
              </a:rPr>
              <a:t>лускокрилих </a:t>
            </a:r>
            <a:endParaRPr lang="uk-UA" sz="2000" b="1" dirty="0">
              <a:solidFill>
                <a:prstClr val="black"/>
              </a:solidFill>
              <a:latin typeface="Times New Roman" panose="02020603050405020304" pitchFamily="18" charset="0"/>
              <a:cs typeface="Times New Roman" panose="02020603050405020304" pitchFamily="18" charset="0"/>
            </a:endParaRPr>
          </a:p>
          <a:p>
            <a:pPr lvl="0" algn="ctr"/>
            <a:r>
              <a:rPr lang="uk-UA" sz="2000" b="1" dirty="0">
                <a:solidFill>
                  <a:prstClr val="black"/>
                </a:solidFill>
                <a:latin typeface="Times New Roman" panose="02020603050405020304" pitchFamily="18" charset="0"/>
                <a:cs typeface="Times New Roman" panose="02020603050405020304" pitchFamily="18" charset="0"/>
              </a:rPr>
              <a:t>в умовах </a:t>
            </a:r>
            <a:r>
              <a:rPr lang="uk-UA" sz="2000" b="1" dirty="0" err="1">
                <a:solidFill>
                  <a:prstClr val="black"/>
                </a:solidFill>
                <a:latin typeface="Times New Roman" panose="02020603050405020304" pitchFamily="18" charset="0"/>
                <a:cs typeface="Times New Roman" panose="02020603050405020304" pitchFamily="18" charset="0"/>
              </a:rPr>
              <a:t>Софіївської</a:t>
            </a:r>
            <a:r>
              <a:rPr lang="uk-UA" sz="2000" b="1" dirty="0">
                <a:solidFill>
                  <a:prstClr val="black"/>
                </a:solidFill>
                <a:latin typeface="Times New Roman" panose="02020603050405020304" pitchFamily="18" charset="0"/>
                <a:cs typeface="Times New Roman" panose="02020603050405020304" pitchFamily="18" charset="0"/>
              </a:rPr>
              <a:t> </a:t>
            </a:r>
            <a:r>
              <a:rPr lang="uk-UA" sz="2000" b="1" dirty="0" err="1">
                <a:solidFill>
                  <a:prstClr val="black"/>
                </a:solidFill>
                <a:latin typeface="Times New Roman" panose="02020603050405020304" pitchFamily="18" charset="0"/>
                <a:cs typeface="Times New Roman" panose="02020603050405020304" pitchFamily="18" charset="0"/>
              </a:rPr>
              <a:t>Борщагівки</a:t>
            </a:r>
            <a:r>
              <a:rPr lang="uk-UA" sz="2000" b="1" dirty="0">
                <a:solidFill>
                  <a:prstClr val="black"/>
                </a:solidFill>
                <a:latin typeface="Times New Roman" panose="02020603050405020304" pitchFamily="18" charset="0"/>
                <a:cs typeface="Times New Roman" panose="02020603050405020304" pitchFamily="18" charset="0"/>
              </a:rPr>
              <a:t> Київської області ( фото </a:t>
            </a:r>
            <a:r>
              <a:rPr lang="uk-UA" sz="2000" b="1" dirty="0" smtClean="0">
                <a:solidFill>
                  <a:prstClr val="black"/>
                </a:solidFill>
                <a:latin typeface="Times New Roman" panose="02020603050405020304" pitchFamily="18" charset="0"/>
                <a:cs typeface="Times New Roman" panose="02020603050405020304" pitchFamily="18" charset="0"/>
              </a:rPr>
              <a:t>- </a:t>
            </a:r>
            <a:r>
              <a:rPr lang="uk-UA" sz="2000" b="1" dirty="0">
                <a:solidFill>
                  <a:prstClr val="black"/>
                </a:solidFill>
                <a:latin typeface="Times New Roman" panose="02020603050405020304" pitchFamily="18" charset="0"/>
                <a:cs typeface="Times New Roman" panose="02020603050405020304" pitchFamily="18" charset="0"/>
              </a:rPr>
              <a:t>2025 рік</a:t>
            </a:r>
            <a:r>
              <a:rPr lang="uk-UA" sz="2000" b="1" dirty="0" smtClean="0">
                <a:solidFill>
                  <a:prstClr val="black"/>
                </a:solidFill>
                <a:latin typeface="Times New Roman" panose="02020603050405020304" pitchFamily="18" charset="0"/>
                <a:cs typeface="Times New Roman" panose="02020603050405020304" pitchFamily="18" charset="0"/>
              </a:rPr>
              <a:t>)  </a:t>
            </a:r>
            <a:endParaRPr lang="uk-UA" sz="2000"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00026" y="1965960"/>
            <a:ext cx="11734800" cy="4682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8" name="Объект 7"/>
          <p:cNvGraphicFramePr>
            <a:graphicFrameLocks noGrp="1"/>
          </p:cNvGraphicFramePr>
          <p:nvPr>
            <p:ph idx="1"/>
            <p:extLst>
              <p:ext uri="{D42A27DB-BD31-4B8C-83A1-F6EECF244321}">
                <p14:modId xmlns:p14="http://schemas.microsoft.com/office/powerpoint/2010/main" val="3328591282"/>
              </p:ext>
            </p:extLst>
          </p:nvPr>
        </p:nvGraphicFramePr>
        <p:xfrm>
          <a:off x="200027" y="2037394"/>
          <a:ext cx="11419896" cy="2058355"/>
        </p:xfrm>
        <a:graphic>
          <a:graphicData uri="http://schemas.openxmlformats.org/drawingml/2006/table">
            <a:tbl>
              <a:tblPr firstRow="1" bandRow="1">
                <a:tableStyleId>{5C22544A-7EE6-4342-B048-85BDC9FD1C3A}</a:tableStyleId>
              </a:tblPr>
              <a:tblGrid>
                <a:gridCol w="2887124">
                  <a:extLst>
                    <a:ext uri="{9D8B030D-6E8A-4147-A177-3AD203B41FA5}">
                      <a16:colId xmlns:a16="http://schemas.microsoft.com/office/drawing/2014/main" val="3533537152"/>
                    </a:ext>
                  </a:extLst>
                </a:gridCol>
                <a:gridCol w="3136752">
                  <a:extLst>
                    <a:ext uri="{9D8B030D-6E8A-4147-A177-3AD203B41FA5}">
                      <a16:colId xmlns:a16="http://schemas.microsoft.com/office/drawing/2014/main" val="2071217141"/>
                    </a:ext>
                  </a:extLst>
                </a:gridCol>
                <a:gridCol w="2541046">
                  <a:extLst>
                    <a:ext uri="{9D8B030D-6E8A-4147-A177-3AD203B41FA5}">
                      <a16:colId xmlns:a16="http://schemas.microsoft.com/office/drawing/2014/main" val="451567957"/>
                    </a:ext>
                  </a:extLst>
                </a:gridCol>
                <a:gridCol w="2854974">
                  <a:extLst>
                    <a:ext uri="{9D8B030D-6E8A-4147-A177-3AD203B41FA5}">
                      <a16:colId xmlns:a16="http://schemas.microsoft.com/office/drawing/2014/main" val="1742335374"/>
                    </a:ext>
                  </a:extLst>
                </a:gridCol>
              </a:tblGrid>
              <a:tr h="2058355">
                <a:tc>
                  <a:txBody>
                    <a:bodyPr/>
                    <a:lstStyle/>
                    <a:p>
                      <a:endParaRPr lang="uk-UA" dirty="0"/>
                    </a:p>
                  </a:txBody>
                  <a:tcPr/>
                </a:tc>
                <a:tc>
                  <a:txBody>
                    <a:bodyPr/>
                    <a:lstStyle/>
                    <a:p>
                      <a:pPr algn="just"/>
                      <a:r>
                        <a:rPr lang="uk-UA" sz="1400" dirty="0" err="1" smtClean="0">
                          <a:solidFill>
                            <a:schemeClr val="tx1"/>
                          </a:solidFill>
                          <a:latin typeface="Times New Roman" panose="02020603050405020304" pitchFamily="18" charset="0"/>
                          <a:cs typeface="Times New Roman" panose="02020603050405020304" pitchFamily="18" charset="0"/>
                        </a:rPr>
                        <a:t>Клас:Комахи</a:t>
                      </a:r>
                      <a:r>
                        <a:rPr lang="uk-UA" sz="1400" dirty="0" smtClean="0">
                          <a:solidFill>
                            <a:schemeClr val="tx1"/>
                          </a:solidFill>
                          <a:latin typeface="Times New Roman" panose="02020603050405020304" pitchFamily="18" charset="0"/>
                          <a:cs typeface="Times New Roman" panose="02020603050405020304" pitchFamily="18" charset="0"/>
                        </a:rPr>
                        <a:t> (</a:t>
                      </a:r>
                      <a:r>
                        <a:rPr lang="en-US" sz="1400" dirty="0" err="1" smtClean="0">
                          <a:solidFill>
                            <a:schemeClr val="tx1"/>
                          </a:solidFill>
                          <a:latin typeface="Times New Roman" panose="02020603050405020304" pitchFamily="18" charset="0"/>
                          <a:cs typeface="Times New Roman" panose="02020603050405020304" pitchFamily="18" charset="0"/>
                        </a:rPr>
                        <a:t>Insecta</a:t>
                      </a:r>
                      <a:r>
                        <a:rPr lang="en-US" sz="1400" dirty="0" smtClean="0">
                          <a:solidFill>
                            <a:schemeClr val="tx1"/>
                          </a:solidFill>
                          <a:latin typeface="Times New Roman" panose="02020603050405020304" pitchFamily="18" charset="0"/>
                          <a:cs typeface="Times New Roman" panose="02020603050405020304" pitchFamily="18" charset="0"/>
                        </a:rPr>
                        <a:t>)</a:t>
                      </a:r>
                    </a:p>
                    <a:p>
                      <a:pPr algn="just"/>
                      <a:r>
                        <a:rPr lang="uk-UA" sz="1400" dirty="0" err="1" smtClean="0">
                          <a:solidFill>
                            <a:schemeClr val="tx1"/>
                          </a:solidFill>
                          <a:latin typeface="Times New Roman" panose="02020603050405020304" pitchFamily="18" charset="0"/>
                          <a:cs typeface="Times New Roman" panose="02020603050405020304" pitchFamily="18" charset="0"/>
                        </a:rPr>
                        <a:t>Ряд:Лускокрилі</a:t>
                      </a:r>
                      <a:r>
                        <a:rPr lang="uk-UA" sz="1400" dirty="0" smtClean="0">
                          <a:solidFill>
                            <a:schemeClr val="tx1"/>
                          </a:solidFill>
                          <a:latin typeface="Times New Roman" panose="02020603050405020304" pitchFamily="18" charset="0"/>
                          <a:cs typeface="Times New Roman" panose="02020603050405020304" pitchFamily="18" charset="0"/>
                        </a:rPr>
                        <a:t> (</a:t>
                      </a:r>
                      <a:r>
                        <a:rPr lang="en-US" sz="1400" dirty="0" smtClean="0">
                          <a:solidFill>
                            <a:schemeClr val="tx1"/>
                          </a:solidFill>
                          <a:latin typeface="Times New Roman" panose="02020603050405020304" pitchFamily="18" charset="0"/>
                          <a:cs typeface="Times New Roman" panose="02020603050405020304" pitchFamily="18" charset="0"/>
                        </a:rPr>
                        <a:t>Lepidoptera)</a:t>
                      </a:r>
                    </a:p>
                    <a:p>
                      <a:pPr algn="just"/>
                      <a:r>
                        <a:rPr lang="uk-UA" sz="1400" dirty="0" smtClean="0">
                          <a:solidFill>
                            <a:schemeClr val="tx1"/>
                          </a:solidFill>
                          <a:latin typeface="Times New Roman" panose="02020603050405020304" pitchFamily="18" charset="0"/>
                          <a:cs typeface="Times New Roman" panose="02020603050405020304" pitchFamily="18" charset="0"/>
                        </a:rPr>
                        <a:t>Родина:</a:t>
                      </a:r>
                      <a:r>
                        <a:rPr lang="en-US" sz="1400" dirty="0" err="1" smtClean="0">
                          <a:solidFill>
                            <a:schemeClr val="tx1"/>
                          </a:solidFill>
                          <a:latin typeface="Times New Roman" panose="02020603050405020304" pitchFamily="18" charset="0"/>
                          <a:cs typeface="Times New Roman" panose="02020603050405020304" pitchFamily="18" charset="0"/>
                        </a:rPr>
                        <a:t>Pieridae</a:t>
                      </a:r>
                      <a:endParaRPr lang="en-US" sz="1400" dirty="0" smtClean="0">
                        <a:solidFill>
                          <a:schemeClr val="tx1"/>
                        </a:solidFill>
                        <a:latin typeface="Times New Roman" panose="02020603050405020304" pitchFamily="18" charset="0"/>
                        <a:cs typeface="Times New Roman" panose="02020603050405020304" pitchFamily="18" charset="0"/>
                      </a:endParaRPr>
                    </a:p>
                    <a:p>
                      <a:pPr algn="just"/>
                      <a:r>
                        <a:rPr lang="uk-UA" sz="1400" dirty="0" smtClean="0">
                          <a:solidFill>
                            <a:schemeClr val="tx1"/>
                          </a:solidFill>
                          <a:latin typeface="Times New Roman" panose="02020603050405020304" pitchFamily="18" charset="0"/>
                          <a:cs typeface="Times New Roman" panose="02020603050405020304" pitchFamily="18" charset="0"/>
                        </a:rPr>
                        <a:t>Рід:</a:t>
                      </a:r>
                      <a:r>
                        <a:rPr lang="en-US" sz="1400" dirty="0" err="1" smtClean="0">
                          <a:solidFill>
                            <a:schemeClr val="tx1"/>
                          </a:solidFill>
                          <a:latin typeface="Times New Roman" panose="02020603050405020304" pitchFamily="18" charset="0"/>
                          <a:cs typeface="Times New Roman" panose="02020603050405020304" pitchFamily="18" charset="0"/>
                        </a:rPr>
                        <a:t>Pieris</a:t>
                      </a:r>
                      <a:endParaRPr lang="en-US" sz="1400" dirty="0" smtClean="0">
                        <a:solidFill>
                          <a:schemeClr val="tx1"/>
                        </a:solidFill>
                        <a:latin typeface="Times New Roman" panose="02020603050405020304" pitchFamily="18" charset="0"/>
                        <a:cs typeface="Times New Roman" panose="02020603050405020304" pitchFamily="18" charset="0"/>
                      </a:endParaRPr>
                    </a:p>
                    <a:p>
                      <a:pPr algn="just"/>
                      <a:r>
                        <a:rPr lang="uk-UA" sz="1400" dirty="0" smtClean="0">
                          <a:solidFill>
                            <a:schemeClr val="tx1"/>
                          </a:solidFill>
                          <a:latin typeface="Times New Roman" panose="02020603050405020304" pitchFamily="18" charset="0"/>
                          <a:cs typeface="Times New Roman" panose="02020603050405020304" pitchFamily="18" charset="0"/>
                        </a:rPr>
                        <a:t>Вид:Білан капустяний</a:t>
                      </a:r>
                    </a:p>
                    <a:p>
                      <a:pPr algn="just"/>
                      <a:r>
                        <a:rPr lang="en-US" sz="1400" dirty="0" err="1" smtClean="0">
                          <a:solidFill>
                            <a:schemeClr val="tx1"/>
                          </a:solidFill>
                          <a:latin typeface="Times New Roman" panose="02020603050405020304" pitchFamily="18" charset="0"/>
                          <a:cs typeface="Times New Roman" panose="02020603050405020304" pitchFamily="18" charset="0"/>
                        </a:rPr>
                        <a:t>Pieris</a:t>
                      </a:r>
                      <a:r>
                        <a:rPr lang="en-US" sz="1400" dirty="0" smtClean="0">
                          <a:solidFill>
                            <a:schemeClr val="tx1"/>
                          </a:solidFill>
                          <a:latin typeface="Times New Roman" panose="02020603050405020304" pitchFamily="18" charset="0"/>
                          <a:cs typeface="Times New Roman" panose="02020603050405020304" pitchFamily="18" charset="0"/>
                        </a:rPr>
                        <a:t> </a:t>
                      </a:r>
                      <a:r>
                        <a:rPr lang="en-US" sz="1400" dirty="0" err="1" smtClean="0">
                          <a:solidFill>
                            <a:schemeClr val="tx1"/>
                          </a:solidFill>
                          <a:latin typeface="Times New Roman" panose="02020603050405020304" pitchFamily="18" charset="0"/>
                          <a:cs typeface="Times New Roman" panose="02020603050405020304" pitchFamily="18" charset="0"/>
                        </a:rPr>
                        <a:t>brassicae</a:t>
                      </a:r>
                      <a:endParaRPr lang="en-US"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endParaRPr lang="uk-UA" dirty="0"/>
                    </a:p>
                  </a:txBody>
                  <a:tcPr/>
                </a:tc>
                <a:tc>
                  <a:txBody>
                    <a:bodyPr/>
                    <a:lstStyle/>
                    <a:p>
                      <a:pPr algn="just">
                        <a:spcAft>
                          <a:spcPts val="0"/>
                        </a:spcAft>
                      </a:pPr>
                      <a:r>
                        <a:rPr lang="uk-UA" sz="14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Клас:Комахи</a:t>
                      </a:r>
                      <a:r>
                        <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4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Insecta</a:t>
                      </a:r>
                      <a:r>
                        <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algn="just">
                        <a:spcAft>
                          <a:spcPts val="0"/>
                        </a:spcAft>
                      </a:pPr>
                      <a:r>
                        <a:rPr lang="uk-UA" sz="14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Ряд:Лускокрилі</a:t>
                      </a:r>
                      <a:r>
                        <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400" b="1" dirty="0" err="1"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Lepidoptera</a:t>
                      </a:r>
                      <a:r>
                        <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algn="just">
                        <a:spcAft>
                          <a:spcPts val="0"/>
                        </a:spcAft>
                      </a:pPr>
                      <a:r>
                        <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Родина:</a:t>
                      </a:r>
                      <a:r>
                        <a:rPr lang="uk-UA" sz="1400" b="1"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400" b="1" i="0" kern="1200" dirty="0" err="1" smtClean="0">
                          <a:solidFill>
                            <a:schemeClr val="tx1"/>
                          </a:solidFill>
                          <a:effectLst/>
                          <a:latin typeface="Times New Roman" panose="02020603050405020304" pitchFamily="18" charset="0"/>
                          <a:ea typeface="+mn-ea"/>
                          <a:cs typeface="Times New Roman" panose="02020603050405020304" pitchFamily="18" charset="0"/>
                        </a:rPr>
                        <a:t>Geometridae</a:t>
                      </a:r>
                      <a:endPar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 typeface="Arial" panose="020B0604020202020204" pitchFamily="34" charset="0"/>
                        <a:buNone/>
                      </a:pPr>
                      <a:r>
                        <a:rPr lang="uk-UA" sz="1400" b="1" i="0" dirty="0" smtClean="0">
                          <a:solidFill>
                            <a:schemeClr val="tx1"/>
                          </a:solidFill>
                          <a:effectLst/>
                          <a:latin typeface="Times New Roman" panose="02020603050405020304" pitchFamily="18" charset="0"/>
                          <a:cs typeface="Times New Roman" panose="02020603050405020304" pitchFamily="18" charset="0"/>
                        </a:rPr>
                        <a:t>Рід: </a:t>
                      </a:r>
                      <a:r>
                        <a:rPr lang="en-US" sz="1400" b="1" i="1" dirty="0" err="1" smtClean="0">
                          <a:solidFill>
                            <a:schemeClr val="tx1"/>
                          </a:solidFill>
                          <a:effectLst/>
                          <a:latin typeface="Times New Roman" panose="02020603050405020304" pitchFamily="18" charset="0"/>
                          <a:cs typeface="Times New Roman" panose="02020603050405020304" pitchFamily="18" charset="0"/>
                        </a:rPr>
                        <a:t>Biston</a:t>
                      </a:r>
                      <a:endParaRPr lang="en-US" sz="1400" b="1" i="0" dirty="0" smtClean="0">
                        <a:solidFill>
                          <a:schemeClr val="tx1"/>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None/>
                      </a:pPr>
                      <a:r>
                        <a:rPr lang="uk-UA" sz="1400" b="1" i="0" dirty="0" smtClean="0">
                          <a:solidFill>
                            <a:schemeClr val="tx1"/>
                          </a:solidFill>
                          <a:effectLst/>
                          <a:latin typeface="Times New Roman" panose="02020603050405020304" pitchFamily="18" charset="0"/>
                          <a:cs typeface="Times New Roman" panose="02020603050405020304" pitchFamily="18" charset="0"/>
                        </a:rPr>
                        <a:t>Вид:Пядун </a:t>
                      </a:r>
                      <a:r>
                        <a:rPr lang="uk-UA" sz="1400" b="1" i="0" dirty="0" err="1" smtClean="0">
                          <a:solidFill>
                            <a:schemeClr val="tx1"/>
                          </a:solidFill>
                          <a:effectLst/>
                          <a:latin typeface="Times New Roman" panose="02020603050405020304" pitchFamily="18" charset="0"/>
                          <a:cs typeface="Times New Roman" panose="02020603050405020304" pitchFamily="18" charset="0"/>
                        </a:rPr>
                        <a:t>березовый</a:t>
                      </a:r>
                      <a:r>
                        <a:rPr lang="uk-UA" sz="1400" b="1" i="0" dirty="0" smtClean="0">
                          <a:solidFill>
                            <a:schemeClr val="tx1"/>
                          </a:solidFill>
                          <a:effectLst/>
                          <a:latin typeface="Times New Roman" panose="02020603050405020304" pitchFamily="18" charset="0"/>
                          <a:cs typeface="Times New Roman" panose="02020603050405020304" pitchFamily="18" charset="0"/>
                        </a:rPr>
                        <a:t> (</a:t>
                      </a:r>
                      <a:r>
                        <a:rPr lang="en-US" sz="1400" b="1" i="1" dirty="0" err="1" smtClean="0">
                          <a:solidFill>
                            <a:schemeClr val="tx1"/>
                          </a:solidFill>
                          <a:effectLst/>
                          <a:latin typeface="Times New Roman" panose="02020603050405020304" pitchFamily="18" charset="0"/>
                          <a:cs typeface="Times New Roman" panose="02020603050405020304" pitchFamily="18" charset="0"/>
                        </a:rPr>
                        <a:t>Biston</a:t>
                      </a:r>
                      <a:r>
                        <a:rPr lang="en-US" sz="1400" b="1" i="1" dirty="0" smtClean="0">
                          <a:solidFill>
                            <a:schemeClr val="tx1"/>
                          </a:solidFill>
                          <a:effectLst/>
                          <a:latin typeface="Times New Roman" panose="02020603050405020304" pitchFamily="18" charset="0"/>
                          <a:cs typeface="Times New Roman" panose="02020603050405020304" pitchFamily="18" charset="0"/>
                        </a:rPr>
                        <a:t> </a:t>
                      </a:r>
                      <a:r>
                        <a:rPr lang="en-US" sz="1400" b="1" i="1" dirty="0" err="1" smtClean="0">
                          <a:solidFill>
                            <a:schemeClr val="tx1"/>
                          </a:solidFill>
                          <a:effectLst/>
                          <a:latin typeface="Times New Roman" panose="02020603050405020304" pitchFamily="18" charset="0"/>
                          <a:cs typeface="Times New Roman" panose="02020603050405020304" pitchFamily="18" charset="0"/>
                        </a:rPr>
                        <a:t>betularia</a:t>
                      </a:r>
                      <a:endParaRPr lang="en-US" sz="1400" b="1" i="0" dirty="0" smtClean="0">
                        <a:solidFill>
                          <a:schemeClr val="tx1"/>
                        </a:solidFill>
                        <a:effectLst/>
                        <a:latin typeface="Times New Roman" panose="02020603050405020304" pitchFamily="18" charset="0"/>
                        <a:cs typeface="Times New Roman" panose="02020603050405020304" pitchFamily="18" charset="0"/>
                      </a:endParaRPr>
                    </a:p>
                    <a:p>
                      <a:pPr algn="just">
                        <a:spcAft>
                          <a:spcPts val="0"/>
                        </a:spcAft>
                      </a:pPr>
                      <a:r>
                        <a:rPr lang="uk-UA" sz="1400" b="1"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42007948"/>
                  </a:ext>
                </a:extLst>
              </a:tr>
            </a:tbl>
          </a:graphicData>
        </a:graphic>
      </p:graphicFrame>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6" y="2067529"/>
            <a:ext cx="2847974" cy="2028220"/>
          </a:xfrm>
          <a:prstGeom prst="rect">
            <a:avLst/>
          </a:prstGeom>
        </p:spPr>
      </p:pic>
      <p:pic>
        <p:nvPicPr>
          <p:cNvPr id="3" name="Рисунок 2"/>
          <p:cNvPicPr>
            <a:picLocks noChangeAspect="1"/>
          </p:cNvPicPr>
          <p:nvPr/>
        </p:nvPicPr>
        <p:blipFill>
          <a:blip r:embed="rId3"/>
          <a:stretch>
            <a:fillRect/>
          </a:stretch>
        </p:blipFill>
        <p:spPr>
          <a:xfrm>
            <a:off x="258728" y="4107412"/>
            <a:ext cx="8783671" cy="2541037"/>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8654" y="4095749"/>
            <a:ext cx="2004599" cy="2446103"/>
          </a:xfrm>
          <a:prstGeom prst="rect">
            <a:avLst/>
          </a:prstGeom>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6266809" y="2058293"/>
            <a:ext cx="2436656" cy="2028220"/>
          </a:xfrm>
          <a:prstGeom prst="rect">
            <a:avLst/>
          </a:prstGeom>
        </p:spPr>
      </p:pic>
    </p:spTree>
    <p:extLst>
      <p:ext uri="{BB962C8B-B14F-4D97-AF65-F5344CB8AC3E}">
        <p14:creationId xmlns:p14="http://schemas.microsoft.com/office/powerpoint/2010/main" val="36356714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4" name="Прямоугольник 3"/>
          <p:cNvSpPr/>
          <p:nvPr/>
        </p:nvSpPr>
        <p:spPr>
          <a:xfrm>
            <a:off x="203200" y="110836"/>
            <a:ext cx="11767127" cy="1302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uk-UA" sz="2800" b="1" dirty="0" smtClean="0">
              <a:solidFill>
                <a:prstClr val="black"/>
              </a:solidFill>
              <a:latin typeface="Times New Roman" panose="02020603050405020304" pitchFamily="18" charset="0"/>
              <a:cs typeface="Times New Roman" panose="02020603050405020304" pitchFamily="18" charset="0"/>
            </a:endParaRPr>
          </a:p>
          <a:p>
            <a:pPr lvl="0" algn="ctr"/>
            <a:endParaRPr lang="uk-UA" sz="2800" b="1" dirty="0">
              <a:solidFill>
                <a:prstClr val="black"/>
              </a:solidFill>
              <a:latin typeface="Times New Roman" panose="02020603050405020304" pitchFamily="18" charset="0"/>
              <a:cs typeface="Times New Roman" panose="02020603050405020304" pitchFamily="18" charset="0"/>
            </a:endParaRPr>
          </a:p>
          <a:p>
            <a:pPr lvl="0" algn="ctr"/>
            <a:r>
              <a:rPr lang="uk-UA" sz="2800" b="1" dirty="0" smtClean="0">
                <a:solidFill>
                  <a:prstClr val="black"/>
                </a:solidFill>
                <a:latin typeface="Times New Roman" panose="02020603050405020304" pitchFamily="18" charset="0"/>
                <a:cs typeface="Times New Roman" panose="02020603050405020304" pitchFamily="18" charset="0"/>
              </a:rPr>
              <a:t>Результати дослідження</a:t>
            </a:r>
          </a:p>
          <a:p>
            <a:pPr algn="ctr"/>
            <a:r>
              <a:rPr lang="uk-UA" dirty="0">
                <a:solidFill>
                  <a:schemeClr val="tx1"/>
                </a:solidFill>
                <a:latin typeface="Times New Roman" panose="02020603050405020304" pitchFamily="18" charset="0"/>
                <a:cs typeface="Times New Roman" panose="02020603050405020304" pitchFamily="18" charset="0"/>
              </a:rPr>
              <a:t>Видове </a:t>
            </a:r>
            <a:r>
              <a:rPr lang="uk-UA" dirty="0" smtClean="0">
                <a:solidFill>
                  <a:schemeClr val="tx1"/>
                </a:solidFill>
                <a:latin typeface="Times New Roman" panose="02020603050405020304" pitchFamily="18" charset="0"/>
                <a:cs typeface="Times New Roman" panose="02020603050405020304" pitchFamily="18" charset="0"/>
              </a:rPr>
              <a:t>різноманіття метеликів (лускокрилих) в межах </a:t>
            </a:r>
            <a:r>
              <a:rPr lang="uk-UA" dirty="0">
                <a:solidFill>
                  <a:schemeClr val="tx1"/>
                </a:solidFill>
                <a:latin typeface="Times New Roman" panose="02020603050405020304" pitchFamily="18" charset="0"/>
                <a:cs typeface="Times New Roman" panose="02020603050405020304" pitchFamily="18" charset="0"/>
              </a:rPr>
              <a:t>природніх </a:t>
            </a:r>
            <a:r>
              <a:rPr lang="uk-UA" dirty="0" smtClean="0">
                <a:solidFill>
                  <a:schemeClr val="tx1"/>
                </a:solidFill>
                <a:latin typeface="Times New Roman" panose="02020603050405020304" pitchFamily="18" charset="0"/>
                <a:cs typeface="Times New Roman" panose="02020603050405020304" pitchFamily="18" charset="0"/>
              </a:rPr>
              <a:t>і штучних біоценозів </a:t>
            </a:r>
            <a:r>
              <a:rPr lang="uk-UA" dirty="0">
                <a:solidFill>
                  <a:schemeClr val="tx1"/>
                </a:solidFill>
                <a:latin typeface="Times New Roman" panose="02020603050405020304" pitchFamily="18" charset="0"/>
                <a:cs typeface="Times New Roman" panose="02020603050405020304" pitchFamily="18" charset="0"/>
              </a:rPr>
              <a:t>на території </a:t>
            </a:r>
          </a:p>
          <a:p>
            <a:pPr algn="ctr"/>
            <a:r>
              <a:rPr lang="uk-UA" dirty="0" err="1">
                <a:solidFill>
                  <a:schemeClr val="tx1"/>
                </a:solidFill>
                <a:latin typeface="Times New Roman" panose="02020603050405020304" pitchFamily="18" charset="0"/>
                <a:cs typeface="Times New Roman" panose="02020603050405020304" pitchFamily="18" charset="0"/>
              </a:rPr>
              <a:t>Софіївської</a:t>
            </a:r>
            <a:r>
              <a:rPr lang="uk-UA" dirty="0">
                <a:solidFill>
                  <a:schemeClr val="tx1"/>
                </a:solidFill>
                <a:latin typeface="Times New Roman" panose="02020603050405020304" pitchFamily="18" charset="0"/>
                <a:cs typeface="Times New Roman" panose="02020603050405020304" pitchFamily="18" charset="0"/>
              </a:rPr>
              <a:t> </a:t>
            </a:r>
            <a:r>
              <a:rPr lang="uk-UA" dirty="0" err="1">
                <a:solidFill>
                  <a:schemeClr val="tx1"/>
                </a:solidFill>
                <a:latin typeface="Times New Roman" panose="02020603050405020304" pitchFamily="18" charset="0"/>
                <a:cs typeface="Times New Roman" panose="02020603050405020304" pitchFamily="18" charset="0"/>
              </a:rPr>
              <a:t>Борщагівки</a:t>
            </a:r>
            <a:r>
              <a:rPr lang="uk-UA" dirty="0">
                <a:solidFill>
                  <a:schemeClr val="tx1"/>
                </a:solidFill>
                <a:latin typeface="Times New Roman" panose="02020603050405020304" pitchFamily="18" charset="0"/>
                <a:cs typeface="Times New Roman" panose="02020603050405020304" pitchFamily="18" charset="0"/>
              </a:rPr>
              <a:t> Київської області</a:t>
            </a:r>
          </a:p>
          <a:p>
            <a:pPr lvl="0" algn="ctr"/>
            <a:endParaRPr lang="uk-UA" sz="2800" b="1" dirty="0" smtClean="0">
              <a:solidFill>
                <a:prstClr val="black"/>
              </a:solidFill>
              <a:latin typeface="Times New Roman" panose="02020603050405020304" pitchFamily="18" charset="0"/>
              <a:cs typeface="Times New Roman" panose="02020603050405020304" pitchFamily="18" charset="0"/>
            </a:endParaRPr>
          </a:p>
          <a:p>
            <a:pPr lvl="0" algn="ctr"/>
            <a:endParaRPr lang="uk-UA" sz="2800"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03200" y="1200726"/>
            <a:ext cx="11813309" cy="5430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 name="Рисунок 9"/>
          <p:cNvPicPr>
            <a:picLocks noChangeAspect="1"/>
          </p:cNvPicPr>
          <p:nvPr/>
        </p:nvPicPr>
        <p:blipFill>
          <a:blip r:embed="rId2"/>
          <a:stretch>
            <a:fillRect/>
          </a:stretch>
        </p:blipFill>
        <p:spPr>
          <a:xfrm>
            <a:off x="984303" y="6346634"/>
            <a:ext cx="9498970" cy="283527"/>
          </a:xfrm>
          <a:prstGeom prst="rect">
            <a:avLst/>
          </a:prstGeom>
        </p:spPr>
      </p:pic>
      <p:graphicFrame>
        <p:nvGraphicFramePr>
          <p:cNvPr id="6" name="Объект 5"/>
          <p:cNvGraphicFramePr>
            <a:graphicFrameLocks noGrp="1"/>
          </p:cNvGraphicFramePr>
          <p:nvPr>
            <p:ph idx="1"/>
            <p:extLst>
              <p:ext uri="{D42A27DB-BD31-4B8C-83A1-F6EECF244321}">
                <p14:modId xmlns:p14="http://schemas.microsoft.com/office/powerpoint/2010/main" val="2595078636"/>
              </p:ext>
            </p:extLst>
          </p:nvPr>
        </p:nvGraphicFramePr>
        <p:xfrm>
          <a:off x="610608" y="1384709"/>
          <a:ext cx="11359720" cy="4967466"/>
        </p:xfrm>
        <a:graphic>
          <a:graphicData uri="http://schemas.openxmlformats.org/drawingml/2006/table">
            <a:tbl>
              <a:tblPr firstRow="1" bandRow="1">
                <a:tableStyleId>{5C22544A-7EE6-4342-B048-85BDC9FD1C3A}</a:tableStyleId>
              </a:tblPr>
              <a:tblGrid>
                <a:gridCol w="4303137">
                  <a:extLst>
                    <a:ext uri="{9D8B030D-6E8A-4147-A177-3AD203B41FA5}">
                      <a16:colId xmlns:a16="http://schemas.microsoft.com/office/drawing/2014/main" val="1722588822"/>
                    </a:ext>
                  </a:extLst>
                </a:gridCol>
                <a:gridCol w="1921164">
                  <a:extLst>
                    <a:ext uri="{9D8B030D-6E8A-4147-A177-3AD203B41FA5}">
                      <a16:colId xmlns:a16="http://schemas.microsoft.com/office/drawing/2014/main" val="3518830231"/>
                    </a:ext>
                  </a:extLst>
                </a:gridCol>
                <a:gridCol w="1801091">
                  <a:extLst>
                    <a:ext uri="{9D8B030D-6E8A-4147-A177-3AD203B41FA5}">
                      <a16:colId xmlns:a16="http://schemas.microsoft.com/office/drawing/2014/main" val="3153800937"/>
                    </a:ext>
                  </a:extLst>
                </a:gridCol>
                <a:gridCol w="1793329">
                  <a:extLst>
                    <a:ext uri="{9D8B030D-6E8A-4147-A177-3AD203B41FA5}">
                      <a16:colId xmlns:a16="http://schemas.microsoft.com/office/drawing/2014/main" val="3084813029"/>
                    </a:ext>
                  </a:extLst>
                </a:gridCol>
                <a:gridCol w="1540999">
                  <a:extLst>
                    <a:ext uri="{9D8B030D-6E8A-4147-A177-3AD203B41FA5}">
                      <a16:colId xmlns:a16="http://schemas.microsoft.com/office/drawing/2014/main" val="220296503"/>
                    </a:ext>
                  </a:extLst>
                </a:gridCol>
              </a:tblGrid>
              <a:tr h="663999">
                <a:tc>
                  <a:txBody>
                    <a:bodyPr/>
                    <a:lstStyle/>
                    <a:p>
                      <a:pPr algn="ctr">
                        <a:lnSpc>
                          <a:spcPct val="107000"/>
                        </a:lnSpc>
                        <a:spcAft>
                          <a:spcPts val="0"/>
                        </a:spcAft>
                      </a:pPr>
                      <a:r>
                        <a:rPr lang="uk-UA"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Територія</a:t>
                      </a:r>
                      <a: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видовий склад</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Подвір</a:t>
                      </a:r>
                      <a:r>
                        <a:rPr lang="en-US"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я школи</a:t>
                      </a:r>
                      <a:endParaRPr lang="uk-UA"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(штучний)</a:t>
                      </a:r>
                      <a:endParaRPr lang="uk-UA"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Паркова зона </a:t>
                      </a:r>
                      <a:endParaRPr lang="uk-UA"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сквер</a:t>
                      </a:r>
                      <a:endParaRPr lang="uk-UA"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6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(штучний)</a:t>
                      </a:r>
                      <a:endParaRPr lang="uk-UA"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Узбережжя річки</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(природній)</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Ліс</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(природній)</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044013"/>
                  </a:ext>
                </a:extLst>
              </a:tr>
              <a:tr h="353741">
                <a:tc>
                  <a:txBody>
                    <a:bodyPr/>
                    <a:lstStyle/>
                    <a:p>
                      <a:pPr algn="just">
                        <a:lnSpc>
                          <a:spcPct val="107000"/>
                        </a:lnSpc>
                        <a:spcAft>
                          <a:spcPts val="0"/>
                        </a:spcAft>
                        <a:tabLst>
                          <a:tab pos="5114925" algn="l"/>
                        </a:tabLst>
                      </a:pP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Синявець Ікар (</a:t>
                      </a:r>
                      <a:r>
                        <a:rPr lang="uk-UA" sz="1400" b="1" i="1" dirty="0" err="1">
                          <a:effectLst/>
                          <a:latin typeface="Times New Roman" panose="02020603050405020304" pitchFamily="18" charset="0"/>
                          <a:ea typeface="Calibri" panose="020F0502020204030204" pitchFamily="34" charset="0"/>
                          <a:cs typeface="Times New Roman" panose="02020603050405020304" pitchFamily="18" charset="0"/>
                        </a:rPr>
                        <a:t>Polyommatus</a:t>
                      </a: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400" b="1" i="1" dirty="0" err="1">
                          <a:effectLst/>
                          <a:latin typeface="Times New Roman" panose="02020603050405020304" pitchFamily="18" charset="0"/>
                          <a:ea typeface="Calibri" panose="020F0502020204030204" pitchFamily="34" charset="0"/>
                          <a:cs typeface="Times New Roman" panose="02020603050405020304" pitchFamily="18" charset="0"/>
                        </a:rPr>
                        <a:t>icarus</a:t>
                      </a: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066284"/>
                  </a:ext>
                </a:extLst>
              </a:tr>
              <a:tr h="353741">
                <a:tc>
                  <a:txBody>
                    <a:bodyPr/>
                    <a:lstStyle/>
                    <a:p>
                      <a:pPr algn="just">
                        <a:lnSpc>
                          <a:spcPct val="107000"/>
                        </a:lnSpc>
                        <a:spcAft>
                          <a:spcPts val="0"/>
                        </a:spcAft>
                        <a:tabLst>
                          <a:tab pos="5114925" algn="l"/>
                        </a:tabLst>
                      </a:pP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Сонцевик павиче око (</a:t>
                      </a:r>
                      <a:r>
                        <a:rPr lang="uk-UA" sz="1400" b="1" i="1" dirty="0" err="1">
                          <a:effectLst/>
                          <a:latin typeface="Times New Roman" panose="02020603050405020304" pitchFamily="18" charset="0"/>
                          <a:ea typeface="Calibri" panose="020F0502020204030204" pitchFamily="34" charset="0"/>
                          <a:cs typeface="Times New Roman" panose="02020603050405020304" pitchFamily="18" charset="0"/>
                        </a:rPr>
                        <a:t>Aglais</a:t>
                      </a: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400" b="1" i="1" dirty="0" err="1">
                          <a:effectLst/>
                          <a:latin typeface="Times New Roman" panose="02020603050405020304" pitchFamily="18" charset="0"/>
                          <a:ea typeface="Calibri" panose="020F0502020204030204" pitchFamily="34" charset="0"/>
                          <a:cs typeface="Times New Roman" panose="02020603050405020304" pitchFamily="18" charset="0"/>
                        </a:rPr>
                        <a:t>io</a:t>
                      </a:r>
                      <a:r>
                        <a:rPr lang="uk-UA" sz="14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8933502"/>
                  </a:ext>
                </a:extLst>
              </a:tr>
              <a:tr h="353741">
                <a:tc>
                  <a:txBody>
                    <a:bodyPr/>
                    <a:lstStyle/>
                    <a:p>
                      <a:pPr algn="just">
                        <a:lnSpc>
                          <a:spcPct val="107000"/>
                        </a:lnSpc>
                        <a:spcAft>
                          <a:spcPts val="0"/>
                        </a:spcAft>
                      </a:pP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Сатурнія Мала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Saturnia</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pavonia</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7373494"/>
                  </a:ext>
                </a:extLst>
              </a:tr>
              <a:tr h="353741">
                <a:tc>
                  <a:txBody>
                    <a:bodyPr/>
                    <a:lstStyle/>
                    <a:p>
                      <a:pPr algn="just">
                        <a:lnSpc>
                          <a:spcPct val="107000"/>
                        </a:lnSpc>
                        <a:spcAft>
                          <a:spcPts val="0"/>
                        </a:spcAft>
                      </a:pP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Синявець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Терсит</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Polyommatus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thersites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6652246"/>
                  </a:ext>
                </a:extLst>
              </a:tr>
              <a:tr h="353741">
                <a:tc>
                  <a:txBody>
                    <a:bodyPr/>
                    <a:lstStyle/>
                    <a:p>
                      <a:pPr>
                        <a:lnSpc>
                          <a:spcPct val="107000"/>
                        </a:lnSpc>
                        <a:spcAft>
                          <a:spcPts val="0"/>
                        </a:spcAft>
                      </a:pP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Головчак</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лісовий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Ochlodes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sylvanus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427788"/>
                  </a:ext>
                </a:extLst>
              </a:tr>
              <a:tr h="353741">
                <a:tc>
                  <a:txBody>
                    <a:bodyPr/>
                    <a:lstStyle/>
                    <a:p>
                      <a:pPr>
                        <a:lnSpc>
                          <a:spcPct val="107000"/>
                        </a:lnSpc>
                        <a:spcAft>
                          <a:spcPts val="0"/>
                        </a:spcAft>
                      </a:pP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Головчак</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Палемон</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Carterocephalus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palaemon</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9677260"/>
                  </a:ext>
                </a:extLst>
              </a:tr>
              <a:tr h="353741">
                <a:tc>
                  <a:txBody>
                    <a:bodyPr/>
                    <a:lstStyle/>
                    <a:p>
                      <a:pPr>
                        <a:lnSpc>
                          <a:spcPct val="107000"/>
                        </a:lnSpc>
                        <a:spcAft>
                          <a:spcPts val="0"/>
                        </a:spcAft>
                      </a:pP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Жовтюк</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Осьмак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Colias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croceus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5430879"/>
                  </a:ext>
                </a:extLst>
              </a:tr>
              <a:tr h="438974">
                <a:tc>
                  <a:txBody>
                    <a:bodyPr/>
                    <a:lstStyle/>
                    <a:p>
                      <a:pPr>
                        <a:lnSpc>
                          <a:spcPct val="107000"/>
                        </a:lnSpc>
                        <a:spcAft>
                          <a:spcPts val="0"/>
                        </a:spcAft>
                      </a:pP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Жовтюк</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шафрановий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Colias</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erate</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9863384"/>
                  </a:ext>
                </a:extLst>
              </a:tr>
              <a:tr h="353741">
                <a:tc>
                  <a:txBody>
                    <a:bodyPr/>
                    <a:lstStyle/>
                    <a:p>
                      <a:pPr>
                        <a:lnSpc>
                          <a:spcPct val="107000"/>
                        </a:lnSpc>
                        <a:spcAft>
                          <a:spcPts val="0"/>
                        </a:spcAft>
                      </a:pP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Цитринець</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Gonepteryx</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rhamni</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7308810"/>
                  </a:ext>
                </a:extLst>
              </a:tr>
              <a:tr h="438974">
                <a:tc>
                  <a:txBody>
                    <a:bodyPr/>
                    <a:lstStyle/>
                    <a:p>
                      <a:pPr>
                        <a:lnSpc>
                          <a:spcPct val="107000"/>
                        </a:lnSpc>
                        <a:spcAft>
                          <a:spcPts val="0"/>
                        </a:spcAft>
                      </a:pP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Білан капустяний (</a:t>
                      </a:r>
                      <a:r>
                        <a:rPr lang="en-US"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Pieris</a:t>
                      </a: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brassicae</a:t>
                      </a: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0600768"/>
                  </a:ext>
                </a:extLst>
              </a:tr>
              <a:tr h="424263">
                <a:tc>
                  <a:txBody>
                    <a:bodyPr/>
                    <a:lstStyle/>
                    <a:p>
                      <a:pPr algn="just">
                        <a:spcAft>
                          <a:spcPts val="0"/>
                        </a:spcAft>
                      </a:pPr>
                      <a:r>
                        <a:rPr lang="uk-UA" sz="1400" b="1" i="1" kern="1200" dirty="0">
                          <a:solidFill>
                            <a:srgbClr val="000000"/>
                          </a:solidFill>
                          <a:effectLst/>
                          <a:latin typeface="Calibri" panose="020F0502020204030204" pitchFamily="34" charset="0"/>
                          <a:ea typeface="+mn-ea"/>
                        </a:rPr>
                        <a:t>Пядун березовий</a:t>
                      </a:r>
                      <a:r>
                        <a:rPr lang="uk-UA" sz="1400" b="1" kern="1200" dirty="0">
                          <a:solidFill>
                            <a:srgbClr val="000000"/>
                          </a:solidFill>
                          <a:effectLst/>
                          <a:latin typeface="Calibri" panose="020F0502020204030204" pitchFamily="34" charset="0"/>
                          <a:ea typeface="+mn-ea"/>
                        </a:rPr>
                        <a:t> (</a:t>
                      </a:r>
                      <a:r>
                        <a:rPr lang="en-US" sz="1400" b="1" i="1" kern="1200" dirty="0" err="1">
                          <a:solidFill>
                            <a:srgbClr val="000000"/>
                          </a:solidFill>
                          <a:effectLst/>
                          <a:latin typeface="Calibri" panose="020F0502020204030204" pitchFamily="34" charset="0"/>
                          <a:ea typeface="+mn-ea"/>
                        </a:rPr>
                        <a:t>Biston</a:t>
                      </a:r>
                      <a:r>
                        <a:rPr lang="en-US" sz="1400" b="1" i="1" kern="1200" dirty="0">
                          <a:solidFill>
                            <a:srgbClr val="000000"/>
                          </a:solidFill>
                          <a:effectLst/>
                          <a:latin typeface="Calibri" panose="020F0502020204030204" pitchFamily="34" charset="0"/>
                          <a:ea typeface="+mn-ea"/>
                        </a:rPr>
                        <a:t> </a:t>
                      </a:r>
                      <a:r>
                        <a:rPr lang="en-US" sz="1400" b="1" i="1" kern="1200" dirty="0" err="1">
                          <a:solidFill>
                            <a:srgbClr val="000000"/>
                          </a:solidFill>
                          <a:effectLst/>
                          <a:latin typeface="Calibri" panose="020F0502020204030204" pitchFamily="34" charset="0"/>
                          <a:ea typeface="+mn-ea"/>
                        </a:rPr>
                        <a:t>betularia</a:t>
                      </a:r>
                      <a:r>
                        <a:rPr lang="uk-UA" sz="1400" b="1" i="1" kern="1200" dirty="0">
                          <a:solidFill>
                            <a:srgbClr val="000000"/>
                          </a:solidFill>
                          <a:effectLst/>
                          <a:latin typeface="Calibri" panose="020F0502020204030204" pitchFamily="34" charset="0"/>
                          <a:ea typeface="+mn-ea"/>
                        </a:rPr>
                        <a:t>)</a:t>
                      </a:r>
                      <a:endParaRPr lang="uk-UA" sz="1100" dirty="0">
                        <a:effectLst/>
                        <a:latin typeface="Calibri" panose="020F0502020204030204" pitchFamily="34" charset="0"/>
                        <a:ea typeface="Calibri" panose="020F0502020204030204" pitchFamily="34" charset="0"/>
                      </a:endParaRPr>
                    </a:p>
                    <a:p>
                      <a:pPr>
                        <a:lnSpc>
                          <a:spcPct val="107000"/>
                        </a:lnSpc>
                        <a:spcAft>
                          <a:spcPts val="0"/>
                        </a:spcAft>
                      </a:pPr>
                      <a:r>
                        <a:rPr lang="uk-UA"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uk-UA"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2495532"/>
                  </a:ext>
                </a:extLst>
              </a:tr>
            </a:tbl>
          </a:graphicData>
        </a:graphic>
      </p:graphicFrame>
    </p:spTree>
    <p:extLst>
      <p:ext uri="{BB962C8B-B14F-4D97-AF65-F5344CB8AC3E}">
        <p14:creationId xmlns:p14="http://schemas.microsoft.com/office/powerpoint/2010/main" val="1300736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9726" y="237144"/>
            <a:ext cx="11739418" cy="92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uk-UA" sz="2800" b="1" dirty="0" smtClean="0">
              <a:solidFill>
                <a:prstClr val="black"/>
              </a:solidFill>
              <a:latin typeface="Times New Roman" panose="02020603050405020304" pitchFamily="18" charset="0"/>
              <a:cs typeface="Times New Roman" panose="02020603050405020304" pitchFamily="18" charset="0"/>
            </a:endParaRPr>
          </a:p>
          <a:p>
            <a:pPr lvl="0" algn="ctr"/>
            <a:endParaRPr lang="uk-UA" sz="2800" b="1" dirty="0" smtClean="0">
              <a:solidFill>
                <a:prstClr val="black"/>
              </a:solidFill>
              <a:latin typeface="Times New Roman" panose="02020603050405020304" pitchFamily="18" charset="0"/>
              <a:cs typeface="Times New Roman" panose="02020603050405020304" pitchFamily="18" charset="0"/>
            </a:endParaRPr>
          </a:p>
          <a:p>
            <a:pPr lvl="0" algn="ctr"/>
            <a:r>
              <a:rPr lang="uk-UA" sz="2800" b="1" dirty="0" smtClean="0">
                <a:solidFill>
                  <a:prstClr val="black"/>
                </a:solidFill>
                <a:latin typeface="Times New Roman" panose="02020603050405020304" pitchFamily="18" charset="0"/>
                <a:cs typeface="Times New Roman" panose="02020603050405020304" pitchFamily="18" charset="0"/>
              </a:rPr>
              <a:t>Результати дослідження</a:t>
            </a:r>
          </a:p>
          <a:p>
            <a:pPr lvl="0" algn="ctr"/>
            <a:r>
              <a:rPr lang="ru-RU" sz="2800" b="1" dirty="0">
                <a:solidFill>
                  <a:prstClr val="black"/>
                </a:solidFill>
                <a:latin typeface="Times New Roman" panose="02020603050405020304" pitchFamily="18" charset="0"/>
                <a:cs typeface="Times New Roman" panose="02020603050405020304" pitchFamily="18" charset="0"/>
              </a:rPr>
              <a:t>«</a:t>
            </a:r>
            <a:r>
              <a:rPr lang="ru-RU" sz="2800" b="1" dirty="0" err="1">
                <a:solidFill>
                  <a:prstClr val="black"/>
                </a:solidFill>
                <a:latin typeface="Times New Roman" panose="02020603050405020304" pitchFamily="18" charset="0"/>
                <a:cs typeface="Times New Roman" panose="02020603050405020304" pitchFamily="18" charset="0"/>
              </a:rPr>
              <a:t>Екологічні</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особливості</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взаємодії</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smtClean="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метеликів</a:t>
            </a:r>
            <a:r>
              <a:rPr lang="ru-RU" sz="2800" b="1" dirty="0" smtClean="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із</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smtClean="0">
                <a:solidFill>
                  <a:prstClr val="black"/>
                </a:solidFill>
                <a:latin typeface="Times New Roman" panose="02020603050405020304" pitchFamily="18" charset="0"/>
                <a:cs typeface="Times New Roman" panose="02020603050405020304" pitchFamily="18" charset="0"/>
              </a:rPr>
              <a:t>рослинами </a:t>
            </a:r>
            <a:endParaRPr lang="uk-UA" sz="2800" b="1" dirty="0" smtClean="0">
              <a:solidFill>
                <a:prstClr val="black"/>
              </a:solidFill>
              <a:latin typeface="Times New Roman" panose="02020603050405020304" pitchFamily="18" charset="0"/>
              <a:cs typeface="Times New Roman" panose="02020603050405020304" pitchFamily="18" charset="0"/>
            </a:endParaRPr>
          </a:p>
          <a:p>
            <a:pPr lvl="0" algn="ctr"/>
            <a:endParaRPr lang="uk-UA" sz="2800" b="1" dirty="0">
              <a:solidFill>
                <a:prstClr val="black"/>
              </a:solidFill>
              <a:latin typeface="Times New Roman" panose="02020603050405020304" pitchFamily="18" charset="0"/>
              <a:cs typeface="Times New Roman" panose="02020603050405020304" pitchFamily="18" charset="0"/>
            </a:endParaRPr>
          </a:p>
          <a:p>
            <a:pPr lvl="0" algn="ctr"/>
            <a:endParaRPr lang="uk-UA" sz="2800"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09727" y="1173018"/>
            <a:ext cx="11739418" cy="5449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9" name="Объект 8"/>
          <p:cNvGraphicFramePr>
            <a:graphicFrameLocks noGrp="1"/>
          </p:cNvGraphicFramePr>
          <p:nvPr>
            <p:ph idx="1"/>
            <p:extLst>
              <p:ext uri="{D42A27DB-BD31-4B8C-83A1-F6EECF244321}">
                <p14:modId xmlns:p14="http://schemas.microsoft.com/office/powerpoint/2010/main" val="547752980"/>
              </p:ext>
            </p:extLst>
          </p:nvPr>
        </p:nvGraphicFramePr>
        <p:xfrm>
          <a:off x="209728" y="1357745"/>
          <a:ext cx="11739417" cy="4452780"/>
        </p:xfrm>
        <a:graphic>
          <a:graphicData uri="http://schemas.openxmlformats.org/drawingml/2006/table">
            <a:tbl>
              <a:tblPr firstRow="1" bandRow="1">
                <a:tableStyleId>{5C22544A-7EE6-4342-B048-85BDC9FD1C3A}</a:tableStyleId>
              </a:tblPr>
              <a:tblGrid>
                <a:gridCol w="455290">
                  <a:extLst>
                    <a:ext uri="{9D8B030D-6E8A-4147-A177-3AD203B41FA5}">
                      <a16:colId xmlns:a16="http://schemas.microsoft.com/office/drawing/2014/main" val="1685887264"/>
                    </a:ext>
                  </a:extLst>
                </a:gridCol>
                <a:gridCol w="3874679">
                  <a:extLst>
                    <a:ext uri="{9D8B030D-6E8A-4147-A177-3AD203B41FA5}">
                      <a16:colId xmlns:a16="http://schemas.microsoft.com/office/drawing/2014/main" val="432267708"/>
                    </a:ext>
                  </a:extLst>
                </a:gridCol>
                <a:gridCol w="7409448">
                  <a:extLst>
                    <a:ext uri="{9D8B030D-6E8A-4147-A177-3AD203B41FA5}">
                      <a16:colId xmlns:a16="http://schemas.microsoft.com/office/drawing/2014/main" val="3462442281"/>
                    </a:ext>
                  </a:extLst>
                </a:gridCol>
              </a:tblGrid>
              <a:tr h="526503">
                <a:tc gridSpan="2">
                  <a:txBody>
                    <a:bodyPr/>
                    <a:lstStyle/>
                    <a:p>
                      <a:pPr algn="ctr">
                        <a:lnSpc>
                          <a:spcPct val="107000"/>
                        </a:lnSpc>
                        <a:spcAft>
                          <a:spcPts val="0"/>
                        </a:spcAft>
                      </a:pPr>
                      <a:endParaRPr lang="uk-UA"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uk-UA"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Найпоширені </a:t>
                      </a: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лускокрилі (метеликів)</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tc>
                <a:tc hMerge="1">
                  <a:txBody>
                    <a:bodyPr/>
                    <a:lstStyle/>
                    <a:p>
                      <a:pPr algn="ctr">
                        <a:lnSpc>
                          <a:spcPct val="107000"/>
                        </a:lnSpc>
                        <a:spcAft>
                          <a:spcPts val="0"/>
                        </a:spcAft>
                      </a:pP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uk-UA" sz="16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Спостереження та опис </a:t>
                      </a:r>
                      <a:endParaRPr lang="uk-UA"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3996060"/>
                  </a:ext>
                </a:extLst>
              </a:tr>
              <a:tr h="1136043">
                <a:tc>
                  <a:txBody>
                    <a:bodyPr/>
                    <a:lstStyle/>
                    <a:p>
                      <a:r>
                        <a:rPr lang="uk-UA" dirty="0" smtClean="0"/>
                        <a:t>1.</a:t>
                      </a:r>
                      <a:endParaRPr lang="uk-UA" dirty="0"/>
                    </a:p>
                  </a:txBody>
                  <a:tcPr/>
                </a:tc>
                <a:tc>
                  <a:txBody>
                    <a:bodyPr/>
                    <a:lstStyle/>
                    <a:p>
                      <a:pPr algn="just">
                        <a:lnSpc>
                          <a:spcPct val="107000"/>
                        </a:lnSpc>
                        <a:spcAft>
                          <a:spcPts val="0"/>
                        </a:spcAft>
                      </a:pPr>
                      <a:r>
                        <a:rPr lang="uk-UA" sz="1600" b="1" i="1" dirty="0">
                          <a:effectLst/>
                          <a:latin typeface="Times New Roman" panose="02020603050405020304" pitchFamily="18" charset="0"/>
                          <a:ea typeface="Times New Roman" panose="02020603050405020304" pitchFamily="18" charset="0"/>
                          <a:cs typeface="Times New Roman" panose="02020603050405020304" pitchFamily="18" charset="0"/>
                        </a:rPr>
                        <a:t>Синявець Ікар</a:t>
                      </a:r>
                      <a:endParaRPr lang="uk-UA" sz="1600" i="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0"/>
                        </a:spcAft>
                      </a:pPr>
                      <a:r>
                        <a:rPr lang="uk-UA" sz="1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Це </a:t>
                      </a:r>
                      <a:r>
                        <a:rPr lang="uk-UA" sz="1600" b="1" dirty="0">
                          <a:effectLst/>
                          <a:latin typeface="Times New Roman" panose="02020603050405020304" pitchFamily="18" charset="0"/>
                          <a:ea typeface="Times New Roman" panose="02020603050405020304" pitchFamily="18" charset="0"/>
                          <a:cs typeface="Times New Roman" panose="02020603050405020304" pitchFamily="18" charset="0"/>
                        </a:rPr>
                        <a:t>невеликий метелик, який живе переважно у трав’яному ярусі. Ми помітили, що він літає дуже низько і часто сідає на квіти. Найчастіше його можна побачити на золотарнику, де він живиться нектаром (це його кормова база для імаго). До високих дерев, таких як липа, майже не </a:t>
                      </a:r>
                      <a:r>
                        <a:rPr lang="uk-UA" sz="1600" b="1" dirty="0" smtClean="0">
                          <a:effectLst/>
                          <a:latin typeface="Times New Roman" panose="02020603050405020304" pitchFamily="18" charset="0"/>
                          <a:ea typeface="Times New Roman" panose="02020603050405020304" pitchFamily="18" charset="0"/>
                          <a:cs typeface="Times New Roman" panose="02020603050405020304" pitchFamily="18" charset="0"/>
                        </a:rPr>
                        <a:t>піднімається.</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13455341"/>
                  </a:ext>
                </a:extLst>
              </a:tr>
              <a:tr h="1379796">
                <a:tc>
                  <a:txBody>
                    <a:bodyPr/>
                    <a:lstStyle/>
                    <a:p>
                      <a:r>
                        <a:rPr lang="uk-UA" dirty="0" smtClean="0"/>
                        <a:t>2.</a:t>
                      </a:r>
                      <a:endParaRPr lang="uk-UA" dirty="0"/>
                    </a:p>
                  </a:txBody>
                  <a:tcPr/>
                </a:tc>
                <a:tc>
                  <a:txBody>
                    <a:bodyPr/>
                    <a:lstStyle/>
                    <a:p>
                      <a:pPr algn="just">
                        <a:lnSpc>
                          <a:spcPct val="107000"/>
                        </a:lnSpc>
                        <a:spcAft>
                          <a:spcPts val="0"/>
                        </a:spcAft>
                      </a:pPr>
                      <a:r>
                        <a:rPr lang="uk-UA" sz="1600" b="1" i="1">
                          <a:effectLst/>
                          <a:latin typeface="Times New Roman" panose="02020603050405020304" pitchFamily="18" charset="0"/>
                          <a:ea typeface="Times New Roman" panose="02020603050405020304" pitchFamily="18" charset="0"/>
                          <a:cs typeface="Times New Roman" panose="02020603050405020304" pitchFamily="18" charset="0"/>
                        </a:rPr>
                        <a:t>Сонцевик павичеве око</a:t>
                      </a:r>
                      <a:endParaRPr lang="uk-UA" sz="1600" i="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0"/>
                        </a:spcAft>
                      </a:pPr>
                      <a:r>
                        <a:rPr lang="uk-UA" sz="1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Цей </a:t>
                      </a:r>
                      <a:r>
                        <a:rPr lang="uk-UA" sz="1600" b="1" dirty="0">
                          <a:effectLst/>
                          <a:latin typeface="Times New Roman" panose="02020603050405020304" pitchFamily="18" charset="0"/>
                          <a:ea typeface="Times New Roman" panose="02020603050405020304" pitchFamily="18" charset="0"/>
                          <a:cs typeface="Times New Roman" panose="02020603050405020304" pitchFamily="18" charset="0"/>
                        </a:rPr>
                        <a:t>метелик більш універсальний і має широку екологічну пристосованість. Ми бачили його на різних рослинах: на трояндах і золотарнику він довго живиться нектаром. Особливо часто зустрічається біля липи, бо вона має багато нектару. Також він може ховатися на листках клена. Восени активно живиться — це потрібно для накопичення енергії перед зимівлею.</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16403769"/>
                  </a:ext>
                </a:extLst>
              </a:tr>
              <a:tr h="1150731">
                <a:tc>
                  <a:txBody>
                    <a:bodyPr/>
                    <a:lstStyle/>
                    <a:p>
                      <a:r>
                        <a:rPr lang="uk-UA" dirty="0" smtClean="0"/>
                        <a:t>3.</a:t>
                      </a:r>
                      <a:endParaRPr lang="uk-UA" dirty="0"/>
                    </a:p>
                  </a:txBody>
                  <a:tcPr/>
                </a:tc>
                <a:tc>
                  <a:txBody>
                    <a:bodyPr/>
                    <a:lstStyle/>
                    <a:p>
                      <a:pPr algn="just">
                        <a:lnSpc>
                          <a:spcPct val="107000"/>
                        </a:lnSpc>
                        <a:spcAft>
                          <a:spcPts val="0"/>
                        </a:spcAft>
                      </a:pPr>
                      <a:r>
                        <a:rPr lang="uk-UA" sz="1600" b="1" i="1" dirty="0">
                          <a:effectLst/>
                          <a:latin typeface="Times New Roman" panose="02020603050405020304" pitchFamily="18" charset="0"/>
                          <a:ea typeface="Times New Roman" panose="02020603050405020304" pitchFamily="18" charset="0"/>
                          <a:cs typeface="Times New Roman" panose="02020603050405020304" pitchFamily="18" charset="0"/>
                        </a:rPr>
                        <a:t>Жовтянка шафранова</a:t>
                      </a:r>
                      <a:endParaRPr lang="uk-UA" sz="1600" i="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0"/>
                        </a:spcAft>
                      </a:pPr>
                      <a:r>
                        <a:rPr lang="uk-UA" sz="1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Це </a:t>
                      </a:r>
                      <a:r>
                        <a:rPr lang="uk-UA" sz="1600" b="1" dirty="0">
                          <a:effectLst/>
                          <a:latin typeface="Times New Roman" panose="02020603050405020304" pitchFamily="18" charset="0"/>
                          <a:ea typeface="Times New Roman" panose="02020603050405020304" pitchFamily="18" charset="0"/>
                          <a:cs typeface="Times New Roman" panose="02020603050405020304" pitchFamily="18" charset="0"/>
                        </a:rPr>
                        <a:t>рухливий метелик, який любить відкриті сонячні місця. Має швидкий політ і </a:t>
                      </a:r>
                      <a:r>
                        <a:rPr lang="uk-UA" sz="1600" b="1" dirty="0" err="1">
                          <a:effectLst/>
                          <a:latin typeface="Times New Roman" panose="02020603050405020304" pitchFamily="18" charset="0"/>
                          <a:ea typeface="Times New Roman" panose="02020603050405020304" pitchFamily="18" charset="0"/>
                          <a:cs typeface="Times New Roman" panose="02020603050405020304" pitchFamily="18" charset="0"/>
                        </a:rPr>
                        <a:t>рідко</a:t>
                      </a:r>
                      <a:r>
                        <a:rPr lang="uk-UA" sz="1600" b="1" dirty="0">
                          <a:effectLst/>
                          <a:latin typeface="Times New Roman" panose="02020603050405020304" pitchFamily="18" charset="0"/>
                          <a:ea typeface="Times New Roman" panose="02020603050405020304" pitchFamily="18" charset="0"/>
                          <a:cs typeface="Times New Roman" panose="02020603050405020304" pitchFamily="18" charset="0"/>
                        </a:rPr>
                        <a:t> довго сидить на рослинах. Найчастіше ми бачили його на золотарнику, де він не тільки живиться, а й маскується (це називається захисне забарвлення). На трояндах і біля липи буває </a:t>
                      </a:r>
                      <a:r>
                        <a:rPr lang="uk-UA" sz="1600" b="1" dirty="0" err="1">
                          <a:effectLst/>
                          <a:latin typeface="Times New Roman" panose="02020603050405020304" pitchFamily="18" charset="0"/>
                          <a:ea typeface="Times New Roman" panose="02020603050405020304" pitchFamily="18" charset="0"/>
                          <a:cs typeface="Times New Roman" panose="02020603050405020304" pitchFamily="18" charset="0"/>
                        </a:rPr>
                        <a:t>рідко</a:t>
                      </a:r>
                      <a:r>
                        <a:rPr lang="uk-UA" sz="1600" b="1" dirty="0">
                          <a:effectLst/>
                          <a:latin typeface="Times New Roman" panose="02020603050405020304" pitchFamily="18" charset="0"/>
                          <a:ea typeface="Times New Roman" panose="02020603050405020304" pitchFamily="18" charset="0"/>
                          <a:cs typeface="Times New Roman" panose="02020603050405020304" pitchFamily="18" charset="0"/>
                        </a:rPr>
                        <a:t>. Дерева, як-от клен, використовує лише для короткого відпочинку.</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51649268"/>
                  </a:ext>
                </a:extLst>
              </a:tr>
            </a:tbl>
          </a:graphicData>
        </a:graphic>
      </p:graphicFrame>
      <p:pic>
        <p:nvPicPr>
          <p:cNvPr id="10" name="Рисунок 9"/>
          <p:cNvPicPr>
            <a:picLocks noChangeAspect="1"/>
          </p:cNvPicPr>
          <p:nvPr/>
        </p:nvPicPr>
        <p:blipFill>
          <a:blip r:embed="rId2"/>
          <a:stretch>
            <a:fillRect/>
          </a:stretch>
        </p:blipFill>
        <p:spPr>
          <a:xfrm>
            <a:off x="-187437" y="6077768"/>
            <a:ext cx="11739418" cy="544705"/>
          </a:xfrm>
          <a:prstGeom prst="rect">
            <a:avLst/>
          </a:prstGeom>
        </p:spPr>
      </p:pic>
    </p:spTree>
    <p:extLst>
      <p:ext uri="{BB962C8B-B14F-4D97-AF65-F5344CB8AC3E}">
        <p14:creationId xmlns:p14="http://schemas.microsoft.com/office/powerpoint/2010/main" val="37992815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4" name="Прямоугольник 3"/>
          <p:cNvSpPr/>
          <p:nvPr/>
        </p:nvSpPr>
        <p:spPr>
          <a:xfrm>
            <a:off x="184728" y="138548"/>
            <a:ext cx="11776364" cy="10621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uk-UA" sz="2800" b="1" dirty="0" smtClean="0">
              <a:solidFill>
                <a:prstClr val="black"/>
              </a:solidFill>
              <a:latin typeface="Times New Roman" panose="02020603050405020304" pitchFamily="18" charset="0"/>
              <a:cs typeface="Times New Roman" panose="02020603050405020304" pitchFamily="18" charset="0"/>
            </a:endParaRPr>
          </a:p>
          <a:p>
            <a:pPr lvl="0" algn="ctr"/>
            <a:r>
              <a:rPr lang="uk-UA" sz="2800" b="1" dirty="0" smtClean="0">
                <a:solidFill>
                  <a:prstClr val="black"/>
                </a:solidFill>
                <a:latin typeface="Times New Roman" panose="02020603050405020304" pitchFamily="18" charset="0"/>
                <a:cs typeface="Times New Roman" panose="02020603050405020304" pitchFamily="18" charset="0"/>
              </a:rPr>
              <a:t>Результати дослідження</a:t>
            </a:r>
          </a:p>
          <a:p>
            <a:pPr lvl="0" algn="ctr"/>
            <a:r>
              <a:rPr lang="ru-RU" sz="2800" b="1" dirty="0">
                <a:solidFill>
                  <a:prstClr val="black"/>
                </a:solidFill>
                <a:latin typeface="Times New Roman" panose="02020603050405020304" pitchFamily="18" charset="0"/>
                <a:cs typeface="Times New Roman" panose="02020603050405020304" pitchFamily="18" charset="0"/>
              </a:rPr>
              <a:t>«</a:t>
            </a:r>
            <a:r>
              <a:rPr lang="ru-RU" sz="2800" b="1" dirty="0" err="1">
                <a:solidFill>
                  <a:prstClr val="black"/>
                </a:solidFill>
                <a:latin typeface="Times New Roman" panose="02020603050405020304" pitchFamily="18" charset="0"/>
                <a:cs typeface="Times New Roman" panose="02020603050405020304" pitchFamily="18" charset="0"/>
              </a:rPr>
              <a:t>Екологічні</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особливості</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взаємодії</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денних</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метеликів</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із</a:t>
            </a:r>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a:solidFill>
                  <a:prstClr val="black"/>
                </a:solidFill>
                <a:latin typeface="Times New Roman" panose="02020603050405020304" pitchFamily="18" charset="0"/>
                <a:cs typeface="Times New Roman" panose="02020603050405020304" pitchFamily="18" charset="0"/>
              </a:rPr>
              <a:t>рослинами</a:t>
            </a:r>
            <a:r>
              <a:rPr lang="ru-RU" sz="2800" b="1" dirty="0">
                <a:solidFill>
                  <a:prstClr val="black"/>
                </a:solidFill>
                <a:latin typeface="Times New Roman" panose="02020603050405020304" pitchFamily="18" charset="0"/>
                <a:cs typeface="Times New Roman" panose="02020603050405020304" pitchFamily="18" charset="0"/>
              </a:rPr>
              <a:t> </a:t>
            </a:r>
            <a:endParaRPr lang="uk-UA" sz="2800" b="1" dirty="0">
              <a:solidFill>
                <a:prstClr val="black"/>
              </a:solidFill>
              <a:latin typeface="Times New Roman" panose="02020603050405020304" pitchFamily="18" charset="0"/>
              <a:cs typeface="Times New Roman" panose="02020603050405020304" pitchFamily="18" charset="0"/>
            </a:endParaRPr>
          </a:p>
          <a:p>
            <a:pPr lvl="0" algn="ctr"/>
            <a:endParaRPr lang="uk-UA" sz="2800"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84728" y="1200728"/>
            <a:ext cx="11794836" cy="548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9" name="Объект 8"/>
          <p:cNvGraphicFramePr>
            <a:graphicFrameLocks noGrp="1"/>
          </p:cNvGraphicFramePr>
          <p:nvPr>
            <p:ph idx="1"/>
            <p:extLst>
              <p:ext uri="{D42A27DB-BD31-4B8C-83A1-F6EECF244321}">
                <p14:modId xmlns:p14="http://schemas.microsoft.com/office/powerpoint/2010/main" val="3520801842"/>
              </p:ext>
            </p:extLst>
          </p:nvPr>
        </p:nvGraphicFramePr>
        <p:xfrm>
          <a:off x="459507" y="1598390"/>
          <a:ext cx="11409220" cy="4285173"/>
        </p:xfrm>
        <a:graphic>
          <a:graphicData uri="http://schemas.openxmlformats.org/drawingml/2006/table">
            <a:tbl>
              <a:tblPr firstRow="1" bandRow="1">
                <a:tableStyleId>{5C22544A-7EE6-4342-B048-85BDC9FD1C3A}</a:tableStyleId>
              </a:tblPr>
              <a:tblGrid>
                <a:gridCol w="4183296">
                  <a:extLst>
                    <a:ext uri="{9D8B030D-6E8A-4147-A177-3AD203B41FA5}">
                      <a16:colId xmlns:a16="http://schemas.microsoft.com/office/drawing/2014/main" val="883296745"/>
                    </a:ext>
                  </a:extLst>
                </a:gridCol>
                <a:gridCol w="7225924">
                  <a:extLst>
                    <a:ext uri="{9D8B030D-6E8A-4147-A177-3AD203B41FA5}">
                      <a16:colId xmlns:a16="http://schemas.microsoft.com/office/drawing/2014/main" val="1738496972"/>
                    </a:ext>
                  </a:extLst>
                </a:gridCol>
              </a:tblGrid>
              <a:tr h="925245">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uk-UA" sz="16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Найпоширені лускокрилі (метеликів)</a:t>
                      </a:r>
                      <a:endParaRPr kumimoji="0" lang="uk-UA" sz="16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uk-UA" dirty="0"/>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uk-UA" sz="16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Спостереження та опис </a:t>
                      </a:r>
                      <a:endParaRPr kumimoji="0" lang="uk-UA"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183273243"/>
                  </a:ext>
                </a:extLst>
              </a:tr>
              <a:tr h="1823961">
                <a:tc>
                  <a:txBody>
                    <a:bodyPr/>
                    <a:lstStyle/>
                    <a:p>
                      <a:r>
                        <a:rPr kumimoji="0" lang="uk-UA" sz="1800" b="1" i="1" u="none" strike="noStrike" kern="1200" cap="none" spc="0" normalizeH="0" baseline="0" noProof="0" dirty="0" smtClean="0">
                          <a:ln>
                            <a:noFill/>
                          </a:ln>
                          <a:solidFill>
                            <a:schemeClr val="tx1"/>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Білан капустяний </a:t>
                      </a:r>
                      <a:endParaRPr lang="uk-UA" sz="1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Під</a:t>
                      </a:r>
                      <a:r>
                        <a:rPr lang="ru-RU" sz="1800" b="1" dirty="0" smtClean="0">
                          <a:solidFill>
                            <a:schemeClr val="tx1"/>
                          </a:solidFill>
                          <a:latin typeface="Times New Roman" panose="02020603050405020304" pitchFamily="18" charset="0"/>
                          <a:cs typeface="Times New Roman" panose="02020603050405020304" pitchFamily="18" charset="0"/>
                        </a:rPr>
                        <a:t> час </a:t>
                      </a:r>
                      <a:r>
                        <a:rPr lang="ru-RU" sz="1800" b="1" dirty="0" err="1" smtClean="0">
                          <a:solidFill>
                            <a:schemeClr val="tx1"/>
                          </a:solidFill>
                          <a:latin typeface="Times New Roman" panose="02020603050405020304" pitchFamily="18" charset="0"/>
                          <a:cs typeface="Times New Roman" panose="02020603050405020304" pitchFamily="18" charset="0"/>
                        </a:rPr>
                        <a:t>спостережень</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встановлено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що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білан</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капустяний</a:t>
                      </a:r>
                      <a:r>
                        <a:rPr lang="ru-RU" sz="1800" b="1" dirty="0" smtClean="0">
                          <a:solidFill>
                            <a:schemeClr val="tx1"/>
                          </a:solidFill>
                          <a:latin typeface="Times New Roman" panose="02020603050405020304" pitchFamily="18" charset="0"/>
                          <a:cs typeface="Times New Roman" panose="02020603050405020304" pitchFamily="18" charset="0"/>
                        </a:rPr>
                        <a:t> активно </a:t>
                      </a:r>
                      <a:r>
                        <a:rPr lang="ru-RU" sz="1800" b="1" dirty="0" err="1" smtClean="0">
                          <a:solidFill>
                            <a:schemeClr val="tx1"/>
                          </a:solidFill>
                          <a:latin typeface="Times New Roman" panose="02020603050405020304" pitchFamily="18" charset="0"/>
                          <a:cs typeface="Times New Roman" panose="02020603050405020304" pitchFamily="18" charset="0"/>
                        </a:rPr>
                        <a:t>відвідує</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квітучі</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рослини</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Найчастіше</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він</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перебував</a:t>
                      </a:r>
                      <a:r>
                        <a:rPr lang="ru-RU" sz="1800" b="1" dirty="0" smtClean="0">
                          <a:solidFill>
                            <a:schemeClr val="tx1"/>
                          </a:solidFill>
                          <a:latin typeface="Times New Roman" panose="02020603050405020304" pitchFamily="18" charset="0"/>
                          <a:cs typeface="Times New Roman" panose="02020603050405020304" pitchFamily="18" charset="0"/>
                        </a:rPr>
                        <a:t> на </a:t>
                      </a:r>
                      <a:r>
                        <a:rPr lang="ru-RU" sz="1800" b="1" dirty="0" err="1" smtClean="0">
                          <a:solidFill>
                            <a:schemeClr val="tx1"/>
                          </a:solidFill>
                          <a:latin typeface="Times New Roman" panose="02020603050405020304" pitchFamily="18" charset="0"/>
                          <a:cs typeface="Times New Roman" panose="02020603050405020304" pitchFamily="18" charset="0"/>
                        </a:rPr>
                        <a:t>липі</a:t>
                      </a:r>
                      <a:r>
                        <a:rPr lang="ru-RU" sz="1800" b="1" dirty="0" smtClean="0">
                          <a:solidFill>
                            <a:schemeClr val="tx1"/>
                          </a:solidFill>
                          <a:latin typeface="Times New Roman" panose="02020603050405020304" pitchFamily="18" charset="0"/>
                          <a:cs typeface="Times New Roman" panose="02020603050405020304" pitchFamily="18" charset="0"/>
                        </a:rPr>
                        <a:t> та золотарнику, де </a:t>
                      </a:r>
                      <a:r>
                        <a:rPr lang="ru-RU" sz="1800" b="1" dirty="0" err="1" smtClean="0">
                          <a:solidFill>
                            <a:schemeClr val="tx1"/>
                          </a:solidFill>
                          <a:latin typeface="Times New Roman" panose="02020603050405020304" pitchFamily="18" charset="0"/>
                          <a:cs typeface="Times New Roman" panose="02020603050405020304" pitchFamily="18" charset="0"/>
                        </a:rPr>
                        <a:t>живився</a:t>
                      </a:r>
                      <a:r>
                        <a:rPr lang="ru-RU" sz="1800" b="1" dirty="0" smtClean="0">
                          <a:solidFill>
                            <a:schemeClr val="tx1"/>
                          </a:solidFill>
                          <a:latin typeface="Times New Roman" panose="02020603050405020304" pitchFamily="18" charset="0"/>
                          <a:cs typeface="Times New Roman" panose="02020603050405020304" pitchFamily="18" charset="0"/>
                        </a:rPr>
                        <a:t> нектаром. На </a:t>
                      </a:r>
                      <a:r>
                        <a:rPr lang="ru-RU" sz="1800" b="1" dirty="0" err="1" smtClean="0">
                          <a:solidFill>
                            <a:schemeClr val="tx1"/>
                          </a:solidFill>
                          <a:latin typeface="Times New Roman" panose="02020603050405020304" pitchFamily="18" charset="0"/>
                          <a:cs typeface="Times New Roman" panose="02020603050405020304" pitchFamily="18" charset="0"/>
                        </a:rPr>
                        <a:t>троянді</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метелик</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сідав</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рідко</a:t>
                      </a:r>
                      <a:r>
                        <a:rPr lang="ru-RU" sz="1800" b="1" dirty="0" smtClean="0">
                          <a:solidFill>
                            <a:schemeClr val="tx1"/>
                          </a:solidFill>
                          <a:latin typeface="Times New Roman" panose="02020603050405020304" pitchFamily="18" charset="0"/>
                          <a:cs typeface="Times New Roman" panose="02020603050405020304" pitchFamily="18" charset="0"/>
                        </a:rPr>
                        <a:t> і </a:t>
                      </a:r>
                      <a:r>
                        <a:rPr lang="ru-RU" sz="1800" b="1" dirty="0" err="1" smtClean="0">
                          <a:solidFill>
                            <a:schemeClr val="tx1"/>
                          </a:solidFill>
                          <a:latin typeface="Times New Roman" panose="02020603050405020304" pitchFamily="18" charset="0"/>
                          <a:cs typeface="Times New Roman" panose="02020603050405020304" pitchFamily="18" charset="0"/>
                        </a:rPr>
                        <a:t>ненадовго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переважно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відпочивав</a:t>
                      </a:r>
                      <a:r>
                        <a:rPr lang="ru-RU" sz="1800" b="1" dirty="0" smtClean="0">
                          <a:solidFill>
                            <a:schemeClr val="tx1"/>
                          </a:solidFill>
                          <a:latin typeface="Times New Roman" panose="02020603050405020304" pitchFamily="18" charset="0"/>
                          <a:cs typeface="Times New Roman" panose="02020603050405020304" pitchFamily="18" charset="0"/>
                        </a:rPr>
                        <a:t>. На </a:t>
                      </a:r>
                      <a:r>
                        <a:rPr lang="ru-RU" sz="1800" b="1" dirty="0" err="1" smtClean="0">
                          <a:solidFill>
                            <a:schemeClr val="tx1"/>
                          </a:solidFill>
                          <a:latin typeface="Times New Roman" panose="02020603050405020304" pitchFamily="18" charset="0"/>
                          <a:cs typeface="Times New Roman" panose="02020603050405020304" pitchFamily="18" charset="0"/>
                        </a:rPr>
                        <a:t>березі</a:t>
                      </a:r>
                      <a:r>
                        <a:rPr lang="ru-RU" sz="1800" b="1" dirty="0" smtClean="0">
                          <a:solidFill>
                            <a:schemeClr val="tx1"/>
                          </a:solidFill>
                          <a:latin typeface="Times New Roman" panose="02020603050405020304" pitchFamily="18" charset="0"/>
                          <a:cs typeface="Times New Roman" panose="02020603050405020304" pitchFamily="18" charset="0"/>
                        </a:rPr>
                        <a:t> практично не </a:t>
                      </a:r>
                      <a:r>
                        <a:rPr lang="ru-RU" sz="1800" b="1" dirty="0" err="1" smtClean="0">
                          <a:solidFill>
                            <a:schemeClr val="tx1"/>
                          </a:solidFill>
                          <a:latin typeface="Times New Roman" panose="02020603050405020304" pitchFamily="18" charset="0"/>
                          <a:cs typeface="Times New Roman" panose="02020603050405020304" pitchFamily="18" charset="0"/>
                        </a:rPr>
                        <a:t>затримувався</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що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свідчить</a:t>
                      </a:r>
                      <a:r>
                        <a:rPr lang="ru-RU" sz="1800" b="1" dirty="0" smtClean="0">
                          <a:solidFill>
                            <a:schemeClr val="tx1"/>
                          </a:solidFill>
                          <a:latin typeface="Times New Roman" panose="02020603050405020304" pitchFamily="18" charset="0"/>
                          <a:cs typeface="Times New Roman" panose="02020603050405020304" pitchFamily="18" charset="0"/>
                        </a:rPr>
                        <a:t> про </a:t>
                      </a:r>
                      <a:r>
                        <a:rPr lang="ru-RU" sz="1800" b="1" dirty="0" err="1" smtClean="0">
                          <a:solidFill>
                            <a:schemeClr val="tx1"/>
                          </a:solidFill>
                          <a:latin typeface="Times New Roman" panose="02020603050405020304" pitchFamily="18" charset="0"/>
                          <a:cs typeface="Times New Roman" panose="02020603050405020304" pitchFamily="18" charset="0"/>
                        </a:rPr>
                        <a:t>відсутність</a:t>
                      </a:r>
                      <a:r>
                        <a:rPr lang="ru-RU" sz="1800" b="1" dirty="0" smtClean="0">
                          <a:solidFill>
                            <a:schemeClr val="tx1"/>
                          </a:solidFill>
                          <a:latin typeface="Times New Roman" panose="02020603050405020304" pitchFamily="18" charset="0"/>
                          <a:cs typeface="Times New Roman" panose="02020603050405020304" pitchFamily="18" charset="0"/>
                        </a:rPr>
                        <a:t> кормового </a:t>
                      </a:r>
                      <a:r>
                        <a:rPr lang="ru-RU" sz="1800" b="1" dirty="0" err="1" smtClean="0">
                          <a:solidFill>
                            <a:schemeClr val="tx1"/>
                          </a:solidFill>
                          <a:latin typeface="Times New Roman" panose="02020603050405020304" pitchFamily="18" charset="0"/>
                          <a:cs typeface="Times New Roman" panose="02020603050405020304" pitchFamily="18" charset="0"/>
                        </a:rPr>
                        <a:t>значення</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цієї</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рослини</a:t>
                      </a:r>
                      <a:r>
                        <a:rPr lang="ru-RU" sz="1800" b="1" dirty="0" smtClean="0">
                          <a:solidFill>
                            <a:schemeClr val="tx1"/>
                          </a:solidFill>
                          <a:latin typeface="Times New Roman" panose="02020603050405020304" pitchFamily="18" charset="0"/>
                          <a:cs typeface="Times New Roman" panose="02020603050405020304" pitchFamily="18" charset="0"/>
                        </a:rPr>
                        <a:t>.</a:t>
                      </a:r>
                      <a:endParaRPr lang="uk-UA" sz="18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06484117"/>
                  </a:ext>
                </a:extLst>
              </a:tr>
              <a:tr h="153596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1" i="1"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Пядун березовий</a:t>
                      </a:r>
                      <a:r>
                        <a:rPr kumimoji="0" lang="uk-UA"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uk-UA"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uk-UA" sz="1800" b="1" i="1" u="none" strike="noStrike" kern="1200" cap="none" spc="0" normalizeH="0" baseline="0" noProof="0" dirty="0" smtClean="0">
                          <a:ln>
                            <a:noFill/>
                          </a:ln>
                          <a:solidFill>
                            <a:schemeClr val="tx1"/>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uk-UA"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endParaRPr lang="uk-UA" sz="18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just"/>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Під</a:t>
                      </a:r>
                      <a:r>
                        <a:rPr lang="ru-RU" sz="1800" b="1" dirty="0" smtClean="0">
                          <a:solidFill>
                            <a:schemeClr val="tx1"/>
                          </a:solidFill>
                          <a:latin typeface="Times New Roman" panose="02020603050405020304" pitchFamily="18" charset="0"/>
                          <a:cs typeface="Times New Roman" panose="02020603050405020304" pitchFamily="18" charset="0"/>
                        </a:rPr>
                        <a:t> час </a:t>
                      </a:r>
                      <a:r>
                        <a:rPr lang="ru-RU" sz="1800" b="1" dirty="0" err="1" smtClean="0">
                          <a:solidFill>
                            <a:schemeClr val="tx1"/>
                          </a:solidFill>
                          <a:latin typeface="Times New Roman" panose="02020603050405020304" pitchFamily="18" charset="0"/>
                          <a:cs typeface="Times New Roman" panose="02020603050405020304" pitchFamily="18" charset="0"/>
                        </a:rPr>
                        <a:t>спостережень</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був</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виявлений</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лише</a:t>
                      </a:r>
                      <a:r>
                        <a:rPr lang="ru-RU" sz="1800" b="1" dirty="0" smtClean="0">
                          <a:solidFill>
                            <a:schemeClr val="tx1"/>
                          </a:solidFill>
                          <a:latin typeface="Times New Roman" panose="02020603050405020304" pitchFamily="18" charset="0"/>
                          <a:cs typeface="Times New Roman" panose="02020603050405020304" pitchFamily="18" charset="0"/>
                        </a:rPr>
                        <a:t> на </a:t>
                      </a:r>
                      <a:r>
                        <a:rPr lang="ru-RU" sz="1800" b="1" dirty="0" err="1" smtClean="0">
                          <a:solidFill>
                            <a:schemeClr val="tx1"/>
                          </a:solidFill>
                          <a:latin typeface="Times New Roman" panose="02020603050405020304" pitchFamily="18" charset="0"/>
                          <a:cs typeface="Times New Roman" panose="02020603050405020304" pitchFamily="18" charset="0"/>
                        </a:rPr>
                        <a:t>березі</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Він</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перебував</a:t>
                      </a:r>
                      <a:r>
                        <a:rPr lang="ru-RU" sz="1800" b="1" dirty="0" smtClean="0">
                          <a:solidFill>
                            <a:schemeClr val="tx1"/>
                          </a:solidFill>
                          <a:latin typeface="Times New Roman" panose="02020603050405020304" pitchFamily="18" charset="0"/>
                          <a:cs typeface="Times New Roman" panose="02020603050405020304" pitchFamily="18" charset="0"/>
                        </a:rPr>
                        <a:t> на </a:t>
                      </a:r>
                      <a:r>
                        <a:rPr lang="ru-RU" sz="1800" b="1" dirty="0" err="1" smtClean="0">
                          <a:solidFill>
                            <a:schemeClr val="tx1"/>
                          </a:solidFill>
                          <a:latin typeface="Times New Roman" panose="02020603050405020304" pitchFamily="18" charset="0"/>
                          <a:cs typeface="Times New Roman" panose="02020603050405020304" pitchFamily="18" charset="0"/>
                        </a:rPr>
                        <a:t>стовбурі</a:t>
                      </a:r>
                      <a:r>
                        <a:rPr lang="ru-RU" sz="1800" b="1" dirty="0" smtClean="0">
                          <a:solidFill>
                            <a:schemeClr val="tx1"/>
                          </a:solidFill>
                          <a:latin typeface="Times New Roman" panose="02020603050405020304" pitchFamily="18" charset="0"/>
                          <a:cs typeface="Times New Roman" panose="02020603050405020304" pitchFamily="18" charset="0"/>
                        </a:rPr>
                        <a:t> в </a:t>
                      </a:r>
                      <a:r>
                        <a:rPr lang="ru-RU" sz="1800" b="1" dirty="0" err="1" smtClean="0">
                          <a:solidFill>
                            <a:schemeClr val="tx1"/>
                          </a:solidFill>
                          <a:latin typeface="Times New Roman" panose="02020603050405020304" pitchFamily="18" charset="0"/>
                          <a:cs typeface="Times New Roman" panose="02020603050405020304" pitchFamily="18" charset="0"/>
                        </a:rPr>
                        <a:t>нерухомому</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стані</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маскуючись</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під</a:t>
                      </a:r>
                      <a:r>
                        <a:rPr lang="ru-RU" sz="1800" b="1" dirty="0" smtClean="0">
                          <a:solidFill>
                            <a:schemeClr val="tx1"/>
                          </a:solidFill>
                          <a:latin typeface="Times New Roman" panose="02020603050405020304" pitchFamily="18" charset="0"/>
                          <a:cs typeface="Times New Roman" panose="02020603050405020304" pitchFamily="18" charset="0"/>
                        </a:rPr>
                        <a:t> кору дерева. На </a:t>
                      </a:r>
                      <a:r>
                        <a:rPr lang="ru-RU" sz="1800" b="1" dirty="0" err="1" smtClean="0">
                          <a:solidFill>
                            <a:schemeClr val="tx1"/>
                          </a:solidFill>
                          <a:latin typeface="Times New Roman" panose="02020603050405020304" pitchFamily="18" charset="0"/>
                          <a:cs typeface="Times New Roman" panose="02020603050405020304" pitchFamily="18" charset="0"/>
                        </a:rPr>
                        <a:t>троянді</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липі</a:t>
                      </a:r>
                      <a:r>
                        <a:rPr lang="ru-RU" sz="1800" b="1" dirty="0" smtClean="0">
                          <a:solidFill>
                            <a:schemeClr val="tx1"/>
                          </a:solidFill>
                          <a:latin typeface="Times New Roman" panose="02020603050405020304" pitchFamily="18" charset="0"/>
                          <a:cs typeface="Times New Roman" panose="02020603050405020304" pitchFamily="18" charset="0"/>
                        </a:rPr>
                        <a:t> та золотарнику не </a:t>
                      </a:r>
                      <a:r>
                        <a:rPr lang="ru-RU" sz="1800" b="1" dirty="0" err="1" smtClean="0">
                          <a:solidFill>
                            <a:schemeClr val="tx1"/>
                          </a:solidFill>
                          <a:latin typeface="Times New Roman" panose="02020603050405020304" pitchFamily="18" charset="0"/>
                          <a:cs typeface="Times New Roman" panose="02020603050405020304" pitchFamily="18" charset="0"/>
                        </a:rPr>
                        <a:t>спостерігався</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що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пов’язано</a:t>
                      </a:r>
                      <a:r>
                        <a:rPr lang="ru-RU" sz="1800" b="1" dirty="0" smtClean="0">
                          <a:solidFill>
                            <a:schemeClr val="tx1"/>
                          </a:solidFill>
                          <a:latin typeface="Times New Roman" panose="02020603050405020304" pitchFamily="18" charset="0"/>
                          <a:cs typeface="Times New Roman" panose="02020603050405020304" pitchFamily="18" charset="0"/>
                        </a:rPr>
                        <a:t> з </a:t>
                      </a:r>
                      <a:r>
                        <a:rPr lang="ru-RU" sz="1800" b="1" dirty="0" err="1" smtClean="0">
                          <a:solidFill>
                            <a:schemeClr val="tx1"/>
                          </a:solidFill>
                          <a:latin typeface="Times New Roman" panose="02020603050405020304" pitchFamily="18" charset="0"/>
                          <a:cs typeface="Times New Roman" panose="02020603050405020304" pitchFamily="18" charset="0"/>
                        </a:rPr>
                        <a:t>його</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нічною</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активністю</a:t>
                      </a:r>
                      <a:r>
                        <a:rPr lang="ru-RU" sz="1800" b="1" dirty="0" smtClean="0">
                          <a:solidFill>
                            <a:schemeClr val="tx1"/>
                          </a:solidFill>
                          <a:latin typeface="Times New Roman" panose="02020603050405020304" pitchFamily="18" charset="0"/>
                          <a:cs typeface="Times New Roman" panose="02020603050405020304" pitchFamily="18" charset="0"/>
                        </a:rPr>
                        <a:t> та </a:t>
                      </a:r>
                      <a:r>
                        <a:rPr lang="ru-RU" sz="1800" b="1" dirty="0" err="1" smtClean="0">
                          <a:solidFill>
                            <a:schemeClr val="tx1"/>
                          </a:solidFill>
                          <a:latin typeface="Times New Roman" panose="02020603050405020304" pitchFamily="18" charset="0"/>
                          <a:cs typeface="Times New Roman" panose="02020603050405020304" pitchFamily="18" charset="0"/>
                        </a:rPr>
                        <a:t>особливостями</a:t>
                      </a:r>
                      <a:r>
                        <a:rPr lang="ru-RU" sz="1800" b="1" dirty="0" smtClean="0">
                          <a:solidFill>
                            <a:schemeClr val="tx1"/>
                          </a:solidFill>
                          <a:latin typeface="Times New Roman" panose="02020603050405020304" pitchFamily="18" charset="0"/>
                          <a:cs typeface="Times New Roman" panose="02020603050405020304" pitchFamily="18" charset="0"/>
                        </a:rPr>
                        <a:t> </a:t>
                      </a:r>
                      <a:r>
                        <a:rPr lang="ru-RU" sz="1800" b="1" dirty="0" err="1" smtClean="0">
                          <a:solidFill>
                            <a:schemeClr val="tx1"/>
                          </a:solidFill>
                          <a:latin typeface="Times New Roman" panose="02020603050405020304" pitchFamily="18" charset="0"/>
                          <a:cs typeface="Times New Roman" panose="02020603050405020304" pitchFamily="18" charset="0"/>
                        </a:rPr>
                        <a:t>поведінки</a:t>
                      </a:r>
                      <a:r>
                        <a:rPr lang="ru-RU" sz="1800" b="1" dirty="0" smtClean="0">
                          <a:solidFill>
                            <a:schemeClr val="tx1"/>
                          </a:solidFill>
                          <a:latin typeface="Times New Roman" panose="02020603050405020304" pitchFamily="18" charset="0"/>
                          <a:cs typeface="Times New Roman" panose="02020603050405020304" pitchFamily="18" charset="0"/>
                        </a:rPr>
                        <a:t>.</a:t>
                      </a:r>
                      <a:endParaRPr lang="uk-UA" sz="18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3919698"/>
                  </a:ext>
                </a:extLst>
              </a:tr>
            </a:tbl>
          </a:graphicData>
        </a:graphic>
      </p:graphicFrame>
      <p:pic>
        <p:nvPicPr>
          <p:cNvPr id="10" name="Рисунок 9"/>
          <p:cNvPicPr>
            <a:picLocks noChangeAspect="1"/>
          </p:cNvPicPr>
          <p:nvPr/>
        </p:nvPicPr>
        <p:blipFill>
          <a:blip r:embed="rId2"/>
          <a:stretch>
            <a:fillRect/>
          </a:stretch>
        </p:blipFill>
        <p:spPr>
          <a:xfrm>
            <a:off x="-187437" y="6077768"/>
            <a:ext cx="11739418" cy="544705"/>
          </a:xfrm>
          <a:prstGeom prst="rect">
            <a:avLst/>
          </a:prstGeom>
        </p:spPr>
      </p:pic>
    </p:spTree>
    <p:extLst>
      <p:ext uri="{BB962C8B-B14F-4D97-AF65-F5344CB8AC3E}">
        <p14:creationId xmlns:p14="http://schemas.microsoft.com/office/powerpoint/2010/main" val="3216948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8" name="Объект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76960" y="2586861"/>
            <a:ext cx="4404742" cy="2979678"/>
          </a:xfrm>
        </p:spPr>
      </p:pic>
      <p:sp>
        <p:nvSpPr>
          <p:cNvPr id="6" name="Прямоугольник 5"/>
          <p:cNvSpPr/>
          <p:nvPr/>
        </p:nvSpPr>
        <p:spPr>
          <a:xfrm>
            <a:off x="216816" y="131975"/>
            <a:ext cx="11811785" cy="12066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uk-UA" sz="2800" b="1" dirty="0">
                <a:solidFill>
                  <a:prstClr val="black"/>
                </a:solidFill>
                <a:latin typeface="Times New Roman" panose="02020603050405020304" pitchFamily="18" charset="0"/>
                <a:cs typeface="Times New Roman" panose="02020603050405020304" pitchFamily="18" charset="0"/>
              </a:rPr>
              <a:t>Результати </a:t>
            </a:r>
            <a:r>
              <a:rPr lang="uk-UA" sz="2800" b="1" dirty="0" smtClean="0">
                <a:solidFill>
                  <a:prstClr val="black"/>
                </a:solidFill>
                <a:latin typeface="Times New Roman" panose="02020603050405020304" pitchFamily="18" charset="0"/>
                <a:cs typeface="Times New Roman" panose="02020603050405020304" pitchFamily="18" charset="0"/>
              </a:rPr>
              <a:t>дослідження. </a:t>
            </a:r>
          </a:p>
          <a:p>
            <a:pPr lvl="0" algn="ctr"/>
            <a:r>
              <a:rPr lang="uk-UA" sz="2800" b="1" dirty="0" smtClean="0">
                <a:solidFill>
                  <a:prstClr val="black"/>
                </a:solidFill>
                <a:latin typeface="Times New Roman" panose="02020603050405020304" pitchFamily="18" charset="0"/>
                <a:cs typeface="Times New Roman" panose="02020603050405020304" pitchFamily="18" charset="0"/>
              </a:rPr>
              <a:t> Лускаті за способом живлення личинки і ІМАГО</a:t>
            </a:r>
            <a:endParaRPr lang="uk-UA" sz="2800" b="1" dirty="0">
              <a:solidFill>
                <a:prstClr val="black"/>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16816" y="1338607"/>
            <a:ext cx="11811786" cy="52695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676" y="1520149"/>
            <a:ext cx="3980912" cy="2478151"/>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7363" y="1505700"/>
            <a:ext cx="3839347" cy="2482865"/>
          </a:xfrm>
          <a:prstGeom prst="rect">
            <a:avLst/>
          </a:prstGeom>
        </p:spPr>
      </p:pic>
      <p:sp>
        <p:nvSpPr>
          <p:cNvPr id="14" name="Овал 13"/>
          <p:cNvSpPr/>
          <p:nvPr/>
        </p:nvSpPr>
        <p:spPr>
          <a:xfrm>
            <a:off x="216816" y="5409740"/>
            <a:ext cx="7458601" cy="110189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latin typeface="Times New Roman" panose="02020603050405020304" pitchFamily="18" charset="0"/>
                <a:cs typeface="Times New Roman" panose="02020603050405020304" pitchFamily="18" charset="0"/>
              </a:rPr>
              <a:t>За </a:t>
            </a:r>
            <a:r>
              <a:rPr lang="uk-UA" dirty="0" smtClean="0">
                <a:solidFill>
                  <a:schemeClr val="tx1"/>
                </a:solidFill>
                <a:latin typeface="Times New Roman" panose="02020603050405020304" pitchFamily="18" charset="0"/>
                <a:cs typeface="Times New Roman" panose="02020603050405020304" pitchFamily="18" charset="0"/>
              </a:rPr>
              <a:t>типом живлення  імаго</a:t>
            </a:r>
            <a:endParaRPr lang="uk-UA" dirty="0">
              <a:solidFill>
                <a:schemeClr val="tx1"/>
              </a:solidFill>
              <a:latin typeface="Times New Roman" panose="02020603050405020304" pitchFamily="18" charset="0"/>
              <a:cs typeface="Times New Roman" panose="02020603050405020304" pitchFamily="18" charset="0"/>
            </a:endParaRPr>
          </a:p>
        </p:txBody>
      </p:sp>
      <p:sp>
        <p:nvSpPr>
          <p:cNvPr id="15" name="Овал 14"/>
          <p:cNvSpPr/>
          <p:nvPr/>
        </p:nvSpPr>
        <p:spPr>
          <a:xfrm>
            <a:off x="8691513" y="5308237"/>
            <a:ext cx="3337088" cy="98730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За типом </a:t>
            </a:r>
            <a:r>
              <a:rPr lang="ru-RU" sz="1600" dirty="0" err="1">
                <a:solidFill>
                  <a:schemeClr val="tx1"/>
                </a:solidFill>
                <a:latin typeface="Times New Roman" panose="02020603050405020304" pitchFamily="18" charset="0"/>
                <a:cs typeface="Times New Roman" panose="02020603050405020304" pitchFamily="18" charset="0"/>
              </a:rPr>
              <a:t>живлення</a:t>
            </a:r>
            <a:r>
              <a:rPr lang="ru-RU" sz="1600" dirty="0">
                <a:solidFill>
                  <a:schemeClr val="tx1"/>
                </a:solidFill>
                <a:latin typeface="Times New Roman" panose="02020603050405020304" pitchFamily="18" charset="0"/>
                <a:cs typeface="Times New Roman" panose="02020603050405020304" pitchFamily="18" charset="0"/>
              </a:rPr>
              <a:t> ЛИЧИНКИ (</a:t>
            </a:r>
            <a:r>
              <a:rPr lang="ru-RU" sz="1600" dirty="0" err="1">
                <a:solidFill>
                  <a:schemeClr val="tx1"/>
                </a:solidFill>
                <a:latin typeface="Times New Roman" panose="02020603050405020304" pitchFamily="18" charset="0"/>
                <a:cs typeface="Times New Roman" panose="02020603050405020304" pitchFamily="18" charset="0"/>
              </a:rPr>
              <a:t>гусениці</a:t>
            </a:r>
            <a:r>
              <a:rPr lang="ru-RU" sz="1600" dirty="0">
                <a:solidFill>
                  <a:schemeClr val="tx1"/>
                </a:solidFill>
                <a:latin typeface="Times New Roman" panose="02020603050405020304" pitchFamily="18" charset="0"/>
                <a:cs typeface="Times New Roman" panose="02020603050405020304" pitchFamily="18" charset="0"/>
              </a:rPr>
              <a:t>)</a:t>
            </a:r>
            <a:endParaRPr lang="uk-UA" sz="1600" dirty="0">
              <a:solidFill>
                <a:schemeClr val="tx1"/>
              </a:solidFill>
              <a:latin typeface="Times New Roman" panose="02020603050405020304" pitchFamily="18" charset="0"/>
              <a:cs typeface="Times New Roman" panose="02020603050405020304" pitchFamily="18" charset="0"/>
            </a:endParaRPr>
          </a:p>
        </p:txBody>
      </p:sp>
      <p:sp>
        <p:nvSpPr>
          <p:cNvPr id="16" name="Стрелка вверх 15"/>
          <p:cNvSpPr/>
          <p:nvPr/>
        </p:nvSpPr>
        <p:spPr>
          <a:xfrm>
            <a:off x="1308049" y="4068776"/>
            <a:ext cx="1195129" cy="1055035"/>
          </a:xfrm>
          <a:prstGeom prst="upArrow">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Стрелка вверх 16"/>
          <p:cNvSpPr/>
          <p:nvPr/>
        </p:nvSpPr>
        <p:spPr>
          <a:xfrm>
            <a:off x="9655484" y="4115526"/>
            <a:ext cx="1032783" cy="961534"/>
          </a:xfrm>
          <a:prstGeom prst="upArrow">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1180" y="1490534"/>
            <a:ext cx="3693590" cy="2482865"/>
          </a:xfrm>
          <a:prstGeom prst="rect">
            <a:avLst/>
          </a:prstGeom>
        </p:spPr>
      </p:pic>
      <p:pic>
        <p:nvPicPr>
          <p:cNvPr id="4" name="Рисунок 3"/>
          <p:cNvPicPr>
            <a:picLocks noChangeAspect="1"/>
          </p:cNvPicPr>
          <p:nvPr/>
        </p:nvPicPr>
        <p:blipFill>
          <a:blip r:embed="rId5"/>
          <a:stretch>
            <a:fillRect/>
          </a:stretch>
        </p:blipFill>
        <p:spPr>
          <a:xfrm>
            <a:off x="5532582" y="4265719"/>
            <a:ext cx="1114774" cy="1085182"/>
          </a:xfrm>
          <a:prstGeom prst="rect">
            <a:avLst/>
          </a:prstGeom>
        </p:spPr>
      </p:pic>
    </p:spTree>
    <p:extLst>
      <p:ext uri="{BB962C8B-B14F-4D97-AF65-F5344CB8AC3E}">
        <p14:creationId xmlns:p14="http://schemas.microsoft.com/office/powerpoint/2010/main" val="2659690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pPr marL="45720" indent="0">
              <a:buNone/>
            </a:pPr>
            <a:endParaRPr lang="uk-UA" dirty="0"/>
          </a:p>
        </p:txBody>
      </p:sp>
      <p:sp>
        <p:nvSpPr>
          <p:cNvPr id="4" name="Прямоугольник 3"/>
          <p:cNvSpPr/>
          <p:nvPr/>
        </p:nvSpPr>
        <p:spPr>
          <a:xfrm>
            <a:off x="230909" y="1856509"/>
            <a:ext cx="11720946" cy="4830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2000" dirty="0" smtClean="0">
                <a:solidFill>
                  <a:schemeClr val="tx1"/>
                </a:solidFill>
                <a:latin typeface="Times New Roman" panose="02020603050405020304" pitchFamily="18" charset="0"/>
                <a:cs typeface="Times New Roman" panose="02020603050405020304" pitchFamily="18" charset="0"/>
              </a:rPr>
              <a:t>1. Проведення </a:t>
            </a:r>
            <a:r>
              <a:rPr lang="uk-UA" sz="2000" dirty="0">
                <a:solidFill>
                  <a:schemeClr val="tx1"/>
                </a:solidFill>
                <a:latin typeface="Times New Roman" panose="02020603050405020304" pitchFamily="18" charset="0"/>
                <a:cs typeface="Times New Roman" panose="02020603050405020304" pitchFamily="18" charset="0"/>
              </a:rPr>
              <a:t>моніторингу популяцій — регулярне спостереження та облік чисельності і видового складу метеликів для оцінки стану їхніх популяцій</a:t>
            </a:r>
            <a:r>
              <a:rPr lang="uk-UA" sz="2000" dirty="0" smtClean="0">
                <a:solidFill>
                  <a:schemeClr val="tx1"/>
                </a:solidFill>
                <a:latin typeface="Times New Roman" panose="02020603050405020304" pitchFamily="18" charset="0"/>
                <a:cs typeface="Times New Roman" panose="02020603050405020304" pitchFamily="18" charset="0"/>
              </a:rPr>
              <a:t>.</a:t>
            </a:r>
          </a:p>
          <a:p>
            <a:pPr algn="just"/>
            <a:r>
              <a:rPr lang="uk-UA" sz="2000" dirty="0" smtClean="0">
                <a:solidFill>
                  <a:schemeClr val="tx1"/>
                </a:solidFill>
                <a:latin typeface="Times New Roman" panose="02020603050405020304" pitchFamily="18" charset="0"/>
                <a:cs typeface="Times New Roman" panose="02020603050405020304" pitchFamily="18" charset="0"/>
              </a:rPr>
              <a:t>2. Охорона </a:t>
            </a:r>
            <a:r>
              <a:rPr lang="uk-UA" sz="2000" dirty="0">
                <a:solidFill>
                  <a:schemeClr val="tx1"/>
                </a:solidFill>
                <a:latin typeface="Times New Roman" panose="02020603050405020304" pitchFamily="18" charset="0"/>
                <a:cs typeface="Times New Roman" panose="02020603050405020304" pitchFamily="18" charset="0"/>
              </a:rPr>
              <a:t>природних середовищ існування — збереження та відновлення природних лісових і лучних екосистем, недопущення знищення рослинності, що є кормовою базою для лускокрилих</a:t>
            </a:r>
            <a:r>
              <a:rPr lang="uk-UA" sz="2000" dirty="0" smtClean="0">
                <a:solidFill>
                  <a:schemeClr val="tx1"/>
                </a:solidFill>
                <a:latin typeface="Times New Roman" panose="02020603050405020304" pitchFamily="18" charset="0"/>
                <a:cs typeface="Times New Roman" panose="02020603050405020304" pitchFamily="18" charset="0"/>
              </a:rPr>
              <a:t>.</a:t>
            </a:r>
          </a:p>
          <a:p>
            <a:pPr algn="just"/>
            <a:r>
              <a:rPr lang="uk-UA" sz="2000" dirty="0" smtClean="0">
                <a:solidFill>
                  <a:schemeClr val="tx1"/>
                </a:solidFill>
                <a:latin typeface="Times New Roman" panose="02020603050405020304" pitchFamily="18" charset="0"/>
                <a:cs typeface="Times New Roman" panose="02020603050405020304" pitchFamily="18" charset="0"/>
              </a:rPr>
              <a:t>3. Зменшення </a:t>
            </a:r>
            <a:r>
              <a:rPr lang="uk-UA" sz="2000" dirty="0">
                <a:solidFill>
                  <a:schemeClr val="tx1"/>
                </a:solidFill>
                <a:latin typeface="Times New Roman" panose="02020603050405020304" pitchFamily="18" charset="0"/>
                <a:cs typeface="Times New Roman" panose="02020603050405020304" pitchFamily="18" charset="0"/>
              </a:rPr>
              <a:t>антропогенного впливу — організація еколого-освітніх заходів для населення щодо важливості збереження </a:t>
            </a:r>
            <a:r>
              <a:rPr lang="uk-UA" sz="2000" dirty="0" err="1">
                <a:solidFill>
                  <a:schemeClr val="tx1"/>
                </a:solidFill>
                <a:latin typeface="Times New Roman" panose="02020603050405020304" pitchFamily="18" charset="0"/>
                <a:cs typeface="Times New Roman" panose="02020603050405020304" pitchFamily="18" charset="0"/>
              </a:rPr>
              <a:t>біорізноманіття</a:t>
            </a:r>
            <a:r>
              <a:rPr lang="uk-UA" sz="2000" dirty="0">
                <a:solidFill>
                  <a:schemeClr val="tx1"/>
                </a:solidFill>
                <a:latin typeface="Times New Roman" panose="02020603050405020304" pitchFamily="18" charset="0"/>
                <a:cs typeface="Times New Roman" panose="02020603050405020304" pitchFamily="18" charset="0"/>
              </a:rPr>
              <a:t> та ролі метеликів у природі</a:t>
            </a:r>
            <a:r>
              <a:rPr lang="uk-UA" sz="2000" dirty="0" smtClean="0">
                <a:solidFill>
                  <a:schemeClr val="tx1"/>
                </a:solidFill>
                <a:latin typeface="Times New Roman" panose="02020603050405020304" pitchFamily="18" charset="0"/>
                <a:cs typeface="Times New Roman" panose="02020603050405020304" pitchFamily="18" charset="0"/>
              </a:rPr>
              <a:t>.</a:t>
            </a:r>
          </a:p>
          <a:p>
            <a:pPr algn="just"/>
            <a:r>
              <a:rPr lang="uk-UA" sz="2000" dirty="0" smtClean="0">
                <a:solidFill>
                  <a:schemeClr val="tx1"/>
                </a:solidFill>
                <a:latin typeface="Times New Roman" panose="02020603050405020304" pitchFamily="18" charset="0"/>
                <a:cs typeface="Times New Roman" panose="02020603050405020304" pitchFamily="18" charset="0"/>
              </a:rPr>
              <a:t>4. Відновлення </a:t>
            </a:r>
            <a:r>
              <a:rPr lang="uk-UA" sz="2000" dirty="0">
                <a:solidFill>
                  <a:schemeClr val="tx1"/>
                </a:solidFill>
                <a:latin typeface="Times New Roman" panose="02020603050405020304" pitchFamily="18" charset="0"/>
                <a:cs typeface="Times New Roman" panose="02020603050405020304" pitchFamily="18" charset="0"/>
              </a:rPr>
              <a:t>рослинності — висадка кормових рослин та рослин-нектароносів для забезпечення повного життєвого циклу лускокрилих</a:t>
            </a:r>
            <a:r>
              <a:rPr lang="uk-UA" sz="2000" dirty="0" smtClean="0">
                <a:solidFill>
                  <a:schemeClr val="tx1"/>
                </a:solidFill>
                <a:latin typeface="Times New Roman" panose="02020603050405020304" pitchFamily="18" charset="0"/>
                <a:cs typeface="Times New Roman" panose="02020603050405020304" pitchFamily="18" charset="0"/>
              </a:rPr>
              <a:t>.</a:t>
            </a:r>
          </a:p>
          <a:p>
            <a:pPr algn="just"/>
            <a:r>
              <a:rPr lang="uk-UA" sz="2000" dirty="0" smtClean="0">
                <a:solidFill>
                  <a:schemeClr val="tx1"/>
                </a:solidFill>
                <a:latin typeface="Times New Roman" panose="02020603050405020304" pitchFamily="18" charset="0"/>
                <a:cs typeface="Times New Roman" panose="02020603050405020304" pitchFamily="18" charset="0"/>
              </a:rPr>
              <a:t>5. Створення </a:t>
            </a:r>
            <a:r>
              <a:rPr lang="uk-UA" sz="2000" dirty="0">
                <a:solidFill>
                  <a:schemeClr val="tx1"/>
                </a:solidFill>
                <a:latin typeface="Times New Roman" panose="02020603050405020304" pitchFamily="18" charset="0"/>
                <a:cs typeface="Times New Roman" panose="02020603050405020304" pitchFamily="18" charset="0"/>
              </a:rPr>
              <a:t>сприятливих умов існування — облаштування штучних </a:t>
            </a:r>
            <a:r>
              <a:rPr lang="uk-UA" sz="2000" dirty="0" err="1">
                <a:solidFill>
                  <a:schemeClr val="tx1"/>
                </a:solidFill>
                <a:latin typeface="Times New Roman" panose="02020603050405020304" pitchFamily="18" charset="0"/>
                <a:cs typeface="Times New Roman" panose="02020603050405020304" pitchFamily="18" charset="0"/>
              </a:rPr>
              <a:t>укриттів</a:t>
            </a:r>
            <a:r>
              <a:rPr lang="uk-UA" sz="2000" dirty="0">
                <a:solidFill>
                  <a:schemeClr val="tx1"/>
                </a:solidFill>
                <a:latin typeface="Times New Roman" panose="02020603050405020304" pitchFamily="18" charset="0"/>
                <a:cs typeface="Times New Roman" panose="02020603050405020304" pitchFamily="18" charset="0"/>
              </a:rPr>
              <a:t> у місцях поширення метеликів</a:t>
            </a:r>
            <a:r>
              <a:rPr lang="uk-UA" sz="2000" dirty="0" smtClean="0">
                <a:solidFill>
                  <a:schemeClr val="tx1"/>
                </a:solidFill>
                <a:latin typeface="Times New Roman" panose="02020603050405020304" pitchFamily="18" charset="0"/>
                <a:cs typeface="Times New Roman" panose="02020603050405020304" pitchFamily="18" charset="0"/>
              </a:rPr>
              <a:t>.</a:t>
            </a:r>
          </a:p>
          <a:p>
            <a:pPr algn="just"/>
            <a:r>
              <a:rPr lang="uk-UA" sz="2000" dirty="0" smtClean="0">
                <a:solidFill>
                  <a:schemeClr val="tx1"/>
                </a:solidFill>
                <a:latin typeface="Times New Roman" panose="02020603050405020304" pitchFamily="18" charset="0"/>
                <a:cs typeface="Times New Roman" panose="02020603050405020304" pitchFamily="18" charset="0"/>
              </a:rPr>
              <a:t>6. Контроль </a:t>
            </a:r>
            <a:r>
              <a:rPr lang="uk-UA" sz="2000" dirty="0" err="1">
                <a:solidFill>
                  <a:schemeClr val="tx1"/>
                </a:solidFill>
                <a:latin typeface="Times New Roman" panose="02020603050405020304" pitchFamily="18" charset="0"/>
                <a:cs typeface="Times New Roman" panose="02020603050405020304" pitchFamily="18" charset="0"/>
              </a:rPr>
              <a:t>інвазивних</a:t>
            </a:r>
            <a:r>
              <a:rPr lang="uk-UA" sz="2000" dirty="0">
                <a:solidFill>
                  <a:schemeClr val="tx1"/>
                </a:solidFill>
                <a:latin typeface="Times New Roman" panose="02020603050405020304" pitchFamily="18" charset="0"/>
                <a:cs typeface="Times New Roman" panose="02020603050405020304" pitchFamily="18" charset="0"/>
              </a:rPr>
              <a:t> видів і забруднення — обмеження поширення чужорідних рослин, які витісняють природні кормові види</a:t>
            </a:r>
            <a:r>
              <a:rPr lang="uk-UA" sz="2000" dirty="0" smtClean="0">
                <a:solidFill>
                  <a:schemeClr val="tx1"/>
                </a:solidFill>
                <a:latin typeface="Times New Roman" panose="02020603050405020304" pitchFamily="18" charset="0"/>
                <a:cs typeface="Times New Roman" panose="02020603050405020304" pitchFamily="18" charset="0"/>
              </a:rPr>
              <a:t>.</a:t>
            </a:r>
          </a:p>
          <a:p>
            <a:pPr algn="just"/>
            <a:r>
              <a:rPr lang="uk-UA" sz="2000" dirty="0" smtClean="0">
                <a:solidFill>
                  <a:schemeClr val="tx1"/>
                </a:solidFill>
                <a:latin typeface="Times New Roman" panose="02020603050405020304" pitchFamily="18" charset="0"/>
                <a:cs typeface="Times New Roman" panose="02020603050405020304" pitchFamily="18" charset="0"/>
              </a:rPr>
              <a:t> 7. Екологічна </a:t>
            </a:r>
            <a:r>
              <a:rPr lang="uk-UA" sz="2000" dirty="0">
                <a:solidFill>
                  <a:schemeClr val="tx1"/>
                </a:solidFill>
                <a:latin typeface="Times New Roman" panose="02020603050405020304" pitchFamily="18" charset="0"/>
                <a:cs typeface="Times New Roman" panose="02020603050405020304" pitchFamily="18" charset="0"/>
              </a:rPr>
              <a:t>освіта та залучення громади — проведення семінарів, акцій та залучення місцевих жителів до природоохоронної діяльності.</a:t>
            </a:r>
          </a:p>
        </p:txBody>
      </p:sp>
      <p:sp>
        <p:nvSpPr>
          <p:cNvPr id="6" name="Прямоугольник 5"/>
          <p:cNvSpPr/>
          <p:nvPr/>
        </p:nvSpPr>
        <p:spPr>
          <a:xfrm>
            <a:off x="230909" y="249382"/>
            <a:ext cx="11720946" cy="160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uk-UA" sz="3200" dirty="0">
                <a:solidFill>
                  <a:prstClr val="black"/>
                </a:solidFill>
                <a:latin typeface="Times New Roman" panose="02020603050405020304" pitchFamily="18" charset="0"/>
                <a:cs typeface="Times New Roman" panose="02020603050405020304" pitchFamily="18" charset="0"/>
              </a:rPr>
              <a:t>Результати </a:t>
            </a:r>
            <a:r>
              <a:rPr lang="uk-UA" sz="3200" dirty="0" smtClean="0">
                <a:solidFill>
                  <a:prstClr val="black"/>
                </a:solidFill>
                <a:latin typeface="Times New Roman" panose="02020603050405020304" pitchFamily="18" charset="0"/>
                <a:cs typeface="Times New Roman" panose="02020603050405020304" pitchFamily="18" charset="0"/>
              </a:rPr>
              <a:t>дослідження </a:t>
            </a:r>
          </a:p>
          <a:p>
            <a:pPr lvl="0" algn="ctr"/>
            <a:r>
              <a:rPr lang="uk-UA" sz="3200" dirty="0" smtClean="0">
                <a:solidFill>
                  <a:prstClr val="black"/>
                </a:solidFill>
                <a:latin typeface="Times New Roman" panose="02020603050405020304" pitchFamily="18" charset="0"/>
                <a:cs typeface="Times New Roman" panose="02020603050405020304" pitchFamily="18" charset="0"/>
              </a:rPr>
              <a:t>Запропоновані заходи, щодо збереження лускокрилих видів </a:t>
            </a:r>
            <a:endParaRPr lang="uk-UA" sz="3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52712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0909" y="1"/>
            <a:ext cx="11804073" cy="1025236"/>
          </a:xfrm>
        </p:spPr>
        <p:txBody>
          <a:bodyPr/>
          <a:lstStyle/>
          <a:p>
            <a:endParaRPr lang="uk-UA"/>
          </a:p>
        </p:txBody>
      </p:sp>
      <p:sp>
        <p:nvSpPr>
          <p:cNvPr id="3" name="Объект 2"/>
          <p:cNvSpPr>
            <a:spLocks noGrp="1"/>
          </p:cNvSpPr>
          <p:nvPr>
            <p:ph idx="1"/>
          </p:nvPr>
        </p:nvSpPr>
        <p:spPr/>
        <p:txBody>
          <a:bodyPr/>
          <a:lstStyle/>
          <a:p>
            <a:endParaRPr lang="uk-UA"/>
          </a:p>
        </p:txBody>
      </p:sp>
      <p:sp>
        <p:nvSpPr>
          <p:cNvPr id="5" name="Прямоугольник 4"/>
          <p:cNvSpPr/>
          <p:nvPr/>
        </p:nvSpPr>
        <p:spPr>
          <a:xfrm>
            <a:off x="230909" y="-48252"/>
            <a:ext cx="11776364" cy="13485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000" dirty="0" smtClean="0">
                <a:solidFill>
                  <a:schemeClr val="tx1"/>
                </a:solidFill>
                <a:latin typeface="Times New Roman" panose="02020603050405020304" pitchFamily="18" charset="0"/>
                <a:cs typeface="Times New Roman" panose="02020603050405020304" pitchFamily="18" charset="0"/>
              </a:rPr>
              <a:t>Висновки</a:t>
            </a:r>
            <a:endParaRPr lang="uk-UA" sz="4000"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30909" y="1025236"/>
            <a:ext cx="11804073" cy="5726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TextBox 3"/>
          <p:cNvSpPr txBox="1"/>
          <p:nvPr/>
        </p:nvSpPr>
        <p:spPr>
          <a:xfrm>
            <a:off x="166254" y="1025236"/>
            <a:ext cx="11776364" cy="5560946"/>
          </a:xfrm>
          <a:prstGeom prst="rect">
            <a:avLst/>
          </a:prstGeom>
          <a:noFill/>
        </p:spPr>
        <p:txBody>
          <a:bodyPr wrap="square" rtlCol="0">
            <a:spAutoFit/>
          </a:bodyPr>
          <a:lstStyle/>
          <a:p>
            <a:pPr algn="just"/>
            <a:r>
              <a:rPr lang="uk-UA" sz="1600" dirty="0" smtClean="0">
                <a:latin typeface="Times New Roman" panose="02020603050405020304" pitchFamily="18" charset="0"/>
                <a:cs typeface="Times New Roman" panose="02020603050405020304" pitchFamily="18" charset="0"/>
              </a:rPr>
              <a:t>1. Досліджено, що на території </a:t>
            </a:r>
            <a:r>
              <a:rPr lang="uk-UA" sz="1600" dirty="0" err="1" smtClean="0">
                <a:latin typeface="Times New Roman" panose="02020603050405020304" pitchFamily="18" charset="0"/>
                <a:cs typeface="Times New Roman" panose="02020603050405020304" pitchFamily="18" charset="0"/>
              </a:rPr>
              <a:t>Софіївської</a:t>
            </a:r>
            <a:r>
              <a:rPr lang="uk-UA" sz="1600"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Борщагівки</a:t>
            </a:r>
            <a:r>
              <a:rPr lang="uk-UA" sz="1600" dirty="0" smtClean="0">
                <a:latin typeface="Times New Roman" panose="02020603050405020304" pitchFamily="18" charset="0"/>
                <a:cs typeface="Times New Roman" panose="02020603050405020304" pitchFamily="18" charset="0"/>
              </a:rPr>
              <a:t> Київської області поширені </a:t>
            </a:r>
            <a:r>
              <a:rPr lang="uk-UA" sz="1600" dirty="0">
                <a:latin typeface="Times New Roman" panose="02020603050405020304" pitchFamily="18" charset="0"/>
                <a:cs typeface="Times New Roman" panose="02020603050405020304" pitchFamily="18" charset="0"/>
              </a:rPr>
              <a:t>11 видів </a:t>
            </a:r>
            <a:r>
              <a:rPr lang="uk-UA" sz="1600" dirty="0" smtClean="0">
                <a:latin typeface="Times New Roman" panose="02020603050405020304" pitchFamily="18" charset="0"/>
                <a:cs typeface="Times New Roman" panose="02020603050405020304" pitchFamily="18" charset="0"/>
              </a:rPr>
              <a:t>лускокрилих (метеликів): </a:t>
            </a:r>
            <a:r>
              <a:rPr lang="uk-UA" sz="1600" dirty="0" err="1" smtClean="0">
                <a:latin typeface="Times New Roman" panose="02020603050405020304" pitchFamily="18" charset="0"/>
                <a:cs typeface="Times New Roman" panose="02020603050405020304" pitchFamily="18" charset="0"/>
              </a:rPr>
              <a:t>Синявець</a:t>
            </a:r>
            <a:r>
              <a:rPr lang="uk-UA" sz="1600" dirty="0" smtClean="0">
                <a:latin typeface="Times New Roman" panose="02020603050405020304" pitchFamily="18" charset="0"/>
                <a:cs typeface="Times New Roman" panose="02020603050405020304" pitchFamily="18" charset="0"/>
              </a:rPr>
              <a:t> Ікар</a:t>
            </a:r>
            <a:r>
              <a:rPr lang="uk-UA" sz="1600" i="1"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Сонцевик </a:t>
            </a:r>
            <a:r>
              <a:rPr lang="uk-UA" sz="1600" dirty="0">
                <a:latin typeface="Times New Roman" panose="02020603050405020304" pitchFamily="18" charset="0"/>
                <a:cs typeface="Times New Roman" panose="02020603050405020304" pitchFamily="18" charset="0"/>
              </a:rPr>
              <a:t>павиче </a:t>
            </a:r>
            <a:r>
              <a:rPr lang="uk-UA" sz="1600" dirty="0" smtClean="0">
                <a:latin typeface="Times New Roman" panose="02020603050405020304" pitchFamily="18" charset="0"/>
                <a:cs typeface="Times New Roman" panose="02020603050405020304" pitchFamily="18" charset="0"/>
              </a:rPr>
              <a:t>око</a:t>
            </a:r>
            <a:r>
              <a:rPr lang="uk-UA" sz="1600" i="1"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Сатурнія </a:t>
            </a:r>
            <a:r>
              <a:rPr lang="uk-UA" sz="1600" dirty="0">
                <a:latin typeface="Times New Roman" panose="02020603050405020304" pitchFamily="18" charset="0"/>
                <a:cs typeface="Times New Roman" panose="02020603050405020304" pitchFamily="18" charset="0"/>
              </a:rPr>
              <a:t>м</a:t>
            </a:r>
            <a:r>
              <a:rPr lang="uk-UA" sz="1600" dirty="0" smtClean="0">
                <a:latin typeface="Times New Roman" panose="02020603050405020304" pitchFamily="18" charset="0"/>
                <a:cs typeface="Times New Roman" panose="02020603050405020304" pitchFamily="18" charset="0"/>
              </a:rPr>
              <a:t>ала</a:t>
            </a:r>
            <a:r>
              <a:rPr lang="uk-UA" sz="1600" i="1"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Синявець</a:t>
            </a:r>
            <a:r>
              <a:rPr lang="uk-UA" sz="1600"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Терсит</a:t>
            </a:r>
            <a:r>
              <a:rPr lang="uk-UA" sz="1600" i="1"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Головчак</a:t>
            </a:r>
            <a:r>
              <a:rPr lang="uk-UA" sz="1600" dirty="0" smtClean="0">
                <a:latin typeface="Times New Roman" panose="02020603050405020304" pitchFamily="18" charset="0"/>
                <a:cs typeface="Times New Roman" panose="02020603050405020304" pitchFamily="18" charset="0"/>
              </a:rPr>
              <a:t> лісовий</a:t>
            </a:r>
            <a:r>
              <a:rPr lang="uk-UA" sz="1600" i="1"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Головчак</a:t>
            </a:r>
            <a:r>
              <a:rPr lang="uk-UA" sz="1600"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Палемон</a:t>
            </a:r>
            <a:r>
              <a:rPr lang="uk-UA" sz="1600" i="1"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Жовтюк</a:t>
            </a:r>
            <a:r>
              <a:rPr lang="uk-UA" sz="1600" dirty="0" smtClean="0">
                <a:latin typeface="Times New Roman" panose="02020603050405020304" pitchFamily="18" charset="0"/>
                <a:cs typeface="Times New Roman" panose="02020603050405020304" pitchFamily="18" charset="0"/>
              </a:rPr>
              <a:t> Осьмак</a:t>
            </a:r>
            <a:r>
              <a:rPr lang="uk-UA" sz="1600" i="1"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Жовтюк</a:t>
            </a:r>
            <a:r>
              <a:rPr lang="uk-UA" sz="1600" dirty="0" smtClean="0">
                <a:latin typeface="Times New Roman" panose="02020603050405020304" pitchFamily="18" charset="0"/>
                <a:cs typeface="Times New Roman" panose="02020603050405020304" pitchFamily="18" charset="0"/>
              </a:rPr>
              <a:t> шафрановий</a:t>
            </a:r>
            <a:r>
              <a:rPr lang="uk-UA" sz="1600" i="1" dirty="0" smtClean="0">
                <a:latin typeface="Times New Roman" panose="02020603050405020304" pitchFamily="18" charset="0"/>
                <a:cs typeface="Times New Roman" panose="02020603050405020304" pitchFamily="18" charset="0"/>
              </a:rPr>
              <a:t>, </a:t>
            </a:r>
            <a:r>
              <a:rPr lang="uk-UA" sz="1600" dirty="0" err="1" smtClean="0">
                <a:latin typeface="Times New Roman" panose="02020603050405020304" pitchFamily="18" charset="0"/>
                <a:cs typeface="Times New Roman" panose="02020603050405020304" pitchFamily="18" charset="0"/>
              </a:rPr>
              <a:t>Цитринець</a:t>
            </a:r>
            <a:r>
              <a:rPr lang="uk-UA" sz="1600" i="1"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Білан капустяний та </a:t>
            </a:r>
            <a:r>
              <a:rPr lang="uk-UA" sz="1600" dirty="0" err="1" smtClean="0">
                <a:latin typeface="Times New Roman" panose="02020603050405020304" pitchFamily="18" charset="0"/>
                <a:cs typeface="Times New Roman" panose="02020603050405020304" pitchFamily="18" charset="0"/>
              </a:rPr>
              <a:t>Пядун</a:t>
            </a:r>
            <a:r>
              <a:rPr lang="uk-UA" sz="1600" dirty="0" smtClean="0">
                <a:latin typeface="Times New Roman" panose="02020603050405020304" pitchFamily="18" charset="0"/>
                <a:cs typeface="Times New Roman" panose="02020603050405020304" pitchFamily="18" charset="0"/>
              </a:rPr>
              <a:t> березовий.</a:t>
            </a:r>
          </a:p>
          <a:p>
            <a:pPr algn="just" fontAlgn="t">
              <a:lnSpc>
                <a:spcPct val="107000"/>
              </a:lnSpc>
            </a:pPr>
            <a:r>
              <a:rPr lang="uk-UA" sz="1600" dirty="0">
                <a:latin typeface="Times New Roman" panose="02020603050405020304" pitchFamily="18" charset="0"/>
                <a:cs typeface="Times New Roman" panose="02020603050405020304" pitchFamily="18" charset="0"/>
              </a:rPr>
              <a:t>2</a:t>
            </a:r>
            <a:r>
              <a:rPr lang="uk-UA" sz="1600" dirty="0" smtClean="0">
                <a:latin typeface="Times New Roman" panose="02020603050405020304" pitchFamily="18" charset="0"/>
                <a:cs typeface="Times New Roman" panose="02020603050405020304" pitchFamily="18" charset="0"/>
              </a:rPr>
              <a:t>. Встановлено</a:t>
            </a:r>
            <a:r>
              <a:rPr lang="uk-UA" sz="1600" dirty="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різноманіття метеликів (</a:t>
            </a:r>
            <a:r>
              <a:rPr lang="uk-UA" sz="1600" dirty="0" smtClean="0">
                <a:latin typeface="Times New Roman" panose="02020603050405020304" pitchFamily="18" charset="0"/>
                <a:cs typeface="Times New Roman" panose="02020603050405020304" pitchFamily="18" charset="0"/>
              </a:rPr>
              <a:t>лускокрилих) найбільш поширені </a:t>
            </a:r>
            <a:r>
              <a:rPr lang="uk-UA" sz="1600" dirty="0">
                <a:latin typeface="Times New Roman" panose="02020603050405020304" pitchFamily="18" charset="0"/>
                <a:cs typeface="Times New Roman" panose="02020603050405020304" pitchFamily="18" charset="0"/>
              </a:rPr>
              <a:t>є Синявець </a:t>
            </a:r>
            <a:r>
              <a:rPr lang="uk-UA" sz="1600" dirty="0" smtClean="0">
                <a:latin typeface="Times New Roman" panose="02020603050405020304" pitchFamily="18" charset="0"/>
                <a:cs typeface="Times New Roman" panose="02020603050405020304" pitchFamily="18" charset="0"/>
              </a:rPr>
              <a:t>Ікар, </a:t>
            </a:r>
            <a:r>
              <a:rPr lang="ru-RU" sz="1600" dirty="0" smtClean="0">
                <a:latin typeface="Times New Roman" panose="02020603050405020304" pitchFamily="18" charset="0"/>
                <a:cs typeface="Times New Roman" panose="02020603050405020304" pitchFamily="18" charset="0"/>
              </a:rPr>
              <a:t>Сонцевик </a:t>
            </a:r>
            <a:r>
              <a:rPr lang="ru-RU" sz="1600" dirty="0" err="1">
                <a:latin typeface="Times New Roman" panose="02020603050405020304" pitchFamily="18" charset="0"/>
                <a:cs typeface="Times New Roman" panose="02020603050405020304" pitchFamily="18" charset="0"/>
              </a:rPr>
              <a:t>павиче</a:t>
            </a:r>
            <a:r>
              <a:rPr lang="ru-RU" sz="1600" dirty="0">
                <a:latin typeface="Times New Roman" panose="02020603050405020304" pitchFamily="18" charset="0"/>
                <a:cs typeface="Times New Roman" panose="02020603050405020304" pitchFamily="18" charset="0"/>
              </a:rPr>
              <a:t> око, </a:t>
            </a:r>
            <a:r>
              <a:rPr lang="ru-RU" sz="1600" dirty="0" err="1">
                <a:latin typeface="Times New Roman" panose="02020603050405020304" pitchFamily="18" charset="0"/>
                <a:cs typeface="Times New Roman" panose="02020603050405020304" pitchFamily="18" charset="0"/>
              </a:rPr>
              <a:t>Пядун</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березовий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які</a:t>
            </a:r>
            <a:r>
              <a:rPr lang="ru-RU" sz="1600" dirty="0" smtClean="0">
                <a:latin typeface="Times New Roman" panose="02020603050405020304" pitchFamily="18" charset="0"/>
                <a:cs typeface="Times New Roman" panose="02020603050405020304" pitchFamily="18" charset="0"/>
              </a:rPr>
              <a:t> часто </a:t>
            </a:r>
            <a:r>
              <a:rPr lang="ru-RU" sz="1600" dirty="0">
                <a:solidFill>
                  <a:prstClr val="black"/>
                </a:solidFill>
                <a:latin typeface="Times New Roman" panose="02020603050405020304" pitchFamily="18" charset="0"/>
                <a:cs typeface="Times New Roman" panose="02020603050405020304" pitchFamily="18" charset="0"/>
              </a:rPr>
              <a:t>зустрічається </a:t>
            </a:r>
            <a:r>
              <a:rPr lang="ru-RU" sz="1600" dirty="0" smtClean="0">
                <a:latin typeface="Times New Roman" panose="02020603050405020304" pitchFamily="18" charset="0"/>
                <a:cs typeface="Times New Roman" panose="02020603050405020304" pitchFamily="18" charset="0"/>
              </a:rPr>
              <a:t>на </a:t>
            </a:r>
            <a:r>
              <a:rPr lang="ru-RU" sz="1600" dirty="0" err="1" smtClean="0">
                <a:latin typeface="Times New Roman" panose="02020603050405020304" pitchFamily="18" charset="0"/>
                <a:cs typeface="Times New Roman" panose="02020603050405020304" pitchFamily="18" charset="0"/>
              </a:rPr>
              <a:t>досліджувальній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території</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усіх</a:t>
            </a:r>
            <a:r>
              <a:rPr lang="ru-RU" sz="1600" dirty="0" smtClean="0">
                <a:latin typeface="Times New Roman" panose="02020603050405020304" pitchFamily="18" charset="0"/>
                <a:cs typeface="Times New Roman" panose="02020603050405020304" pitchFamily="18" charset="0"/>
              </a:rPr>
              <a:t> межах </a:t>
            </a:r>
            <a:r>
              <a:rPr lang="ru-RU" sz="1600" dirty="0" err="1" smtClean="0">
                <a:latin typeface="Times New Roman" panose="02020603050405020304" pitchFamily="18" charset="0"/>
                <a:cs typeface="Times New Roman" panose="02020603050405020304" pitchFamily="18" charset="0"/>
              </a:rPr>
              <a:t>біоценозу</a:t>
            </a:r>
            <a:r>
              <a:rPr lang="ru-RU" sz="1600" dirty="0" smtClean="0">
                <a:latin typeface="Times New Roman" panose="02020603050405020304" pitchFamily="18" charset="0"/>
                <a:cs typeface="Times New Roman" panose="02020603050405020304" pitchFamily="18" charset="0"/>
              </a:rPr>
              <a:t>: </a:t>
            </a:r>
            <a:r>
              <a:rPr lang="uk-UA" sz="1600" dirty="0" smtClean="0">
                <a:solidFill>
                  <a:srgbClr val="000000"/>
                </a:solidFill>
                <a:latin typeface="Times New Roman" panose="02020603050405020304" pitchFamily="18" charset="0"/>
                <a:cs typeface="Times New Roman" panose="02020603050405020304" pitchFamily="18" charset="0"/>
              </a:rPr>
              <a:t>п</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одвір</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школи</a:t>
            </a:r>
            <a:r>
              <a:rPr lang="uk-UA" sz="1600" dirty="0" smtClean="0">
                <a:latin typeface="Times New Roman" panose="02020603050405020304" pitchFamily="18" charset="0"/>
                <a:cs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паркова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зона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сквер</a:t>
            </a:r>
            <a:r>
              <a:rPr lang="uk-UA" sz="1600" dirty="0" smtClean="0">
                <a:latin typeface="Times New Roman" panose="02020603050405020304" pitchFamily="18" charset="0"/>
                <a:cs typeface="Times New Roman" panose="02020603050405020304" pitchFamily="18" charset="0"/>
              </a:rPr>
              <a:t>, у</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збережжя річки</a:t>
            </a:r>
            <a:r>
              <a:rPr lang="uk-UA" sz="1600" dirty="0" smtClean="0">
                <a:latin typeface="Times New Roman" panose="02020603050405020304" pitchFamily="18" charset="0"/>
                <a:cs typeface="Times New Roman" panose="02020603050405020304" pitchFamily="18" charset="0"/>
              </a:rPr>
              <a:t> та </a:t>
            </a:r>
            <a:r>
              <a:rPr lang="uk-UA" sz="1600" dirty="0" smtClean="0">
                <a:solidFill>
                  <a:srgbClr val="000000"/>
                </a:solidFill>
                <a:latin typeface="Times New Roman" panose="02020603050405020304" pitchFamily="18" charset="0"/>
                <a:cs typeface="Times New Roman" panose="02020603050405020304" pitchFamily="18" charset="0"/>
              </a:rPr>
              <a:t>л</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іс</a:t>
            </a:r>
            <a:r>
              <a:rPr lang="uk-UA" sz="1600" dirty="0" smtClean="0">
                <a:latin typeface="Times New Roman" panose="02020603050405020304" pitchFamily="18" charset="0"/>
                <a:cs typeface="Times New Roman" panose="02020603050405020304" pitchFamily="18" charset="0"/>
              </a:rPr>
              <a:t>.</a:t>
            </a:r>
          </a:p>
          <a:p>
            <a:pPr algn="just" fontAlgn="t"/>
            <a:r>
              <a:rPr lang="uk-UA" sz="1600" i="1" dirty="0">
                <a:latin typeface="Times New Roman" panose="02020603050405020304" pitchFamily="18" charset="0"/>
                <a:cs typeface="Times New Roman" panose="02020603050405020304" pitchFamily="18" charset="0"/>
              </a:rPr>
              <a:t>3</a:t>
            </a:r>
            <a:r>
              <a:rPr lang="uk-UA" sz="1600" i="1"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Проведені спостереження показали, що кожен вид метеликів має власні переваги щодо вибору рослин та способу живлення. Синявець Ікар переважно тримається трав’яного ярусу та квітів низькорослих рослин, уникаючи високих дерев. Сонцевик павичеве око демонструє широку екологічну пластичність і може відвідувати різні рослини, особливо нектароносні липу та золотарник. Жовтянка шафранова віддає перевагу сонячним відкритим ділянкам і використовує рослини для живлення та маскування. Білан капустяний і </a:t>
            </a:r>
            <a:r>
              <a:rPr lang="uk-UA" sz="1600" dirty="0" err="1">
                <a:latin typeface="Times New Roman" panose="02020603050405020304" pitchFamily="18" charset="0"/>
                <a:cs typeface="Times New Roman" panose="02020603050405020304" pitchFamily="18" charset="0"/>
              </a:rPr>
              <a:t>пядун</a:t>
            </a:r>
            <a:r>
              <a:rPr lang="uk-UA" sz="1600" dirty="0">
                <a:latin typeface="Times New Roman" panose="02020603050405020304" pitchFamily="18" charset="0"/>
                <a:cs typeface="Times New Roman" panose="02020603050405020304" pitchFamily="18" charset="0"/>
              </a:rPr>
              <a:t> березовий концентруються на тих рослинах, що мають значення для отримання нектару або корму, демонструючи різну ступінь зв’язку з конкретними видами рослин.</a:t>
            </a:r>
            <a:endParaRPr lang="uk-UA" sz="1600" i="1" dirty="0">
              <a:latin typeface="Times New Roman" panose="02020603050405020304" pitchFamily="18" charset="0"/>
              <a:cs typeface="Times New Roman" panose="02020603050405020304" pitchFamily="18" charset="0"/>
            </a:endParaRPr>
          </a:p>
          <a:p>
            <a:pPr algn="just" fontAlgn="ctr"/>
            <a:r>
              <a:rPr lang="uk-UA" sz="1600" i="1" dirty="0">
                <a:latin typeface="Times New Roman" panose="02020603050405020304" pitchFamily="18" charset="0"/>
                <a:cs typeface="Times New Roman" panose="02020603050405020304" pitchFamily="18" charset="0"/>
              </a:rPr>
              <a:t>4</a:t>
            </a:r>
            <a:r>
              <a:rPr lang="uk-UA" sz="1600" dirty="0" smtClean="0">
                <a:latin typeface="Times New Roman" panose="02020603050405020304" pitchFamily="18" charset="0"/>
                <a:cs typeface="Times New Roman" panose="02020603050405020304" pitchFamily="18" charset="0"/>
              </a:rPr>
              <a:t>. За даними дослідження встановлено, що  </a:t>
            </a:r>
            <a:r>
              <a:rPr lang="ru-RU" sz="1600" dirty="0" err="1" smtClean="0">
                <a:latin typeface="Times New Roman" panose="02020603050405020304" pitchFamily="18" charset="0"/>
                <a:cs typeface="Times New Roman" panose="02020603050405020304" pitchFamily="18" charset="0"/>
              </a:rPr>
              <a:t>імаго</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переважно</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нектароїдні</a:t>
            </a:r>
            <a:r>
              <a:rPr lang="ru-RU" sz="1600" dirty="0" smtClean="0">
                <a:latin typeface="Times New Roman" panose="02020603050405020304" pitchFamily="18" charset="0"/>
                <a:cs typeface="Times New Roman" panose="02020603050405020304" pitchFamily="18" charset="0"/>
              </a:rPr>
              <a:t> 55% </a:t>
            </a:r>
            <a:r>
              <a:rPr lang="ru-RU" sz="1600" dirty="0" err="1" smtClean="0">
                <a:latin typeface="Times New Roman" panose="02020603050405020304" pitchFamily="18" charset="0"/>
                <a:cs typeface="Times New Roman" panose="02020603050405020304" pitchFamily="18" charset="0"/>
              </a:rPr>
              <a:t>видів</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рідше</a:t>
            </a:r>
            <a:r>
              <a:rPr lang="ru-RU" sz="1600" dirty="0">
                <a:latin typeface="Times New Roman" panose="02020603050405020304" pitchFamily="18" charset="0"/>
                <a:cs typeface="Times New Roman" panose="02020603050405020304" pitchFamily="18" charset="0"/>
              </a:rPr>
              <a:t> — </a:t>
            </a:r>
            <a:r>
              <a:rPr lang="ru-RU" sz="1600" dirty="0" err="1" smtClean="0">
                <a:latin typeface="Times New Roman" panose="02020603050405020304" pitchFamily="18" charset="0"/>
                <a:cs typeface="Times New Roman" panose="02020603050405020304" pitchFamily="18" charset="0"/>
              </a:rPr>
              <a:t>обмеженого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живлення</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cs typeface="Times New Roman" panose="02020603050405020304" pitchFamily="18" charset="0"/>
              </a:rPr>
              <a:t> не </a:t>
            </a:r>
            <a:r>
              <a:rPr lang="ru-RU" sz="1600" dirty="0" err="1" smtClean="0">
                <a:latin typeface="Times New Roman" panose="02020603050405020304" pitchFamily="18" charset="0"/>
                <a:cs typeface="Times New Roman" panose="02020603050405020304" pitchFamily="18" charset="0"/>
              </a:rPr>
              <a:t>живляться</a:t>
            </a:r>
            <a:r>
              <a:rPr lang="ru-RU" sz="1600" dirty="0" smtClean="0">
                <a:latin typeface="Times New Roman" panose="02020603050405020304" pitchFamily="18" charset="0"/>
                <a:cs typeface="Times New Roman" panose="02020603050405020304" pitchFamily="18" charset="0"/>
              </a:rPr>
              <a:t>  по 9% </a:t>
            </a:r>
            <a:r>
              <a:rPr lang="ru-RU" sz="1600" dirty="0" err="1" smtClean="0">
                <a:latin typeface="Times New Roman" panose="02020603050405020304" pitchFamily="18" charset="0"/>
                <a:cs typeface="Times New Roman" panose="02020603050405020304" pitchFamily="18" charset="0"/>
              </a:rPr>
              <a:t>видів</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Олігофагів</a:t>
            </a:r>
            <a:r>
              <a:rPr lang="ru-RU" sz="1600" dirty="0" smtClean="0">
                <a:latin typeface="Times New Roman" panose="02020603050405020304" pitchFamily="18" charset="0"/>
                <a:cs typeface="Times New Roman" panose="02020603050405020304" pitchFamily="18" charset="0"/>
              </a:rPr>
              <a:t> становить 67%, </a:t>
            </a:r>
            <a:r>
              <a:rPr lang="ru-RU" sz="1600" dirty="0" err="1" smtClean="0">
                <a:latin typeface="Times New Roman" panose="02020603050405020304" pitchFamily="18" charset="0"/>
                <a:cs typeface="Times New Roman" panose="02020603050405020304" pitchFamily="18" charset="0"/>
              </a:rPr>
              <a:t>полігофаги</a:t>
            </a:r>
            <a:r>
              <a:rPr lang="ru-RU" sz="1600" dirty="0" smtClean="0">
                <a:latin typeface="Times New Roman" panose="02020603050405020304" pitchFamily="18" charset="0"/>
                <a:cs typeface="Times New Roman" panose="02020603050405020304" pitchFamily="18" charset="0"/>
              </a:rPr>
              <a:t> 25% та монофаги 8 </a:t>
            </a:r>
            <a:r>
              <a:rPr lang="ru-RU" sz="1600" dirty="0">
                <a:latin typeface="Times New Roman" panose="02020603050405020304" pitchFamily="18" charset="0"/>
                <a:cs typeface="Times New Roman" panose="02020603050405020304" pitchFamily="18" charset="0"/>
              </a:rPr>
              <a:t>%. За типом </a:t>
            </a:r>
            <a:r>
              <a:rPr lang="ru-RU" sz="1600" dirty="0" err="1">
                <a:latin typeface="Times New Roman" panose="02020603050405020304" pitchFamily="18" charset="0"/>
                <a:cs typeface="Times New Roman" panose="02020603050405020304" pitchFamily="18" charset="0"/>
              </a:rPr>
              <a:t>живлення</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личинки становили </a:t>
            </a:r>
            <a:r>
              <a:rPr lang="ru-RU" sz="1600" dirty="0" err="1" smtClean="0">
                <a:latin typeface="Times New Roman" panose="02020603050405020304" pitchFamily="18" charset="0"/>
                <a:cs typeface="Times New Roman" panose="02020603050405020304" pitchFamily="18" charset="0"/>
              </a:rPr>
              <a:t>бобові</a:t>
            </a:r>
            <a:r>
              <a:rPr lang="ru-RU" sz="1600" dirty="0" smtClean="0">
                <a:latin typeface="Times New Roman" panose="02020603050405020304" pitchFamily="18" charset="0"/>
                <a:cs typeface="Times New Roman" panose="02020603050405020304" pitchFamily="18" charset="0"/>
              </a:rPr>
              <a:t> і трав</a:t>
            </a:r>
            <a:r>
              <a:rPr lang="en-US" sz="1600" dirty="0" smtClean="0">
                <a:latin typeface="Times New Roman" panose="02020603050405020304" pitchFamily="18" charset="0"/>
                <a:cs typeface="Times New Roman" panose="02020603050405020304" pitchFamily="18" charset="0"/>
              </a:rPr>
              <a:t>’</a:t>
            </a:r>
            <a:r>
              <a:rPr lang="uk-UA" sz="1600" dirty="0" err="1" smtClean="0">
                <a:latin typeface="Times New Roman" panose="02020603050405020304" pitchFamily="18" charset="0"/>
                <a:cs typeface="Times New Roman" panose="02020603050405020304" pitchFamily="18" charset="0"/>
              </a:rPr>
              <a:t>янисті</a:t>
            </a:r>
            <a:r>
              <a:rPr lang="uk-UA" sz="1600" dirty="0" smtClean="0">
                <a:latin typeface="Times New Roman" panose="02020603050405020304" pitchFamily="18" charset="0"/>
                <a:cs typeface="Times New Roman" panose="02020603050405020304" pitchFamily="18" charset="0"/>
              </a:rPr>
              <a:t> рослини по 36 % та дерева і кущі 27%.</a:t>
            </a:r>
          </a:p>
          <a:p>
            <a:pPr algn="just" fontAlgn="ctr"/>
            <a:r>
              <a:rPr lang="uk-UA" sz="1600" dirty="0">
                <a:latin typeface="Times New Roman" panose="02020603050405020304" pitchFamily="18" charset="0"/>
                <a:cs typeface="Times New Roman" panose="02020603050405020304" pitchFamily="18" charset="0"/>
              </a:rPr>
              <a:t>5. Для збереження популяцій метеликів важливо регулярно проводити моніторинг їх чисельності та видового складу. Необхідно охороняти та відновлювати природні екосистеми, висаджувати кормові рослини та нектароносні види для повного життєвого циклу лускокрилих. Слід зменшувати антропогенний вплив через екологічну освіту та залучення громади до природоохоронної діяльності. Важливо створювати сприятливі умови існування, включно з укриттями для метеликів. Також потрібно контролювати поширення </a:t>
            </a:r>
            <a:r>
              <a:rPr lang="uk-UA" sz="1600" dirty="0" err="1">
                <a:latin typeface="Times New Roman" panose="02020603050405020304" pitchFamily="18" charset="0"/>
                <a:cs typeface="Times New Roman" panose="02020603050405020304" pitchFamily="18" charset="0"/>
              </a:rPr>
              <a:t>інвазивних</a:t>
            </a:r>
            <a:r>
              <a:rPr lang="uk-UA" sz="1600" dirty="0">
                <a:latin typeface="Times New Roman" panose="02020603050405020304" pitchFamily="18" charset="0"/>
                <a:cs typeface="Times New Roman" panose="02020603050405020304" pitchFamily="18" charset="0"/>
              </a:rPr>
              <a:t> видів і забруднення, що загрожують природній рослинності.</a:t>
            </a:r>
          </a:p>
          <a:p>
            <a:pPr fontAlgn="t"/>
            <a:r>
              <a:rPr lang="uk-UA" b="1" i="1" dirty="0"/>
              <a:t> </a:t>
            </a:r>
            <a:endParaRPr lang="uk-UA" dirty="0"/>
          </a:p>
          <a:p>
            <a:pPr algn="just"/>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8098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sp>
        <p:nvSpPr>
          <p:cNvPr id="4" name="Прямоугольник 3"/>
          <p:cNvSpPr/>
          <p:nvPr/>
        </p:nvSpPr>
        <p:spPr>
          <a:xfrm>
            <a:off x="205107" y="203201"/>
            <a:ext cx="11748655" cy="6400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TextBox 4"/>
          <p:cNvSpPr txBox="1"/>
          <p:nvPr/>
        </p:nvSpPr>
        <p:spPr>
          <a:xfrm>
            <a:off x="4756728" y="3302122"/>
            <a:ext cx="3168072" cy="584775"/>
          </a:xfrm>
          <a:prstGeom prst="rect">
            <a:avLst/>
          </a:prstGeom>
          <a:noFill/>
        </p:spPr>
        <p:txBody>
          <a:bodyPr wrap="square" rtlCol="0">
            <a:spAutoFit/>
          </a:bodyPr>
          <a:lstStyle/>
          <a:p>
            <a:r>
              <a:rPr lang="uk-UA" sz="3200" dirty="0" smtClean="0">
                <a:latin typeface="Times New Roman" panose="02020603050405020304" pitchFamily="18" charset="0"/>
                <a:cs typeface="Times New Roman" panose="02020603050405020304" pitchFamily="18" charset="0"/>
              </a:rPr>
              <a:t>Дякую за увагу!</a:t>
            </a:r>
            <a:endParaRPr lang="uk-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276074"/>
      </p:ext>
    </p:extLst>
  </p:cSld>
  <p:clrMapOvr>
    <a:masterClrMapping/>
  </p:clrMapOvr>
  <p:timing>
    <p:tnLst>
      <p:par>
        <p:cTn id="1" dur="indefinite" restart="never" nodeType="tmRoot"/>
      </p:par>
    </p:tnLst>
  </p:timing>
</p:sld>
</file>

<file path=ppt/theme/theme1.xml><?xml version="1.0" encoding="utf-8"?>
<a:theme xmlns:a="http://schemas.openxmlformats.org/drawingml/2006/main" name="Базис">
  <a:themeElements>
    <a:clrScheme name="Зеленый и желтый">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docProps/app.xml><?xml version="1.0" encoding="utf-8"?>
<Properties xmlns="http://schemas.openxmlformats.org/officeDocument/2006/extended-properties" xmlns:vt="http://schemas.openxmlformats.org/officeDocument/2006/docPropsVTypes">
  <Template>Базис</Template>
  <TotalTime>3183</TotalTime>
  <Words>1726</Words>
  <Application>Microsoft Office PowerPoint</Application>
  <PresentationFormat>Широкоэкранный</PresentationFormat>
  <Paragraphs>231</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Corbel</vt:lpstr>
      <vt:lpstr>Times New Roman</vt:lpstr>
      <vt:lpstr>Базис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Різноманітність ряду Лускокрилих в умовах Софіївської Борщагівки КИЇВСЬКОЇ ОБЛАСТІ</dc:title>
  <dc:creator>User</dc:creator>
  <cp:lastModifiedBy>User</cp:lastModifiedBy>
  <cp:revision>149</cp:revision>
  <dcterms:created xsi:type="dcterms:W3CDTF">2026-03-18T18:55:11Z</dcterms:created>
  <dcterms:modified xsi:type="dcterms:W3CDTF">2026-03-24T08:00:58Z</dcterms:modified>
</cp:coreProperties>
</file>