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Lazydog" panose="020B0604020202020204" charset="0"/>
      <p:regular r:id="rId17"/>
    </p:embeddedFont>
    <p:embeddedFont>
      <p:font typeface="Times New Roman MT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-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sv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8.sv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sv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svg"/><Relationship Id="rId7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svg"/><Relationship Id="rId18" Type="http://schemas.openxmlformats.org/officeDocument/2006/relationships/image" Target="../media/image66.pn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svg"/><Relationship Id="rId15" Type="http://schemas.openxmlformats.org/officeDocument/2006/relationships/image" Target="../media/image63.sv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8.sv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1.png"/><Relationship Id="rId4" Type="http://schemas.openxmlformats.org/officeDocument/2006/relationships/image" Target="../media/image68.png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svg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22.svg"/><Relationship Id="rId10" Type="http://schemas.openxmlformats.org/officeDocument/2006/relationships/image" Target="../media/image75.png"/><Relationship Id="rId4" Type="http://schemas.openxmlformats.org/officeDocument/2006/relationships/image" Target="../media/image21.png"/><Relationship Id="rId9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.svg"/><Relationship Id="rId7" Type="http://schemas.openxmlformats.org/officeDocument/2006/relationships/hyperlink" Target="https://surl.li/tdffx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rl.li/xnwsji" TargetMode="External"/><Relationship Id="rId11" Type="http://schemas.openxmlformats.org/officeDocument/2006/relationships/image" Target="../media/image79.png"/><Relationship Id="rId5" Type="http://schemas.openxmlformats.org/officeDocument/2006/relationships/hyperlink" Target="https://surl.li/kqqrog" TargetMode="External"/><Relationship Id="rId10" Type="http://schemas.openxmlformats.org/officeDocument/2006/relationships/image" Target="../media/image78.png"/><Relationship Id="rId4" Type="http://schemas.openxmlformats.org/officeDocument/2006/relationships/hyperlink" Target="https://surl.li/jnqwxv" TargetMode="External"/><Relationship Id="rId9" Type="http://schemas.openxmlformats.org/officeDocument/2006/relationships/image" Target="../media/image7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499978" y="2794745"/>
            <a:ext cx="4513667" cy="3187778"/>
          </a:xfrm>
          <a:custGeom>
            <a:avLst/>
            <a:gdLst/>
            <a:ahLst/>
            <a:cxnLst/>
            <a:rect l="l" t="t" r="r" b="b"/>
            <a:pathLst>
              <a:path w="4513667" h="3187778">
                <a:moveTo>
                  <a:pt x="0" y="0"/>
                </a:moveTo>
                <a:lnTo>
                  <a:pt x="4513668" y="0"/>
                </a:lnTo>
                <a:lnTo>
                  <a:pt x="4513668" y="3187778"/>
                </a:lnTo>
                <a:lnTo>
                  <a:pt x="0" y="31877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18916" y="108238"/>
            <a:ext cx="7395278" cy="7602622"/>
          </a:xfrm>
          <a:custGeom>
            <a:avLst/>
            <a:gdLst/>
            <a:ahLst/>
            <a:cxnLst/>
            <a:rect l="l" t="t" r="r" b="b"/>
            <a:pathLst>
              <a:path w="7395278" h="7602622">
                <a:moveTo>
                  <a:pt x="0" y="0"/>
                </a:moveTo>
                <a:lnTo>
                  <a:pt x="7395278" y="0"/>
                </a:lnTo>
                <a:lnTo>
                  <a:pt x="7395278" y="7602622"/>
                </a:lnTo>
                <a:lnTo>
                  <a:pt x="0" y="76026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995305">
            <a:off x="1127030" y="3810080"/>
            <a:ext cx="2698796" cy="1157109"/>
          </a:xfrm>
          <a:custGeom>
            <a:avLst/>
            <a:gdLst/>
            <a:ahLst/>
            <a:cxnLst/>
            <a:rect l="l" t="t" r="r" b="b"/>
            <a:pathLst>
              <a:path w="2698796" h="1157109">
                <a:moveTo>
                  <a:pt x="0" y="0"/>
                </a:moveTo>
                <a:lnTo>
                  <a:pt x="2698797" y="0"/>
                </a:lnTo>
                <a:lnTo>
                  <a:pt x="2698797" y="1157109"/>
                </a:lnTo>
                <a:lnTo>
                  <a:pt x="0" y="1157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995305">
            <a:off x="13521830" y="1517330"/>
            <a:ext cx="4834093" cy="2072618"/>
          </a:xfrm>
          <a:custGeom>
            <a:avLst/>
            <a:gdLst/>
            <a:ahLst/>
            <a:cxnLst/>
            <a:rect l="l" t="t" r="r" b="b"/>
            <a:pathLst>
              <a:path w="4834093" h="2072618">
                <a:moveTo>
                  <a:pt x="0" y="0"/>
                </a:moveTo>
                <a:lnTo>
                  <a:pt x="4834094" y="0"/>
                </a:lnTo>
                <a:lnTo>
                  <a:pt x="4834094" y="2072617"/>
                </a:lnTo>
                <a:lnTo>
                  <a:pt x="0" y="20726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2273" y="4752853"/>
            <a:ext cx="6642638" cy="4981978"/>
          </a:xfrm>
          <a:custGeom>
            <a:avLst/>
            <a:gdLst/>
            <a:ahLst/>
            <a:cxnLst/>
            <a:rect l="l" t="t" r="r" b="b"/>
            <a:pathLst>
              <a:path w="6642638" h="4981978">
                <a:moveTo>
                  <a:pt x="0" y="0"/>
                </a:moveTo>
                <a:lnTo>
                  <a:pt x="6642637" y="0"/>
                </a:lnTo>
                <a:lnTo>
                  <a:pt x="6642637" y="4981978"/>
                </a:lnTo>
                <a:lnTo>
                  <a:pt x="0" y="49819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663592" y="561551"/>
            <a:ext cx="10960817" cy="40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  <a:spcBef>
                <a:spcPct val="0"/>
              </a:spcBef>
            </a:pP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Тема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: Харків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як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приклад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основи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толерантності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та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взаємопорозуміння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мультикультурного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міста</a:t>
            </a:r>
            <a:r>
              <a:rPr lang="en-US" sz="6233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6233" dirty="0" err="1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України</a:t>
            </a:r>
            <a:endParaRPr lang="en-US" sz="6233" dirty="0">
              <a:solidFill>
                <a:srgbClr val="CB6CE6"/>
              </a:solidFill>
              <a:latin typeface="Lazydog"/>
              <a:ea typeface="Lazydog"/>
              <a:cs typeface="Lazydog"/>
              <a:sym typeface="Lazydog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32153" y="4622655"/>
            <a:ext cx="10613574" cy="202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Роботу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виконала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: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учениця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10-Б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класу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комунального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закладу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“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Харківський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ліцей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№ 140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Харківської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міської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ради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” </a:t>
            </a:r>
            <a:r>
              <a:rPr lang="en-US" sz="3933" dirty="0" err="1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МарІЯ</a:t>
            </a:r>
            <a:r>
              <a:rPr lang="en-US" sz="3933" dirty="0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Михайлівна</a:t>
            </a:r>
            <a:r>
              <a:rPr lang="en-US" sz="3933" dirty="0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 ФЕДОРОВА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4070" y="7938190"/>
            <a:ext cx="10613574" cy="202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керівник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роботи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: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учитель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історії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комунального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закладу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“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харківський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ліцей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№ 140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Харківської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міської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ради</a:t>
            </a:r>
            <a:r>
              <a:rPr lang="en-US" sz="3933" dirty="0">
                <a:solidFill>
                  <a:srgbClr val="38B6FF"/>
                </a:solidFill>
                <a:latin typeface="Lazydog"/>
                <a:ea typeface="Lazydog"/>
                <a:cs typeface="Lazydog"/>
                <a:sym typeface="Lazydog"/>
              </a:rPr>
              <a:t>” </a:t>
            </a:r>
            <a:r>
              <a:rPr lang="en-US" sz="3933" dirty="0" err="1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Віктор</a:t>
            </a:r>
            <a:r>
              <a:rPr lang="en-US" sz="3933" dirty="0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Миколайович</a:t>
            </a:r>
            <a:r>
              <a:rPr lang="en-US" sz="3933" dirty="0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933" dirty="0" err="1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Сидорчук</a:t>
            </a:r>
            <a:endParaRPr lang="en-US" sz="3933" dirty="0">
              <a:solidFill>
                <a:srgbClr val="004AAD"/>
              </a:solidFill>
              <a:latin typeface="Lazydog"/>
              <a:ea typeface="Lazydog"/>
              <a:cs typeface="Lazydog"/>
              <a:sym typeface="Lazydog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6BADA6-4E6F-0159-D9E0-434A35554F70}"/>
              </a:ext>
            </a:extLst>
          </p:cNvPr>
          <p:cNvSpPr txBox="1"/>
          <p:nvPr/>
        </p:nvSpPr>
        <p:spPr>
          <a:xfrm>
            <a:off x="7310449" y="6784085"/>
            <a:ext cx="109608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  <a:effectLst/>
                <a:latin typeface="Lazydog" panose="020B0604020202020204" charset="0"/>
                <a:ea typeface="Calibri" panose="020F0502020204030204" pitchFamily="34" charset="0"/>
              </a:rPr>
              <a:t>Харківське територіальне відділення МАН України,</a:t>
            </a:r>
          </a:p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  <a:effectLst/>
                <a:latin typeface="Lazydog" panose="020B0604020202020204" charset="0"/>
                <a:ea typeface="Calibri" panose="020F0502020204030204" pitchFamily="34" charset="0"/>
              </a:rPr>
              <a:t>місто Харків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Lazydog" panose="020B0604020202020204" charset="0"/>
            </a:endParaRPr>
          </a:p>
        </p:txBody>
      </p:sp>
      <p:pic>
        <p:nvPicPr>
          <p:cNvPr id="12" name="Рисунок 11" descr="Изображение выглядит как человек, Человеческое лицо, Длинные волосы, на открытом воздух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DD3EE6-5477-FD0B-E8A2-CC19CBCD04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4" y="177438"/>
            <a:ext cx="2757968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8719" y="142087"/>
            <a:ext cx="9610094" cy="2670600"/>
            <a:chOff x="0" y="0"/>
            <a:chExt cx="2890679" cy="8033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90679" cy="803306"/>
            </a:xfrm>
            <a:custGeom>
              <a:avLst/>
              <a:gdLst/>
              <a:ahLst/>
              <a:cxnLst/>
              <a:rect l="l" t="t" r="r" b="b"/>
              <a:pathLst>
                <a:path w="2890679" h="803306">
                  <a:moveTo>
                    <a:pt x="0" y="0"/>
                  </a:moveTo>
                  <a:lnTo>
                    <a:pt x="2890679" y="0"/>
                  </a:lnTo>
                  <a:lnTo>
                    <a:pt x="2890679" y="803306"/>
                  </a:lnTo>
                  <a:lnTo>
                    <a:pt x="0" y="80330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051589" y="2965931"/>
            <a:ext cx="8029463" cy="3130807"/>
            <a:chOff x="0" y="0"/>
            <a:chExt cx="2929170" cy="11421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29170" cy="1142127"/>
            </a:xfrm>
            <a:custGeom>
              <a:avLst/>
              <a:gdLst/>
              <a:ahLst/>
              <a:cxnLst/>
              <a:rect l="l" t="t" r="r" b="b"/>
              <a:pathLst>
                <a:path w="2929170" h="1142127">
                  <a:moveTo>
                    <a:pt x="0" y="0"/>
                  </a:moveTo>
                  <a:lnTo>
                    <a:pt x="2929170" y="0"/>
                  </a:lnTo>
                  <a:lnTo>
                    <a:pt x="2929170" y="1142127"/>
                  </a:lnTo>
                  <a:lnTo>
                    <a:pt x="0" y="1142127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35228" y="6901406"/>
            <a:ext cx="9326255" cy="3147369"/>
            <a:chOff x="0" y="0"/>
            <a:chExt cx="2890679" cy="9755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90679" cy="975529"/>
            </a:xfrm>
            <a:custGeom>
              <a:avLst/>
              <a:gdLst/>
              <a:ahLst/>
              <a:cxnLst/>
              <a:rect l="l" t="t" r="r" b="b"/>
              <a:pathLst>
                <a:path w="2890679" h="975529">
                  <a:moveTo>
                    <a:pt x="0" y="0"/>
                  </a:moveTo>
                  <a:lnTo>
                    <a:pt x="2890679" y="0"/>
                  </a:lnTo>
                  <a:lnTo>
                    <a:pt x="2890679" y="975529"/>
                  </a:lnTo>
                  <a:lnTo>
                    <a:pt x="0" y="975529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2570639" y="356108"/>
            <a:ext cx="9326255" cy="225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МЕТА ДОСЛІДЖЕННЯ</a:t>
            </a:r>
            <a:r>
              <a:rPr lang="en-US" sz="296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 ПОЛЯГАЄ В ОБҐРУНТУВАННІ РОЛІ ХАРКОВА ЯК ІСТОРИЧНО СФОРМОВАНОГО ТА СУЧАСНОГО ЦЕНТРУ МУЛЬТИКУЛЬТУРНОСТІ, ТА ДОВЕСТИ, ЩО ДОСВІД ХАРКОВА Є ФУНДАМЕНТОМ ДЛЯ ФОРМУВАННЯ ЗАГАЛЬНОНАЦІОНАЛЬНОЇ МОДЕЛІ ТОЛЕРАНТНОСТІ ТА ВЗАЄМОРОЗУМІННЯ В УКРАЇНІ.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51589" y="3335564"/>
            <a:ext cx="7765691" cy="225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ЗАВДАННЯ ДОСЛІДЖЕННЯ:</a:t>
            </a:r>
            <a:r>
              <a:rPr lang="en-US" sz="296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 ПОКАЗАТИ МЕХАНІЗМИ МІЖКУЛЬТУРНОЇ ВЗАЄМОДІЇ ТА СПІВІСНУВАННЯ РІЗНИХ СПІЛЬНОТ У МІСЬКОМУ ПРОСТОРІ; ВИЯВИТИ ВПЛИВ МУЛЬТИКУЛЬТУРНОСТІ В ЄДИНУ ГРОМАДЯНСЬКУ ІДЕНТИЧНІСТЬ.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5000" y="6995150"/>
            <a:ext cx="72390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ПРЕДМЕТ ДОСЛІДЖЕННЯ: </a:t>
            </a: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ПРОЦЕСИ ФОРМУВАННЯ ТА ФУНКЦІОНУВАННЯ ТОЛЕРАНТНОСТІ Й МІЖКУЛЬТУРНОГО ВЗАЄМОПОРОЗУМІННЯ В ХАРКОВІ, ЗУМОВЛЕНІ ІСТОРИЧНОЮ ЕВОЛЮЦІЄЮ МІСТА, ДЕМОГРАФІЧНИМИ ЗМІНАМИ ТА КУЛЬТУРНОЮ ВЗАЄМОДІЄЮ РІЗНИХ СПІЛЬНОТ.</a:t>
            </a:r>
          </a:p>
        </p:txBody>
      </p:sp>
      <p:sp>
        <p:nvSpPr>
          <p:cNvPr id="11" name="Freeform 11"/>
          <p:cNvSpPr/>
          <p:nvPr/>
        </p:nvSpPr>
        <p:spPr>
          <a:xfrm rot="1150581">
            <a:off x="13221664" y="12582"/>
            <a:ext cx="2745272" cy="2594282"/>
          </a:xfrm>
          <a:custGeom>
            <a:avLst/>
            <a:gdLst/>
            <a:ahLst/>
            <a:cxnLst/>
            <a:rect l="l" t="t" r="r" b="b"/>
            <a:pathLst>
              <a:path w="2745272" h="2594282">
                <a:moveTo>
                  <a:pt x="0" y="0"/>
                </a:moveTo>
                <a:lnTo>
                  <a:pt x="2745272" y="0"/>
                </a:lnTo>
                <a:lnTo>
                  <a:pt x="2745272" y="2594282"/>
                </a:lnTo>
                <a:lnTo>
                  <a:pt x="0" y="25942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4263990" y="1147077"/>
            <a:ext cx="660620" cy="660620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257756" y="3508003"/>
            <a:ext cx="9326255" cy="2923641"/>
            <a:chOff x="0" y="0"/>
            <a:chExt cx="2890679" cy="9061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90679" cy="906185"/>
            </a:xfrm>
            <a:custGeom>
              <a:avLst/>
              <a:gdLst/>
              <a:ahLst/>
              <a:cxnLst/>
              <a:rect l="l" t="t" r="r" b="b"/>
              <a:pathLst>
                <a:path w="2890679" h="906185">
                  <a:moveTo>
                    <a:pt x="0" y="0"/>
                  </a:moveTo>
                  <a:lnTo>
                    <a:pt x="2890679" y="0"/>
                  </a:lnTo>
                  <a:lnTo>
                    <a:pt x="2890679" y="906185"/>
                  </a:lnTo>
                  <a:lnTo>
                    <a:pt x="0" y="906185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685800" y="3762258"/>
            <a:ext cx="86106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ОБ’ЄКТ ДОСЛІДЖЕННЯ: </a:t>
            </a: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ХАРКІВ ЯК СОЦІОКУЛЬТУРНИЙ ТА ІСТОРИКО-УРБАНІСТИЧНИЙ ФЕНОМЕН, ЩО ХАРАКТЕРИЗУЄТЬСЯ ВИСОКИМ РІВНЕМ ЕТНОКОНФЕСІЙНОГО РІЗНОМАНІТТЯ.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A67697F7-18C2-D550-D1A8-79D12D4026D7}"/>
              </a:ext>
            </a:extLst>
          </p:cNvPr>
          <p:cNvGrpSpPr/>
          <p:nvPr/>
        </p:nvGrpSpPr>
        <p:grpSpPr>
          <a:xfrm>
            <a:off x="11156163" y="6677218"/>
            <a:ext cx="6876273" cy="3130807"/>
            <a:chOff x="0" y="0"/>
            <a:chExt cx="2890679" cy="975529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0F4A186-84D9-9D89-C46D-F332D451F4F5}"/>
                </a:ext>
              </a:extLst>
            </p:cNvPr>
            <p:cNvSpPr/>
            <p:nvPr/>
          </p:nvSpPr>
          <p:spPr>
            <a:xfrm>
              <a:off x="0" y="0"/>
              <a:ext cx="2890679" cy="975529"/>
            </a:xfrm>
            <a:custGeom>
              <a:avLst/>
              <a:gdLst/>
              <a:ahLst/>
              <a:cxnLst/>
              <a:rect l="l" t="t" r="r" b="b"/>
              <a:pathLst>
                <a:path w="2890679" h="975529">
                  <a:moveTo>
                    <a:pt x="0" y="0"/>
                  </a:moveTo>
                  <a:lnTo>
                    <a:pt x="2890679" y="0"/>
                  </a:lnTo>
                  <a:lnTo>
                    <a:pt x="2890679" y="975529"/>
                  </a:lnTo>
                  <a:lnTo>
                    <a:pt x="0" y="975529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BC7F2ED-EEDE-C3D0-EAEA-3818197365DF}"/>
              </a:ext>
            </a:extLst>
          </p:cNvPr>
          <p:cNvSpPr txBox="1"/>
          <p:nvPr/>
        </p:nvSpPr>
        <p:spPr>
          <a:xfrm rot="10800000" flipV="1">
            <a:off x="11379842" y="6677548"/>
            <a:ext cx="3544768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970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методи</a:t>
            </a:r>
            <a:r>
              <a:rPr lang="en-US" sz="2970" dirty="0">
                <a:solidFill>
                  <a:srgbClr val="CB6CE6"/>
                </a:solidFill>
                <a:latin typeface="Lazydog"/>
                <a:ea typeface="Lazydog"/>
                <a:cs typeface="Lazydog"/>
                <a:sym typeface="Lazydog"/>
              </a:rPr>
              <a:t> ДОСЛІДЖЕННЯ:</a:t>
            </a:r>
            <a:endParaRPr lang="ru-RU" sz="297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49F747-2245-D101-19B1-A3B84C794A8D}"/>
              </a:ext>
            </a:extLst>
          </p:cNvPr>
          <p:cNvSpPr txBox="1"/>
          <p:nvPr/>
        </p:nvSpPr>
        <p:spPr>
          <a:xfrm flipH="1">
            <a:off x="11379842" y="7606039"/>
            <a:ext cx="6647674" cy="173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67995" algn="just">
              <a:lnSpc>
                <a:spcPct val="107000"/>
              </a:lnSpc>
              <a:spcAft>
                <a:spcPts val="800"/>
              </a:spcAft>
            </a:pPr>
            <a:r>
              <a:rPr lang="uk-UA" sz="2970" kern="100" dirty="0">
                <a:effectLst/>
                <a:latin typeface="Lazydog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систематизації </a:t>
            </a:r>
            <a:endParaRPr lang="ru-RU" sz="2970" kern="100" dirty="0">
              <a:effectLst/>
              <a:latin typeface="Lazydog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67995" algn="just">
              <a:lnSpc>
                <a:spcPct val="107000"/>
              </a:lnSpc>
              <a:spcAft>
                <a:spcPts val="800"/>
              </a:spcAft>
            </a:pPr>
            <a:r>
              <a:rPr lang="uk-UA" sz="2970" kern="100" dirty="0">
                <a:effectLst/>
                <a:latin typeface="Lazydog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- культурологічний</a:t>
            </a:r>
            <a:endParaRPr lang="ru-RU" sz="2970" kern="100" dirty="0">
              <a:effectLst/>
              <a:latin typeface="Lazydog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67995" algn="just">
              <a:lnSpc>
                <a:spcPct val="107000"/>
              </a:lnSpc>
              <a:spcAft>
                <a:spcPts val="800"/>
              </a:spcAft>
            </a:pPr>
            <a:r>
              <a:rPr lang="uk-UA" sz="2970" kern="100" dirty="0">
                <a:effectLst/>
                <a:latin typeface="Lazydog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аналізу й синтезу </a:t>
            </a:r>
            <a:endParaRPr lang="ru-RU" sz="2970" kern="100" dirty="0">
              <a:effectLst/>
              <a:latin typeface="Lazydog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224" y="7903529"/>
            <a:ext cx="8915776" cy="2287632"/>
            <a:chOff x="0" y="0"/>
            <a:chExt cx="2890679" cy="5225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90679" cy="522559"/>
            </a:xfrm>
            <a:custGeom>
              <a:avLst/>
              <a:gdLst/>
              <a:ahLst/>
              <a:cxnLst/>
              <a:rect l="l" t="t" r="r" b="b"/>
              <a:pathLst>
                <a:path w="2890679" h="522559">
                  <a:moveTo>
                    <a:pt x="0" y="0"/>
                  </a:moveTo>
                  <a:lnTo>
                    <a:pt x="2890679" y="0"/>
                  </a:lnTo>
                  <a:lnTo>
                    <a:pt x="2890679" y="522559"/>
                  </a:lnTo>
                  <a:lnTo>
                    <a:pt x="0" y="522559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283083" y="1028700"/>
            <a:ext cx="10976217" cy="5636436"/>
          </a:xfrm>
          <a:custGeom>
            <a:avLst/>
            <a:gdLst/>
            <a:ahLst/>
            <a:cxnLst/>
            <a:rect l="l" t="t" r="r" b="b"/>
            <a:pathLst>
              <a:path w="10976217" h="5636436">
                <a:moveTo>
                  <a:pt x="0" y="0"/>
                </a:moveTo>
                <a:lnTo>
                  <a:pt x="10976217" y="0"/>
                </a:lnTo>
                <a:lnTo>
                  <a:pt x="10976217" y="5636436"/>
                </a:lnTo>
                <a:lnTo>
                  <a:pt x="0" y="5636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777670" y="6922904"/>
            <a:ext cx="7481630" cy="1611739"/>
            <a:chOff x="0" y="0"/>
            <a:chExt cx="2729319" cy="4891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29319" cy="489175"/>
            </a:xfrm>
            <a:custGeom>
              <a:avLst/>
              <a:gdLst/>
              <a:ahLst/>
              <a:cxnLst/>
              <a:rect l="l" t="t" r="r" b="b"/>
              <a:pathLst>
                <a:path w="2729319" h="489175">
                  <a:moveTo>
                    <a:pt x="0" y="0"/>
                  </a:moveTo>
                  <a:lnTo>
                    <a:pt x="2729319" y="0"/>
                  </a:lnTo>
                  <a:lnTo>
                    <a:pt x="2729319" y="489175"/>
                  </a:lnTo>
                  <a:lnTo>
                    <a:pt x="0" y="489175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" y="8125834"/>
            <a:ext cx="9144000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  <a:spcBef>
                <a:spcPct val="0"/>
              </a:spcBef>
            </a:pPr>
            <a:r>
              <a:rPr lang="en-US" sz="3199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НІМЕЦЬКА ЛЮТЕРАНСЬКА ЦЕРКВА-КІРХА СВ. ВОЗНЕСІННЯ, ПРИ ЯКІЙ </a:t>
            </a:r>
            <a:r>
              <a:rPr lang="en-US" sz="3199" dirty="0">
                <a:solidFill>
                  <a:srgbClr val="000000"/>
                </a:solidFill>
                <a:latin typeface="Lazydog" panose="020B0604020202020204" charset="0"/>
                <a:ea typeface="Lazydog"/>
                <a:cs typeface="Lazydog"/>
                <a:sym typeface="Lazydog"/>
              </a:rPr>
              <a:t>ДІЯЛА ЗНАМЕНИТА НІМЕЦЬКА ШКОЛА (ГІМНАЗІЯ) </a:t>
            </a:r>
            <a:r>
              <a:rPr lang="uk-UA" sz="3199" dirty="0">
                <a:solidFill>
                  <a:srgbClr val="000000"/>
                </a:solidFill>
                <a:latin typeface="Lazydog" panose="020B0604020202020204" charset="0"/>
                <a:ea typeface="Lazydog"/>
                <a:cs typeface="Lazydog"/>
                <a:sym typeface="Lazydog"/>
              </a:rPr>
              <a:t>(</a:t>
            </a:r>
            <a:r>
              <a:rPr lang="ru-RU" sz="3200" i="0" dirty="0" err="1">
                <a:solidFill>
                  <a:srgbClr val="0A0A0A"/>
                </a:solidFill>
                <a:effectLst/>
                <a:latin typeface="Lazydog" panose="020B0604020202020204" charset="0"/>
              </a:rPr>
              <a:t>вул</a:t>
            </a:r>
            <a:r>
              <a:rPr lang="ru-RU" sz="32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. Гоголя, буд. 2 </a:t>
            </a:r>
            <a:r>
              <a:rPr lang="ru-RU" sz="24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(</a:t>
            </a:r>
            <a:r>
              <a:rPr lang="ru-RU" sz="2400" i="0" dirty="0" err="1">
                <a:solidFill>
                  <a:srgbClr val="0A0A0A"/>
                </a:solidFill>
                <a:effectLst/>
                <a:latin typeface="Lazydog" panose="020B0604020202020204" charset="0"/>
              </a:rPr>
              <a:t>нині</a:t>
            </a:r>
            <a:r>
              <a:rPr lang="ru-RU" sz="24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 — </a:t>
            </a:r>
            <a:r>
              <a:rPr lang="ru-RU" sz="2400" i="0" dirty="0" err="1">
                <a:solidFill>
                  <a:srgbClr val="0A0A0A"/>
                </a:solidFill>
                <a:effectLst/>
                <a:latin typeface="Lazydog" panose="020B0604020202020204" charset="0"/>
              </a:rPr>
              <a:t>вул</a:t>
            </a:r>
            <a:r>
              <a:rPr lang="ru-RU" sz="24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. </a:t>
            </a:r>
            <a:r>
              <a:rPr lang="ru-RU" sz="2400" i="0" dirty="0" err="1">
                <a:solidFill>
                  <a:srgbClr val="0A0A0A"/>
                </a:solidFill>
                <a:effectLst/>
                <a:latin typeface="Lazydog" panose="020B0604020202020204" charset="0"/>
              </a:rPr>
              <a:t>Бригади</a:t>
            </a:r>
            <a:r>
              <a:rPr lang="ru-RU" sz="24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 </a:t>
            </a:r>
            <a:r>
              <a:rPr lang="ru-RU" sz="2400" i="0" dirty="0" err="1">
                <a:solidFill>
                  <a:srgbClr val="0A0A0A"/>
                </a:solidFill>
                <a:effectLst/>
                <a:latin typeface="Lazydog" panose="020B0604020202020204" charset="0"/>
              </a:rPr>
              <a:t>Хартія</a:t>
            </a:r>
            <a:r>
              <a:rPr lang="ru-RU" sz="2400" i="0" dirty="0">
                <a:solidFill>
                  <a:srgbClr val="0A0A0A"/>
                </a:solidFill>
                <a:effectLst/>
                <a:latin typeface="Lazydog" panose="020B0604020202020204" charset="0"/>
              </a:rPr>
              <a:t>, буд. 12А)</a:t>
            </a:r>
            <a:endParaRPr lang="en-US" sz="2400" dirty="0">
              <a:solidFill>
                <a:srgbClr val="000000"/>
              </a:solidFill>
              <a:latin typeface="Lazydog" panose="020B0604020202020204" charset="0"/>
              <a:ea typeface="Lazydog"/>
              <a:cs typeface="Lazydog"/>
              <a:sym typeface="Lazydog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77670" y="7244454"/>
            <a:ext cx="73673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  <a:spcBef>
                <a:spcPct val="0"/>
              </a:spcBef>
            </a:pPr>
            <a:r>
              <a:rPr lang="en-US" sz="3199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БУДІВЛЯ ГРЕЦЬКОГО ЦИРКУ-ТЕАТРУ МУССУРІ  </a:t>
            </a:r>
            <a:r>
              <a:rPr lang="en-US" sz="2800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(ВУЛ. БЛАГОВІЩЕНСЬКА</a:t>
            </a:r>
            <a:r>
              <a:rPr lang="uk-UA" sz="2800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, буд. 28</a:t>
            </a:r>
            <a:r>
              <a:rPr lang="en-US" sz="2800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)</a:t>
            </a:r>
          </a:p>
        </p:txBody>
      </p:sp>
      <p:sp>
        <p:nvSpPr>
          <p:cNvPr id="9" name="Freeform 9"/>
          <p:cNvSpPr/>
          <p:nvPr/>
        </p:nvSpPr>
        <p:spPr>
          <a:xfrm>
            <a:off x="228224" y="95839"/>
            <a:ext cx="5098321" cy="7497531"/>
          </a:xfrm>
          <a:custGeom>
            <a:avLst/>
            <a:gdLst/>
            <a:ahLst/>
            <a:cxnLst/>
            <a:rect l="l" t="t" r="r" b="b"/>
            <a:pathLst>
              <a:path w="5098321" h="7497531">
                <a:moveTo>
                  <a:pt x="0" y="0"/>
                </a:moveTo>
                <a:lnTo>
                  <a:pt x="5098322" y="0"/>
                </a:lnTo>
                <a:lnTo>
                  <a:pt x="5098322" y="7497531"/>
                </a:lnTo>
                <a:lnTo>
                  <a:pt x="0" y="74975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811939">
            <a:off x="12542213" y="1205206"/>
            <a:ext cx="5437081" cy="3839939"/>
          </a:xfrm>
          <a:custGeom>
            <a:avLst/>
            <a:gdLst/>
            <a:ahLst/>
            <a:cxnLst/>
            <a:rect l="l" t="t" r="r" b="b"/>
            <a:pathLst>
              <a:path w="5437081" h="3839939">
                <a:moveTo>
                  <a:pt x="0" y="0"/>
                </a:moveTo>
                <a:lnTo>
                  <a:pt x="5437081" y="0"/>
                </a:lnTo>
                <a:lnTo>
                  <a:pt x="5437081" y="3839939"/>
                </a:lnTo>
                <a:lnTo>
                  <a:pt x="0" y="38399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5001" y="194187"/>
            <a:ext cx="7965361" cy="5059081"/>
          </a:xfrm>
          <a:custGeom>
            <a:avLst/>
            <a:gdLst/>
            <a:ahLst/>
            <a:cxnLst/>
            <a:rect l="l" t="t" r="r" b="b"/>
            <a:pathLst>
              <a:path w="7965361" h="5059081">
                <a:moveTo>
                  <a:pt x="0" y="0"/>
                </a:moveTo>
                <a:lnTo>
                  <a:pt x="7965361" y="0"/>
                </a:lnTo>
                <a:lnTo>
                  <a:pt x="7965361" y="5059081"/>
                </a:lnTo>
                <a:lnTo>
                  <a:pt x="0" y="5059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02908" y="4282130"/>
            <a:ext cx="4495628" cy="5751689"/>
          </a:xfrm>
          <a:custGeom>
            <a:avLst/>
            <a:gdLst/>
            <a:ahLst/>
            <a:cxnLst/>
            <a:rect l="l" t="t" r="r" b="b"/>
            <a:pathLst>
              <a:path w="6179636" h="9674577">
                <a:moveTo>
                  <a:pt x="0" y="0"/>
                </a:moveTo>
                <a:lnTo>
                  <a:pt x="6179636" y="0"/>
                </a:lnTo>
                <a:lnTo>
                  <a:pt x="6179636" y="9674576"/>
                </a:lnTo>
                <a:lnTo>
                  <a:pt x="0" y="9674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284712" y="8013626"/>
            <a:ext cx="4771039" cy="2020193"/>
            <a:chOff x="0" y="0"/>
            <a:chExt cx="2624031" cy="511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24031" cy="511996"/>
            </a:xfrm>
            <a:custGeom>
              <a:avLst/>
              <a:gdLst/>
              <a:ahLst/>
              <a:cxnLst/>
              <a:rect l="l" t="t" r="r" b="b"/>
              <a:pathLst>
                <a:path w="2624031" h="511996">
                  <a:moveTo>
                    <a:pt x="0" y="0"/>
                  </a:moveTo>
                  <a:lnTo>
                    <a:pt x="2624031" y="0"/>
                  </a:lnTo>
                  <a:lnTo>
                    <a:pt x="2624031" y="511996"/>
                  </a:lnTo>
                  <a:lnTo>
                    <a:pt x="0" y="511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60076" y="5419910"/>
            <a:ext cx="8295209" cy="2404413"/>
            <a:chOff x="0" y="0"/>
            <a:chExt cx="3029012" cy="6851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029012" cy="685135"/>
            </a:xfrm>
            <a:custGeom>
              <a:avLst/>
              <a:gdLst/>
              <a:ahLst/>
              <a:cxnLst/>
              <a:rect l="l" t="t" r="r" b="b"/>
              <a:pathLst>
                <a:path w="3029012" h="685135">
                  <a:moveTo>
                    <a:pt x="0" y="0"/>
                  </a:moveTo>
                  <a:lnTo>
                    <a:pt x="3029012" y="0"/>
                  </a:lnTo>
                  <a:lnTo>
                    <a:pt x="3029012" y="685135"/>
                  </a:lnTo>
                  <a:lnTo>
                    <a:pt x="0" y="685135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22299" y="5655399"/>
            <a:ext cx="8281448" cy="260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30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ЄВРЕЙСЬКА ХОРАЛЬНА СИНАГОГА, У ЯКОМУ</a:t>
            </a:r>
          </a:p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30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РОЗМІЩУВАВСЯ КЛУБ ЗА ІНТЕРЕСАМИ ТА ДИТЯЧИЙ КІНОТЕАТР</a:t>
            </a:r>
            <a:endParaRPr lang="uk-UA" sz="3065" dirty="0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30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uk-UA" sz="2400" dirty="0">
                <a:effectLst/>
                <a:latin typeface="Lazydog" panose="020B0604020202020204" charset="0"/>
                <a:ea typeface="Calibri" panose="020F0502020204030204" pitchFamily="34" charset="0"/>
              </a:rPr>
              <a:t>(раніше - вул. Пушкінська, зараз - вул. Григорія Сковороди, буд. 12</a:t>
            </a:r>
            <a:r>
              <a:rPr lang="en-US" sz="30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)</a:t>
            </a:r>
          </a:p>
          <a:p>
            <a:pPr algn="ctr">
              <a:lnSpc>
                <a:spcPts val="2365"/>
              </a:lnSpc>
              <a:spcBef>
                <a:spcPct val="0"/>
              </a:spcBef>
            </a:pPr>
            <a:endParaRPr lang="en-US" sz="3065" dirty="0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2365"/>
              </a:lnSpc>
              <a:spcBef>
                <a:spcPct val="0"/>
              </a:spcBef>
            </a:pPr>
            <a:endParaRPr lang="en-US" sz="3065" dirty="0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284712" y="8261369"/>
            <a:ext cx="4469888" cy="2154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УРИВОК УСТАВУ ХАРКІВСЬКОГО НІМЕЦЬКОГО ТОВАРИСТВА</a:t>
            </a:r>
          </a:p>
          <a:p>
            <a:pPr algn="ctr">
              <a:lnSpc>
                <a:spcPts val="2365"/>
              </a:lnSpc>
              <a:spcBef>
                <a:spcPct val="0"/>
              </a:spcBef>
            </a:pPr>
            <a:endParaRPr lang="en-US" sz="2965" dirty="0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2365"/>
              </a:lnSpc>
              <a:spcBef>
                <a:spcPct val="0"/>
              </a:spcBef>
            </a:pPr>
            <a:endParaRPr lang="en-US" sz="2965" dirty="0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</p:txBody>
      </p:sp>
      <p:pic>
        <p:nvPicPr>
          <p:cNvPr id="11" name="Рисунок 10" descr="Єврейська громада міста Харкова святкує Пурім">
            <a:extLst>
              <a:ext uri="{FF2B5EF4-FFF2-40B4-BE49-F238E27FC236}">
                <a16:creationId xmlns:a16="http://schemas.microsoft.com/office/drawing/2014/main" id="{D06B97B4-4BBF-A6AE-55E9-8BE40C8D8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38" y="190500"/>
            <a:ext cx="5367594" cy="35760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5">
            <a:extLst>
              <a:ext uri="{FF2B5EF4-FFF2-40B4-BE49-F238E27FC236}">
                <a16:creationId xmlns:a16="http://schemas.microsoft.com/office/drawing/2014/main" id="{36545753-E623-493C-442B-A9E5BD074062}"/>
              </a:ext>
            </a:extLst>
          </p:cNvPr>
          <p:cNvGrpSpPr/>
          <p:nvPr/>
        </p:nvGrpSpPr>
        <p:grpSpPr>
          <a:xfrm>
            <a:off x="13411082" y="3993749"/>
            <a:ext cx="4771039" cy="2020193"/>
            <a:chOff x="0" y="0"/>
            <a:chExt cx="2624031" cy="511996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DCDAA27-AFF5-E53E-5321-46549EC773BF}"/>
                </a:ext>
              </a:extLst>
            </p:cNvPr>
            <p:cNvSpPr/>
            <p:nvPr/>
          </p:nvSpPr>
          <p:spPr>
            <a:xfrm>
              <a:off x="0" y="0"/>
              <a:ext cx="2624031" cy="511996"/>
            </a:xfrm>
            <a:custGeom>
              <a:avLst/>
              <a:gdLst/>
              <a:ahLst/>
              <a:cxnLst/>
              <a:rect l="l" t="t" r="r" b="b"/>
              <a:pathLst>
                <a:path w="2624031" h="511996">
                  <a:moveTo>
                    <a:pt x="0" y="0"/>
                  </a:moveTo>
                  <a:lnTo>
                    <a:pt x="2624031" y="0"/>
                  </a:lnTo>
                  <a:lnTo>
                    <a:pt x="2624031" y="511996"/>
                  </a:lnTo>
                  <a:lnTo>
                    <a:pt x="0" y="511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6CBA138-FEFB-231F-CF45-16448374F66A}"/>
              </a:ext>
            </a:extLst>
          </p:cNvPr>
          <p:cNvSpPr txBox="1"/>
          <p:nvPr/>
        </p:nvSpPr>
        <p:spPr>
          <a:xfrm>
            <a:off x="13411082" y="3849264"/>
            <a:ext cx="4771039" cy="1806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uk-UA" sz="2800" dirty="0">
                <a:effectLst/>
                <a:latin typeface="Lazydog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Єврейська громада міста Харкова святкує </a:t>
            </a:r>
            <a:r>
              <a:rPr lang="uk-UA" sz="2800" dirty="0" err="1">
                <a:effectLst/>
                <a:latin typeface="Lazydog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Пурім</a:t>
            </a:r>
            <a:endParaRPr lang="uk-UA" sz="2800" dirty="0">
              <a:latin typeface="Lazydog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18415" y="6125706"/>
            <a:ext cx="7343085" cy="2387391"/>
          </a:xfrm>
          <a:custGeom>
            <a:avLst/>
            <a:gdLst/>
            <a:ahLst/>
            <a:cxnLst/>
            <a:rect l="l" t="t" r="r" b="b"/>
            <a:pathLst>
              <a:path w="7343085" h="2387391">
                <a:moveTo>
                  <a:pt x="0" y="0"/>
                </a:moveTo>
                <a:lnTo>
                  <a:pt x="7343085" y="0"/>
                </a:lnTo>
                <a:lnTo>
                  <a:pt x="7343085" y="2387391"/>
                </a:lnTo>
                <a:lnTo>
                  <a:pt x="0" y="23873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903"/>
            </a:stretch>
          </a:blipFill>
        </p:spPr>
      </p:sp>
      <p:sp>
        <p:nvSpPr>
          <p:cNvPr id="3" name="Freeform 3"/>
          <p:cNvSpPr/>
          <p:nvPr/>
        </p:nvSpPr>
        <p:spPr>
          <a:xfrm rot="2700000">
            <a:off x="3413476" y="3460723"/>
            <a:ext cx="8199977" cy="5791234"/>
          </a:xfrm>
          <a:custGeom>
            <a:avLst/>
            <a:gdLst/>
            <a:ahLst/>
            <a:cxnLst/>
            <a:rect l="l" t="t" r="r" b="b"/>
            <a:pathLst>
              <a:path w="8199977" h="5791234">
                <a:moveTo>
                  <a:pt x="0" y="0"/>
                </a:moveTo>
                <a:lnTo>
                  <a:pt x="8199977" y="0"/>
                </a:lnTo>
                <a:lnTo>
                  <a:pt x="8199977" y="5791235"/>
                </a:lnTo>
                <a:lnTo>
                  <a:pt x="0" y="5791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035141" y="8922672"/>
            <a:ext cx="5224159" cy="1009360"/>
            <a:chOff x="0" y="0"/>
            <a:chExt cx="1907612" cy="3685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07612" cy="368570"/>
            </a:xfrm>
            <a:custGeom>
              <a:avLst/>
              <a:gdLst/>
              <a:ahLst/>
              <a:cxnLst/>
              <a:rect l="l" t="t" r="r" b="b"/>
              <a:pathLst>
                <a:path w="1907612" h="368570">
                  <a:moveTo>
                    <a:pt x="0" y="0"/>
                  </a:moveTo>
                  <a:lnTo>
                    <a:pt x="1907612" y="0"/>
                  </a:lnTo>
                  <a:lnTo>
                    <a:pt x="1907612" y="368570"/>
                  </a:lnTo>
                  <a:lnTo>
                    <a:pt x="0" y="368570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352697" y="193726"/>
            <a:ext cx="4569338" cy="4477338"/>
          </a:xfrm>
          <a:custGeom>
            <a:avLst/>
            <a:gdLst/>
            <a:ahLst/>
            <a:cxnLst/>
            <a:rect l="l" t="t" r="r" b="b"/>
            <a:pathLst>
              <a:path w="4569338" h="4477338">
                <a:moveTo>
                  <a:pt x="0" y="0"/>
                </a:moveTo>
                <a:lnTo>
                  <a:pt x="4569338" y="0"/>
                </a:lnTo>
                <a:lnTo>
                  <a:pt x="4569338" y="4477338"/>
                </a:lnTo>
                <a:lnTo>
                  <a:pt x="0" y="4477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52697" y="4831452"/>
            <a:ext cx="4569338" cy="1039558"/>
            <a:chOff x="0" y="0"/>
            <a:chExt cx="1668503" cy="37959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8503" cy="379597"/>
            </a:xfrm>
            <a:custGeom>
              <a:avLst/>
              <a:gdLst/>
              <a:ahLst/>
              <a:cxnLst/>
              <a:rect l="l" t="t" r="r" b="b"/>
              <a:pathLst>
                <a:path w="1668503" h="379597">
                  <a:moveTo>
                    <a:pt x="0" y="0"/>
                  </a:moveTo>
                  <a:lnTo>
                    <a:pt x="1668503" y="0"/>
                  </a:lnTo>
                  <a:lnTo>
                    <a:pt x="1668503" y="379597"/>
                  </a:lnTo>
                  <a:lnTo>
                    <a:pt x="0" y="379597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5207040" y="193726"/>
            <a:ext cx="6542350" cy="4350663"/>
          </a:xfrm>
          <a:custGeom>
            <a:avLst/>
            <a:gdLst/>
            <a:ahLst/>
            <a:cxnLst/>
            <a:rect l="l" t="t" r="r" b="b"/>
            <a:pathLst>
              <a:path w="6542350" h="4350663">
                <a:moveTo>
                  <a:pt x="0" y="0"/>
                </a:moveTo>
                <a:lnTo>
                  <a:pt x="6542351" y="0"/>
                </a:lnTo>
                <a:lnTo>
                  <a:pt x="6542351" y="4350663"/>
                </a:lnTo>
                <a:lnTo>
                  <a:pt x="0" y="43506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-775232" y="5191125"/>
            <a:ext cx="6825194" cy="399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ЄВРЕЙСЬКА СПІЛЬНОТА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263275" y="4792964"/>
            <a:ext cx="4569338" cy="1147877"/>
            <a:chOff x="0" y="0"/>
            <a:chExt cx="1668503" cy="4191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68503" cy="419150"/>
            </a:xfrm>
            <a:custGeom>
              <a:avLst/>
              <a:gdLst/>
              <a:ahLst/>
              <a:cxnLst/>
              <a:rect l="l" t="t" r="r" b="b"/>
              <a:pathLst>
                <a:path w="1668503" h="419150">
                  <a:moveTo>
                    <a:pt x="0" y="0"/>
                  </a:moveTo>
                  <a:lnTo>
                    <a:pt x="1668503" y="0"/>
                  </a:lnTo>
                  <a:lnTo>
                    <a:pt x="1668503" y="419150"/>
                  </a:lnTo>
                  <a:lnTo>
                    <a:pt x="0" y="419150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12035141" y="193726"/>
            <a:ext cx="6026359" cy="4350663"/>
          </a:xfrm>
          <a:custGeom>
            <a:avLst/>
            <a:gdLst/>
            <a:ahLst/>
            <a:cxnLst/>
            <a:rect l="l" t="t" r="r" b="b"/>
            <a:pathLst>
              <a:path w="6026359" h="4350663">
                <a:moveTo>
                  <a:pt x="0" y="0"/>
                </a:moveTo>
                <a:lnTo>
                  <a:pt x="6026359" y="0"/>
                </a:lnTo>
                <a:lnTo>
                  <a:pt x="6026359" y="4350663"/>
                </a:lnTo>
                <a:lnTo>
                  <a:pt x="0" y="43506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956" r="-3402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2911779" y="4792964"/>
            <a:ext cx="4475334" cy="1116535"/>
            <a:chOff x="0" y="0"/>
            <a:chExt cx="1634177" cy="4077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34177" cy="407705"/>
            </a:xfrm>
            <a:custGeom>
              <a:avLst/>
              <a:gdLst/>
              <a:ahLst/>
              <a:cxnLst/>
              <a:rect l="l" t="t" r="r" b="b"/>
              <a:pathLst>
                <a:path w="1634177" h="407705">
                  <a:moveTo>
                    <a:pt x="0" y="0"/>
                  </a:moveTo>
                  <a:lnTo>
                    <a:pt x="1634177" y="0"/>
                  </a:lnTo>
                  <a:lnTo>
                    <a:pt x="1634177" y="407705"/>
                  </a:lnTo>
                  <a:lnTo>
                    <a:pt x="0" y="407705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352697" y="6640267"/>
            <a:ext cx="4569338" cy="3465475"/>
          </a:xfrm>
          <a:custGeom>
            <a:avLst/>
            <a:gdLst/>
            <a:ahLst/>
            <a:cxnLst/>
            <a:rect l="l" t="t" r="r" b="b"/>
            <a:pathLst>
              <a:path w="4569338" h="3465475">
                <a:moveTo>
                  <a:pt x="0" y="0"/>
                </a:moveTo>
                <a:lnTo>
                  <a:pt x="4569338" y="0"/>
                </a:lnTo>
                <a:lnTo>
                  <a:pt x="4569338" y="3465475"/>
                </a:lnTo>
                <a:lnTo>
                  <a:pt x="0" y="3465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443" t="-3125" b="-3125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1236306" y="9226423"/>
            <a:ext cx="6825194" cy="399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ПОЛЬСЬКЕ ТОВАРИСТВО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92635" y="5167021"/>
            <a:ext cx="3910619" cy="74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3"/>
              </a:lnSpc>
              <a:spcBef>
                <a:spcPct val="0"/>
              </a:spcBef>
            </a:pPr>
            <a:r>
              <a:rPr lang="en-US" sz="2863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ГРЕЦЬКЕ ТОВАРИСТВО “ГЕЛІОС”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64234" y="5005387"/>
            <a:ext cx="5373342" cy="770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ГРУЗИНСЬКА ГРОМАДА «МЕТЕХІ»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178102" y="7608018"/>
            <a:ext cx="4926792" cy="1113529"/>
            <a:chOff x="0" y="0"/>
            <a:chExt cx="1799028" cy="4066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9028" cy="406607"/>
            </a:xfrm>
            <a:custGeom>
              <a:avLst/>
              <a:gdLst/>
              <a:ahLst/>
              <a:cxnLst/>
              <a:rect l="l" t="t" r="r" b="b"/>
              <a:pathLst>
                <a:path w="1799028" h="406607">
                  <a:moveTo>
                    <a:pt x="0" y="0"/>
                  </a:moveTo>
                  <a:lnTo>
                    <a:pt x="1799028" y="0"/>
                  </a:lnTo>
                  <a:lnTo>
                    <a:pt x="1799028" y="406607"/>
                  </a:lnTo>
                  <a:lnTo>
                    <a:pt x="0" y="406607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4922035" y="7844697"/>
            <a:ext cx="5182859" cy="770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  <a:spcBef>
                <a:spcPct val="0"/>
              </a:spcBef>
            </a:pPr>
            <a:r>
              <a:rPr lang="en-US" sz="29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АЗЕРБАЙДЖАНСЬКА ГРОМАДА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811939">
            <a:off x="4337204" y="2631774"/>
            <a:ext cx="7749194" cy="5472868"/>
          </a:xfrm>
          <a:custGeom>
            <a:avLst/>
            <a:gdLst/>
            <a:ahLst/>
            <a:cxnLst/>
            <a:rect l="l" t="t" r="r" b="b"/>
            <a:pathLst>
              <a:path w="7749194" h="5472868">
                <a:moveTo>
                  <a:pt x="0" y="0"/>
                </a:moveTo>
                <a:lnTo>
                  <a:pt x="7749193" y="0"/>
                </a:lnTo>
                <a:lnTo>
                  <a:pt x="7749193" y="5472868"/>
                </a:lnTo>
                <a:lnTo>
                  <a:pt x="0" y="5472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7" name="Freeform 7"/>
          <p:cNvSpPr/>
          <p:nvPr/>
        </p:nvSpPr>
        <p:spPr>
          <a:xfrm rot="-392747">
            <a:off x="248009" y="1128093"/>
            <a:ext cx="4560024" cy="4611908"/>
          </a:xfrm>
          <a:custGeom>
            <a:avLst/>
            <a:gdLst/>
            <a:ahLst/>
            <a:cxnLst/>
            <a:rect l="l" t="t" r="r" b="b"/>
            <a:pathLst>
              <a:path w="4560024" h="4611908">
                <a:moveTo>
                  <a:pt x="0" y="0"/>
                </a:moveTo>
                <a:lnTo>
                  <a:pt x="4560023" y="0"/>
                </a:lnTo>
                <a:lnTo>
                  <a:pt x="4560023" y="4611908"/>
                </a:lnTo>
                <a:lnTo>
                  <a:pt x="0" y="46119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0" name="Freeform 10"/>
          <p:cNvSpPr/>
          <p:nvPr/>
        </p:nvSpPr>
        <p:spPr>
          <a:xfrm rot="-458144">
            <a:off x="636819" y="1817258"/>
            <a:ext cx="3861631" cy="3292924"/>
          </a:xfrm>
          <a:custGeom>
            <a:avLst/>
            <a:gdLst/>
            <a:ahLst/>
            <a:cxnLst/>
            <a:rect l="l" t="t" r="r" b="b"/>
            <a:pathLst>
              <a:path w="3861631" h="3292924">
                <a:moveTo>
                  <a:pt x="0" y="0"/>
                </a:moveTo>
                <a:lnTo>
                  <a:pt x="3861631" y="0"/>
                </a:lnTo>
                <a:lnTo>
                  <a:pt x="3861631" y="3292924"/>
                </a:lnTo>
                <a:lnTo>
                  <a:pt x="0" y="32929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57" r="-3639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982468" y="459032"/>
            <a:ext cx="14326901" cy="42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31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ФЕСТИВАЛІ НАРОДНИХ КУЛЬТУР</a:t>
            </a:r>
          </a:p>
        </p:txBody>
      </p:sp>
      <p:sp>
        <p:nvSpPr>
          <p:cNvPr id="12" name="Freeform 12"/>
          <p:cNvSpPr/>
          <p:nvPr/>
        </p:nvSpPr>
        <p:spPr>
          <a:xfrm rot="678281">
            <a:off x="12396777" y="1231798"/>
            <a:ext cx="4224710" cy="4272778"/>
          </a:xfrm>
          <a:custGeom>
            <a:avLst/>
            <a:gdLst/>
            <a:ahLst/>
            <a:cxnLst/>
            <a:rect l="l" t="t" r="r" b="b"/>
            <a:pathLst>
              <a:path w="4224710" h="4272778">
                <a:moveTo>
                  <a:pt x="0" y="0"/>
                </a:moveTo>
                <a:lnTo>
                  <a:pt x="4224710" y="0"/>
                </a:lnTo>
                <a:lnTo>
                  <a:pt x="4224710" y="4272779"/>
                </a:lnTo>
                <a:lnTo>
                  <a:pt x="0" y="427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758607">
            <a:off x="12593955" y="1945518"/>
            <a:ext cx="3728150" cy="3117526"/>
          </a:xfrm>
          <a:custGeom>
            <a:avLst/>
            <a:gdLst/>
            <a:ahLst/>
            <a:cxnLst/>
            <a:rect l="l" t="t" r="r" b="b"/>
            <a:pathLst>
              <a:path w="3728150" h="3117526">
                <a:moveTo>
                  <a:pt x="0" y="0"/>
                </a:moveTo>
                <a:lnTo>
                  <a:pt x="3728151" y="0"/>
                </a:lnTo>
                <a:lnTo>
                  <a:pt x="3728151" y="3117526"/>
                </a:lnTo>
                <a:lnTo>
                  <a:pt x="0" y="31175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71" r="-1047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268964" y="1125764"/>
            <a:ext cx="4770915" cy="4825198"/>
          </a:xfrm>
          <a:custGeom>
            <a:avLst/>
            <a:gdLst/>
            <a:ahLst/>
            <a:cxnLst/>
            <a:rect l="l" t="t" r="r" b="b"/>
            <a:pathLst>
              <a:path w="4770915" h="4825198">
                <a:moveTo>
                  <a:pt x="0" y="0"/>
                </a:moveTo>
                <a:lnTo>
                  <a:pt x="4770915" y="0"/>
                </a:lnTo>
                <a:lnTo>
                  <a:pt x="4770915" y="4825199"/>
                </a:lnTo>
                <a:lnTo>
                  <a:pt x="0" y="48251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82231" y="1893955"/>
            <a:ext cx="3944382" cy="3539306"/>
          </a:xfrm>
          <a:custGeom>
            <a:avLst/>
            <a:gdLst/>
            <a:ahLst/>
            <a:cxnLst/>
            <a:rect l="l" t="t" r="r" b="b"/>
            <a:pathLst>
              <a:path w="3944382" h="3539306">
                <a:moveTo>
                  <a:pt x="0" y="0"/>
                </a:moveTo>
                <a:lnTo>
                  <a:pt x="3944382" y="0"/>
                </a:lnTo>
                <a:lnTo>
                  <a:pt x="3944382" y="3539306"/>
                </a:lnTo>
                <a:lnTo>
                  <a:pt x="0" y="35393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58539"/>
            </a:stretch>
          </a:blipFill>
        </p:spPr>
      </p:sp>
      <p:sp>
        <p:nvSpPr>
          <p:cNvPr id="16" name="Freeform 16"/>
          <p:cNvSpPr/>
          <p:nvPr/>
        </p:nvSpPr>
        <p:spPr>
          <a:xfrm rot="-1091740">
            <a:off x="2523008" y="5825745"/>
            <a:ext cx="4067093" cy="4113368"/>
          </a:xfrm>
          <a:custGeom>
            <a:avLst/>
            <a:gdLst/>
            <a:ahLst/>
            <a:cxnLst/>
            <a:rect l="l" t="t" r="r" b="b"/>
            <a:pathLst>
              <a:path w="4067093" h="4113368">
                <a:moveTo>
                  <a:pt x="0" y="0"/>
                </a:moveTo>
                <a:lnTo>
                  <a:pt x="4067092" y="0"/>
                </a:lnTo>
                <a:lnTo>
                  <a:pt x="4067092" y="4113368"/>
                </a:lnTo>
                <a:lnTo>
                  <a:pt x="0" y="411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134011">
            <a:off x="2725189" y="6589626"/>
            <a:ext cx="3662730" cy="2752408"/>
          </a:xfrm>
          <a:custGeom>
            <a:avLst/>
            <a:gdLst/>
            <a:ahLst/>
            <a:cxnLst/>
            <a:rect l="l" t="t" r="r" b="b"/>
            <a:pathLst>
              <a:path w="3662730" h="2752408">
                <a:moveTo>
                  <a:pt x="0" y="0"/>
                </a:moveTo>
                <a:lnTo>
                  <a:pt x="3662730" y="0"/>
                </a:lnTo>
                <a:lnTo>
                  <a:pt x="3662730" y="2752408"/>
                </a:lnTo>
                <a:lnTo>
                  <a:pt x="0" y="27524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6118"/>
            </a:stretch>
          </a:blipFill>
        </p:spPr>
      </p:sp>
      <p:sp>
        <p:nvSpPr>
          <p:cNvPr id="20" name="Freeform 20"/>
          <p:cNvSpPr/>
          <p:nvPr/>
        </p:nvSpPr>
        <p:spPr>
          <a:xfrm rot="6122970">
            <a:off x="14254429" y="6736205"/>
            <a:ext cx="4179293" cy="2730413"/>
          </a:xfrm>
          <a:custGeom>
            <a:avLst/>
            <a:gdLst/>
            <a:ahLst/>
            <a:cxnLst/>
            <a:rect l="l" t="t" r="r" b="b"/>
            <a:pathLst>
              <a:path w="4619030" h="3262190">
                <a:moveTo>
                  <a:pt x="0" y="0"/>
                </a:moveTo>
                <a:lnTo>
                  <a:pt x="4619030" y="0"/>
                </a:lnTo>
                <a:lnTo>
                  <a:pt x="4619030" y="3262190"/>
                </a:lnTo>
                <a:lnTo>
                  <a:pt x="0" y="32621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6122970">
            <a:off x="-393583" y="7284235"/>
            <a:ext cx="3542695" cy="2502029"/>
          </a:xfrm>
          <a:custGeom>
            <a:avLst/>
            <a:gdLst/>
            <a:ahLst/>
            <a:cxnLst/>
            <a:rect l="l" t="t" r="r" b="b"/>
            <a:pathLst>
              <a:path w="3542695" h="2502029">
                <a:moveTo>
                  <a:pt x="0" y="0"/>
                </a:moveTo>
                <a:lnTo>
                  <a:pt x="3542696" y="0"/>
                </a:lnTo>
                <a:lnTo>
                  <a:pt x="3542696" y="2502029"/>
                </a:lnTo>
                <a:lnTo>
                  <a:pt x="0" y="2502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EA757D70-AF4F-D998-A3F0-DA4BE59F85B5}"/>
              </a:ext>
            </a:extLst>
          </p:cNvPr>
          <p:cNvSpPr/>
          <p:nvPr/>
        </p:nvSpPr>
        <p:spPr>
          <a:xfrm rot="1127079">
            <a:off x="10650373" y="5873810"/>
            <a:ext cx="3945326" cy="3990216"/>
          </a:xfrm>
          <a:custGeom>
            <a:avLst/>
            <a:gdLst/>
            <a:ahLst/>
            <a:cxnLst/>
            <a:rect l="l" t="t" r="r" b="b"/>
            <a:pathLst>
              <a:path w="3945326" h="3990216">
                <a:moveTo>
                  <a:pt x="0" y="0"/>
                </a:moveTo>
                <a:lnTo>
                  <a:pt x="3945326" y="0"/>
                </a:lnTo>
                <a:lnTo>
                  <a:pt x="3945326" y="3990215"/>
                </a:lnTo>
                <a:lnTo>
                  <a:pt x="0" y="3990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024B6270-4FF9-2D9C-060A-74C31D41879B}"/>
              </a:ext>
            </a:extLst>
          </p:cNvPr>
          <p:cNvSpPr/>
          <p:nvPr/>
        </p:nvSpPr>
        <p:spPr>
          <a:xfrm rot="1126663">
            <a:off x="10905494" y="6226843"/>
            <a:ext cx="3428027" cy="3329837"/>
          </a:xfrm>
          <a:custGeom>
            <a:avLst/>
            <a:gdLst/>
            <a:ahLst/>
            <a:cxnLst/>
            <a:rect l="l" t="t" r="r" b="b"/>
            <a:pathLst>
              <a:path w="3428027" h="3329837">
                <a:moveTo>
                  <a:pt x="0" y="0"/>
                </a:moveTo>
                <a:lnTo>
                  <a:pt x="3428027" y="0"/>
                </a:lnTo>
                <a:lnTo>
                  <a:pt x="3428027" y="3329836"/>
                </a:lnTo>
                <a:lnTo>
                  <a:pt x="0" y="3329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90930"/>
            </a:stretch>
          </a:blipFill>
        </p:spPr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FD908E-6908-B6B5-7E92-84852C2FD7D6}"/>
              </a:ext>
            </a:extLst>
          </p:cNvPr>
          <p:cNvSpPr txBox="1"/>
          <p:nvPr/>
        </p:nvSpPr>
        <p:spPr>
          <a:xfrm>
            <a:off x="14532673" y="5972905"/>
            <a:ext cx="4083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effectLst/>
                <a:latin typeface="Lazydog" panose="020B0604020202020204" charset="0"/>
                <a:ea typeface="Calibri" panose="020F0502020204030204" pitchFamily="34" charset="0"/>
              </a:rPr>
              <a:t>слобожанський фестиваль «Покуть»</a:t>
            </a:r>
            <a:endParaRPr lang="ru-RU" dirty="0">
              <a:latin typeface="Lazydog" panose="020B060402020202020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83FA9C-EFF2-C007-E756-CB07468E37A8}"/>
              </a:ext>
            </a:extLst>
          </p:cNvPr>
          <p:cNvSpPr txBox="1"/>
          <p:nvPr/>
        </p:nvSpPr>
        <p:spPr>
          <a:xfrm>
            <a:off x="6646716" y="6974935"/>
            <a:ext cx="3669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Lazydog" panose="020B0604020202020204" charset="0"/>
                <a:ea typeface="Calibri" panose="020F0502020204030204" pitchFamily="34" charset="0"/>
              </a:rPr>
              <a:t>«Дні єврейської культури»</a:t>
            </a:r>
            <a:endParaRPr lang="ru-RU" dirty="0">
              <a:latin typeface="Lazydog" panose="020B060402020202020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BB3866-54C4-3357-C5EC-55C348B81761}"/>
              </a:ext>
            </a:extLst>
          </p:cNvPr>
          <p:cNvSpPr txBox="1"/>
          <p:nvPr/>
        </p:nvSpPr>
        <p:spPr>
          <a:xfrm rot="10800000" flipV="1">
            <a:off x="7827210" y="9317260"/>
            <a:ext cx="3212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Lazydog" panose="020B0604020202020204" charset="0"/>
                <a:ea typeface="Calibri" panose="020F0502020204030204" pitchFamily="34" charset="0"/>
              </a:rPr>
              <a:t>«Дні німецької культури»</a:t>
            </a:r>
            <a:endParaRPr lang="ru-RU" dirty="0">
              <a:latin typeface="Lazydog" panose="020B060402020202020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D21209-6D20-F6FE-1E4B-3F47E97F7A33}"/>
              </a:ext>
            </a:extLst>
          </p:cNvPr>
          <p:cNvSpPr txBox="1"/>
          <p:nvPr/>
        </p:nvSpPr>
        <p:spPr>
          <a:xfrm rot="10800000" flipV="1">
            <a:off x="53338" y="5830095"/>
            <a:ext cx="3212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effectLst/>
                <a:latin typeface="Lazydog" panose="020B0604020202020204" charset="0"/>
                <a:ea typeface="Calibri" panose="020F0502020204030204" pitchFamily="34" charset="0"/>
              </a:rPr>
              <a:t>«День української культури»</a:t>
            </a:r>
            <a:endParaRPr lang="ru-RU" dirty="0">
              <a:latin typeface="Lazydog" panose="020B06040202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22970">
            <a:off x="13095213" y="5832036"/>
            <a:ext cx="4619030" cy="3262190"/>
          </a:xfrm>
          <a:custGeom>
            <a:avLst/>
            <a:gdLst/>
            <a:ahLst/>
            <a:cxnLst/>
            <a:rect l="l" t="t" r="r" b="b"/>
            <a:pathLst>
              <a:path w="4619030" h="3262190">
                <a:moveTo>
                  <a:pt x="0" y="0"/>
                </a:moveTo>
                <a:lnTo>
                  <a:pt x="4619030" y="0"/>
                </a:lnTo>
                <a:lnTo>
                  <a:pt x="4619030" y="3262190"/>
                </a:lnTo>
                <a:lnTo>
                  <a:pt x="0" y="3262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-486555">
            <a:off x="6675854" y="1029362"/>
            <a:ext cx="4936293" cy="5748992"/>
            <a:chOff x="0" y="0"/>
            <a:chExt cx="13561060" cy="15793720"/>
          </a:xfrm>
        </p:grpSpPr>
        <p:sp>
          <p:nvSpPr>
            <p:cNvPr id="4" name="Freeform 4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4"/>
              <a:stretch>
                <a:fillRect l="-10745" r="-107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1449927">
            <a:off x="466714" y="1480857"/>
            <a:ext cx="5207325" cy="6064646"/>
            <a:chOff x="0" y="0"/>
            <a:chExt cx="13561060" cy="15793720"/>
          </a:xfrm>
        </p:grpSpPr>
        <p:sp>
          <p:nvSpPr>
            <p:cNvPr id="7" name="Freeform 7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6"/>
              <a:stretch>
                <a:fillRect l="-31460" r="-3146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6715799" y="1435734"/>
            <a:ext cx="1460251" cy="1460251"/>
          </a:xfrm>
          <a:custGeom>
            <a:avLst/>
            <a:gdLst/>
            <a:ahLst/>
            <a:cxnLst/>
            <a:rect l="l" t="t" r="r" b="b"/>
            <a:pathLst>
              <a:path w="1460251" h="1460251">
                <a:moveTo>
                  <a:pt x="0" y="0"/>
                </a:moveTo>
                <a:lnTo>
                  <a:pt x="1460250" y="0"/>
                </a:lnTo>
                <a:lnTo>
                  <a:pt x="1460250" y="1460250"/>
                </a:lnTo>
                <a:lnTo>
                  <a:pt x="0" y="14602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821730" y="8791364"/>
            <a:ext cx="933873" cy="933873"/>
          </a:xfrm>
          <a:custGeom>
            <a:avLst/>
            <a:gdLst/>
            <a:ahLst/>
            <a:cxnLst/>
            <a:rect l="l" t="t" r="r" b="b"/>
            <a:pathLst>
              <a:path w="933873" h="933873">
                <a:moveTo>
                  <a:pt x="0" y="0"/>
                </a:moveTo>
                <a:lnTo>
                  <a:pt x="933873" y="0"/>
                </a:lnTo>
                <a:lnTo>
                  <a:pt x="933873" y="933872"/>
                </a:lnTo>
                <a:lnTo>
                  <a:pt x="0" y="9338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619069" y="6020860"/>
            <a:ext cx="508190" cy="508190"/>
          </a:xfrm>
          <a:custGeom>
            <a:avLst/>
            <a:gdLst/>
            <a:ahLst/>
            <a:cxnLst/>
            <a:rect l="l" t="t" r="r" b="b"/>
            <a:pathLst>
              <a:path w="508190" h="508190">
                <a:moveTo>
                  <a:pt x="0" y="0"/>
                </a:moveTo>
                <a:lnTo>
                  <a:pt x="508190" y="0"/>
                </a:lnTo>
                <a:lnTo>
                  <a:pt x="508190" y="508190"/>
                </a:lnTo>
                <a:lnTo>
                  <a:pt x="0" y="5081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483144" y="2485307"/>
            <a:ext cx="722545" cy="722545"/>
          </a:xfrm>
          <a:custGeom>
            <a:avLst/>
            <a:gdLst/>
            <a:ahLst/>
            <a:cxnLst/>
            <a:rect l="l" t="t" r="r" b="b"/>
            <a:pathLst>
              <a:path w="722545" h="722545">
                <a:moveTo>
                  <a:pt x="0" y="0"/>
                </a:moveTo>
                <a:lnTo>
                  <a:pt x="722545" y="0"/>
                </a:lnTo>
                <a:lnTo>
                  <a:pt x="722545" y="722546"/>
                </a:lnTo>
                <a:lnTo>
                  <a:pt x="0" y="7225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813424">
            <a:off x="10483361" y="6325493"/>
            <a:ext cx="544485" cy="953147"/>
          </a:xfrm>
          <a:custGeom>
            <a:avLst/>
            <a:gdLst/>
            <a:ahLst/>
            <a:cxnLst/>
            <a:rect l="l" t="t" r="r" b="b"/>
            <a:pathLst>
              <a:path w="544485" h="953147">
                <a:moveTo>
                  <a:pt x="0" y="0"/>
                </a:moveTo>
                <a:lnTo>
                  <a:pt x="544485" y="0"/>
                </a:lnTo>
                <a:lnTo>
                  <a:pt x="544485" y="953147"/>
                </a:lnTo>
                <a:lnTo>
                  <a:pt x="0" y="953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>
            <a:grpSpLocks noChangeAspect="1"/>
          </p:cNvGrpSpPr>
          <p:nvPr/>
        </p:nvGrpSpPr>
        <p:grpSpPr>
          <a:xfrm rot="497423">
            <a:off x="12431545" y="1480857"/>
            <a:ext cx="5207325" cy="6064646"/>
            <a:chOff x="0" y="0"/>
            <a:chExt cx="13561060" cy="15793720"/>
          </a:xfrm>
        </p:grpSpPr>
        <p:sp>
          <p:nvSpPr>
            <p:cNvPr id="21" name="Freeform 21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11"/>
              <a:stretch>
                <a:fillRect l="-41692" r="-4169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sp>
        <p:nvSpPr>
          <p:cNvPr id="23" name="Freeform 23"/>
          <p:cNvSpPr/>
          <p:nvPr/>
        </p:nvSpPr>
        <p:spPr>
          <a:xfrm>
            <a:off x="5262909" y="7226982"/>
            <a:ext cx="7274734" cy="2800773"/>
          </a:xfrm>
          <a:custGeom>
            <a:avLst/>
            <a:gdLst/>
            <a:ahLst/>
            <a:cxnLst/>
            <a:rect l="l" t="t" r="r" b="b"/>
            <a:pathLst>
              <a:path w="7274734" h="2800773">
                <a:moveTo>
                  <a:pt x="0" y="0"/>
                </a:moveTo>
                <a:lnTo>
                  <a:pt x="7274734" y="0"/>
                </a:lnTo>
                <a:lnTo>
                  <a:pt x="7274734" y="2800773"/>
                </a:lnTo>
                <a:lnTo>
                  <a:pt x="0" y="28007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2358968" y="497204"/>
            <a:ext cx="14326901" cy="42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31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МІЖНАРОДНИЙ МУЗИЧНИЙ ФЕСТИВАЛЬ-КОНКУРС «ХАРКІВСЬКІ АСАМБЛЕЇ»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622019">
            <a:off x="6150442" y="5047271"/>
            <a:ext cx="5493158" cy="3879543"/>
          </a:xfrm>
          <a:custGeom>
            <a:avLst/>
            <a:gdLst/>
            <a:ahLst/>
            <a:cxnLst/>
            <a:rect l="l" t="t" r="r" b="b"/>
            <a:pathLst>
              <a:path w="5493158" h="3879543">
                <a:moveTo>
                  <a:pt x="0" y="0"/>
                </a:moveTo>
                <a:lnTo>
                  <a:pt x="5493158" y="0"/>
                </a:lnTo>
                <a:lnTo>
                  <a:pt x="5493158" y="3879543"/>
                </a:lnTo>
                <a:lnTo>
                  <a:pt x="0" y="38795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811939">
            <a:off x="11261108" y="1670408"/>
            <a:ext cx="6167687" cy="4355929"/>
          </a:xfrm>
          <a:custGeom>
            <a:avLst/>
            <a:gdLst/>
            <a:ahLst/>
            <a:cxnLst/>
            <a:rect l="l" t="t" r="r" b="b"/>
            <a:pathLst>
              <a:path w="6167687" h="4355929">
                <a:moveTo>
                  <a:pt x="0" y="0"/>
                </a:moveTo>
                <a:lnTo>
                  <a:pt x="6167687" y="0"/>
                </a:lnTo>
                <a:lnTo>
                  <a:pt x="6167687" y="4355929"/>
                </a:lnTo>
                <a:lnTo>
                  <a:pt x="0" y="43559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6" name="Freeform 6"/>
          <p:cNvSpPr/>
          <p:nvPr/>
        </p:nvSpPr>
        <p:spPr>
          <a:xfrm rot="-301814">
            <a:off x="1290119" y="1672151"/>
            <a:ext cx="7156992" cy="7238425"/>
          </a:xfrm>
          <a:custGeom>
            <a:avLst/>
            <a:gdLst/>
            <a:ahLst/>
            <a:cxnLst/>
            <a:rect l="l" t="t" r="r" b="b"/>
            <a:pathLst>
              <a:path w="7156992" h="7238425">
                <a:moveTo>
                  <a:pt x="0" y="0"/>
                </a:moveTo>
                <a:lnTo>
                  <a:pt x="7156992" y="0"/>
                </a:lnTo>
                <a:lnTo>
                  <a:pt x="7156992" y="7238424"/>
                </a:lnTo>
                <a:lnTo>
                  <a:pt x="0" y="72384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36186" y="379635"/>
            <a:ext cx="16676137" cy="660620"/>
            <a:chOff x="0" y="0"/>
            <a:chExt cx="6083500" cy="2409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8750667" y="1372322"/>
            <a:ext cx="5124296" cy="4932180"/>
            <a:chOff x="30480" y="591820"/>
            <a:chExt cx="12736830" cy="12259310"/>
          </a:xfrm>
        </p:grpSpPr>
        <p:sp>
          <p:nvSpPr>
            <p:cNvPr id="10" name="Freeform 10"/>
            <p:cNvSpPr/>
            <p:nvPr/>
          </p:nvSpPr>
          <p:spPr>
            <a:xfrm>
              <a:off x="64261" y="240734"/>
              <a:ext cx="12517576" cy="11526913"/>
            </a:xfrm>
            <a:custGeom>
              <a:avLst/>
              <a:gdLst/>
              <a:ahLst/>
              <a:cxnLst/>
              <a:rect l="l" t="t" r="r" b="b"/>
              <a:pathLst>
                <a:path w="12517576" h="11526913">
                  <a:moveTo>
                    <a:pt x="11861039" y="4030276"/>
                  </a:moveTo>
                  <a:cubicBezTo>
                    <a:pt x="10754869" y="1880166"/>
                    <a:pt x="8526019" y="304096"/>
                    <a:pt x="6151119" y="56446"/>
                  </a:cubicBezTo>
                  <a:cubicBezTo>
                    <a:pt x="4213099" y="-240734"/>
                    <a:pt x="2938019" y="672396"/>
                    <a:pt x="1896619" y="1929696"/>
                  </a:cubicBezTo>
                  <a:cubicBezTo>
                    <a:pt x="855219" y="3186996"/>
                    <a:pt x="301499" y="4789736"/>
                    <a:pt x="77979" y="6406446"/>
                  </a:cubicBezTo>
                  <a:cubicBezTo>
                    <a:pt x="-40131" y="7259886"/>
                    <a:pt x="-64261" y="8165396"/>
                    <a:pt x="297689" y="8947716"/>
                  </a:cubicBezTo>
                  <a:cubicBezTo>
                    <a:pt x="756159" y="9939586"/>
                    <a:pt x="1758189" y="10570776"/>
                    <a:pt x="2777999" y="10963206"/>
                  </a:cubicBezTo>
                  <a:cubicBezTo>
                    <a:pt x="5521199" y="12018576"/>
                    <a:pt x="8889240" y="11609636"/>
                    <a:pt x="11024109" y="9587796"/>
                  </a:cubicBezTo>
                  <a:cubicBezTo>
                    <a:pt x="11692129" y="8955336"/>
                    <a:pt x="12239499" y="8162856"/>
                    <a:pt x="12435079" y="7263696"/>
                  </a:cubicBezTo>
                  <a:cubicBezTo>
                    <a:pt x="12672569" y="6172766"/>
                    <a:pt x="12371579" y="5023416"/>
                    <a:pt x="11861039" y="4030276"/>
                  </a:cubicBezTo>
                  <a:close/>
                </a:path>
              </a:pathLst>
            </a:custGeom>
            <a:blipFill>
              <a:blip r:embed="rId6"/>
              <a:stretch>
                <a:fillRect l="-26738" r="-26738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rot="-355402">
            <a:off x="2259561" y="2786907"/>
            <a:ext cx="5573219" cy="5407039"/>
          </a:xfrm>
          <a:custGeom>
            <a:avLst/>
            <a:gdLst/>
            <a:ahLst/>
            <a:cxnLst/>
            <a:rect l="l" t="t" r="r" b="b"/>
            <a:pathLst>
              <a:path w="5573219" h="5407039">
                <a:moveTo>
                  <a:pt x="0" y="0"/>
                </a:moveTo>
                <a:lnTo>
                  <a:pt x="5573219" y="0"/>
                </a:lnTo>
                <a:lnTo>
                  <a:pt x="5573219" y="5407039"/>
                </a:lnTo>
                <a:lnTo>
                  <a:pt x="0" y="54070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5842" t="-13564" b="-13564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3004866" y="5143500"/>
            <a:ext cx="4994080" cy="4932180"/>
            <a:chOff x="30480" y="591820"/>
            <a:chExt cx="12413169" cy="12259310"/>
          </a:xfrm>
        </p:grpSpPr>
        <p:sp>
          <p:nvSpPr>
            <p:cNvPr id="13" name="Freeform 13"/>
            <p:cNvSpPr/>
            <p:nvPr/>
          </p:nvSpPr>
          <p:spPr>
            <a:xfrm>
              <a:off x="63116" y="240734"/>
              <a:ext cx="12199773" cy="11526913"/>
            </a:xfrm>
            <a:custGeom>
              <a:avLst/>
              <a:gdLst/>
              <a:ahLst/>
              <a:cxnLst/>
              <a:rect l="l" t="t" r="r" b="b"/>
              <a:pathLst>
                <a:path w="12199773" h="11526913">
                  <a:moveTo>
                    <a:pt x="11559920" y="4030276"/>
                  </a:moveTo>
                  <a:cubicBezTo>
                    <a:pt x="10481859" y="1880166"/>
                    <a:pt x="8309647" y="304096"/>
                    <a:pt x="5995097" y="56446"/>
                  </a:cubicBezTo>
                  <a:cubicBezTo>
                    <a:pt x="4106325" y="-240734"/>
                    <a:pt x="2863647" y="672396"/>
                    <a:pt x="1848710" y="1929696"/>
                  </a:cubicBezTo>
                  <a:cubicBezTo>
                    <a:pt x="833773" y="3186996"/>
                    <a:pt x="294124" y="4789736"/>
                    <a:pt x="76284" y="6406446"/>
                  </a:cubicBezTo>
                  <a:cubicBezTo>
                    <a:pt x="-38986" y="7259886"/>
                    <a:pt x="-63116" y="8165396"/>
                    <a:pt x="290411" y="8947716"/>
                  </a:cubicBezTo>
                  <a:cubicBezTo>
                    <a:pt x="737231" y="9939586"/>
                    <a:pt x="1713798" y="10570776"/>
                    <a:pt x="2707693" y="10963206"/>
                  </a:cubicBezTo>
                  <a:cubicBezTo>
                    <a:pt x="5381184" y="12018576"/>
                    <a:pt x="8663638" y="11609636"/>
                    <a:pt x="10744258" y="9587796"/>
                  </a:cubicBezTo>
                  <a:cubicBezTo>
                    <a:pt x="11395302" y="8955336"/>
                    <a:pt x="11928762" y="8162856"/>
                    <a:pt x="12119372" y="7263696"/>
                  </a:cubicBezTo>
                  <a:cubicBezTo>
                    <a:pt x="12350828" y="6172766"/>
                    <a:pt x="12057486" y="5023416"/>
                    <a:pt x="11559920" y="4030276"/>
                  </a:cubicBezTo>
                  <a:close/>
                </a:path>
              </a:pathLst>
            </a:custGeom>
            <a:blipFill>
              <a:blip r:embed="rId8"/>
              <a:stretch>
                <a:fillRect l="-23939" r="-2393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136186" y="415705"/>
            <a:ext cx="16532912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6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СПІВПРАЦЯ ХАРКІВСЬКОГО НАЦІОНАЛЬНОГО ПЕДАГОГІЧНОГО УНІВЕРСИТЕТУ ІМ. Г.С. СКОВОРОДИ І КЗ «ХАРКІВСЬКИЙ ЛІЦЕЙ № 23 ХАРКІВСЬКОЇ МІСЬКОЇ РАДИ» З НІМЕЦЬКИМИ ПИСЬМЕННИКАМИ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4" name="Freeform 4"/>
          <p:cNvSpPr/>
          <p:nvPr/>
        </p:nvSpPr>
        <p:spPr>
          <a:xfrm rot="4008363">
            <a:off x="14527967" y="2096424"/>
            <a:ext cx="4205990" cy="1803318"/>
          </a:xfrm>
          <a:custGeom>
            <a:avLst/>
            <a:gdLst/>
            <a:ahLst/>
            <a:cxnLst/>
            <a:rect l="l" t="t" r="r" b="b"/>
            <a:pathLst>
              <a:path w="4205990" h="1803318">
                <a:moveTo>
                  <a:pt x="0" y="0"/>
                </a:moveTo>
                <a:lnTo>
                  <a:pt x="4205990" y="0"/>
                </a:lnTo>
                <a:lnTo>
                  <a:pt x="4205990" y="1803318"/>
                </a:lnTo>
                <a:lnTo>
                  <a:pt x="0" y="18033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9" name="Freeform 9"/>
          <p:cNvSpPr/>
          <p:nvPr/>
        </p:nvSpPr>
        <p:spPr>
          <a:xfrm rot="2700000">
            <a:off x="2368349" y="2248836"/>
            <a:ext cx="8197279" cy="5789329"/>
          </a:xfrm>
          <a:custGeom>
            <a:avLst/>
            <a:gdLst/>
            <a:ahLst/>
            <a:cxnLst/>
            <a:rect l="l" t="t" r="r" b="b"/>
            <a:pathLst>
              <a:path w="8197279" h="5789329">
                <a:moveTo>
                  <a:pt x="0" y="0"/>
                </a:moveTo>
                <a:lnTo>
                  <a:pt x="8197279" y="0"/>
                </a:lnTo>
                <a:lnTo>
                  <a:pt x="8197279" y="5789328"/>
                </a:lnTo>
                <a:lnTo>
                  <a:pt x="0" y="57893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-521173">
            <a:off x="1974635" y="1088952"/>
            <a:ext cx="5506216" cy="6412746"/>
            <a:chOff x="0" y="0"/>
            <a:chExt cx="13561060" cy="15793720"/>
          </a:xfrm>
        </p:grpSpPr>
        <p:sp>
          <p:nvSpPr>
            <p:cNvPr id="11" name="Freeform 11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6"/>
              <a:stretch>
                <a:fillRect l="-41582" r="-4158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7"/>
              <a:stretch>
                <a:fillRect t="-144" b="-144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4008363">
            <a:off x="-145586" y="7757662"/>
            <a:ext cx="3335124" cy="1429935"/>
          </a:xfrm>
          <a:custGeom>
            <a:avLst/>
            <a:gdLst/>
            <a:ahLst/>
            <a:cxnLst/>
            <a:rect l="l" t="t" r="r" b="b"/>
            <a:pathLst>
              <a:path w="3335124" h="1429935">
                <a:moveTo>
                  <a:pt x="0" y="0"/>
                </a:moveTo>
                <a:lnTo>
                  <a:pt x="3335124" y="0"/>
                </a:lnTo>
                <a:lnTo>
                  <a:pt x="3335124" y="1429934"/>
                </a:lnTo>
                <a:lnTo>
                  <a:pt x="0" y="1429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0923616" y="1265561"/>
            <a:ext cx="5184984" cy="6038627"/>
            <a:chOff x="0" y="0"/>
            <a:chExt cx="13561060" cy="15793720"/>
          </a:xfrm>
        </p:grpSpPr>
        <p:sp>
          <p:nvSpPr>
            <p:cNvPr id="15" name="Freeform 15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8"/>
              <a:stretch>
                <a:fillRect l="-41525" r="-41525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7"/>
              <a:stretch>
                <a:fillRect t="-144" b="-14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028700" y="520398"/>
            <a:ext cx="14326901" cy="436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32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МУЛЬТИКУЛЬТУРНИЙ ХАРКІВ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7758205"/>
            <a:ext cx="8096900" cy="253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3"/>
              </a:lnSpc>
            </a:pP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Сквер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Мислителів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у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Харкові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потрапив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до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Книги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рекордів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України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.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триптих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символізує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дружбу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між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Україною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,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Казахстаном</a:t>
            </a:r>
            <a:r>
              <a:rPr lang="en-US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і </a:t>
            </a:r>
            <a:r>
              <a:rPr lang="en-US" sz="32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Азербайджаном</a:t>
            </a:r>
            <a:endParaRPr lang="uk-UA" sz="3233" dirty="0">
              <a:solidFill>
                <a:srgbClr val="5E17EB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3233"/>
              </a:lnSpc>
            </a:pPr>
            <a:r>
              <a:rPr lang="uk-UA" sz="32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uk-UA" sz="2800" dirty="0">
                <a:solidFill>
                  <a:srgbClr val="7030A0"/>
                </a:solidFill>
                <a:effectLst/>
                <a:latin typeface="Lazydog" panose="020B0604020202020204" charset="0"/>
                <a:ea typeface="Calibri" panose="020F0502020204030204" pitchFamily="34" charset="0"/>
              </a:rPr>
              <a:t>(вул. Полтавський шлях, 22)</a:t>
            </a:r>
            <a:endParaRPr lang="en-US" sz="2800" dirty="0">
              <a:solidFill>
                <a:srgbClr val="7030A0"/>
              </a:solidFill>
              <a:latin typeface="Lazydog" panose="020B0604020202020204" charset="0"/>
              <a:ea typeface="Lazydog"/>
              <a:cs typeface="Lazydog"/>
              <a:sym typeface="Lazydog"/>
            </a:endParaRPr>
          </a:p>
          <a:p>
            <a:pPr algn="ctr">
              <a:lnSpc>
                <a:spcPts val="4233"/>
              </a:lnSpc>
              <a:spcBef>
                <a:spcPct val="0"/>
              </a:spcBef>
            </a:pPr>
            <a:endParaRPr lang="en-US" sz="3233" dirty="0">
              <a:solidFill>
                <a:srgbClr val="5E17EB"/>
              </a:solidFill>
              <a:latin typeface="Lazydog"/>
              <a:ea typeface="Lazydog"/>
              <a:cs typeface="Lazydog"/>
              <a:sym typeface="Lazydog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01201" y="7617621"/>
            <a:ext cx="8478766" cy="230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33"/>
              </a:lnSpc>
              <a:spcBef>
                <a:spcPct val="0"/>
              </a:spcBef>
            </a:pP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«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ЄрміловЦентр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» </a:t>
            </a:r>
            <a:r>
              <a:rPr lang="uk-UA" sz="2800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(</a:t>
            </a:r>
            <a:r>
              <a:rPr lang="ru-RU" sz="2800" b="1" i="0" dirty="0" err="1">
                <a:solidFill>
                  <a:srgbClr val="7030A0"/>
                </a:solidFill>
                <a:effectLst/>
                <a:latin typeface="Lazydog" panose="020B0604020202020204" charset="0"/>
              </a:rPr>
              <a:t>Площа</a:t>
            </a:r>
            <a:r>
              <a:rPr lang="ru-RU" sz="2800" b="1" i="0" dirty="0">
                <a:solidFill>
                  <a:srgbClr val="7030A0"/>
                </a:solidFill>
                <a:effectLst/>
                <a:latin typeface="Lazydog" panose="020B0604020202020204" charset="0"/>
              </a:rPr>
              <a:t> </a:t>
            </a:r>
            <a:r>
              <a:rPr lang="ru-RU" sz="2800" b="1" i="0" dirty="0" err="1">
                <a:solidFill>
                  <a:srgbClr val="7030A0"/>
                </a:solidFill>
                <a:effectLst/>
                <a:latin typeface="Lazydog" panose="020B0604020202020204" charset="0"/>
              </a:rPr>
              <a:t>Свободи</a:t>
            </a:r>
            <a:r>
              <a:rPr lang="ru-RU" sz="2800" b="1" i="0" dirty="0">
                <a:solidFill>
                  <a:srgbClr val="7030A0"/>
                </a:solidFill>
                <a:effectLst/>
                <a:latin typeface="Lazydog" panose="020B0604020202020204" charset="0"/>
              </a:rPr>
              <a:t>, 4</a:t>
            </a:r>
            <a:r>
              <a:rPr lang="ru-RU" sz="28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US" sz="3033" dirty="0">
                <a:solidFill>
                  <a:srgbClr val="7030A0"/>
                </a:solidFill>
                <a:latin typeface="Lazydog"/>
                <a:ea typeface="Lazydog"/>
                <a:cs typeface="Lazydog"/>
                <a:sym typeface="Lazydog"/>
              </a:rPr>
              <a:t>–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перший і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досі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єдиний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осередок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сучасного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мистецтва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у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Харкові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,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мультикультурний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і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поліфункціональний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майданчик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та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комунікативна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платформа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для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 </a:t>
            </a:r>
            <a:r>
              <a:rPr lang="en-US" sz="3033" dirty="0" err="1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митців</a:t>
            </a:r>
            <a:r>
              <a:rPr lang="en-US" sz="3033" dirty="0">
                <a:solidFill>
                  <a:srgbClr val="5E17EB"/>
                </a:solidFill>
                <a:latin typeface="Lazydog"/>
                <a:ea typeface="Lazydog"/>
                <a:cs typeface="Lazydog"/>
                <a:sym typeface="Lazydog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3417" y="1487931"/>
            <a:ext cx="17181165" cy="642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9"/>
              </a:lnSpc>
              <a:spcBef>
                <a:spcPct val="0"/>
              </a:spcBef>
            </a:pPr>
            <a:r>
              <a:rPr lang="en-US" sz="45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ДИНАМІКА НАЦІОНАЛЬНОГО СКЛАДУ НАСЕЛЕННЯ ХАРКОВА ЗА ДАНИМИ ПЕРЕПИСІВ НАСЕЛЕННЯ, % (КУРСИВОМ ПОЗНАЧЕНО МОВНИЙ СКЛАД НАСЕЛЕННЯ).</a:t>
            </a:r>
          </a:p>
          <a:p>
            <a:pPr algn="ctr">
              <a:lnSpc>
                <a:spcPts val="4599"/>
              </a:lnSpc>
              <a:spcBef>
                <a:spcPct val="0"/>
              </a:spcBef>
            </a:pPr>
            <a:endParaRPr lang="en-US" sz="4599">
              <a:solidFill>
                <a:srgbClr val="99572A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4599"/>
              </a:lnSpc>
              <a:spcBef>
                <a:spcPct val="0"/>
              </a:spcBef>
            </a:pPr>
            <a:endParaRPr lang="en-US" sz="4599">
              <a:solidFill>
                <a:srgbClr val="99572A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4599"/>
              </a:lnSpc>
              <a:spcBef>
                <a:spcPct val="0"/>
              </a:spcBef>
            </a:pPr>
            <a:endParaRPr lang="en-US" sz="4599">
              <a:solidFill>
                <a:srgbClr val="99572A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ctr">
              <a:lnSpc>
                <a:spcPts val="4599"/>
              </a:lnSpc>
              <a:spcBef>
                <a:spcPct val="0"/>
              </a:spcBef>
            </a:pPr>
            <a:endParaRPr lang="en-US" sz="4599">
              <a:solidFill>
                <a:srgbClr val="99572A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l">
              <a:lnSpc>
                <a:spcPts val="459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                1897   1926    1939   1959    1989      2001</a:t>
            </a:r>
          </a:p>
          <a:p>
            <a:pPr algn="l">
              <a:lnSpc>
                <a:spcPts val="459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УКРАЇНЦІ  25,9    38,6    48,5     48,4     50,4      62,8</a:t>
            </a:r>
          </a:p>
          <a:p>
            <a:pPr algn="l">
              <a:lnSpc>
                <a:spcPts val="459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РОСІЯНИ   63,2    37,2     32,9    36,1     42,0      33,2</a:t>
            </a:r>
          </a:p>
          <a:p>
            <a:pPr algn="l">
              <a:lnSpc>
                <a:spcPts val="459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ЄВРЕЇ       5,7       19,5    15,6     8,7       3,0         0,7</a:t>
            </a:r>
          </a:p>
        </p:txBody>
      </p:sp>
      <p:sp>
        <p:nvSpPr>
          <p:cNvPr id="3" name="Freeform 3"/>
          <p:cNvSpPr/>
          <p:nvPr/>
        </p:nvSpPr>
        <p:spPr>
          <a:xfrm>
            <a:off x="2978118" y="2729575"/>
            <a:ext cx="2281025" cy="1687958"/>
          </a:xfrm>
          <a:custGeom>
            <a:avLst/>
            <a:gdLst/>
            <a:ahLst/>
            <a:cxnLst/>
            <a:rect l="l" t="t" r="r" b="b"/>
            <a:pathLst>
              <a:path w="2281025" h="1687958">
                <a:moveTo>
                  <a:pt x="0" y="0"/>
                </a:moveTo>
                <a:lnTo>
                  <a:pt x="2281025" y="0"/>
                </a:lnTo>
                <a:lnTo>
                  <a:pt x="2281025" y="1687958"/>
                </a:lnTo>
                <a:lnTo>
                  <a:pt x="0" y="16879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478320">
            <a:off x="15157232" y="6960691"/>
            <a:ext cx="4429749" cy="1899255"/>
          </a:xfrm>
          <a:custGeom>
            <a:avLst/>
            <a:gdLst/>
            <a:ahLst/>
            <a:cxnLst/>
            <a:rect l="l" t="t" r="r" b="b"/>
            <a:pathLst>
              <a:path w="4429749" h="1899255">
                <a:moveTo>
                  <a:pt x="0" y="0"/>
                </a:moveTo>
                <a:lnTo>
                  <a:pt x="4429749" y="0"/>
                </a:lnTo>
                <a:lnTo>
                  <a:pt x="4429749" y="1899255"/>
                </a:lnTo>
                <a:lnTo>
                  <a:pt x="0" y="1899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91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FE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FEA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DDFEA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105194" y="7269990"/>
            <a:ext cx="5358952" cy="2846943"/>
          </a:xfrm>
          <a:custGeom>
            <a:avLst/>
            <a:gdLst/>
            <a:ahLst/>
            <a:cxnLst/>
            <a:rect l="l" t="t" r="r" b="b"/>
            <a:pathLst>
              <a:path w="5358952" h="2846943">
                <a:moveTo>
                  <a:pt x="0" y="0"/>
                </a:moveTo>
                <a:lnTo>
                  <a:pt x="5358952" y="0"/>
                </a:lnTo>
                <a:lnTo>
                  <a:pt x="5358952" y="2846943"/>
                </a:lnTo>
                <a:lnTo>
                  <a:pt x="0" y="2846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927271">
            <a:off x="9676947" y="6640622"/>
            <a:ext cx="922084" cy="774550"/>
          </a:xfrm>
          <a:custGeom>
            <a:avLst/>
            <a:gdLst/>
            <a:ahLst/>
            <a:cxnLst/>
            <a:rect l="l" t="t" r="r" b="b"/>
            <a:pathLst>
              <a:path w="922084" h="774550">
                <a:moveTo>
                  <a:pt x="0" y="0"/>
                </a:moveTo>
                <a:lnTo>
                  <a:pt x="922084" y="0"/>
                </a:lnTo>
                <a:lnTo>
                  <a:pt x="922084" y="774550"/>
                </a:lnTo>
                <a:lnTo>
                  <a:pt x="0" y="774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15426" y="2249376"/>
            <a:ext cx="6289578" cy="3341338"/>
          </a:xfrm>
          <a:custGeom>
            <a:avLst/>
            <a:gdLst/>
            <a:ahLst/>
            <a:cxnLst/>
            <a:rect l="l" t="t" r="r" b="b"/>
            <a:pathLst>
              <a:path w="6289578" h="3341338">
                <a:moveTo>
                  <a:pt x="0" y="0"/>
                </a:moveTo>
                <a:lnTo>
                  <a:pt x="6289578" y="0"/>
                </a:lnTo>
                <a:lnTo>
                  <a:pt x="6289578" y="3341338"/>
                </a:lnTo>
                <a:lnTo>
                  <a:pt x="0" y="334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9872728">
            <a:off x="12882084" y="5511020"/>
            <a:ext cx="922084" cy="774550"/>
          </a:xfrm>
          <a:custGeom>
            <a:avLst/>
            <a:gdLst/>
            <a:ahLst/>
            <a:cxnLst/>
            <a:rect l="l" t="t" r="r" b="b"/>
            <a:pathLst>
              <a:path w="922084" h="774550">
                <a:moveTo>
                  <a:pt x="0" y="0"/>
                </a:moveTo>
                <a:lnTo>
                  <a:pt x="922084" y="0"/>
                </a:lnTo>
                <a:lnTo>
                  <a:pt x="922084" y="774550"/>
                </a:lnTo>
                <a:lnTo>
                  <a:pt x="0" y="774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95257" y="7269990"/>
            <a:ext cx="5316442" cy="2824360"/>
          </a:xfrm>
          <a:custGeom>
            <a:avLst/>
            <a:gdLst/>
            <a:ahLst/>
            <a:cxnLst/>
            <a:rect l="l" t="t" r="r" b="b"/>
            <a:pathLst>
              <a:path w="5316442" h="2824360">
                <a:moveTo>
                  <a:pt x="0" y="0"/>
                </a:moveTo>
                <a:lnTo>
                  <a:pt x="5316442" y="0"/>
                </a:lnTo>
                <a:lnTo>
                  <a:pt x="5316442" y="2824360"/>
                </a:lnTo>
                <a:lnTo>
                  <a:pt x="0" y="282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9906" y="2360028"/>
            <a:ext cx="5887826" cy="3127908"/>
          </a:xfrm>
          <a:custGeom>
            <a:avLst/>
            <a:gdLst/>
            <a:ahLst/>
            <a:cxnLst/>
            <a:rect l="l" t="t" r="r" b="b"/>
            <a:pathLst>
              <a:path w="5887826" h="3127908">
                <a:moveTo>
                  <a:pt x="0" y="0"/>
                </a:moveTo>
                <a:lnTo>
                  <a:pt x="5887826" y="0"/>
                </a:lnTo>
                <a:lnTo>
                  <a:pt x="5887826" y="3127908"/>
                </a:lnTo>
                <a:lnTo>
                  <a:pt x="0" y="312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9872728">
            <a:off x="3681785" y="5447771"/>
            <a:ext cx="922084" cy="774550"/>
          </a:xfrm>
          <a:custGeom>
            <a:avLst/>
            <a:gdLst/>
            <a:ahLst/>
            <a:cxnLst/>
            <a:rect l="l" t="t" r="r" b="b"/>
            <a:pathLst>
              <a:path w="922084" h="774550">
                <a:moveTo>
                  <a:pt x="0" y="0"/>
                </a:moveTo>
                <a:lnTo>
                  <a:pt x="922084" y="0"/>
                </a:lnTo>
                <a:lnTo>
                  <a:pt x="922084" y="774550"/>
                </a:lnTo>
                <a:lnTo>
                  <a:pt x="0" y="774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1028700" y="6407659"/>
            <a:ext cx="16230600" cy="0"/>
          </a:xfrm>
          <a:prstGeom prst="line">
            <a:avLst/>
          </a:prstGeom>
          <a:ln w="47625" cap="flat">
            <a:solidFill>
              <a:srgbClr val="FDDFEA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6" name="Freeform 16"/>
          <p:cNvSpPr/>
          <p:nvPr/>
        </p:nvSpPr>
        <p:spPr>
          <a:xfrm flipH="1">
            <a:off x="519642" y="7541477"/>
            <a:ext cx="2143997" cy="2671647"/>
          </a:xfrm>
          <a:custGeom>
            <a:avLst/>
            <a:gdLst/>
            <a:ahLst/>
            <a:cxnLst/>
            <a:rect l="l" t="t" r="r" b="b"/>
            <a:pathLst>
              <a:path w="2143997" h="2671647">
                <a:moveTo>
                  <a:pt x="2143997" y="0"/>
                </a:moveTo>
                <a:lnTo>
                  <a:pt x="0" y="0"/>
                </a:lnTo>
                <a:lnTo>
                  <a:pt x="0" y="2671648"/>
                </a:lnTo>
                <a:lnTo>
                  <a:pt x="2143997" y="2671648"/>
                </a:lnTo>
                <a:lnTo>
                  <a:pt x="214399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5271397" y="7884833"/>
            <a:ext cx="1772412" cy="2328291"/>
          </a:xfrm>
          <a:custGeom>
            <a:avLst/>
            <a:gdLst/>
            <a:ahLst/>
            <a:cxnLst/>
            <a:rect l="l" t="t" r="r" b="b"/>
            <a:pathLst>
              <a:path w="1772412" h="2328291">
                <a:moveTo>
                  <a:pt x="1772412" y="0"/>
                </a:moveTo>
                <a:lnTo>
                  <a:pt x="0" y="0"/>
                </a:lnTo>
                <a:lnTo>
                  <a:pt x="0" y="2328291"/>
                </a:lnTo>
                <a:lnTo>
                  <a:pt x="1772412" y="2328291"/>
                </a:lnTo>
                <a:lnTo>
                  <a:pt x="177241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>
            <a:off x="2291656" y="8356540"/>
            <a:ext cx="1428279" cy="1876229"/>
          </a:xfrm>
          <a:custGeom>
            <a:avLst/>
            <a:gdLst/>
            <a:ahLst/>
            <a:cxnLst/>
            <a:rect l="l" t="t" r="r" b="b"/>
            <a:pathLst>
              <a:path w="1428279" h="1876229">
                <a:moveTo>
                  <a:pt x="1428279" y="0"/>
                </a:moveTo>
                <a:lnTo>
                  <a:pt x="0" y="0"/>
                </a:lnTo>
                <a:lnTo>
                  <a:pt x="0" y="1876229"/>
                </a:lnTo>
                <a:lnTo>
                  <a:pt x="1428279" y="1876229"/>
                </a:lnTo>
                <a:lnTo>
                  <a:pt x="142827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8100000">
            <a:off x="16360752" y="8281694"/>
            <a:ext cx="2138176" cy="2025921"/>
          </a:xfrm>
          <a:custGeom>
            <a:avLst/>
            <a:gdLst/>
            <a:ahLst/>
            <a:cxnLst/>
            <a:rect l="l" t="t" r="r" b="b"/>
            <a:pathLst>
              <a:path w="2138176" h="2025921">
                <a:moveTo>
                  <a:pt x="0" y="0"/>
                </a:moveTo>
                <a:lnTo>
                  <a:pt x="2138176" y="0"/>
                </a:lnTo>
                <a:lnTo>
                  <a:pt x="2138176" y="2025921"/>
                </a:lnTo>
                <a:lnTo>
                  <a:pt x="0" y="20259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14429563" y="9048978"/>
            <a:ext cx="1006649" cy="1254391"/>
          </a:xfrm>
          <a:custGeom>
            <a:avLst/>
            <a:gdLst/>
            <a:ahLst/>
            <a:cxnLst/>
            <a:rect l="l" t="t" r="r" b="b"/>
            <a:pathLst>
              <a:path w="1006649" h="1254391">
                <a:moveTo>
                  <a:pt x="1006648" y="0"/>
                </a:moveTo>
                <a:lnTo>
                  <a:pt x="0" y="0"/>
                </a:lnTo>
                <a:lnTo>
                  <a:pt x="0" y="1254391"/>
                </a:lnTo>
                <a:lnTo>
                  <a:pt x="1006648" y="1254391"/>
                </a:lnTo>
                <a:lnTo>
                  <a:pt x="1006648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8958733"/>
            <a:ext cx="1006649" cy="1254391"/>
          </a:xfrm>
          <a:custGeom>
            <a:avLst/>
            <a:gdLst/>
            <a:ahLst/>
            <a:cxnLst/>
            <a:rect l="l" t="t" r="r" b="b"/>
            <a:pathLst>
              <a:path w="1006649" h="1254391">
                <a:moveTo>
                  <a:pt x="0" y="0"/>
                </a:moveTo>
                <a:lnTo>
                  <a:pt x="1006649" y="0"/>
                </a:lnTo>
                <a:lnTo>
                  <a:pt x="1006649" y="1254391"/>
                </a:lnTo>
                <a:lnTo>
                  <a:pt x="0" y="12543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4001008" y="6331174"/>
            <a:ext cx="200596" cy="200596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7127493" y="6331174"/>
            <a:ext cx="200596" cy="200596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051668" y="6331174"/>
            <a:ext cx="200596" cy="200596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142530" y="6331174"/>
            <a:ext cx="200596" cy="200596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2" name="Freeform 32"/>
          <p:cNvSpPr/>
          <p:nvPr/>
        </p:nvSpPr>
        <p:spPr>
          <a:xfrm>
            <a:off x="1460991" y="2616801"/>
            <a:ext cx="4268760" cy="2785366"/>
          </a:xfrm>
          <a:custGeom>
            <a:avLst/>
            <a:gdLst/>
            <a:ahLst/>
            <a:cxnLst/>
            <a:rect l="l" t="t" r="r" b="b"/>
            <a:pathLst>
              <a:path w="4268760" h="2785366">
                <a:moveTo>
                  <a:pt x="0" y="0"/>
                </a:moveTo>
                <a:lnTo>
                  <a:pt x="4268760" y="0"/>
                </a:lnTo>
                <a:lnTo>
                  <a:pt x="4268760" y="2785366"/>
                </a:lnTo>
                <a:lnTo>
                  <a:pt x="0" y="278536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808477" y="2661348"/>
            <a:ext cx="5180994" cy="2449256"/>
          </a:xfrm>
          <a:custGeom>
            <a:avLst/>
            <a:gdLst/>
            <a:ahLst/>
            <a:cxnLst/>
            <a:rect l="l" t="t" r="r" b="b"/>
            <a:pathLst>
              <a:path w="5180994" h="2449256">
                <a:moveTo>
                  <a:pt x="0" y="0"/>
                </a:moveTo>
                <a:lnTo>
                  <a:pt x="5180994" y="0"/>
                </a:lnTo>
                <a:lnTo>
                  <a:pt x="5180994" y="2449256"/>
                </a:lnTo>
                <a:lnTo>
                  <a:pt x="0" y="244925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42993" t="-8151" r="-75135" b="-13547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4843032" y="7688535"/>
            <a:ext cx="3137049" cy="2218384"/>
          </a:xfrm>
          <a:custGeom>
            <a:avLst/>
            <a:gdLst/>
            <a:ahLst/>
            <a:cxnLst/>
            <a:rect l="l" t="t" r="r" b="b"/>
            <a:pathLst>
              <a:path w="3137049" h="2218384">
                <a:moveTo>
                  <a:pt x="0" y="0"/>
                </a:moveTo>
                <a:lnTo>
                  <a:pt x="3137049" y="0"/>
                </a:lnTo>
                <a:lnTo>
                  <a:pt x="3137049" y="2218384"/>
                </a:lnTo>
                <a:lnTo>
                  <a:pt x="0" y="221838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4622" b="-79212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9604396" y="7688535"/>
            <a:ext cx="4455819" cy="2188004"/>
          </a:xfrm>
          <a:custGeom>
            <a:avLst/>
            <a:gdLst/>
            <a:ahLst/>
            <a:cxnLst/>
            <a:rect l="l" t="t" r="r" b="b"/>
            <a:pathLst>
              <a:path w="4455819" h="2188004">
                <a:moveTo>
                  <a:pt x="0" y="0"/>
                </a:moveTo>
                <a:lnTo>
                  <a:pt x="4455819" y="0"/>
                </a:lnTo>
                <a:lnTo>
                  <a:pt x="4455819" y="2188004"/>
                </a:lnTo>
                <a:lnTo>
                  <a:pt x="0" y="218800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5278" b="-9272"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1364280" y="6815218"/>
            <a:ext cx="5180994" cy="412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НВК № 181 «ДЬОНСУРІ»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343364" y="1423241"/>
            <a:ext cx="7222825" cy="749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  <a:spcBef>
                <a:spcPct val="0"/>
              </a:spcBef>
            </a:pPr>
            <a:r>
              <a:rPr lang="en-US" sz="2899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НАВЧАЛЬНО-ВИХОВНИЙ КОМПЛЕКС З ЛІЦЕЄМ «ШААЛАВІМ»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1218" y="6705975"/>
            <a:ext cx="6659576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  <a:spcBef>
                <a:spcPct val="0"/>
              </a:spcBef>
            </a:pPr>
            <a:r>
              <a:rPr lang="en-US" sz="2499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ДОШКІЛЬНИЙ НАВЧАЛЬНИЙ ЗАКЛАД № 140 «ХАБАД»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2186" y="1489916"/>
            <a:ext cx="6008034" cy="387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  <a:spcBef>
                <a:spcPct val="0"/>
              </a:spcBef>
            </a:pPr>
            <a:r>
              <a:rPr lang="en-US" sz="2899">
                <a:solidFill>
                  <a:srgbClr val="004AAD"/>
                </a:solidFill>
                <a:latin typeface="Lazydog"/>
                <a:ea typeface="Lazydog"/>
                <a:cs typeface="Lazydog"/>
                <a:sym typeface="Lazydog"/>
              </a:rPr>
              <a:t>СПЕЦІАЛІЗОВАНА ШКОЛА № 170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18372" y="535907"/>
            <a:ext cx="14326901" cy="37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НАВЧАЛЬНІ ТА КУЛЬТУРНІ ЦЕНТРИ НАЦІОНАЛЬНИХ МЕНШИН ХАРКОВА</a:t>
            </a:r>
          </a:p>
        </p:txBody>
      </p:sp>
      <p:sp>
        <p:nvSpPr>
          <p:cNvPr id="41" name="Freeform 41"/>
          <p:cNvSpPr/>
          <p:nvPr/>
        </p:nvSpPr>
        <p:spPr>
          <a:xfrm rot="-927271">
            <a:off x="6766749" y="6534192"/>
            <a:ext cx="922084" cy="774550"/>
          </a:xfrm>
          <a:custGeom>
            <a:avLst/>
            <a:gdLst/>
            <a:ahLst/>
            <a:cxnLst/>
            <a:rect l="l" t="t" r="r" b="b"/>
            <a:pathLst>
              <a:path w="922084" h="774550">
                <a:moveTo>
                  <a:pt x="0" y="0"/>
                </a:moveTo>
                <a:lnTo>
                  <a:pt x="922084" y="0"/>
                </a:lnTo>
                <a:lnTo>
                  <a:pt x="922084" y="774550"/>
                </a:lnTo>
                <a:lnTo>
                  <a:pt x="0" y="774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22970">
            <a:off x="11427754" y="2927182"/>
            <a:ext cx="7110783" cy="5021990"/>
          </a:xfrm>
          <a:custGeom>
            <a:avLst/>
            <a:gdLst/>
            <a:ahLst/>
            <a:cxnLst/>
            <a:rect l="l" t="t" r="r" b="b"/>
            <a:pathLst>
              <a:path w="7110783" h="5021990">
                <a:moveTo>
                  <a:pt x="0" y="0"/>
                </a:moveTo>
                <a:lnTo>
                  <a:pt x="7110782" y="0"/>
                </a:lnTo>
                <a:lnTo>
                  <a:pt x="7110782" y="5021990"/>
                </a:lnTo>
                <a:lnTo>
                  <a:pt x="0" y="50219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122970">
            <a:off x="18093" y="1906953"/>
            <a:ext cx="9099096" cy="6426237"/>
          </a:xfrm>
          <a:custGeom>
            <a:avLst/>
            <a:gdLst/>
            <a:ahLst/>
            <a:cxnLst/>
            <a:rect l="l" t="t" r="r" b="b"/>
            <a:pathLst>
              <a:path w="9099096" h="6426237">
                <a:moveTo>
                  <a:pt x="0" y="0"/>
                </a:moveTo>
                <a:lnTo>
                  <a:pt x="9099096" y="0"/>
                </a:lnTo>
                <a:lnTo>
                  <a:pt x="9099096" y="6426236"/>
                </a:lnTo>
                <a:lnTo>
                  <a:pt x="0" y="64262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-437368">
            <a:off x="5821449" y="1130994"/>
            <a:ext cx="7073085" cy="8237581"/>
            <a:chOff x="0" y="0"/>
            <a:chExt cx="13561060" cy="15793720"/>
          </a:xfrm>
        </p:grpSpPr>
        <p:sp>
          <p:nvSpPr>
            <p:cNvPr id="5" name="Freeform 5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4"/>
              <a:stretch>
                <a:fillRect t="-5904" b="-5904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566894">
            <a:off x="12624194" y="2418178"/>
            <a:ext cx="5082731" cy="5919539"/>
            <a:chOff x="0" y="0"/>
            <a:chExt cx="13561060" cy="15793720"/>
          </a:xfrm>
        </p:grpSpPr>
        <p:sp>
          <p:nvSpPr>
            <p:cNvPr id="8" name="Freeform 8"/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6"/>
              <a:stretch>
                <a:fillRect l="-58474" r="-5847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6715799" y="1435734"/>
            <a:ext cx="1460251" cy="1460251"/>
          </a:xfrm>
          <a:custGeom>
            <a:avLst/>
            <a:gdLst/>
            <a:ahLst/>
            <a:cxnLst/>
            <a:rect l="l" t="t" r="r" b="b"/>
            <a:pathLst>
              <a:path w="1460251" h="1460251">
                <a:moveTo>
                  <a:pt x="0" y="0"/>
                </a:moveTo>
                <a:lnTo>
                  <a:pt x="1460250" y="0"/>
                </a:lnTo>
                <a:lnTo>
                  <a:pt x="1460250" y="1460250"/>
                </a:lnTo>
                <a:lnTo>
                  <a:pt x="0" y="14602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821730" y="8791364"/>
            <a:ext cx="933873" cy="933873"/>
          </a:xfrm>
          <a:custGeom>
            <a:avLst/>
            <a:gdLst/>
            <a:ahLst/>
            <a:cxnLst/>
            <a:rect l="l" t="t" r="r" b="b"/>
            <a:pathLst>
              <a:path w="933873" h="933873">
                <a:moveTo>
                  <a:pt x="0" y="0"/>
                </a:moveTo>
                <a:lnTo>
                  <a:pt x="933873" y="0"/>
                </a:lnTo>
                <a:lnTo>
                  <a:pt x="933873" y="933872"/>
                </a:lnTo>
                <a:lnTo>
                  <a:pt x="0" y="9338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6751110" y="4154433"/>
            <a:ext cx="508190" cy="508190"/>
          </a:xfrm>
          <a:custGeom>
            <a:avLst/>
            <a:gdLst/>
            <a:ahLst/>
            <a:cxnLst/>
            <a:rect l="l" t="t" r="r" b="b"/>
            <a:pathLst>
              <a:path w="508190" h="508190">
                <a:moveTo>
                  <a:pt x="0" y="0"/>
                </a:moveTo>
                <a:lnTo>
                  <a:pt x="508190" y="0"/>
                </a:lnTo>
                <a:lnTo>
                  <a:pt x="508190" y="508190"/>
                </a:lnTo>
                <a:lnTo>
                  <a:pt x="0" y="5081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483144" y="2485307"/>
            <a:ext cx="722545" cy="722545"/>
          </a:xfrm>
          <a:custGeom>
            <a:avLst/>
            <a:gdLst/>
            <a:ahLst/>
            <a:cxnLst/>
            <a:rect l="l" t="t" r="r" b="b"/>
            <a:pathLst>
              <a:path w="722545" h="722545">
                <a:moveTo>
                  <a:pt x="0" y="0"/>
                </a:moveTo>
                <a:lnTo>
                  <a:pt x="722545" y="0"/>
                </a:lnTo>
                <a:lnTo>
                  <a:pt x="722545" y="722546"/>
                </a:lnTo>
                <a:lnTo>
                  <a:pt x="0" y="7225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>
            <a:grpSpLocks noChangeAspect="1"/>
          </p:cNvGrpSpPr>
          <p:nvPr/>
        </p:nvGrpSpPr>
        <p:grpSpPr>
          <a:xfrm rot="-1581787">
            <a:off x="1021221" y="2527962"/>
            <a:ext cx="4943406" cy="5757276"/>
            <a:chOff x="0" y="0"/>
            <a:chExt cx="13561060" cy="15793720"/>
          </a:xfrm>
        </p:grpSpPr>
        <p:sp>
          <p:nvSpPr>
            <p:cNvPr id="21" name="Freeform 21"/>
            <p:cNvSpPr/>
            <p:nvPr/>
          </p:nvSpPr>
          <p:spPr>
            <a:xfrm rot="-851842">
              <a:off x="-785153" y="-314595"/>
              <a:ext cx="14638607" cy="16353059"/>
            </a:xfrm>
            <a:custGeom>
              <a:avLst/>
              <a:gdLst/>
              <a:ahLst/>
              <a:cxnLst/>
              <a:rect l="l" t="t" r="r" b="b"/>
              <a:pathLst>
                <a:path w="14638607" h="16353059">
                  <a:moveTo>
                    <a:pt x="9654983" y="16353059"/>
                  </a:moveTo>
                  <a:lnTo>
                    <a:pt x="0" y="12537552"/>
                  </a:lnTo>
                  <a:lnTo>
                    <a:pt x="4983623" y="0"/>
                  </a:lnTo>
                  <a:lnTo>
                    <a:pt x="14638606" y="3815508"/>
                  </a:lnTo>
                  <a:lnTo>
                    <a:pt x="9654983" y="16353059"/>
                  </a:lnTo>
                  <a:close/>
                </a:path>
              </a:pathLst>
            </a:custGeom>
            <a:blipFill>
              <a:blip r:embed="rId9"/>
              <a:stretch>
                <a:fillRect l="-30284" t="-2634" r="-117288" b="-2634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5"/>
              <a:stretch>
                <a:fillRect t="-144" b="-144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980494" y="545806"/>
            <a:ext cx="14326901" cy="37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ФОРУМ-СЕМІНАР «9 ЖИТТІВ ТРАДИЦІЇ»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622019">
            <a:off x="765690" y="3192470"/>
            <a:ext cx="7261100" cy="5128152"/>
          </a:xfrm>
          <a:custGeom>
            <a:avLst/>
            <a:gdLst/>
            <a:ahLst/>
            <a:cxnLst/>
            <a:rect l="l" t="t" r="r" b="b"/>
            <a:pathLst>
              <a:path w="7261100" h="5128152">
                <a:moveTo>
                  <a:pt x="0" y="0"/>
                </a:moveTo>
                <a:lnTo>
                  <a:pt x="7261099" y="0"/>
                </a:lnTo>
                <a:lnTo>
                  <a:pt x="7261099" y="5128152"/>
                </a:lnTo>
                <a:lnTo>
                  <a:pt x="0" y="5128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811939">
            <a:off x="8529234" y="2226997"/>
            <a:ext cx="8195202" cy="5787862"/>
          </a:xfrm>
          <a:custGeom>
            <a:avLst/>
            <a:gdLst/>
            <a:ahLst/>
            <a:cxnLst/>
            <a:rect l="l" t="t" r="r" b="b"/>
            <a:pathLst>
              <a:path w="8195202" h="5787862">
                <a:moveTo>
                  <a:pt x="0" y="0"/>
                </a:moveTo>
                <a:lnTo>
                  <a:pt x="8195202" y="0"/>
                </a:lnTo>
                <a:lnTo>
                  <a:pt x="8195202" y="5787862"/>
                </a:lnTo>
                <a:lnTo>
                  <a:pt x="0" y="5787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75566" y="379635"/>
            <a:ext cx="660620" cy="66062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151704" y="379635"/>
            <a:ext cx="660620" cy="66062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8" name="Freeform 8"/>
          <p:cNvSpPr/>
          <p:nvPr/>
        </p:nvSpPr>
        <p:spPr>
          <a:xfrm rot="-301814">
            <a:off x="204744" y="1407635"/>
            <a:ext cx="4827280" cy="4882205"/>
          </a:xfrm>
          <a:custGeom>
            <a:avLst/>
            <a:gdLst/>
            <a:ahLst/>
            <a:cxnLst/>
            <a:rect l="l" t="t" r="r" b="b"/>
            <a:pathLst>
              <a:path w="4827280" h="4882205">
                <a:moveTo>
                  <a:pt x="0" y="0"/>
                </a:moveTo>
                <a:lnTo>
                  <a:pt x="4827280" y="0"/>
                </a:lnTo>
                <a:lnTo>
                  <a:pt x="4827280" y="4882205"/>
                </a:lnTo>
                <a:lnTo>
                  <a:pt x="0" y="48822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05876" y="379635"/>
            <a:ext cx="16676137" cy="660620"/>
            <a:chOff x="0" y="0"/>
            <a:chExt cx="6083500" cy="2409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83500" cy="240996"/>
            </a:xfrm>
            <a:custGeom>
              <a:avLst/>
              <a:gdLst/>
              <a:ahLst/>
              <a:cxnLst/>
              <a:rect l="l" t="t" r="r" b="b"/>
              <a:pathLst>
                <a:path w="6083500" h="240996">
                  <a:moveTo>
                    <a:pt x="0" y="0"/>
                  </a:moveTo>
                  <a:lnTo>
                    <a:pt x="6083500" y="0"/>
                  </a:lnTo>
                  <a:lnTo>
                    <a:pt x="6083500" y="240996"/>
                  </a:lnTo>
                  <a:lnTo>
                    <a:pt x="0" y="240996"/>
                  </a:lnTo>
                  <a:close/>
                </a:path>
              </a:pathLst>
            </a:custGeom>
            <a:solidFill>
              <a:srgbClr val="FBF3E6"/>
            </a:solidFill>
          </p:spPr>
        </p:sp>
      </p:grpSp>
      <p:sp>
        <p:nvSpPr>
          <p:cNvPr id="11" name="Freeform 11"/>
          <p:cNvSpPr/>
          <p:nvPr/>
        </p:nvSpPr>
        <p:spPr>
          <a:xfrm rot="-424244">
            <a:off x="613728" y="2514055"/>
            <a:ext cx="4009311" cy="3063264"/>
          </a:xfrm>
          <a:custGeom>
            <a:avLst/>
            <a:gdLst/>
            <a:ahLst/>
            <a:cxnLst/>
            <a:rect l="l" t="t" r="r" b="b"/>
            <a:pathLst>
              <a:path w="4009311" h="3063264">
                <a:moveTo>
                  <a:pt x="0" y="0"/>
                </a:moveTo>
                <a:lnTo>
                  <a:pt x="4009311" y="0"/>
                </a:lnTo>
                <a:lnTo>
                  <a:pt x="4009311" y="3063265"/>
                </a:lnTo>
                <a:lnTo>
                  <a:pt x="0" y="30632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5065"/>
            </a:stretch>
          </a:blipFill>
        </p:spPr>
      </p:sp>
      <p:sp>
        <p:nvSpPr>
          <p:cNvPr id="12" name="Freeform 12"/>
          <p:cNvSpPr/>
          <p:nvPr/>
        </p:nvSpPr>
        <p:spPr>
          <a:xfrm rot="344647">
            <a:off x="12738659" y="1108608"/>
            <a:ext cx="5250566" cy="5310307"/>
          </a:xfrm>
          <a:custGeom>
            <a:avLst/>
            <a:gdLst/>
            <a:ahLst/>
            <a:cxnLst/>
            <a:rect l="l" t="t" r="r" b="b"/>
            <a:pathLst>
              <a:path w="5250566" h="5310307">
                <a:moveTo>
                  <a:pt x="0" y="0"/>
                </a:moveTo>
                <a:lnTo>
                  <a:pt x="5250565" y="0"/>
                </a:lnTo>
                <a:lnTo>
                  <a:pt x="5250565" y="5310307"/>
                </a:lnTo>
                <a:lnTo>
                  <a:pt x="0" y="5310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347675">
            <a:off x="13187227" y="2087691"/>
            <a:ext cx="4353430" cy="3352141"/>
          </a:xfrm>
          <a:custGeom>
            <a:avLst/>
            <a:gdLst/>
            <a:ahLst/>
            <a:cxnLst/>
            <a:rect l="l" t="t" r="r" b="b"/>
            <a:pathLst>
              <a:path w="4353430" h="3352141">
                <a:moveTo>
                  <a:pt x="0" y="0"/>
                </a:moveTo>
                <a:lnTo>
                  <a:pt x="4353429" y="0"/>
                </a:lnTo>
                <a:lnTo>
                  <a:pt x="4353429" y="3352141"/>
                </a:lnTo>
                <a:lnTo>
                  <a:pt x="0" y="33521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095216" y="1028700"/>
            <a:ext cx="4570333" cy="4622334"/>
          </a:xfrm>
          <a:custGeom>
            <a:avLst/>
            <a:gdLst/>
            <a:ahLst/>
            <a:cxnLst/>
            <a:rect l="l" t="t" r="r" b="b"/>
            <a:pathLst>
              <a:path w="4570333" h="4622334">
                <a:moveTo>
                  <a:pt x="0" y="0"/>
                </a:moveTo>
                <a:lnTo>
                  <a:pt x="4570333" y="0"/>
                </a:lnTo>
                <a:lnTo>
                  <a:pt x="4570333" y="4622334"/>
                </a:lnTo>
                <a:lnTo>
                  <a:pt x="0" y="46223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753848">
            <a:off x="9605681" y="5811208"/>
            <a:ext cx="4039398" cy="4085358"/>
          </a:xfrm>
          <a:custGeom>
            <a:avLst/>
            <a:gdLst/>
            <a:ahLst/>
            <a:cxnLst/>
            <a:rect l="l" t="t" r="r" b="b"/>
            <a:pathLst>
              <a:path w="4039398" h="4085358">
                <a:moveTo>
                  <a:pt x="0" y="0"/>
                </a:moveTo>
                <a:lnTo>
                  <a:pt x="4039397" y="0"/>
                </a:lnTo>
                <a:lnTo>
                  <a:pt x="4039397" y="4085358"/>
                </a:lnTo>
                <a:lnTo>
                  <a:pt x="0" y="40853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802219">
            <a:off x="2999084" y="5839747"/>
            <a:ext cx="4110981" cy="4157755"/>
          </a:xfrm>
          <a:custGeom>
            <a:avLst/>
            <a:gdLst/>
            <a:ahLst/>
            <a:cxnLst/>
            <a:rect l="l" t="t" r="r" b="b"/>
            <a:pathLst>
              <a:path w="4110981" h="4157755">
                <a:moveTo>
                  <a:pt x="0" y="0"/>
                </a:moveTo>
                <a:lnTo>
                  <a:pt x="4110981" y="0"/>
                </a:lnTo>
                <a:lnTo>
                  <a:pt x="4110981" y="4157756"/>
                </a:lnTo>
                <a:lnTo>
                  <a:pt x="0" y="41577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326774" y="1990521"/>
            <a:ext cx="3922170" cy="2774935"/>
          </a:xfrm>
          <a:custGeom>
            <a:avLst/>
            <a:gdLst/>
            <a:ahLst/>
            <a:cxnLst/>
            <a:rect l="l" t="t" r="r" b="b"/>
            <a:pathLst>
              <a:path w="3922170" h="2774935">
                <a:moveTo>
                  <a:pt x="0" y="0"/>
                </a:moveTo>
                <a:lnTo>
                  <a:pt x="3922170" y="0"/>
                </a:lnTo>
                <a:lnTo>
                  <a:pt x="3922170" y="2774935"/>
                </a:lnTo>
                <a:lnTo>
                  <a:pt x="0" y="27749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941357">
            <a:off x="3410409" y="6447932"/>
            <a:ext cx="3328580" cy="3084680"/>
          </a:xfrm>
          <a:custGeom>
            <a:avLst/>
            <a:gdLst/>
            <a:ahLst/>
            <a:cxnLst/>
            <a:rect l="l" t="t" r="r" b="b"/>
            <a:pathLst>
              <a:path w="3328580" h="3084680">
                <a:moveTo>
                  <a:pt x="0" y="0"/>
                </a:moveTo>
                <a:lnTo>
                  <a:pt x="3328580" y="0"/>
                </a:lnTo>
                <a:lnTo>
                  <a:pt x="3328580" y="3084680"/>
                </a:lnTo>
                <a:lnTo>
                  <a:pt x="0" y="30846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405" r="-12405"/>
            </a:stretch>
          </a:blipFill>
        </p:spPr>
      </p:sp>
      <p:sp>
        <p:nvSpPr>
          <p:cNvPr id="19" name="Freeform 19"/>
          <p:cNvSpPr/>
          <p:nvPr/>
        </p:nvSpPr>
        <p:spPr>
          <a:xfrm rot="731247">
            <a:off x="9806608" y="6676136"/>
            <a:ext cx="3426183" cy="2355501"/>
          </a:xfrm>
          <a:custGeom>
            <a:avLst/>
            <a:gdLst/>
            <a:ahLst/>
            <a:cxnLst/>
            <a:rect l="l" t="t" r="r" b="b"/>
            <a:pathLst>
              <a:path w="3426183" h="2355501">
                <a:moveTo>
                  <a:pt x="0" y="0"/>
                </a:moveTo>
                <a:lnTo>
                  <a:pt x="3426183" y="0"/>
                </a:lnTo>
                <a:lnTo>
                  <a:pt x="3426183" y="2355501"/>
                </a:lnTo>
                <a:lnTo>
                  <a:pt x="0" y="23555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587217" y="435007"/>
            <a:ext cx="14326901" cy="42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3199">
                <a:solidFill>
                  <a:srgbClr val="99572A"/>
                </a:solidFill>
                <a:latin typeface="Lazydog"/>
                <a:ea typeface="Lazydog"/>
                <a:cs typeface="Lazydog"/>
                <a:sym typeface="Lazydog"/>
              </a:rPr>
              <a:t>ВИСТАВКА «ХАРКІВЩИНА МУЛЬТИКУЛЬТУРНА»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22970">
            <a:off x="9195572" y="1639839"/>
            <a:ext cx="10225578" cy="7514173"/>
          </a:xfrm>
          <a:custGeom>
            <a:avLst/>
            <a:gdLst/>
            <a:ahLst/>
            <a:cxnLst/>
            <a:rect l="l" t="t" r="r" b="b"/>
            <a:pathLst>
              <a:path w="15032794" h="10616911">
                <a:moveTo>
                  <a:pt x="0" y="0"/>
                </a:moveTo>
                <a:lnTo>
                  <a:pt x="15032794" y="0"/>
                </a:lnTo>
                <a:lnTo>
                  <a:pt x="15032794" y="10616911"/>
                </a:lnTo>
                <a:lnTo>
                  <a:pt x="0" y="10616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122970">
            <a:off x="-171608" y="1123147"/>
            <a:ext cx="9787344" cy="8658525"/>
          </a:xfrm>
          <a:custGeom>
            <a:avLst/>
            <a:gdLst/>
            <a:ahLst/>
            <a:cxnLst/>
            <a:rect l="l" t="t" r="r" b="b"/>
            <a:pathLst>
              <a:path w="15032794" h="10616911">
                <a:moveTo>
                  <a:pt x="0" y="0"/>
                </a:moveTo>
                <a:lnTo>
                  <a:pt x="15032794" y="0"/>
                </a:lnTo>
                <a:lnTo>
                  <a:pt x="15032794" y="10616911"/>
                </a:lnTo>
                <a:lnTo>
                  <a:pt x="0" y="10616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5539" y="249506"/>
            <a:ext cx="17896306" cy="9737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2"/>
              </a:lnSpc>
              <a:spcBef>
                <a:spcPct val="0"/>
              </a:spcBef>
            </a:pPr>
            <a:r>
              <a:rPr lang="en-US" sz="3472" dirty="0">
                <a:solidFill>
                  <a:srgbClr val="004AAD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ВИСНОВКИ:</a:t>
            </a:r>
            <a:r>
              <a:rPr lang="en-US" sz="3472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ХАРКІВ Є ПРИКЛАДОМ ТА ОСНОВОЮ ТОЛЕРАНТНОСТІ ТА ВЗАЄМОПОРОЗУМІННЯ МУЛЬТИКУЛЬТУРНОГО МІСТА УКРАЇНИ, ДЕ ПЕРЕХРЕЩУЮТЬСЯ КУЛЬТУРНІ ТА НАЦІОНАЛЬНІ ТРАДИЦІЇ, ПОБУТ БАГАТЬОХ НАРОДІВ. ДОСВІД ХАРКОВА ДОВОДИТЬ, ЩО МУЛЬТИКУЛЬТУРНІСТЬ Є ЧИННИКОМ ІНТЕЛЕКТУАЛЬНОГО ТА ЕКОНОМІЧНОГО ЗБАГАЧЕННЯ ГРОМАДИ. ТОЛЕРАНТНІСТЬ У ХАРКОВІ БАЗУЄТЬСЯ НА «ФУНКЦІОНАЛЬНОМУ МИРІ»: СПІЛЬНІЙ ПРАЦІ, ФЕСТИВАЛЯХ НАРОДНИХ КУЛЬТУР, ГРОМАДСЬКИХ ТА НАВЧАЛЬНИХ ОРГАНІЗАЦІЯХ І ЗАКЛАДАХ, МИСТЕЦЬКИХ ВИСТАВКАХ ТА ТВОРЕННІ МІСЬКОГО ПРОСТОРУ. ТАКОЖ,  ХАРКІВ МОЖЕ СЛУЖИТИ ЕТАЛОНОМ ДЛЯ ІНТЕГРАЦІЇ РІЗНИХ ГРУП НАСЕЛЕННЯ У ЄДИНИЙ ДЕРЖАВНИЙ КОНТЕКСТ, ЗБЕРІГАЮЧИ ПРИ ЦЬОМУ ПОВАГУ ДО ЕТНІЧНИХ ОСОБЛИВОСТЕЙ.</a:t>
            </a:r>
          </a:p>
          <a:p>
            <a:pPr algn="ctr">
              <a:lnSpc>
                <a:spcPts val="3472"/>
              </a:lnSpc>
              <a:spcBef>
                <a:spcPct val="0"/>
              </a:spcBef>
            </a:pPr>
            <a:endParaRPr lang="en-US" sz="3472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ctr">
              <a:lnSpc>
                <a:spcPts val="3472"/>
              </a:lnSpc>
              <a:spcBef>
                <a:spcPct val="0"/>
              </a:spcBef>
            </a:pPr>
            <a:r>
              <a:rPr lang="en-US" sz="3472" dirty="0">
                <a:solidFill>
                  <a:srgbClr val="004AAD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ОСОБИСТИЙ ВНЕСОК</a:t>
            </a:r>
            <a:r>
              <a:rPr lang="en-US" sz="3472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ПОЛЯГАЄ У СИСТЕМАТИЗАЦІЇ КЛЮЧОВИХ «ТОЧОК ДОТИКУ» РІЗНИХ КУЛЬТУР У ХАРКОВІ, ЗАПРОПОНОВАНО АВТОРСЬКЕ БАЧЕННЯ «ХАРКІВСЬКОГО КОДУ ТОЛЕРАНТНОСТІ ТА ВЗАЄМОПОРОЗУМІННЯ» ЧЕРЕЗ ПРИЗМУ НАЦІОНАЛЬНИХ ТРАДИЦІЙ ТА ГРОМАДСЬКИХ СВОБОД. </a:t>
            </a:r>
          </a:p>
          <a:p>
            <a:pPr algn="ctr">
              <a:lnSpc>
                <a:spcPts val="3472"/>
              </a:lnSpc>
              <a:spcBef>
                <a:spcPct val="0"/>
              </a:spcBef>
            </a:pPr>
            <a:endParaRPr lang="en-US" sz="3472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ctr">
              <a:lnSpc>
                <a:spcPts val="3472"/>
              </a:lnSpc>
              <a:spcBef>
                <a:spcPct val="0"/>
              </a:spcBef>
            </a:pPr>
            <a:r>
              <a:rPr lang="en-US" sz="3472" dirty="0">
                <a:solidFill>
                  <a:srgbClr val="004AAD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НОВИЗНА ДОСЛІДЖЕННЯ</a:t>
            </a:r>
            <a:r>
              <a:rPr lang="en-US" sz="3472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РОЗГЛЯДАЄ ТОЛЕРАНТНІСТЬ ХАРКОВА НЕ ПРОСТО ЯК ВІДСУТНІСТЬ КОНФЛІКТІВ, А ЯК АКТИВНУ СПІЛЬНУ ДІЮ, ДЕ РІЗНОМАНІТНІСТЬ СТАЄ СТРАТЕГІЧНИМ РЕСУРСОМ РОЗВИТКУ МІСТА; РОБИТЬСЯ АКЦЕНТ НА ВЗАЄМОЗВ’ЯЗОК МІЖ СТРУКТУРОЮ НАСЕЛЕННЯ МІСТА ТА ФОРМУВАННЯМ МЕХАНІЗМІВ МІЖКУЛЬТУРНОГО ДІАЛОГУ.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7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622019">
            <a:off x="1594626" y="1312185"/>
            <a:ext cx="7472225" cy="5448489"/>
          </a:xfrm>
          <a:custGeom>
            <a:avLst/>
            <a:gdLst/>
            <a:ahLst/>
            <a:cxnLst/>
            <a:rect l="l" t="t" r="r" b="b"/>
            <a:pathLst>
              <a:path w="15639141" h="11045143">
                <a:moveTo>
                  <a:pt x="0" y="0"/>
                </a:moveTo>
                <a:lnTo>
                  <a:pt x="15639141" y="0"/>
                </a:lnTo>
                <a:lnTo>
                  <a:pt x="15639141" y="11045143"/>
                </a:lnTo>
                <a:lnTo>
                  <a:pt x="0" y="110451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811939">
            <a:off x="8471358" y="2220863"/>
            <a:ext cx="10538808" cy="4958462"/>
          </a:xfrm>
          <a:custGeom>
            <a:avLst/>
            <a:gdLst/>
            <a:ahLst/>
            <a:cxnLst/>
            <a:rect l="l" t="t" r="r" b="b"/>
            <a:pathLst>
              <a:path w="14273348" h="10080552">
                <a:moveTo>
                  <a:pt x="0" y="0"/>
                </a:moveTo>
                <a:lnTo>
                  <a:pt x="14273348" y="0"/>
                </a:lnTo>
                <a:lnTo>
                  <a:pt x="14273348" y="10080552"/>
                </a:lnTo>
                <a:lnTo>
                  <a:pt x="0" y="100805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876800" y="229954"/>
            <a:ext cx="812946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5"/>
              </a:lnSpc>
              <a:spcBef>
                <a:spcPct val="0"/>
              </a:spcBef>
            </a:pPr>
            <a:r>
              <a:rPr lang="en-US" sz="3565" dirty="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СПИСОК ВИКОРИСТАНИХ ДЖЕРЕЛ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063133"/>
            <a:ext cx="18288000" cy="6469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112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ІСТОРІЯ МІСТА ХАРКОВА ХХ СТОЛІТТЯ/ АВТ. КОЛ. О.Н. ЯРМИШ, С.І. ПОСОХОВ ТА ІН. ХАРКІВ: ФОЛІО; ЗОЛОТІ СТОРІНКИ, 2004. 686 С.</a:t>
            </a:r>
          </a:p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КОВАЛЬОВА О. НІМЕЦЬКІ ПИСЬМЕННИКИ – НАШІ ГОСТІ. ЛІТЕРАТУРНО-ХУДОЖНІЙ, СУСПІЛЬНО-ПОЛІТИЧНИЙ ТА ТЕОРЕТИКО-МЕТОДОЛОГІЧНИЙ ЖУРНАЛ «СЛОБОЖАНЩИНА» / ЗА ЗАГ. РЕД. В. ГОШОВСЬКОЇ / ХАРК. ДЕРЖ. ПЕДАГ. УН-Т ІМ. Г.С. СКОВОРОДИ, БАЛАКЛ. КУЛЬТ. - ПРОСВ. Т-ВО ІМ. Т.Г. ШЕВЧЕНКА, ХАРК. УН-Т ВНУТР. СПРАВ. ХАРКІВ: Б.В. 2001. ВИП. 18. </a:t>
            </a:r>
            <a:b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</a:b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С. 285-287.</a:t>
            </a:r>
          </a:p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ОНАЦЬКИЙ М.Ю. СУЧАСНИЙ СТАН ТА ПЕРСПЕКТИВИ РОЗВИТКУ ФЕСТИВАЛЬНОГО ТУРИЗМУ У МІСТІ ХАРКОВІ // ВІСНИК ХАРКІВСЬКОГО НАЦІОНАЛЬНОГО УНІВЕРСИТЕТУ ІМЕНІ В.Н. КАРАЗІНА. СЕРІЯ «МІЖНАРОДНІ ВІДНОСИНИ. ЕКОНОМІКА. КРАЇНОЗНАВСТВО. ТУРИЗМ». ХАРКІВ. 2016. ВИП. 5. С. 1</a:t>
            </a:r>
            <a:r>
              <a:rPr lang="ru-RU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45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-1</a:t>
            </a:r>
            <a:r>
              <a:rPr lang="ru-RU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50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 URL: 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  <a:hlinkClick r:id="rId4"/>
              </a:rPr>
              <a:t>https://surl.li/jnqwxv</a:t>
            </a:r>
            <a:r>
              <a:rPr lang="ru-RU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(ОСТАННІЙ ПЕРЕГЛЯД: 23.03.2026). </a:t>
            </a:r>
          </a:p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РОМАН Н.М. УКРАЇНСЬКЕ МУЗИЧНЕ МИСТЕЦТВО В МУЛЬТИКУЛЬТУРНОМУ СОЦІУМІ ХАРКОВА НА ПОЧАТКУ ХХ СТ. // XIII INTERNATIONAL SCIENTIFIC AND PRACTICAL CONFERENCE «PROBLEMS, CURRENT STATE AND PROSPEKTS FOR BUSINESS DEVELOPMENT». GRAZ, AUSTRIA. 01-04 КВІТНЯ 2025. С. 145-150. URL: 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  <a:hlinkClick r:id="rId5"/>
              </a:rPr>
              <a:t>https://surl.li/kqqrog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(ОСТАННІЙ ПЕРЕГЛЯД: 23.03.2026). </a:t>
            </a:r>
          </a:p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ТАНЬКО Т.П., ЮР’ЄВА К.А., ТАРАРАК Н.Г. ПЕРСПЕКТИВИ СТВОРЕННЯ РЕГІОНАЛЬНОЇ СИСТЕМИ ГРОМАДЯНСЬКОЇ ТА МІЖКУЛЬТУРНОЇ ОСВІТИ НАСЕЛЕННЯ НА ОСНОВІ КУРСУ «КУЛЬТУРА ДОБРОСУСІДСТВА» // МЕТОДОЛОГІЯ СУЧАСНИХ НАУКОВИХ ДОСЛІДЖЕНЬ: ЗБІРНИК НАУКОВИХ ПРАЦЬ ЗА РЕЗУЛЬТАТАМИ ХVІ МІЖНАРОДНОЇ НАУКОВО-ПРАКТИЧНОЇ КОНФЕРЕНЦІЇ, ПРИСВЯЧЕНОЇ 215-РІЧЧЮ ЗАСНУВАННЯ ХНПУ ІМЕНІ Г. С. СКОВОРОДИ / ЗА ЗАГ. РЕД. Ю.Д. БОЙЧУКА, К.А. ЮР’ЄВОЇ (14–15.11.2019. ХАРКІВ). ХАРКІВ: ХНПУ ІМ. Г.С. СКОВОРОДИ, 2019. С. 6-12.  URL: 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  <a:hlinkClick r:id="rId6"/>
              </a:rPr>
              <a:t>https://surl.li/xnwsji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(ОСТАННІЙ ПЕРЕГЛЯД: 23.03.2026). </a:t>
            </a:r>
          </a:p>
          <a:p>
            <a:pPr marL="456185" lvl="1" indent="-228092" algn="just">
              <a:lnSpc>
                <a:spcPts val="2387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ХАРКІВЩИНА МУЛЬТИКУЛЬТУРНА – СВЯТО ТОЛЕРАНТНОСТІ ТА ВЗАЄМОПОВАГИ // КЗ «ОБЛАСНИЙ ОРГАНІЗАЦІЙНО-МЕТОДИЧНИЙ ЦЕНТР КУЛЬТУРИ І МИСТЕЦТВА» URL: 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  <a:hlinkClick r:id="rId7"/>
              </a:rPr>
              <a:t>https://surl.li/tdffxa</a:t>
            </a:r>
            <a:r>
              <a:rPr lang="en-US" sz="2400" u="sng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(ОСТАННІЙ ПЕРЕГЛЯД: 23.03.2026). </a:t>
            </a:r>
          </a:p>
        </p:txBody>
      </p:sp>
      <p:sp>
        <p:nvSpPr>
          <p:cNvPr id="6" name="Freeform 6"/>
          <p:cNvSpPr/>
          <p:nvPr/>
        </p:nvSpPr>
        <p:spPr>
          <a:xfrm>
            <a:off x="12815100" y="7475634"/>
            <a:ext cx="3647274" cy="2811366"/>
          </a:xfrm>
          <a:custGeom>
            <a:avLst/>
            <a:gdLst/>
            <a:ahLst/>
            <a:cxnLst/>
            <a:rect l="l" t="t" r="r" b="b"/>
            <a:pathLst>
              <a:path w="3647274" h="2811366">
                <a:moveTo>
                  <a:pt x="0" y="0"/>
                </a:moveTo>
                <a:lnTo>
                  <a:pt x="3647274" y="0"/>
                </a:lnTo>
                <a:lnTo>
                  <a:pt x="3647274" y="2811366"/>
                </a:lnTo>
                <a:lnTo>
                  <a:pt x="0" y="28113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618049" y="8331676"/>
            <a:ext cx="4041377" cy="116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6"/>
              </a:lnSpc>
            </a:pPr>
            <a:r>
              <a:rPr lang="en-US" sz="4426">
                <a:solidFill>
                  <a:srgbClr val="384254"/>
                </a:solidFill>
                <a:latin typeface="Lazydog"/>
                <a:ea typeface="Lazydog"/>
                <a:cs typeface="Lazydog"/>
                <a:sym typeface="Lazydog"/>
              </a:rPr>
              <a:t>Дякую за увагу!</a:t>
            </a:r>
          </a:p>
        </p:txBody>
      </p:sp>
      <p:sp>
        <p:nvSpPr>
          <p:cNvPr id="8" name="Freeform 8"/>
          <p:cNvSpPr/>
          <p:nvPr/>
        </p:nvSpPr>
        <p:spPr>
          <a:xfrm>
            <a:off x="2115172" y="7475634"/>
            <a:ext cx="3811081" cy="2705867"/>
          </a:xfrm>
          <a:custGeom>
            <a:avLst/>
            <a:gdLst/>
            <a:ahLst/>
            <a:cxnLst/>
            <a:rect l="l" t="t" r="r" b="b"/>
            <a:pathLst>
              <a:path w="3811081" h="2705867">
                <a:moveTo>
                  <a:pt x="0" y="0"/>
                </a:moveTo>
                <a:lnTo>
                  <a:pt x="3811080" y="0"/>
                </a:lnTo>
                <a:lnTo>
                  <a:pt x="3811080" y="2705868"/>
                </a:lnTo>
                <a:lnTo>
                  <a:pt x="0" y="27058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862996" y="7475634"/>
            <a:ext cx="3591389" cy="2693542"/>
          </a:xfrm>
          <a:custGeom>
            <a:avLst/>
            <a:gdLst/>
            <a:ahLst/>
            <a:cxnLst/>
            <a:rect l="l" t="t" r="r" b="b"/>
            <a:pathLst>
              <a:path w="3591389" h="2693542">
                <a:moveTo>
                  <a:pt x="0" y="0"/>
                </a:moveTo>
                <a:lnTo>
                  <a:pt x="3591389" y="0"/>
                </a:lnTo>
                <a:lnTo>
                  <a:pt x="3591389" y="2693542"/>
                </a:lnTo>
                <a:lnTo>
                  <a:pt x="0" y="269354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1051</Words>
  <Application>Microsoft Office PowerPoint</Application>
  <PresentationFormat>Произвольный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 MT</vt:lpstr>
      <vt:lpstr>Calibri</vt:lpstr>
      <vt:lpstr>Aptos</vt:lpstr>
      <vt:lpstr>Lazydog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Presentation Deck</dc:title>
  <cp:lastModifiedBy>Viktor Sydorchuk</cp:lastModifiedBy>
  <cp:revision>8</cp:revision>
  <dcterms:created xsi:type="dcterms:W3CDTF">2006-08-16T00:00:00Z</dcterms:created>
  <dcterms:modified xsi:type="dcterms:W3CDTF">2026-03-22T13:48:51Z</dcterms:modified>
  <dc:identifier>DAGpHhlUe2U</dc:identifier>
</cp:coreProperties>
</file>