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sldIdLst>
    <p:sldId id="257" r:id="rId2"/>
    <p:sldId id="272" r:id="rId3"/>
    <p:sldId id="273" r:id="rId4"/>
    <p:sldId id="262" r:id="rId5"/>
    <p:sldId id="276" r:id="rId6"/>
    <p:sldId id="292" r:id="rId7"/>
    <p:sldId id="278" r:id="rId8"/>
    <p:sldId id="288" r:id="rId9"/>
    <p:sldId id="293" r:id="rId10"/>
    <p:sldId id="294" r:id="rId11"/>
    <p:sldId id="289" r:id="rId12"/>
    <p:sldId id="295" r:id="rId13"/>
    <p:sldId id="296" r:id="rId14"/>
    <p:sldId id="284" r:id="rId15"/>
    <p:sldId id="261" r:id="rId16"/>
  </p:sldIdLst>
  <p:sldSz cx="9144000" cy="6858000" type="screen4x3"/>
  <p:notesSz cx="6858000" cy="9144000"/>
  <p:defaultTextStyle>
    <a:defPPr lvl="0">
      <a:defRPr lang="ru-RU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9" d="100"/>
          <a:sy n="129" d="100"/>
        </p:scale>
        <p:origin x="276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CF2AC-F897-416F-8FB4-C99DC4B656D4}" type="datetimeFigureOut">
              <a:rPr lang="uk-UA" smtClean="0"/>
              <a:t>31.03.2026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3D9E4C-26F7-4609-8A3C-963CFD0FCB1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0417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A744C-FE01-496A-A041-ED93458D1002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D4E80-607C-4832-AF51-75727074878D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3292" y="0"/>
            <a:ext cx="6512944" cy="3156743"/>
          </a:xfrm>
        </p:spPr>
        <p:txBody>
          <a:bodyPr>
            <a:normAutofit/>
          </a:bodyPr>
          <a:lstStyle/>
          <a:p>
            <a:br>
              <a:rPr lang="ru-RU" sz="2400" b="1" dirty="0">
                <a:latin typeface="+mn-lt"/>
                <a:ea typeface="Cambria" panose="02040503050406030204" pitchFamily="18" charset="0"/>
              </a:rPr>
            </a:br>
            <a:br>
              <a:rPr lang="uk-UA" sz="2400" b="1" dirty="0">
                <a:latin typeface="+mn-lt"/>
                <a:ea typeface="Cambria" panose="02040503050406030204" pitchFamily="18" charset="0"/>
              </a:rPr>
            </a:br>
            <a:r>
              <a:rPr lang="ru-RU" sz="2400" b="1" dirty="0" err="1">
                <a:solidFill>
                  <a:srgbClr val="FF0000"/>
                </a:solidFill>
                <a:latin typeface="+mn-lt"/>
                <a:ea typeface="Cambria" panose="02040503050406030204" pitchFamily="18" charset="0"/>
              </a:rPr>
              <a:t>Біотестування</a:t>
            </a:r>
            <a:r>
              <a:rPr lang="ru-RU" sz="2400" b="1" dirty="0">
                <a:solidFill>
                  <a:srgbClr val="FF0000"/>
                </a:solidFill>
                <a:latin typeface="+mn-lt"/>
                <a:ea typeface="Cambria" panose="020405030504060302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+mn-lt"/>
                <a:ea typeface="Cambria" panose="02040503050406030204" pitchFamily="18" charset="0"/>
              </a:rPr>
              <a:t>токсичності</a:t>
            </a:r>
            <a:r>
              <a:rPr lang="ru-RU" sz="2400" b="1" dirty="0">
                <a:solidFill>
                  <a:srgbClr val="FF0000"/>
                </a:solidFill>
                <a:latin typeface="+mn-lt"/>
                <a:ea typeface="Cambria" panose="02040503050406030204" pitchFamily="18" charset="0"/>
              </a:rPr>
              <a:t> </a:t>
            </a:r>
            <a:r>
              <a:rPr lang="uk-UA" sz="2400" b="1" dirty="0">
                <a:solidFill>
                  <a:srgbClr val="FF0000"/>
                </a:solidFill>
                <a:latin typeface="+mn-lt"/>
              </a:rPr>
              <a:t>ґрунту</a:t>
            </a:r>
            <a:r>
              <a:rPr lang="ru-RU" sz="2400" b="1" dirty="0">
                <a:solidFill>
                  <a:srgbClr val="FF0000"/>
                </a:solidFill>
                <a:latin typeface="+mn-lt"/>
                <a:ea typeface="Cambria" panose="02040503050406030204" pitchFamily="18" charset="0"/>
              </a:rPr>
              <a:t>  на </a:t>
            </a:r>
            <a:r>
              <a:rPr lang="ru-RU" sz="2400" b="1" dirty="0" err="1">
                <a:solidFill>
                  <a:srgbClr val="FF0000"/>
                </a:solidFill>
                <a:latin typeface="+mn-lt"/>
                <a:ea typeface="Cambria" panose="02040503050406030204" pitchFamily="18" charset="0"/>
              </a:rPr>
              <a:t>прикладі</a:t>
            </a:r>
            <a:r>
              <a:rPr lang="ru-RU" sz="2400" b="1" dirty="0">
                <a:solidFill>
                  <a:srgbClr val="FF0000"/>
                </a:solidFill>
                <a:latin typeface="+mn-lt"/>
                <a:ea typeface="Cambria" panose="02040503050406030204" pitchFamily="18" charset="0"/>
              </a:rPr>
              <a:t> тест-об</a:t>
            </a:r>
            <a:r>
              <a:rPr lang="en-US" sz="2400" b="1" dirty="0">
                <a:solidFill>
                  <a:srgbClr val="FF0000"/>
                </a:solidFill>
                <a:latin typeface="+mn-lt"/>
                <a:ea typeface="Cambria" panose="02040503050406030204" pitchFamily="18" charset="0"/>
              </a:rPr>
              <a:t>’</a:t>
            </a:r>
            <a:r>
              <a:rPr lang="uk-UA" sz="2400" b="1" dirty="0" err="1">
                <a:solidFill>
                  <a:srgbClr val="FF0000"/>
                </a:solidFill>
                <a:latin typeface="+mn-lt"/>
                <a:ea typeface="Cambria" panose="02040503050406030204" pitchFamily="18" charset="0"/>
              </a:rPr>
              <a:t>єкту</a:t>
            </a:r>
            <a:r>
              <a:rPr lang="uk-UA" sz="2400" b="1" dirty="0">
                <a:solidFill>
                  <a:srgbClr val="FF0000"/>
                </a:solidFill>
                <a:latin typeface="+mn-lt"/>
                <a:ea typeface="Cambria" panose="02040503050406030204" pitchFamily="18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+mn-lt"/>
                <a:ea typeface="Cambria" panose="02040503050406030204" pitchFamily="18" charset="0"/>
              </a:rPr>
              <a:t>редису 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04933" y="2929312"/>
            <a:ext cx="3539067" cy="32378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200" b="1" dirty="0">
                <a:solidFill>
                  <a:srgbClr val="FF0000"/>
                </a:solidFill>
              </a:rPr>
              <a:t>Роботу виконала:</a:t>
            </a:r>
            <a:endParaRPr lang="uk-UA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uk-UA" sz="1200" b="1" dirty="0"/>
              <a:t>Собків Марта Василівна</a:t>
            </a:r>
          </a:p>
          <a:p>
            <a:pPr marL="0" indent="0">
              <a:buNone/>
            </a:pPr>
            <a:r>
              <a:rPr lang="uk-UA" sz="1200" b="1" dirty="0"/>
              <a:t>учениця 9-Бкласу </a:t>
            </a:r>
          </a:p>
          <a:p>
            <a:pPr marL="0" indent="0">
              <a:buNone/>
            </a:pPr>
            <a:r>
              <a:rPr lang="uk-UA" sz="1200" b="1" dirty="0" err="1"/>
              <a:t>Радивилівського</a:t>
            </a:r>
            <a:r>
              <a:rPr lang="uk-UA" sz="1200" b="1" dirty="0"/>
              <a:t> ліцею № 1</a:t>
            </a:r>
          </a:p>
          <a:p>
            <a:pPr marL="0" indent="0">
              <a:buNone/>
            </a:pPr>
            <a:r>
              <a:rPr lang="uk-UA" sz="1200" b="1" dirty="0" err="1"/>
              <a:t>Радивилівської</a:t>
            </a:r>
            <a:r>
              <a:rPr lang="uk-UA" sz="1200" b="1" dirty="0"/>
              <a:t> міської ради </a:t>
            </a:r>
          </a:p>
          <a:p>
            <a:pPr marL="0" indent="0">
              <a:buNone/>
            </a:pPr>
            <a:r>
              <a:rPr lang="uk-UA" sz="1200" b="1" dirty="0"/>
              <a:t>Дубенського району</a:t>
            </a:r>
          </a:p>
          <a:p>
            <a:pPr marL="0" indent="0">
              <a:buNone/>
            </a:pPr>
            <a:r>
              <a:rPr lang="uk-UA" sz="1200" b="1" dirty="0"/>
              <a:t>Рівненської області</a:t>
            </a:r>
          </a:p>
          <a:p>
            <a:pPr marL="0" indent="0">
              <a:buNone/>
            </a:pPr>
            <a:r>
              <a:rPr lang="uk-UA" sz="1200" b="1" dirty="0"/>
              <a:t> </a:t>
            </a:r>
            <a:endParaRPr lang="uk-UA" sz="1200" dirty="0"/>
          </a:p>
          <a:p>
            <a:pPr marL="0" indent="0">
              <a:buNone/>
            </a:pPr>
            <a:r>
              <a:rPr lang="uk-UA" sz="1200" b="1" dirty="0">
                <a:solidFill>
                  <a:srgbClr val="FF0000"/>
                </a:solidFill>
              </a:rPr>
              <a:t>Науковий керівник:</a:t>
            </a:r>
          </a:p>
          <a:p>
            <a:pPr marL="0" indent="0">
              <a:buNone/>
            </a:pPr>
            <a:r>
              <a:rPr lang="uk-UA" sz="1200" b="1" dirty="0" err="1"/>
              <a:t>Танащук</a:t>
            </a:r>
            <a:r>
              <a:rPr lang="uk-UA" sz="1200" b="1" dirty="0"/>
              <a:t> Вікторія Анатоліївна</a:t>
            </a:r>
          </a:p>
          <a:p>
            <a:pPr marL="0" indent="0">
              <a:buNone/>
            </a:pPr>
            <a:r>
              <a:rPr lang="uk-UA" sz="1200" b="1" dirty="0"/>
              <a:t>вчитель біології</a:t>
            </a:r>
          </a:p>
          <a:p>
            <a:pPr marL="0" indent="0">
              <a:buNone/>
            </a:pPr>
            <a:r>
              <a:rPr lang="uk-UA" sz="1200" b="1" dirty="0" err="1"/>
              <a:t>Радивилівського</a:t>
            </a:r>
            <a:r>
              <a:rPr lang="uk-UA" sz="1200" b="1" dirty="0"/>
              <a:t> ліцею № 1</a:t>
            </a:r>
          </a:p>
          <a:p>
            <a:pPr marL="0" indent="0">
              <a:buNone/>
            </a:pPr>
            <a:r>
              <a:rPr lang="uk-UA" sz="1200" b="1" dirty="0" err="1"/>
              <a:t>Радивилівської</a:t>
            </a:r>
            <a:r>
              <a:rPr lang="uk-UA" sz="1200" b="1" dirty="0"/>
              <a:t> міської ради </a:t>
            </a:r>
          </a:p>
          <a:p>
            <a:pPr marL="0" indent="0">
              <a:buNone/>
            </a:pPr>
            <a:r>
              <a:rPr lang="uk-UA" sz="1200" b="1" dirty="0"/>
              <a:t>Дубенського району</a:t>
            </a:r>
          </a:p>
          <a:p>
            <a:pPr marL="0" indent="0">
              <a:buNone/>
            </a:pPr>
            <a:r>
              <a:rPr lang="uk-UA" sz="1200" b="1" dirty="0"/>
              <a:t>Рівненської області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33800" y="6249416"/>
            <a:ext cx="18711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b="1" dirty="0"/>
              <a:t>Радивилів 2026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60BBE1-1545-497B-9E66-6349ABC4440C}"/>
              </a:ext>
            </a:extLst>
          </p:cNvPr>
          <p:cNvSpPr txBox="1"/>
          <p:nvPr/>
        </p:nvSpPr>
        <p:spPr>
          <a:xfrm>
            <a:off x="2542418" y="541326"/>
            <a:ext cx="5114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cap="all" dirty="0">
                <a:effectLst/>
                <a:latin typeface="Open Sans" panose="020B0606030504020204" pitchFamily="34" charset="0"/>
              </a:rPr>
              <a:t>РІВНЕНСЬКА МАЛА АКАДЕМІЯ НАУК УЧНІВСЬКОЇ МОЛОДІ</a:t>
            </a:r>
          </a:p>
          <a:p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24665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79" y="124219"/>
            <a:ext cx="7128792" cy="802258"/>
          </a:xfrm>
        </p:spPr>
        <p:txBody>
          <a:bodyPr>
            <a:normAutofit/>
          </a:bodyPr>
          <a:lstStyle/>
          <a:p>
            <a:r>
              <a:rPr lang="uk-UA" sz="3600" b="1" dirty="0">
                <a:solidFill>
                  <a:srgbClr val="FF0000"/>
                </a:solidFill>
                <a:latin typeface="+mn-lt"/>
              </a:rPr>
              <a:t>Мета дослідження:</a:t>
            </a:r>
            <a:r>
              <a:rPr lang="uk-UA" sz="3600" dirty="0">
                <a:solidFill>
                  <a:srgbClr val="FF0000"/>
                </a:solidFill>
                <a:latin typeface="+mn-lt"/>
              </a:rPr>
              <a:t> </a:t>
            </a:r>
            <a:endParaRPr lang="ru-RU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3736" y="794344"/>
            <a:ext cx="8970264" cy="593564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uk-UA" dirty="0"/>
              <a:t>                 </a:t>
            </a:r>
            <a:r>
              <a:rPr lang="uk-UA" sz="2400" dirty="0"/>
              <a:t> - з’ясувати ефективність методу  </a:t>
            </a:r>
            <a:r>
              <a:rPr lang="uk-UA" sz="2400" dirty="0" err="1"/>
              <a:t>біотестування</a:t>
            </a:r>
            <a:r>
              <a:rPr lang="uk-UA" sz="2400" dirty="0"/>
              <a:t>;</a:t>
            </a:r>
          </a:p>
          <a:p>
            <a:pPr marL="0" lvl="0" indent="0">
              <a:buNone/>
            </a:pPr>
            <a:r>
              <a:rPr lang="uk-UA" sz="2400" dirty="0"/>
              <a:t>                  - довести, що якість ґрунту впливає на морфологічні та фізіологічні особливості рослин.</a:t>
            </a:r>
          </a:p>
          <a:p>
            <a:pPr marL="0" lvl="0" indent="0">
              <a:buNone/>
            </a:pPr>
            <a:endParaRPr lang="ru-RU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2400" b="1" dirty="0" err="1">
                <a:solidFill>
                  <a:srgbClr val="FF0000"/>
                </a:solidFill>
              </a:rPr>
              <a:t>Завдання</a:t>
            </a:r>
            <a:r>
              <a:rPr lang="ru-RU" sz="2400" b="1" dirty="0">
                <a:solidFill>
                  <a:srgbClr val="FF0000"/>
                </a:solidFill>
              </a:rPr>
              <a:t> :</a:t>
            </a:r>
            <a:r>
              <a:rPr lang="uk-UA" sz="2400" b="1" dirty="0">
                <a:solidFill>
                  <a:srgbClr val="FF0000"/>
                </a:solidFill>
              </a:rPr>
              <a:t> </a:t>
            </a:r>
            <a:endParaRPr lang="uk-UA" sz="2400" dirty="0"/>
          </a:p>
          <a:p>
            <a:pPr lvl="0"/>
            <a:r>
              <a:rPr lang="ru-RU" sz="2400" dirty="0"/>
              <a:t>О</a:t>
            </a:r>
            <a:r>
              <a:rPr lang="uk-UA" sz="2400" dirty="0"/>
              <a:t>працювати теоретичні засади діагностики ґрунтів</a:t>
            </a:r>
          </a:p>
          <a:p>
            <a:pPr lvl="0"/>
            <a:r>
              <a:rPr lang="uk-UA" sz="2400" dirty="0"/>
              <a:t>Проаналізувати вплив токсинів на фізіологію та морфологію тест-об’єкту</a:t>
            </a:r>
          </a:p>
          <a:p>
            <a:pPr lvl="0"/>
            <a:r>
              <a:rPr lang="uk-UA" sz="2400" dirty="0"/>
              <a:t>Довести ефективність </a:t>
            </a:r>
            <a:r>
              <a:rPr lang="uk-UA" sz="2400" dirty="0" err="1"/>
              <a:t>біотестування</a:t>
            </a:r>
            <a:r>
              <a:rPr lang="uk-UA" sz="2400" dirty="0"/>
              <a:t> як доступного та економного методу для визначення токсичності ґрунтів </a:t>
            </a:r>
          </a:p>
          <a:p>
            <a:pPr lvl="0"/>
            <a:r>
              <a:rPr lang="uk-UA" sz="2400" dirty="0"/>
              <a:t>На підставі результатів дослідження зробити висновки</a:t>
            </a:r>
            <a:r>
              <a:rPr lang="ru-RU" sz="2400" dirty="0"/>
              <a:t>.</a:t>
            </a:r>
            <a:endParaRPr lang="uk-UA" sz="2400" dirty="0"/>
          </a:p>
          <a:p>
            <a:pPr marL="0" indent="0">
              <a:buNone/>
            </a:pPr>
            <a:endParaRPr lang="uk-UA" dirty="0">
              <a:latin typeface="Gabriola" panose="04040605051002020D02" pitchFamily="82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540151" y="224287"/>
            <a:ext cx="181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23760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90005" y="190005"/>
            <a:ext cx="8835242" cy="64299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200" b="1" dirty="0">
                <a:solidFill>
                  <a:srgbClr val="FF0000"/>
                </a:solidFill>
              </a:rPr>
              <a:t>Об'єкт дослідження : </a:t>
            </a:r>
            <a:r>
              <a:rPr lang="uk-UA" sz="2200" dirty="0"/>
              <a:t>зразки ґрунту з різних районів м. </a:t>
            </a:r>
            <a:r>
              <a:rPr lang="uk-UA" sz="2200" dirty="0" err="1"/>
              <a:t>Радивилова</a:t>
            </a:r>
            <a:r>
              <a:rPr lang="uk-UA" sz="2200" dirty="0"/>
              <a:t>.</a:t>
            </a:r>
          </a:p>
          <a:p>
            <a:pPr marL="0" indent="0">
              <a:buNone/>
            </a:pPr>
            <a:r>
              <a:rPr lang="uk-UA" sz="2200" b="1" dirty="0">
                <a:solidFill>
                  <a:srgbClr val="FF0000"/>
                </a:solidFill>
              </a:rPr>
              <a:t>                     Предмет дослідження : </a:t>
            </a:r>
            <a:r>
              <a:rPr lang="uk-UA" sz="2200" dirty="0"/>
              <a:t>тест-реакція редису на токсичність  </a:t>
            </a:r>
          </a:p>
          <a:p>
            <a:r>
              <a:rPr lang="uk-UA" sz="2200" dirty="0"/>
              <a:t>                 ґрунту.</a:t>
            </a:r>
            <a:endParaRPr lang="uk-UA" sz="2200" b="1" dirty="0">
              <a:solidFill>
                <a:srgbClr val="FF0000"/>
              </a:solidFill>
            </a:endParaRPr>
          </a:p>
          <a:p>
            <a:endParaRPr lang="ru-RU" sz="2200" b="1" dirty="0">
              <a:solidFill>
                <a:srgbClr val="FF0000"/>
              </a:solidFill>
            </a:endParaRPr>
          </a:p>
          <a:p>
            <a:endParaRPr lang="ru-RU" sz="2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2200" b="1" dirty="0" err="1">
                <a:solidFill>
                  <a:srgbClr val="FF0000"/>
                </a:solidFill>
              </a:rPr>
              <a:t>Методи</a:t>
            </a:r>
            <a:r>
              <a:rPr lang="ru-RU" sz="2200" b="1" dirty="0">
                <a:solidFill>
                  <a:srgbClr val="FF0000"/>
                </a:solidFill>
              </a:rPr>
              <a:t> </a:t>
            </a:r>
            <a:r>
              <a:rPr lang="ru-RU" sz="2200" b="1" dirty="0" err="1">
                <a:solidFill>
                  <a:srgbClr val="FF0000"/>
                </a:solidFill>
              </a:rPr>
              <a:t>досліджень</a:t>
            </a:r>
            <a:r>
              <a:rPr lang="ru-RU" sz="2200" b="1" dirty="0">
                <a:solidFill>
                  <a:srgbClr val="FF0000"/>
                </a:solidFill>
              </a:rPr>
              <a:t> : </a:t>
            </a:r>
            <a:r>
              <a:rPr lang="uk-UA" sz="2200" dirty="0"/>
              <a:t>теоретичні (теоретичний аналіз наукової літератури з проблеми дослідження, систематизація та узагальнення отриманої інформації), експеримент, аналітична робота, математична і статистична обробка даних.</a:t>
            </a:r>
          </a:p>
          <a:p>
            <a:pPr marL="0" indent="0">
              <a:buNone/>
            </a:pPr>
            <a:endParaRPr lang="uk-UA" sz="2200" dirty="0"/>
          </a:p>
          <a:p>
            <a:pPr marL="0" indent="0">
              <a:buNone/>
            </a:pPr>
            <a:endParaRPr lang="uk-UA" sz="2200" dirty="0"/>
          </a:p>
          <a:p>
            <a:pPr marL="0" indent="0">
              <a:buNone/>
            </a:pPr>
            <a:r>
              <a:rPr lang="uk-UA" sz="2200" b="1" dirty="0">
                <a:solidFill>
                  <a:srgbClr val="FF0000"/>
                </a:solidFill>
              </a:rPr>
              <a:t>Актуальність дослідження </a:t>
            </a:r>
            <a:r>
              <a:rPr lang="uk-UA" sz="2200" dirty="0"/>
              <a:t>визначається збільшенням у Рівненській області площі середньо- і </a:t>
            </a:r>
            <a:r>
              <a:rPr lang="uk-UA" sz="2200" dirty="0" err="1"/>
              <a:t>сильнокислих</a:t>
            </a:r>
            <a:r>
              <a:rPr lang="uk-UA" sz="2200" dirty="0"/>
              <a:t> ґрунтів в зоні Полісся, що  робить проблематичним вирощування на чорноземах цукрових буряків, озимої пшениці, бобових, коноплі, льону, гречки. </a:t>
            </a:r>
            <a:endParaRPr lang="uk-UA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8747185" y="146649"/>
            <a:ext cx="17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56220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53120" y="672575"/>
            <a:ext cx="6354551" cy="56645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400" b="1" dirty="0">
                <a:solidFill>
                  <a:srgbClr val="FF0000"/>
                </a:solidFill>
              </a:rPr>
              <a:t>Характеристика </a:t>
            </a:r>
            <a:r>
              <a:rPr lang="uk-UA" sz="2400" b="1" dirty="0" err="1">
                <a:solidFill>
                  <a:srgbClr val="FF0000"/>
                </a:solidFill>
              </a:rPr>
              <a:t>біотестування</a:t>
            </a:r>
            <a:endParaRPr lang="uk-UA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uk-UA" sz="2400" dirty="0"/>
              <a:t>В умовах економічної кризи виникає потреба  використання менш затратних, але сучасно-достовірних методів дослідження </a:t>
            </a:r>
            <a:r>
              <a:rPr lang="uk-UA" sz="2400" dirty="0" err="1"/>
              <a:t>антропогенно</a:t>
            </a:r>
            <a:r>
              <a:rPr lang="uk-UA" sz="2400" dirty="0"/>
              <a:t>-забруднених ґрунтів з метою їх токсикологічної оцінки. Одними із найпоширеніших методів, які задовольняють зазначені потреби, є методи </a:t>
            </a:r>
            <a:r>
              <a:rPr lang="uk-UA" sz="2400" dirty="0" err="1"/>
              <a:t>біотестування</a:t>
            </a:r>
            <a:r>
              <a:rPr lang="uk-UA" sz="2400" dirty="0"/>
              <a:t>, що вирізняються простотою виконання, широкими можливостями досліджень, значною інформативністю щодо забруднення практично всіх компонентів навколишнього середовища.          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617789" y="241540"/>
            <a:ext cx="198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endParaRPr lang="uk-UA" dirty="0"/>
          </a:p>
        </p:txBody>
      </p:sp>
      <p:pic>
        <p:nvPicPr>
          <p:cNvPr id="5" name="Рисунок 14">
            <a:extLst>
              <a:ext uri="{FF2B5EF4-FFF2-40B4-BE49-F238E27FC236}">
                <a16:creationId xmlns:a16="http://schemas.microsoft.com/office/drawing/2014/main" id="{6B0D016C-1247-4A9C-831B-3F7804B5A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2" t="14999" b="6573"/>
          <a:stretch>
            <a:fillRect/>
          </a:stretch>
        </p:blipFill>
        <p:spPr bwMode="auto">
          <a:xfrm>
            <a:off x="136329" y="2463542"/>
            <a:ext cx="2516791" cy="1930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4404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6061" y="1028391"/>
            <a:ext cx="7772400" cy="724671"/>
          </a:xfrm>
        </p:spPr>
        <p:txBody>
          <a:bodyPr>
            <a:noAutofit/>
          </a:bodyPr>
          <a:lstStyle/>
          <a:p>
            <a:r>
              <a:rPr lang="ru-RU" sz="3200" b="1" dirty="0" err="1">
                <a:solidFill>
                  <a:srgbClr val="FF0000"/>
                </a:solidFill>
                <a:latin typeface="+mn-lt"/>
              </a:rPr>
              <a:t>Переваги</a:t>
            </a:r>
            <a:r>
              <a:rPr lang="ru-RU" sz="32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latin typeface="+mn-lt"/>
              </a:rPr>
              <a:t>рослин</a:t>
            </a:r>
            <a:r>
              <a:rPr lang="ru-RU" sz="3200" b="1" dirty="0">
                <a:solidFill>
                  <a:srgbClr val="FF0000"/>
                </a:solidFill>
                <a:latin typeface="+mn-lt"/>
              </a:rPr>
              <a:t> </a:t>
            </a:r>
            <a:br>
              <a:rPr lang="ru-RU" sz="3200" b="1" dirty="0">
                <a:solidFill>
                  <a:srgbClr val="FF0000"/>
                </a:solidFill>
                <a:latin typeface="+mn-lt"/>
              </a:rPr>
            </a:br>
            <a:r>
              <a:rPr lang="ru-RU" sz="3200" b="1" dirty="0">
                <a:solidFill>
                  <a:srgbClr val="FF0000"/>
                </a:solidFill>
                <a:latin typeface="+mn-lt"/>
              </a:rPr>
              <a:t>як </a:t>
            </a:r>
            <a:r>
              <a:rPr lang="ru-RU" sz="3200" b="1" dirty="0" err="1">
                <a:solidFill>
                  <a:srgbClr val="FF0000"/>
                </a:solidFill>
                <a:latin typeface="+mn-lt"/>
              </a:rPr>
              <a:t>модельних</a:t>
            </a:r>
            <a:r>
              <a:rPr lang="ru-RU" sz="3200" b="1" dirty="0">
                <a:solidFill>
                  <a:srgbClr val="FF0000"/>
                </a:solidFill>
                <a:latin typeface="+mn-lt"/>
              </a:rPr>
              <a:t> тест-</a:t>
            </a:r>
            <a:r>
              <a:rPr lang="ru-RU" sz="3200" b="1" dirty="0" err="1">
                <a:solidFill>
                  <a:srgbClr val="FF0000"/>
                </a:solidFill>
                <a:latin typeface="+mn-lt"/>
              </a:rPr>
              <a:t>об’єктів</a:t>
            </a:r>
            <a:endParaRPr lang="uk-UA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53551" y="1864427"/>
            <a:ext cx="7368639" cy="399010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uk-UA" dirty="0"/>
              <a:t>Рослини – це найбільш зручні індикатори забруднення навколишнього середовища, тому що вони є первісними ланками трофічних ланцюгів і відіграють головну роль у поглинанні різного роду забруднювачів. Унаслідок цього, за допомогою рослин можна </a:t>
            </a:r>
          </a:p>
          <a:p>
            <a:pPr marL="0" indent="0">
              <a:buNone/>
            </a:pPr>
            <a:r>
              <a:rPr lang="uk-UA" dirty="0"/>
              <a:t>достатньо точно оцінити </a:t>
            </a:r>
          </a:p>
          <a:p>
            <a:pPr marL="0" indent="0">
              <a:buNone/>
            </a:pPr>
            <a:r>
              <a:rPr lang="uk-UA" dirty="0"/>
              <a:t>екологічну ситуацію на </a:t>
            </a:r>
          </a:p>
          <a:p>
            <a:pPr marL="0" indent="0">
              <a:buNone/>
            </a:pPr>
            <a:r>
              <a:rPr lang="uk-UA" dirty="0"/>
              <a:t>досліджуваній території. </a:t>
            </a:r>
            <a:endParaRPr lang="uk-UA" sz="2400" dirty="0"/>
          </a:p>
        </p:txBody>
      </p:sp>
      <p:pic>
        <p:nvPicPr>
          <p:cNvPr id="3074" name="Рисунок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5" t="67177" r="25304" b="7504"/>
          <a:stretch>
            <a:fillRect/>
          </a:stretch>
        </p:blipFill>
        <p:spPr bwMode="auto">
          <a:xfrm>
            <a:off x="4350352" y="3859480"/>
            <a:ext cx="4532391" cy="285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26415" y="267419"/>
            <a:ext cx="198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881260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5452" y="213756"/>
            <a:ext cx="7772400" cy="724671"/>
          </a:xfrm>
        </p:spPr>
        <p:txBody>
          <a:bodyPr>
            <a:normAutofit/>
          </a:bodyPr>
          <a:lstStyle/>
          <a:p>
            <a:r>
              <a:rPr lang="ru-RU" sz="3200" b="1" dirty="0" err="1">
                <a:solidFill>
                  <a:srgbClr val="FF0000"/>
                </a:solidFill>
                <a:latin typeface="+mn-lt"/>
              </a:rPr>
              <a:t>Практичні</a:t>
            </a:r>
            <a:r>
              <a:rPr lang="ru-RU" sz="32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latin typeface="+mn-lt"/>
              </a:rPr>
              <a:t>дослідження</a:t>
            </a:r>
            <a:endParaRPr lang="uk-UA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34537" y="938427"/>
            <a:ext cx="8809463" cy="39901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dirty="0"/>
              <a:t>            Для </a:t>
            </a:r>
            <a:r>
              <a:rPr lang="uk-UA" dirty="0" err="1"/>
              <a:t>біотестування</a:t>
            </a:r>
            <a:r>
              <a:rPr lang="uk-UA" dirty="0"/>
              <a:t> токсичності ґрунту відібрали проби у шести районах з ймовірно різною інтенсивністю забруднення: дендропарк "Радивилівський",  шкільна клумба Радивилівського</a:t>
            </a:r>
            <a:r>
              <a:rPr lang="uk-UA" b="1" dirty="0"/>
              <a:t> </a:t>
            </a:r>
            <a:r>
              <a:rPr lang="uk-UA" dirty="0"/>
              <a:t>ліцею №1, центр міста</a:t>
            </a:r>
            <a:r>
              <a:rPr lang="uk-UA" b="1" dirty="0"/>
              <a:t> – </a:t>
            </a:r>
            <a:r>
              <a:rPr lang="uk-UA" dirty="0"/>
              <a:t>Майдан «Незалежності»,  місцевий став,  заправка "</a:t>
            </a:r>
            <a:r>
              <a:rPr lang="en-US" dirty="0"/>
              <a:t>WOG</a:t>
            </a:r>
            <a:r>
              <a:rPr lang="uk-UA" dirty="0"/>
              <a:t>" та  залізнична станція міста. За контроль обрали шкільну клумбу.</a:t>
            </a:r>
          </a:p>
          <a:p>
            <a:pPr marL="0" indent="0">
              <a:buNone/>
            </a:pPr>
            <a:endParaRPr lang="uk-UA" sz="2400" dirty="0"/>
          </a:p>
        </p:txBody>
      </p:sp>
      <p:pic>
        <p:nvPicPr>
          <p:cNvPr id="4098" name="Рисунок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19" r="21259" b="5309"/>
          <a:stretch>
            <a:fillRect/>
          </a:stretch>
        </p:blipFill>
        <p:spPr bwMode="auto">
          <a:xfrm>
            <a:off x="3918926" y="4481857"/>
            <a:ext cx="3180684" cy="229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Рисунок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9" r="16164" b="6245"/>
          <a:stretch>
            <a:fillRect/>
          </a:stretch>
        </p:blipFill>
        <p:spPr bwMode="auto">
          <a:xfrm>
            <a:off x="966976" y="4507015"/>
            <a:ext cx="2735229" cy="229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729932" y="127954"/>
            <a:ext cx="198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56137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522515" y="185360"/>
            <a:ext cx="8621485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uk-UA" sz="20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Практичні</a:t>
            </a:r>
            <a:r>
              <a:rPr kumimoji="0" lang="ru-RU" altLang="uk-UA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 </a:t>
            </a:r>
            <a:r>
              <a:rPr kumimoji="0" lang="ru-RU" altLang="uk-UA" sz="20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дослідження</a:t>
            </a:r>
            <a:r>
              <a:rPr kumimoji="0" lang="ru-RU" altLang="uk-UA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: </a:t>
            </a:r>
            <a:endParaRPr kumimoji="0" lang="uk-UA" altLang="uk-UA" sz="20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uk-UA" sz="2000" dirty="0">
                <a:ea typeface="Calibri" panose="020F0502020204030204" pitchFamily="34" charset="0"/>
              </a:rPr>
              <a:t>       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       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1.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 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Перевірка партії насіння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на </a:t>
            </a:r>
            <a:r>
              <a:rPr kumimoji="0" lang="ru-RU" altLang="uk-UA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проростання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. На шар 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ґрунту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  </a:t>
            </a:r>
            <a:r>
              <a:rPr lang="ru-RU" altLang="uk-UA" sz="2000" dirty="0">
                <a:ea typeface="Calibri" panose="020F0502020204030204" pitchFamily="34" charset="0"/>
              </a:rPr>
              <a:t> 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               (1см), </a:t>
            </a:r>
            <a:r>
              <a:rPr kumimoji="0" lang="ru-RU" altLang="uk-UA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накритий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</a:t>
            </a:r>
            <a:r>
              <a:rPr kumimoji="0" lang="ru-RU" altLang="uk-UA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фільтрувальним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</a:t>
            </a:r>
            <a:r>
              <a:rPr kumimoji="0" lang="ru-RU" altLang="uk-UA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папером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, </a:t>
            </a:r>
            <a:r>
              <a:rPr kumimoji="0" lang="ru-RU" altLang="uk-UA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розкладаємо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40  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uk-UA" sz="2000" dirty="0">
                <a:ea typeface="Calibri" panose="020F0502020204030204" pitchFamily="34" charset="0"/>
              </a:rPr>
              <a:t>               </a:t>
            </a:r>
            <a:r>
              <a:rPr kumimoji="0" lang="ru-RU" altLang="uk-UA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насінин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.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uk-UA" altLang="uk-UA" sz="2000" dirty="0">
                <a:ea typeface="Calibri" panose="020F0502020204030204" pitchFamily="34" charset="0"/>
              </a:rPr>
              <a:t>Ґрунт 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і </a:t>
            </a:r>
            <a:r>
              <a:rPr kumimoji="0" lang="ru-RU" altLang="uk-UA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папір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</a:t>
            </a:r>
            <a:r>
              <a:rPr kumimoji="0" lang="ru-RU" altLang="uk-UA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зволожуємо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водою. 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Нормою вважається 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uk-UA" sz="2000" dirty="0">
                <a:ea typeface="Calibri" panose="020F0502020204030204" pitchFamily="34" charset="0"/>
              </a:rPr>
              <a:t>               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проростання 90 – 95 % насіння.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uk-UA" sz="2000" dirty="0">
                <a:ea typeface="Calibri" panose="020F0502020204030204" pitchFamily="34" charset="0"/>
              </a:rPr>
              <a:t>            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2. </a:t>
            </a:r>
            <a:r>
              <a:rPr kumimoji="0" lang="ru-RU" altLang="uk-UA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SchoolBookC" charset="-128"/>
              </a:rPr>
              <a:t>Пророщування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SchoolBookC" charset="-128"/>
              </a:rPr>
              <a:t> </a:t>
            </a:r>
            <a:r>
              <a:rPr kumimoji="0" lang="ru-RU" altLang="uk-UA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SchoolBookC" charset="-128"/>
              </a:rPr>
              <a:t>здійснюємо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SchoolBookC" charset="-128"/>
              </a:rPr>
              <a:t> за </a:t>
            </a:r>
            <a:r>
              <a:rPr kumimoji="0" lang="ru-RU" altLang="uk-UA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SchoolBookC" charset="-128"/>
              </a:rPr>
              <a:t>однакових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SchoolBookC" charset="-128"/>
              </a:rPr>
              <a:t> </a:t>
            </a:r>
            <a:r>
              <a:rPr kumimoji="0" lang="ru-RU" altLang="uk-UA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SchoolBookC" charset="-128"/>
              </a:rPr>
              <a:t>температури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SchoolBookC" charset="-128"/>
              </a:rPr>
              <a:t>  (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20 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°</a:t>
            </a:r>
            <a:r>
              <a:rPr lang="ru-RU" altLang="uk-UA" sz="2000" dirty="0">
                <a:ea typeface="SchoolBookC" charset="-128"/>
              </a:rPr>
              <a:t>С)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uk-UA" sz="2000" dirty="0">
                <a:ea typeface="SchoolBookC" charset="-128"/>
              </a:rPr>
              <a:t> 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SchoolBookC" charset="-128"/>
              </a:rPr>
              <a:t>й </a:t>
            </a:r>
            <a:r>
              <a:rPr kumimoji="0" lang="ru-RU" altLang="uk-UA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SchoolBookC" charset="-128"/>
              </a:rPr>
              <a:t>освітленості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SchoolBookC" charset="-128"/>
              </a:rPr>
              <a:t>  </a:t>
            </a:r>
            <a:r>
              <a:rPr kumimoji="0" lang="ru-RU" altLang="uk-UA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SchoolBookC" charset="-128"/>
              </a:rPr>
              <a:t>із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SchoolBookC" charset="-128"/>
              </a:rPr>
              <a:t> </a:t>
            </a:r>
            <a:r>
              <a:rPr kumimoji="0" lang="ru-RU" altLang="uk-UA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SchoolBookC" charset="-128"/>
              </a:rPr>
              <a:t>щоденним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SchoolBookC" charset="-128"/>
              </a:rPr>
              <a:t> </a:t>
            </a:r>
            <a:r>
              <a:rPr kumimoji="0" lang="ru-RU" altLang="uk-UA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SchoolBookC" charset="-128"/>
              </a:rPr>
              <a:t>спостереженням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SchoolBookC" charset="-128"/>
              </a:rPr>
              <a:t> 3-4 </a:t>
            </a:r>
            <a:r>
              <a:rPr kumimoji="0" lang="ru-RU" altLang="uk-UA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SchoolBookC" charset="-128"/>
              </a:rPr>
              <a:t>доби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SchoolBookC" charset="-128"/>
              </a:rPr>
              <a:t>.</a:t>
            </a:r>
            <a:endParaRPr kumimoji="0" lang="uk-UA" alt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3. </a:t>
            </a:r>
            <a:r>
              <a:rPr lang="ru-RU" sz="2000" dirty="0"/>
              <a:t>Для </a:t>
            </a:r>
            <a:r>
              <a:rPr lang="ru-RU" sz="2000" dirty="0" err="1"/>
              <a:t>аналізу</a:t>
            </a:r>
            <a:r>
              <a:rPr lang="ru-RU" sz="2000" dirty="0"/>
              <a:t> </a:t>
            </a:r>
            <a:r>
              <a:rPr lang="ru-RU" sz="2000" dirty="0" err="1"/>
              <a:t>експерименту</a:t>
            </a:r>
            <a:r>
              <a:rPr lang="ru-RU" sz="2000" dirty="0"/>
              <a:t> </a:t>
            </a:r>
            <a:r>
              <a:rPr lang="ru-RU" sz="2000" dirty="0" err="1"/>
              <a:t>обробляємо</a:t>
            </a:r>
            <a:r>
              <a:rPr lang="ru-RU" sz="2000" dirty="0"/>
              <a:t> </a:t>
            </a:r>
            <a:r>
              <a:rPr lang="ru-RU" sz="2000" dirty="0" err="1"/>
              <a:t>статистичні</a:t>
            </a:r>
            <a:r>
              <a:rPr lang="ru-RU" sz="2000" dirty="0"/>
              <a:t> </a:t>
            </a:r>
            <a:r>
              <a:rPr lang="ru-RU" sz="2000" dirty="0" err="1"/>
              <a:t>дані</a:t>
            </a:r>
            <a:r>
              <a:rPr lang="ru-RU" sz="2000" dirty="0"/>
              <a:t>.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FF0000"/>
                </a:solidFill>
              </a:rPr>
              <a:t>4. </a:t>
            </a:r>
            <a:r>
              <a:rPr lang="ru-RU" sz="2000" dirty="0" err="1"/>
              <a:t>Визначаємо</a:t>
            </a:r>
            <a:r>
              <a:rPr lang="ru-RU" sz="2000" dirty="0"/>
              <a:t> </a:t>
            </a:r>
            <a:r>
              <a:rPr lang="ru-RU" sz="2000" dirty="0" err="1"/>
              <a:t>фітотоксичний</a:t>
            </a:r>
            <a:r>
              <a:rPr lang="ru-RU" sz="2000" dirty="0"/>
              <a:t> </a:t>
            </a:r>
            <a:r>
              <a:rPr lang="ru-RU" sz="2000" dirty="0" err="1"/>
              <a:t>ефект</a:t>
            </a:r>
            <a:r>
              <a:rPr lang="ru-RU" sz="2000" dirty="0"/>
              <a:t>.</a:t>
            </a:r>
            <a:endParaRPr kumimoji="0" lang="ru-RU" alt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-174135" y="2957868"/>
            <a:ext cx="823748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uk-UA" sz="20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</a:rPr>
              <a:t>Ознаки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</a:rPr>
              <a:t>, за </a:t>
            </a:r>
            <a:r>
              <a:rPr kumimoji="0" lang="ru-RU" altLang="uk-UA" sz="20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</a:rPr>
              <a:t>якими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ru-RU" altLang="uk-UA" sz="20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</a:rPr>
              <a:t>було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</a:rPr>
              <a:t> проведено </a:t>
            </a:r>
            <a:r>
              <a:rPr kumimoji="0" lang="ru-RU" altLang="uk-UA" sz="20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</a:rPr>
              <a:t>біотестування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</a:rPr>
              <a:t> ґрунту:</a:t>
            </a:r>
            <a:endParaRPr kumimoji="0" lang="uk-UA" altLang="uk-UA" sz="20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n-lt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</a:t>
            </a:r>
            <a:r>
              <a:rPr kumimoji="0" lang="ru-RU" altLang="uk-UA" sz="20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проростання</a:t>
            </a:r>
            <a:r>
              <a:rPr kumimoji="0" lang="ru-RU" altLang="uk-UA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%,</a:t>
            </a:r>
            <a:endParaRPr kumimoji="0" lang="uk-UA" altLang="uk-UA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uk-UA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</a:t>
            </a:r>
            <a:r>
              <a:rPr kumimoji="0" lang="ru-RU" altLang="uk-UA" sz="20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довжина</a:t>
            </a:r>
            <a:r>
              <a:rPr kumimoji="0" lang="ru-RU" altLang="uk-UA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ru-RU" altLang="uk-UA" sz="20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вегетаційних</a:t>
            </a:r>
            <a:r>
              <a:rPr kumimoji="0" lang="ru-RU" altLang="uk-UA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ru-RU" altLang="uk-UA" sz="20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органів</a:t>
            </a:r>
            <a:r>
              <a:rPr kumimoji="0" lang="ru-RU" altLang="uk-UA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см.</a:t>
            </a:r>
            <a:endParaRPr kumimoji="0" lang="ru-RU" altLang="uk-UA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5126" name="Рисунок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2" t="14999" b="6573"/>
          <a:stretch>
            <a:fillRect/>
          </a:stretch>
        </p:blipFill>
        <p:spPr bwMode="auto">
          <a:xfrm>
            <a:off x="6437637" y="2688586"/>
            <a:ext cx="2516791" cy="1930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Рисунок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8" b="6248"/>
          <a:stretch>
            <a:fillRect/>
          </a:stretch>
        </p:blipFill>
        <p:spPr bwMode="auto">
          <a:xfrm>
            <a:off x="487030" y="4149252"/>
            <a:ext cx="3457575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Рисунок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3" t="7188" r="45869" b="9076"/>
          <a:stretch>
            <a:fillRect/>
          </a:stretch>
        </p:blipFill>
        <p:spPr bwMode="auto">
          <a:xfrm>
            <a:off x="4105271" y="4149252"/>
            <a:ext cx="217170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660921" y="185360"/>
            <a:ext cx="232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517009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1484899" y="-205872"/>
            <a:ext cx="12238868" cy="84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56260" y="914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6" name="Таблиця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305393"/>
              </p:ext>
            </p:extLst>
          </p:nvPr>
        </p:nvGraphicFramePr>
        <p:xfrm>
          <a:off x="2455525" y="237495"/>
          <a:ext cx="5061556" cy="6365169"/>
        </p:xfrm>
        <a:graphic>
          <a:graphicData uri="http://schemas.openxmlformats.org/drawingml/2006/table">
            <a:tbl>
              <a:tblPr firstRow="1" firstCol="1" bandRow="1"/>
              <a:tblGrid>
                <a:gridCol w="722296">
                  <a:extLst>
                    <a:ext uri="{9D8B030D-6E8A-4147-A177-3AD203B41FA5}">
                      <a16:colId xmlns:a16="http://schemas.microsoft.com/office/drawing/2014/main" val="1612816513"/>
                    </a:ext>
                  </a:extLst>
                </a:gridCol>
                <a:gridCol w="864168">
                  <a:extLst>
                    <a:ext uri="{9D8B030D-6E8A-4147-A177-3AD203B41FA5}">
                      <a16:colId xmlns:a16="http://schemas.microsoft.com/office/drawing/2014/main" val="1706233515"/>
                    </a:ext>
                  </a:extLst>
                </a:gridCol>
                <a:gridCol w="864168">
                  <a:extLst>
                    <a:ext uri="{9D8B030D-6E8A-4147-A177-3AD203B41FA5}">
                      <a16:colId xmlns:a16="http://schemas.microsoft.com/office/drawing/2014/main" val="2539698526"/>
                    </a:ext>
                  </a:extLst>
                </a:gridCol>
                <a:gridCol w="833207">
                  <a:extLst>
                    <a:ext uri="{9D8B030D-6E8A-4147-A177-3AD203B41FA5}">
                      <a16:colId xmlns:a16="http://schemas.microsoft.com/office/drawing/2014/main" val="169002058"/>
                    </a:ext>
                  </a:extLst>
                </a:gridCol>
                <a:gridCol w="555733">
                  <a:extLst>
                    <a:ext uri="{9D8B030D-6E8A-4147-A177-3AD203B41FA5}">
                      <a16:colId xmlns:a16="http://schemas.microsoft.com/office/drawing/2014/main" val="4240859151"/>
                    </a:ext>
                  </a:extLst>
                </a:gridCol>
                <a:gridCol w="610992">
                  <a:extLst>
                    <a:ext uri="{9D8B030D-6E8A-4147-A177-3AD203B41FA5}">
                      <a16:colId xmlns:a16="http://schemas.microsoft.com/office/drawing/2014/main" val="530783240"/>
                    </a:ext>
                  </a:extLst>
                </a:gridCol>
                <a:gridCol w="610992">
                  <a:extLst>
                    <a:ext uri="{9D8B030D-6E8A-4147-A177-3AD203B41FA5}">
                      <a16:colId xmlns:a16="http://schemas.microsoft.com/office/drawing/2014/main" val="3013944967"/>
                    </a:ext>
                  </a:extLst>
                </a:gridCol>
              </a:tblGrid>
              <a:tr h="15319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№</a:t>
                      </a:r>
                      <a:endParaRPr lang="uk-UA" sz="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Показники довжини вегетативних органів редису (см)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106830"/>
                  </a:ext>
                </a:extLst>
              </a:tr>
              <a:tr h="447583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Дендропарк "Радивилівський"</a:t>
                      </a:r>
                      <a:endParaRPr lang="uk-UA" sz="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Клумба Радивилівського</a:t>
                      </a:r>
                      <a:endParaRPr lang="uk-UA" sz="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ліцею №1</a:t>
                      </a:r>
                      <a:endParaRPr lang="uk-UA" sz="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Центр міста</a:t>
                      </a:r>
                      <a:endParaRPr lang="uk-UA" sz="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Майдан «Незалежності"</a:t>
                      </a:r>
                      <a:endParaRPr lang="uk-UA" sz="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Ставок</a:t>
                      </a:r>
                      <a:endParaRPr lang="uk-UA" sz="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Заправка "</a:t>
                      </a:r>
                      <a:r>
                        <a:rPr lang="en-US" sz="7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WOG</a:t>
                      </a:r>
                      <a:r>
                        <a:rPr lang="uk-UA" sz="7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"</a:t>
                      </a:r>
                      <a:endParaRPr lang="uk-UA" sz="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Залізнична станція</a:t>
                      </a:r>
                      <a:endParaRPr lang="uk-UA" sz="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8235999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</a:t>
                      </a:r>
                      <a:endParaRPr lang="uk-UA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6,7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18,4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12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3,5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1,5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1,8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3260828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5,5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14,8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11,2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3,3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1,3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1,6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5732488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3,1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9,1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5,6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3,4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1,3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1,3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0869176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3,5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8,6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4,6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3,2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1,1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0064128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3,9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7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1,8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0,9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6848803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4,1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5,9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2,8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0,7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5829104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7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3,4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5,5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1,1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2,8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0,6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1930309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8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1,8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4,8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2,6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0,5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0,8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9373856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9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1,4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4,1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0,8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2,2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0,4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0,6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5689907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10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1,5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3,7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0,7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0,4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0,6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3369000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11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1,5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3,5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0,6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1,8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0,3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0,5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0188150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12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3,6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0,7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1,6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0,4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0,2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1951162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13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1,1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3,2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0,5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1,2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0,2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1751761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14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1,2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0,5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7428064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15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1,1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2,9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0,4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5951969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16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0,5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2,7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0,4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1138091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17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0,4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2,7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0,4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0,7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6520059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18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0,6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2,3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0,3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0,6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0385188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19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0,3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2,4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0,2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0,5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736620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20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0,8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2,2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0,2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0,5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8542674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21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0,2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1,9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0,2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0,3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9927619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22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1,2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1,8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0,1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0,3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1474303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23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1,1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1,5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0,1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0,2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7701148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24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0,8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1,6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0,1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2982687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25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0,9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1,1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7304404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26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0,4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1,1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3836067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27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0,7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5339547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28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0,8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0,8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6637101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29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0,3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0,7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2104813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30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0,2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0,7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0765487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31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0,1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0,6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2273025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32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0,5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0311108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33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0,4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4540898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34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0,4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0051351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35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7697682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36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7796822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37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9736975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38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1125054"/>
                  </a:ext>
                </a:extLst>
              </a:tr>
              <a:tr h="144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39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8613579"/>
                  </a:ext>
                </a:extLst>
              </a:tr>
              <a:tr h="127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40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endParaRPr lang="uk-UA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97" marR="353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6375108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643668" y="218247"/>
            <a:ext cx="181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616927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6807948"/>
              </p:ext>
            </p:extLst>
          </p:nvPr>
        </p:nvGraphicFramePr>
        <p:xfrm>
          <a:off x="2109454" y="549240"/>
          <a:ext cx="6571409" cy="1690500"/>
        </p:xfrm>
        <a:graphic>
          <a:graphicData uri="http://schemas.openxmlformats.org/drawingml/2006/table">
            <a:tbl>
              <a:tblPr firstRow="1" firstCol="1" bandRow="1"/>
              <a:tblGrid>
                <a:gridCol w="438626">
                  <a:extLst>
                    <a:ext uri="{9D8B030D-6E8A-4147-A177-3AD203B41FA5}">
                      <a16:colId xmlns:a16="http://schemas.microsoft.com/office/drawing/2014/main" val="1489616789"/>
                    </a:ext>
                  </a:extLst>
                </a:gridCol>
                <a:gridCol w="3989499">
                  <a:extLst>
                    <a:ext uri="{9D8B030D-6E8A-4147-A177-3AD203B41FA5}">
                      <a16:colId xmlns:a16="http://schemas.microsoft.com/office/drawing/2014/main" val="1542622907"/>
                    </a:ext>
                  </a:extLst>
                </a:gridCol>
                <a:gridCol w="2143284">
                  <a:extLst>
                    <a:ext uri="{9D8B030D-6E8A-4147-A177-3AD203B41FA5}">
                      <a16:colId xmlns:a16="http://schemas.microsoft.com/office/drawing/2014/main" val="11504714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TimesNewRomanPSMT"/>
                        </a:rPr>
                        <a:t>№</a:t>
                      </a:r>
                      <a:endParaRPr lang="uk-UA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NewRomanPSMT"/>
                        </a:rPr>
                        <a:t>Місце збору ґрунту</a:t>
                      </a:r>
                      <a:endParaRPr lang="uk-UA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NewRomanPSMT"/>
                        </a:rPr>
                        <a:t>Фітотоксичний ефект %</a:t>
                      </a:r>
                      <a:endParaRPr lang="uk-UA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25722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TimesNewRomanPSMT"/>
                        </a:rPr>
                        <a:t>1</a:t>
                      </a:r>
                      <a:endParaRPr lang="uk-UA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Дендропарк "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Радивилівський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"</a:t>
                      </a:r>
                      <a:endParaRPr lang="uk-UA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ea typeface="TimesNewRomanPSMT"/>
                        </a:rPr>
                        <a:t>8,8</a:t>
                      </a:r>
                      <a:endParaRPr lang="uk-UA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79383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TimesNewRomanPSMT"/>
                        </a:rPr>
                        <a:t>3</a:t>
                      </a:r>
                      <a:endParaRPr lang="uk-UA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Центр міста Майдан «Незалежності"</a:t>
                      </a:r>
                      <a:endParaRPr lang="uk-UA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ea typeface="TimesNewRomanPSMT"/>
                        </a:rPr>
                        <a:t>29,4</a:t>
                      </a:r>
                      <a:endParaRPr lang="uk-UA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0820457"/>
                  </a:ext>
                </a:extLst>
              </a:tr>
              <a:tr h="806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TimesNewRomanPSMT"/>
                        </a:rPr>
                        <a:t>4</a:t>
                      </a:r>
                      <a:endParaRPr lang="uk-UA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Ставок</a:t>
                      </a:r>
                      <a:endParaRPr lang="uk-UA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ea typeface="TimesNewRomanPSMT"/>
                        </a:rPr>
                        <a:t>32,3</a:t>
                      </a:r>
                      <a:endParaRPr lang="uk-UA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19422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TimesNewRomanPSMT"/>
                        </a:rPr>
                        <a:t>5</a:t>
                      </a:r>
                      <a:endParaRPr lang="uk-UA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Заправка "</a:t>
                      </a: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WOG</a:t>
                      </a:r>
                      <a:r>
                        <a:rPr lang="uk-UA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"</a:t>
                      </a:r>
                      <a:endParaRPr lang="uk-UA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ea typeface="TimesNewRomanPSMT"/>
                        </a:rPr>
                        <a:t>61,7</a:t>
                      </a:r>
                      <a:endParaRPr lang="uk-UA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21443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TimesNewRomanPSMT"/>
                        </a:rPr>
                        <a:t>6</a:t>
                      </a:r>
                      <a:endParaRPr lang="uk-UA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Залізнична станція</a:t>
                      </a:r>
                      <a:endParaRPr lang="uk-UA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TimesNewRomanPSMT"/>
                        </a:rPr>
                        <a:t>64,7</a:t>
                      </a:r>
                      <a:endParaRPr lang="uk-UA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0713826"/>
                  </a:ext>
                </a:extLst>
              </a:tr>
            </a:tbl>
          </a:graphicData>
        </a:graphic>
      </p:graphicFrame>
      <p:pic>
        <p:nvPicPr>
          <p:cNvPr id="7170" name="Рисунок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0" t="4999" r="17458" b="11874"/>
          <a:stretch>
            <a:fillRect/>
          </a:stretch>
        </p:blipFill>
        <p:spPr bwMode="auto">
          <a:xfrm>
            <a:off x="372900" y="2688586"/>
            <a:ext cx="2287174" cy="197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Рисунок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43" t="20309" r="19327" b="10313"/>
          <a:stretch>
            <a:fillRect/>
          </a:stretch>
        </p:blipFill>
        <p:spPr bwMode="auto">
          <a:xfrm>
            <a:off x="3009221" y="2688586"/>
            <a:ext cx="2461831" cy="197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Рисунок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62" t="8440" r="17746" b="8746"/>
          <a:stretch>
            <a:fillRect/>
          </a:stretch>
        </p:blipFill>
        <p:spPr bwMode="auto">
          <a:xfrm>
            <a:off x="6085238" y="2712398"/>
            <a:ext cx="2308241" cy="194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Рисунок 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7" t="5312" r="17567" b="6247"/>
          <a:stretch>
            <a:fillRect/>
          </a:stretch>
        </p:blipFill>
        <p:spPr bwMode="auto">
          <a:xfrm>
            <a:off x="372900" y="4878820"/>
            <a:ext cx="2287174" cy="1717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Рисунок 2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4" t="12190" r="12825" b="7497"/>
          <a:stretch>
            <a:fillRect/>
          </a:stretch>
        </p:blipFill>
        <p:spPr bwMode="auto">
          <a:xfrm>
            <a:off x="2992214" y="4878820"/>
            <a:ext cx="2478838" cy="1717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Рисунок 2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61" t="10938" r="14407" b="6245"/>
          <a:stretch>
            <a:fillRect/>
          </a:stretch>
        </p:blipFill>
        <p:spPr bwMode="auto">
          <a:xfrm>
            <a:off x="6085238" y="4878820"/>
            <a:ext cx="2262843" cy="1684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479767" y="198408"/>
            <a:ext cx="465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741641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99704" y="1172688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uk-UA" dirty="0"/>
              <a:t>           Отримані дані ми порівняли із шкалою рівнів </a:t>
            </a:r>
          </a:p>
          <a:p>
            <a:r>
              <a:rPr lang="uk-UA" dirty="0"/>
              <a:t>     токсичності ґрунтів за Федоровим А. І., та отримали такі результати:</a:t>
            </a:r>
          </a:p>
          <a:p>
            <a:r>
              <a:rPr lang="ru-RU" dirty="0"/>
              <a:t>	</a:t>
            </a:r>
            <a:r>
              <a:rPr lang="ru-RU" b="1" dirty="0"/>
              <a:t>2 </a:t>
            </a:r>
            <a:r>
              <a:rPr lang="ru-RU" b="1" dirty="0" err="1"/>
              <a:t>стадія</a:t>
            </a:r>
            <a:r>
              <a:rPr lang="ru-RU" b="1" dirty="0"/>
              <a:t> </a:t>
            </a:r>
            <a:r>
              <a:rPr lang="ru-RU" dirty="0"/>
              <a:t>– </a:t>
            </a:r>
            <a:r>
              <a:rPr lang="ru-RU" b="1" dirty="0" err="1"/>
              <a:t>дуже</a:t>
            </a:r>
            <a:r>
              <a:rPr lang="ru-RU" b="1" dirty="0"/>
              <a:t> </a:t>
            </a:r>
            <a:r>
              <a:rPr lang="ru-RU" b="1" dirty="0" err="1"/>
              <a:t>слабка</a:t>
            </a:r>
            <a:r>
              <a:rPr lang="ru-RU" b="1" dirty="0"/>
              <a:t> </a:t>
            </a:r>
            <a:r>
              <a:rPr lang="ru-RU" b="1" dirty="0" err="1"/>
              <a:t>токсичність</a:t>
            </a:r>
            <a:r>
              <a:rPr lang="ru-RU" b="1" dirty="0"/>
              <a:t>, </a:t>
            </a:r>
            <a:r>
              <a:rPr lang="ru-RU" dirty="0" err="1"/>
              <a:t>проростання</a:t>
            </a:r>
            <a:r>
              <a:rPr lang="ru-RU" dirty="0"/>
              <a:t> </a:t>
            </a:r>
            <a:r>
              <a:rPr lang="ru-RU" dirty="0" err="1"/>
              <a:t>насіння</a:t>
            </a:r>
            <a:r>
              <a:rPr lang="ru-RU" dirty="0"/>
              <a:t> 85 % - </a:t>
            </a:r>
            <a:r>
              <a:rPr lang="ru-RU" dirty="0" err="1"/>
              <a:t>шкільна</a:t>
            </a:r>
            <a:r>
              <a:rPr lang="ru-RU" dirty="0"/>
              <a:t> клумба </a:t>
            </a:r>
            <a:r>
              <a:rPr lang="ru-RU" dirty="0" err="1"/>
              <a:t>Радивилівського</a:t>
            </a:r>
            <a:r>
              <a:rPr lang="ru-RU" dirty="0"/>
              <a:t> </a:t>
            </a:r>
            <a:r>
              <a:rPr lang="ru-RU" dirty="0" err="1"/>
              <a:t>ліцею</a:t>
            </a:r>
            <a:r>
              <a:rPr lang="ru-RU" dirty="0"/>
              <a:t> №1;</a:t>
            </a:r>
            <a:endParaRPr lang="uk-UA" dirty="0"/>
          </a:p>
          <a:p>
            <a:r>
              <a:rPr lang="ru-RU" dirty="0"/>
              <a:t>	</a:t>
            </a:r>
            <a:r>
              <a:rPr lang="ru-RU" b="1" dirty="0"/>
              <a:t>3 </a:t>
            </a:r>
            <a:r>
              <a:rPr lang="ru-RU" b="1" dirty="0" err="1"/>
              <a:t>стадія</a:t>
            </a:r>
            <a:r>
              <a:rPr lang="ru-RU" b="1" dirty="0"/>
              <a:t> </a:t>
            </a:r>
            <a:r>
              <a:rPr lang="ru-RU" dirty="0"/>
              <a:t>– </a:t>
            </a:r>
            <a:r>
              <a:rPr lang="ru-RU" b="1" dirty="0" err="1"/>
              <a:t>середня</a:t>
            </a:r>
            <a:r>
              <a:rPr lang="ru-RU" b="1" dirty="0"/>
              <a:t> </a:t>
            </a:r>
            <a:r>
              <a:rPr lang="ru-RU" b="1" dirty="0" err="1"/>
              <a:t>токсичність</a:t>
            </a:r>
            <a:r>
              <a:rPr lang="ru-RU" b="1" dirty="0"/>
              <a:t>, </a:t>
            </a:r>
            <a:r>
              <a:rPr lang="ru-RU" dirty="0" err="1"/>
              <a:t>проростання</a:t>
            </a:r>
            <a:r>
              <a:rPr lang="ru-RU" dirty="0"/>
              <a:t> </a:t>
            </a:r>
            <a:r>
              <a:rPr lang="ru-RU" dirty="0" err="1"/>
              <a:t>насіння</a:t>
            </a:r>
            <a:r>
              <a:rPr lang="ru-RU" dirty="0"/>
              <a:t> 78%, 60%, 58% у </a:t>
            </a:r>
            <a:r>
              <a:rPr lang="ru-RU" dirty="0" err="1"/>
              <a:t>зразках</a:t>
            </a:r>
            <a:r>
              <a:rPr lang="ru-RU" dirty="0"/>
              <a:t> </a:t>
            </a:r>
            <a:r>
              <a:rPr lang="uk-UA" dirty="0"/>
              <a:t>ґрунту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дендропарку, центру </a:t>
            </a:r>
            <a:r>
              <a:rPr lang="ru-RU" dirty="0" err="1"/>
              <a:t>міста</a:t>
            </a:r>
            <a:r>
              <a:rPr lang="ru-RU" dirty="0"/>
              <a:t> та ставу </a:t>
            </a:r>
            <a:r>
              <a:rPr lang="ru-RU" dirty="0" err="1"/>
              <a:t>відповідно</a:t>
            </a:r>
            <a:r>
              <a:rPr lang="ru-RU" dirty="0"/>
              <a:t>;</a:t>
            </a:r>
            <a:endParaRPr lang="uk-UA" dirty="0"/>
          </a:p>
          <a:p>
            <a:pPr lvl="0"/>
            <a:r>
              <a:rPr lang="ru-RU" b="1" dirty="0"/>
              <a:t>4 </a:t>
            </a:r>
            <a:r>
              <a:rPr lang="ru-RU" b="1" dirty="0" err="1"/>
              <a:t>стадія</a:t>
            </a:r>
            <a:r>
              <a:rPr lang="ru-RU" b="1" dirty="0"/>
              <a:t> – </a:t>
            </a:r>
            <a:r>
              <a:rPr lang="ru-RU" b="1" dirty="0" err="1"/>
              <a:t>висока</a:t>
            </a:r>
            <a:r>
              <a:rPr lang="ru-RU" b="1" dirty="0"/>
              <a:t> </a:t>
            </a:r>
            <a:r>
              <a:rPr lang="ru-RU" b="1" dirty="0" err="1"/>
              <a:t>токсичність</a:t>
            </a:r>
            <a:r>
              <a:rPr lang="ru-RU" b="1" dirty="0"/>
              <a:t>, </a:t>
            </a:r>
            <a:r>
              <a:rPr lang="ru-RU" dirty="0" err="1"/>
              <a:t>проростання</a:t>
            </a:r>
            <a:r>
              <a:rPr lang="ru-RU" dirty="0"/>
              <a:t> </a:t>
            </a:r>
            <a:r>
              <a:rPr lang="ru-RU" dirty="0" err="1"/>
              <a:t>насіння</a:t>
            </a:r>
            <a:r>
              <a:rPr lang="ru-RU" dirty="0"/>
              <a:t> 33% </a:t>
            </a:r>
            <a:r>
              <a:rPr lang="ru-RU" dirty="0" err="1"/>
              <a:t>із</a:t>
            </a:r>
            <a:r>
              <a:rPr lang="ru-RU" dirty="0"/>
              <a:t> тестового</a:t>
            </a:r>
            <a:r>
              <a:rPr lang="uk-UA" dirty="0"/>
              <a:t> </a:t>
            </a:r>
            <a:r>
              <a:rPr lang="ru-RU" dirty="0" err="1"/>
              <a:t>зразку</a:t>
            </a:r>
            <a:r>
              <a:rPr lang="ru-RU" dirty="0"/>
              <a:t> </a:t>
            </a:r>
            <a:r>
              <a:rPr lang="uk-UA" dirty="0"/>
              <a:t>ґрунту заправки </a:t>
            </a:r>
            <a:r>
              <a:rPr lang="en-US" dirty="0"/>
              <a:t>WOG </a:t>
            </a:r>
            <a:r>
              <a:rPr lang="ru-RU" dirty="0"/>
              <a:t>та 30% -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uk-UA" dirty="0"/>
              <a:t>ґрунту</a:t>
            </a:r>
            <a:r>
              <a:rPr lang="ru-RU" dirty="0"/>
              <a:t> </a:t>
            </a:r>
            <a:r>
              <a:rPr lang="ru-RU" dirty="0" err="1"/>
              <a:t>залізничної</a:t>
            </a:r>
            <a:r>
              <a:rPr lang="ru-RU" dirty="0"/>
              <a:t> </a:t>
            </a:r>
            <a:r>
              <a:rPr lang="ru-RU" dirty="0" err="1"/>
              <a:t>станції</a:t>
            </a:r>
            <a:r>
              <a:rPr lang="ru-RU" dirty="0"/>
              <a:t> </a:t>
            </a:r>
            <a:r>
              <a:rPr lang="ru-RU" dirty="0" err="1"/>
              <a:t>міста</a:t>
            </a:r>
            <a:r>
              <a:rPr lang="ru-RU" dirty="0"/>
              <a:t> </a:t>
            </a:r>
            <a:r>
              <a:rPr lang="ru-RU" dirty="0" err="1"/>
              <a:t>Радивилів</a:t>
            </a:r>
            <a:r>
              <a:rPr lang="ru-RU" dirty="0"/>
              <a:t>. </a:t>
            </a:r>
            <a:endParaRPr lang="uk-UA" dirty="0"/>
          </a:p>
          <a:p>
            <a:endParaRPr lang="uk-UA" dirty="0"/>
          </a:p>
        </p:txBody>
      </p:sp>
      <p:sp>
        <p:nvSpPr>
          <p:cNvPr id="2" name="TextBox 1"/>
          <p:cNvSpPr txBox="1"/>
          <p:nvPr/>
        </p:nvSpPr>
        <p:spPr>
          <a:xfrm>
            <a:off x="8488392" y="232913"/>
            <a:ext cx="448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640192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      На основі цих даних створено діаграми . 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57200" y="9604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8193" name="Діаграма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291" y="1537855"/>
            <a:ext cx="5943600" cy="2243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3436216" y="1682318"/>
            <a:ext cx="3482975" cy="1095375"/>
          </a:xfrm>
          <a:prstGeom prst="rect">
            <a:avLst/>
          </a:prstGeom>
          <a:solidFill>
            <a:srgbClr val="92D050"/>
          </a:solidFill>
          <a:ln w="9525">
            <a:solidFill>
              <a:srgbClr val="BCBCBC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1" i="0" u="none" strike="noStrike" cap="none" normalizeH="0" baseline="0">
                <a:ln>
                  <a:noFill/>
                </a:ln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Дендропарк "Радивилівський"</a:t>
            </a:r>
            <a:endParaRPr kumimoji="0" lang="uk-UA" altLang="uk-UA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1" i="0" u="none" strike="noStrike" cap="none" normalizeH="0" baseline="0">
                <a:ln>
                  <a:noFill/>
                </a:ln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8 рослин редису не проросло</a:t>
            </a:r>
            <a:endParaRPr kumimoji="0" lang="uk-UA" altLang="uk-U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496291" y="108065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496291" y="153785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496291" y="354763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8201" name="Діаграма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516" y="3925577"/>
            <a:ext cx="5921375" cy="2536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514272" y="155275"/>
            <a:ext cx="569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78376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Діаграма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787" y="266020"/>
            <a:ext cx="6505637" cy="3154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Діаграма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787" y="3581030"/>
            <a:ext cx="6375132" cy="286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458200" y="266020"/>
            <a:ext cx="543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875543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01" y="467900"/>
            <a:ext cx="6842477" cy="306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961901" y="3230088"/>
            <a:ext cx="1130598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10243" name="Діаграма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01" y="3687287"/>
            <a:ext cx="6842477" cy="3046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961901" y="5897088"/>
            <a:ext cx="11305986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" name="TextBox 1"/>
          <p:cNvSpPr txBox="1"/>
          <p:nvPr/>
        </p:nvSpPr>
        <p:spPr>
          <a:xfrm>
            <a:off x="8398276" y="292963"/>
            <a:ext cx="559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40909044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4088" y="100902"/>
            <a:ext cx="8229600" cy="612330"/>
          </a:xfrm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rgbClr val="FF0000"/>
                </a:solidFill>
                <a:latin typeface="+mn-lt"/>
              </a:rPr>
              <a:t>Висновки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55448" y="603504"/>
            <a:ext cx="8778240" cy="612648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uk-UA" dirty="0"/>
              <a:t>                          У ході дослідження здійснено оцінку токсичності ґрунтів на </a:t>
            </a:r>
          </a:p>
          <a:p>
            <a:pPr marL="0" indent="0">
              <a:buNone/>
            </a:pPr>
            <a:r>
              <a:rPr lang="uk-UA" dirty="0"/>
              <a:t>                            території м. </a:t>
            </a:r>
            <a:r>
              <a:rPr lang="uk-UA" dirty="0" err="1"/>
              <a:t>Радивлова</a:t>
            </a:r>
            <a:r>
              <a:rPr lang="uk-UA" dirty="0"/>
              <a:t> з використанням рослинних     </a:t>
            </a:r>
          </a:p>
          <a:p>
            <a:pPr marL="0" indent="0">
              <a:buNone/>
            </a:pPr>
            <a:r>
              <a:rPr lang="uk-UA" dirty="0"/>
              <a:t>                        </a:t>
            </a:r>
            <a:r>
              <a:rPr lang="uk-UA" dirty="0" err="1"/>
              <a:t>біотесторів</a:t>
            </a:r>
            <a:r>
              <a:rPr lang="uk-UA" dirty="0"/>
              <a:t>. Встановлено, що менша завантаженість </a:t>
            </a:r>
          </a:p>
          <a:p>
            <a:pPr marL="0" indent="0">
              <a:buNone/>
            </a:pPr>
            <a:r>
              <a:rPr lang="uk-UA" dirty="0"/>
              <a:t>                   транспортними засобами та кількістю забруднювальних викидів у </a:t>
            </a:r>
          </a:p>
          <a:p>
            <a:pPr marL="0" indent="0">
              <a:buNone/>
            </a:pPr>
            <a:r>
              <a:rPr lang="uk-UA" dirty="0"/>
              <a:t>тестових зразках ґрунту з клумби </a:t>
            </a:r>
            <a:r>
              <a:rPr lang="uk-UA" dirty="0" err="1"/>
              <a:t>Радивилівського</a:t>
            </a:r>
            <a:r>
              <a:rPr lang="uk-UA" dirty="0"/>
              <a:t> ліцею №1 та дендропарку </a:t>
            </a:r>
          </a:p>
          <a:p>
            <a:pPr marL="0" indent="0">
              <a:buNone/>
            </a:pPr>
            <a:r>
              <a:rPr lang="uk-UA" dirty="0"/>
              <a:t>сприяла найвищому проростанню насіння - 85 % та 78% відповідно.  60% </a:t>
            </a:r>
          </a:p>
          <a:p>
            <a:pPr marL="0" indent="0">
              <a:buNone/>
            </a:pPr>
            <a:r>
              <a:rPr lang="uk-UA" dirty="0"/>
              <a:t>насінин проросло у пробі з центру міста, а 58% - з місцевого </a:t>
            </a:r>
            <a:r>
              <a:rPr lang="uk-UA" dirty="0" err="1"/>
              <a:t>ставу</a:t>
            </a:r>
            <a:r>
              <a:rPr lang="uk-UA" dirty="0"/>
              <a:t>. Значно </a:t>
            </a:r>
          </a:p>
          <a:p>
            <a:pPr marL="0" indent="0">
              <a:buNone/>
            </a:pPr>
            <a:r>
              <a:rPr lang="uk-UA" dirty="0"/>
              <a:t>нижчий показник проростання у зразках ґрунту з заправки - </a:t>
            </a:r>
            <a:r>
              <a:rPr lang="ru-RU" dirty="0"/>
              <a:t>33% та  </a:t>
            </a:r>
          </a:p>
          <a:p>
            <a:pPr marL="0" indent="0">
              <a:buNone/>
            </a:pPr>
            <a:r>
              <a:rPr lang="ru-RU" dirty="0" err="1"/>
              <a:t>залізничної</a:t>
            </a:r>
            <a:r>
              <a:rPr lang="ru-RU" dirty="0"/>
              <a:t> </a:t>
            </a:r>
            <a:r>
              <a:rPr lang="ru-RU" dirty="0" err="1"/>
              <a:t>станції</a:t>
            </a:r>
            <a:r>
              <a:rPr lang="ru-RU" dirty="0"/>
              <a:t> </a:t>
            </a:r>
            <a:r>
              <a:rPr lang="ru-RU" dirty="0" err="1"/>
              <a:t>м.Радивилів</a:t>
            </a:r>
            <a:r>
              <a:rPr lang="ru-RU" dirty="0"/>
              <a:t> – </a:t>
            </a:r>
            <a:r>
              <a:rPr lang="ru-RU" dirty="0" err="1"/>
              <a:t>лише</a:t>
            </a:r>
            <a:r>
              <a:rPr lang="ru-RU" dirty="0"/>
              <a:t> 30%. </a:t>
            </a:r>
            <a:endParaRPr lang="uk-UA" dirty="0"/>
          </a:p>
          <a:p>
            <a:pPr marL="0" indent="0">
              <a:buNone/>
            </a:pPr>
            <a:r>
              <a:rPr lang="uk-UA" dirty="0"/>
              <a:t>	Можна зробити висновок, що ґрунти вздовж автомобільних шляхів </a:t>
            </a:r>
          </a:p>
          <a:p>
            <a:pPr marL="0" indent="0">
              <a:buNone/>
            </a:pPr>
            <a:r>
              <a:rPr lang="uk-UA" dirty="0"/>
              <a:t>міста належать до </a:t>
            </a:r>
            <a:r>
              <a:rPr lang="uk-UA" dirty="0" err="1"/>
              <a:t>високозабруднених</a:t>
            </a:r>
            <a:r>
              <a:rPr lang="uk-UA" dirty="0"/>
              <a:t>. Адже формуються під дією </a:t>
            </a:r>
          </a:p>
          <a:p>
            <a:pPr marL="0" indent="0">
              <a:buNone/>
            </a:pPr>
            <a:r>
              <a:rPr lang="uk-UA" dirty="0"/>
              <a:t>антропогенного впливу. У зв’язку з цим вкрай необхідне напрацювання </a:t>
            </a:r>
          </a:p>
          <a:p>
            <a:pPr marL="0" indent="0">
              <a:buNone/>
            </a:pPr>
            <a:r>
              <a:rPr lang="uk-UA" dirty="0"/>
              <a:t>адекватних методів оцінки екологічного стану міських ґрунтів. </a:t>
            </a:r>
          </a:p>
          <a:p>
            <a:pPr marL="0" indent="0">
              <a:buNone/>
            </a:pPr>
            <a:r>
              <a:rPr lang="uk-UA" dirty="0"/>
              <a:t>Перспективними є методи </a:t>
            </a:r>
            <a:r>
              <a:rPr lang="uk-UA" dirty="0" err="1"/>
              <a:t>біотестування</a:t>
            </a:r>
            <a:r>
              <a:rPr lang="uk-UA" dirty="0"/>
              <a:t>, які допомагають порівняно швидко з</a:t>
            </a:r>
          </a:p>
          <a:p>
            <a:pPr marL="0" indent="0">
              <a:buNone/>
            </a:pPr>
            <a:r>
              <a:rPr lang="uk-UA" dirty="0"/>
              <a:t>добути інформацію про наявність у середовищі токсичних речовин. То ж </a:t>
            </a:r>
          </a:p>
          <a:p>
            <a:pPr marL="0" indent="0">
              <a:buNone/>
            </a:pPr>
            <a:r>
              <a:rPr lang="uk-UA" dirty="0"/>
              <a:t>пошук специфічних тест-систем, </a:t>
            </a:r>
            <a:r>
              <a:rPr lang="uk-UA" dirty="0" err="1"/>
              <a:t>сприйнятних</a:t>
            </a:r>
            <a:r>
              <a:rPr lang="uk-UA" dirty="0"/>
              <a:t> до різних токсичних речовин </a:t>
            </a:r>
          </a:p>
          <a:p>
            <a:pPr marL="0" indent="0">
              <a:buNone/>
            </a:pPr>
            <a:r>
              <a:rPr lang="uk-UA" dirty="0"/>
              <a:t>певного міського середовища, які даватимуть змогу оцінювати комбінований </a:t>
            </a:r>
          </a:p>
          <a:p>
            <a:pPr marL="0" indent="0">
              <a:buNone/>
            </a:pPr>
            <a:r>
              <a:rPr lang="uk-UA" dirty="0"/>
              <a:t>вплив забруднень довкілля на біоту, залишається на часі.</a:t>
            </a:r>
          </a:p>
          <a:p>
            <a:pPr marL="0" indent="0">
              <a:buNone/>
            </a:pPr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8419381" y="250166"/>
            <a:ext cx="569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481846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4752" y="-128879"/>
            <a:ext cx="6624736" cy="1043956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0000"/>
                </a:solidFill>
                <a:latin typeface="+mn-lt"/>
              </a:rPr>
              <a:t>Список використаних джерел</a:t>
            </a:r>
            <a:endParaRPr lang="ru-RU" sz="32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5998" y="249382"/>
            <a:ext cx="7565408" cy="60933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/>
              <a:t> </a:t>
            </a:r>
            <a:endParaRPr lang="uk-UA" dirty="0"/>
          </a:p>
          <a:p>
            <a:pPr lvl="0"/>
            <a:r>
              <a:rPr lang="ru-RU" sz="1400" dirty="0" err="1"/>
              <a:t>Боєчко</a:t>
            </a:r>
            <a:r>
              <a:rPr lang="ru-RU" sz="1400" dirty="0"/>
              <a:t> Ф. Ф. </a:t>
            </a:r>
            <a:r>
              <a:rPr lang="ru-RU" sz="1400" dirty="0" err="1"/>
              <a:t>Біологічна</a:t>
            </a:r>
            <a:r>
              <a:rPr lang="ru-RU" sz="1400" dirty="0"/>
              <a:t> </a:t>
            </a:r>
            <a:r>
              <a:rPr lang="ru-RU" sz="1400" dirty="0" err="1"/>
              <a:t>хімія</a:t>
            </a:r>
            <a:r>
              <a:rPr lang="ru-RU" sz="1400" dirty="0"/>
              <a:t>: </a:t>
            </a:r>
            <a:r>
              <a:rPr lang="ru-RU" sz="1400" dirty="0" err="1"/>
              <a:t>Навч</a:t>
            </a:r>
            <a:r>
              <a:rPr lang="ru-RU" sz="1400" dirty="0"/>
              <a:t>. </a:t>
            </a:r>
            <a:r>
              <a:rPr lang="ru-RU" sz="1400" dirty="0" err="1"/>
              <a:t>Посібник</a:t>
            </a:r>
            <a:r>
              <a:rPr lang="ru-RU" sz="1400" dirty="0"/>
              <a:t>. - К .:</a:t>
            </a:r>
            <a:r>
              <a:rPr lang="ru-RU" sz="1400" dirty="0" err="1"/>
              <a:t>Вища</a:t>
            </a:r>
            <a:r>
              <a:rPr lang="ru-RU" sz="1400" dirty="0"/>
              <a:t> школа. 1995. - 536 с.</a:t>
            </a:r>
            <a:endParaRPr lang="uk-UA" sz="1400" dirty="0"/>
          </a:p>
          <a:p>
            <a:pPr lvl="0"/>
            <a:r>
              <a:rPr lang="ru-RU" sz="1400" dirty="0"/>
              <a:t>Гончарук Т. В. </a:t>
            </a:r>
            <a:r>
              <a:rPr lang="ru-RU" sz="1400" dirty="0" err="1"/>
              <a:t>Науково-дослідницька</a:t>
            </a:r>
            <a:r>
              <a:rPr lang="ru-RU" sz="1400" dirty="0"/>
              <a:t> </a:t>
            </a:r>
            <a:r>
              <a:rPr lang="ru-RU" sz="1400" dirty="0" err="1"/>
              <a:t>діяльність</a:t>
            </a:r>
            <a:r>
              <a:rPr lang="ru-RU" sz="1400" dirty="0"/>
              <a:t> </a:t>
            </a:r>
            <a:r>
              <a:rPr lang="ru-RU" sz="1400" dirty="0" err="1"/>
              <a:t>старшокласників</a:t>
            </a:r>
            <a:r>
              <a:rPr lang="ru-RU" sz="1400" dirty="0"/>
              <a:t> як ресурс </a:t>
            </a:r>
            <a:r>
              <a:rPr lang="ru-RU" sz="1400" dirty="0" err="1"/>
              <a:t>розвитку</a:t>
            </a:r>
            <a:r>
              <a:rPr lang="ru-RU" sz="1400" dirty="0"/>
              <a:t> </a:t>
            </a:r>
            <a:r>
              <a:rPr lang="ru-RU" sz="1400" dirty="0" err="1"/>
              <a:t>творчого</a:t>
            </a:r>
            <a:r>
              <a:rPr lang="ru-RU" sz="1400" dirty="0"/>
              <a:t> </a:t>
            </a:r>
            <a:r>
              <a:rPr lang="ru-RU" sz="1400" dirty="0" err="1"/>
              <a:t>потенціалу</a:t>
            </a:r>
            <a:r>
              <a:rPr lang="ru-RU" sz="1400" dirty="0"/>
              <a:t> / Т. В. Гончарук // </a:t>
            </a:r>
            <a:r>
              <a:rPr lang="ru-RU" sz="1400" dirty="0" err="1"/>
              <a:t>Вісник</a:t>
            </a:r>
            <a:r>
              <a:rPr lang="ru-RU" sz="1400" dirty="0"/>
              <a:t> </a:t>
            </a:r>
            <a:r>
              <a:rPr lang="ru-RU" sz="1400" dirty="0" err="1"/>
              <a:t>Житомирського</a:t>
            </a:r>
            <a:r>
              <a:rPr lang="ru-RU" sz="1400" dirty="0"/>
              <a:t> державного </a:t>
            </a:r>
            <a:r>
              <a:rPr lang="ru-RU" sz="1400" dirty="0" err="1"/>
              <a:t>університету</a:t>
            </a:r>
            <a:r>
              <a:rPr lang="ru-RU" sz="1400" dirty="0"/>
              <a:t>. </a:t>
            </a:r>
            <a:r>
              <a:rPr lang="ru-RU" sz="1400" dirty="0" err="1"/>
              <a:t>Вип</a:t>
            </a:r>
            <a:r>
              <a:rPr lang="ru-RU" sz="1400" dirty="0"/>
              <a:t>. 67. </a:t>
            </a:r>
            <a:r>
              <a:rPr lang="ru-RU" sz="1400" dirty="0" err="1"/>
              <a:t>Педагогічні</a:t>
            </a:r>
            <a:r>
              <a:rPr lang="ru-RU" sz="1400" dirty="0"/>
              <a:t> науки. — 2013. — С. 123–126.</a:t>
            </a:r>
            <a:endParaRPr lang="uk-UA" sz="1400" dirty="0"/>
          </a:p>
          <a:p>
            <a:pPr lvl="0"/>
            <a:r>
              <a:rPr lang="ru-RU" sz="1400" dirty="0"/>
              <a:t>  </a:t>
            </a:r>
            <a:r>
              <a:rPr lang="ru-RU" sz="1400" dirty="0" err="1"/>
              <a:t>Горон</a:t>
            </a:r>
            <a:r>
              <a:rPr lang="ru-RU" sz="1400" dirty="0"/>
              <a:t> М. З. </a:t>
            </a:r>
            <a:r>
              <a:rPr lang="ru-RU" sz="1400" dirty="0" err="1"/>
              <a:t>Використання</a:t>
            </a:r>
            <a:r>
              <a:rPr lang="ru-RU" sz="1400" dirty="0"/>
              <a:t> </a:t>
            </a:r>
            <a:r>
              <a:rPr lang="ru-RU" sz="1400" dirty="0" err="1"/>
              <a:t>рослинних</a:t>
            </a:r>
            <a:r>
              <a:rPr lang="ru-RU" sz="1400" dirty="0"/>
              <a:t> тест-систем для </a:t>
            </a:r>
            <a:r>
              <a:rPr lang="ru-RU" sz="1400" dirty="0" err="1"/>
              <a:t>фітооцінки</a:t>
            </a:r>
            <a:r>
              <a:rPr lang="ru-RU" sz="1400" dirty="0"/>
              <a:t> </a:t>
            </a:r>
            <a:r>
              <a:rPr lang="ru-RU" sz="1400" dirty="0" err="1"/>
              <a:t>токсичності</a:t>
            </a:r>
            <a:r>
              <a:rPr lang="ru-RU" sz="1400" dirty="0"/>
              <a:t> </a:t>
            </a:r>
            <a:r>
              <a:rPr lang="ru-RU" sz="1400" dirty="0" err="1"/>
              <a:t>нафтозабруднених</a:t>
            </a:r>
            <a:r>
              <a:rPr lang="ru-RU" sz="1400" dirty="0"/>
              <a:t> </a:t>
            </a:r>
            <a:r>
              <a:rPr lang="ru-RU" sz="1400" dirty="0" err="1"/>
              <a:t>ґрунтів</a:t>
            </a:r>
            <a:r>
              <a:rPr lang="ru-RU" sz="1400" dirty="0"/>
              <a:t> / М. З. </a:t>
            </a:r>
            <a:r>
              <a:rPr lang="ru-RU" sz="1400" dirty="0" err="1"/>
              <a:t>Горон</a:t>
            </a:r>
            <a:r>
              <a:rPr lang="ru-RU" sz="1400" dirty="0"/>
              <a:t>, Н. М. </a:t>
            </a:r>
            <a:r>
              <a:rPr lang="ru-RU" sz="1400" dirty="0" err="1"/>
              <a:t>Джура</a:t>
            </a:r>
            <a:r>
              <a:rPr lang="ru-RU" sz="1400" dirty="0"/>
              <a:t> // Матер. наук.-</a:t>
            </a:r>
            <a:r>
              <a:rPr lang="ru-RU" sz="1400" dirty="0" err="1"/>
              <a:t>практ</a:t>
            </a:r>
            <a:r>
              <a:rPr lang="ru-RU" sz="1400" dirty="0"/>
              <a:t>. </a:t>
            </a:r>
            <a:r>
              <a:rPr lang="ru-RU" sz="1400" dirty="0" err="1"/>
              <a:t>конф</a:t>
            </a:r>
            <a:r>
              <a:rPr lang="ru-RU" sz="1400" dirty="0"/>
              <a:t>. — Одеса: ОДЕКУ, 2011. — С. 17.</a:t>
            </a:r>
            <a:endParaRPr lang="uk-UA" sz="1400" dirty="0"/>
          </a:p>
          <a:p>
            <a:pPr lvl="0"/>
            <a:r>
              <a:rPr lang="ru-RU" sz="1400" dirty="0"/>
              <a:t> </a:t>
            </a:r>
            <a:r>
              <a:rPr lang="ru-RU" sz="1400" dirty="0" err="1"/>
              <a:t>Джура</a:t>
            </a:r>
            <a:r>
              <a:rPr lang="ru-RU" sz="1400" dirty="0"/>
              <a:t> Н. М. </a:t>
            </a:r>
            <a:r>
              <a:rPr lang="ru-RU" sz="1400" dirty="0" err="1"/>
              <a:t>Можливості</a:t>
            </a:r>
            <a:r>
              <a:rPr lang="ru-RU" sz="1400" dirty="0"/>
              <a:t> </a:t>
            </a:r>
            <a:r>
              <a:rPr lang="ru-RU" sz="1400" dirty="0" err="1"/>
              <a:t>використання</a:t>
            </a:r>
            <a:r>
              <a:rPr lang="ru-RU" sz="1400" dirty="0"/>
              <a:t> </a:t>
            </a:r>
            <a:r>
              <a:rPr lang="ru-RU" sz="1400" dirty="0" err="1"/>
              <a:t>рослинних</a:t>
            </a:r>
            <a:r>
              <a:rPr lang="ru-RU" sz="1400" dirty="0"/>
              <a:t> тест-систем для </a:t>
            </a:r>
            <a:r>
              <a:rPr lang="ru-RU" sz="1400" dirty="0" err="1"/>
              <a:t>біомоніторингу</a:t>
            </a:r>
            <a:r>
              <a:rPr lang="ru-RU" sz="1400" dirty="0"/>
              <a:t> </a:t>
            </a:r>
            <a:r>
              <a:rPr lang="ru-RU" sz="1400" dirty="0" err="1"/>
              <a:t>нафтозабруднених</a:t>
            </a:r>
            <a:r>
              <a:rPr lang="ru-RU" sz="1400" dirty="0"/>
              <a:t> </a:t>
            </a:r>
            <a:r>
              <a:rPr lang="ru-RU" sz="1400" dirty="0" err="1"/>
              <a:t>ґрунтів</a:t>
            </a:r>
            <a:r>
              <a:rPr lang="ru-RU" sz="1400" dirty="0"/>
              <a:t> / Н. М. </a:t>
            </a:r>
            <a:r>
              <a:rPr lang="ru-RU" sz="1400" dirty="0" err="1"/>
              <a:t>Джура</a:t>
            </a:r>
            <a:r>
              <a:rPr lang="ru-RU" sz="1400" dirty="0"/>
              <a:t> // </a:t>
            </a:r>
            <a:r>
              <a:rPr lang="ru-RU" sz="1400" dirty="0" err="1"/>
              <a:t>Біологічні</a:t>
            </a:r>
            <a:r>
              <a:rPr lang="ru-RU" sz="1400" dirty="0"/>
              <a:t> </a:t>
            </a:r>
            <a:r>
              <a:rPr lang="ru-RU" sz="1400" dirty="0" err="1"/>
              <a:t>Студії</a:t>
            </a:r>
            <a:r>
              <a:rPr lang="ru-RU" sz="1400" dirty="0"/>
              <a:t>. — 2011. — Том 5 (№ 3). — С. 183–196.</a:t>
            </a:r>
            <a:endParaRPr lang="uk-UA" sz="1400" dirty="0"/>
          </a:p>
          <a:p>
            <a:pPr lvl="0"/>
            <a:r>
              <a:rPr lang="ru-RU" sz="1400" dirty="0"/>
              <a:t> Довгалюк А. </a:t>
            </a:r>
            <a:r>
              <a:rPr lang="ru-RU" sz="1400" dirty="0" err="1"/>
              <a:t>Забруднення</a:t>
            </a:r>
            <a:r>
              <a:rPr lang="ru-RU" sz="1400" dirty="0"/>
              <a:t> </a:t>
            </a:r>
            <a:r>
              <a:rPr lang="ru-RU" sz="1400" dirty="0" err="1"/>
              <a:t>довкілля</a:t>
            </a:r>
            <a:r>
              <a:rPr lang="ru-RU" sz="1400" dirty="0"/>
              <a:t> </a:t>
            </a:r>
            <a:r>
              <a:rPr lang="ru-RU" sz="1400" dirty="0" err="1"/>
              <a:t>токсичними</a:t>
            </a:r>
            <a:r>
              <a:rPr lang="ru-RU" sz="1400" dirty="0"/>
              <a:t> </a:t>
            </a:r>
            <a:r>
              <a:rPr lang="ru-RU" sz="1400" dirty="0" err="1"/>
              <a:t>металами</a:t>
            </a:r>
            <a:r>
              <a:rPr lang="ru-RU" sz="1400" dirty="0"/>
              <a:t> та </a:t>
            </a:r>
            <a:r>
              <a:rPr lang="ru-RU" sz="1400" dirty="0" err="1"/>
              <a:t>його</a:t>
            </a:r>
            <a:r>
              <a:rPr lang="ru-RU" sz="1400" dirty="0"/>
              <a:t> </a:t>
            </a:r>
            <a:r>
              <a:rPr lang="ru-RU" sz="1400" dirty="0" err="1"/>
              <a:t>індикація</a:t>
            </a:r>
            <a:r>
              <a:rPr lang="ru-RU" sz="1400" dirty="0"/>
              <a:t> за </a:t>
            </a:r>
            <a:r>
              <a:rPr lang="ru-RU" sz="1400" dirty="0" err="1"/>
              <a:t>допомогою</a:t>
            </a:r>
            <a:r>
              <a:rPr lang="ru-RU" sz="1400" dirty="0"/>
              <a:t> </a:t>
            </a:r>
            <a:r>
              <a:rPr lang="ru-RU" sz="1400" dirty="0" err="1"/>
              <a:t>рослинних</a:t>
            </a:r>
            <a:r>
              <a:rPr lang="ru-RU" sz="1400" dirty="0"/>
              <a:t> </a:t>
            </a:r>
            <a:r>
              <a:rPr lang="ru-RU" sz="1400" dirty="0" err="1"/>
              <a:t>тестових</a:t>
            </a:r>
            <a:r>
              <a:rPr lang="ru-RU" sz="1400" dirty="0"/>
              <a:t> систем / А. Довгалюк // </a:t>
            </a:r>
            <a:r>
              <a:rPr lang="ru-RU" sz="1400" dirty="0" err="1"/>
              <a:t>Біологічні</a:t>
            </a:r>
            <a:r>
              <a:rPr lang="ru-RU" sz="1400" dirty="0"/>
              <a:t> </a:t>
            </a:r>
            <a:r>
              <a:rPr lang="ru-RU" sz="1400" dirty="0" err="1"/>
              <a:t>Студії</a:t>
            </a:r>
            <a:r>
              <a:rPr lang="ru-RU" sz="1400" dirty="0"/>
              <a:t>. — 2013. — Том 7, № 1. — С. 197–204.</a:t>
            </a:r>
            <a:endParaRPr lang="uk-UA" sz="1400" dirty="0"/>
          </a:p>
          <a:p>
            <a:pPr lvl="0"/>
            <a:r>
              <a:rPr lang="ru-RU" sz="1400" dirty="0"/>
              <a:t>Москалик Г. Г. </a:t>
            </a:r>
            <a:r>
              <a:rPr lang="ru-RU" sz="1400" dirty="0" err="1"/>
              <a:t>Біотестування</a:t>
            </a:r>
            <a:r>
              <a:rPr lang="ru-RU" sz="1400" dirty="0"/>
              <a:t> </a:t>
            </a:r>
            <a:r>
              <a:rPr lang="ru-RU" sz="1400" dirty="0" err="1"/>
              <a:t>питної</a:t>
            </a:r>
            <a:r>
              <a:rPr lang="ru-RU" sz="1400" dirty="0"/>
              <a:t> води / Г. Г. </a:t>
            </a:r>
            <a:r>
              <a:rPr lang="ru-RU" sz="1400" dirty="0" err="1"/>
              <a:t>Москалик</a:t>
            </a:r>
            <a:r>
              <a:rPr lang="ru-RU" sz="1400" dirty="0"/>
              <a:t>. — Режим доступу: http://www.sworld.com.ua </a:t>
            </a:r>
            <a:endParaRPr lang="uk-UA" sz="1400" dirty="0"/>
          </a:p>
          <a:p>
            <a:pPr lvl="0"/>
            <a:r>
              <a:rPr lang="uk-UA" sz="1400" dirty="0" err="1"/>
              <a:t>Парфенюк</a:t>
            </a:r>
            <a:r>
              <a:rPr lang="uk-UA" sz="1400" dirty="0"/>
              <a:t> А.І. Сорти сільськогосподарських культур, як фактор </a:t>
            </a:r>
            <a:r>
              <a:rPr lang="uk-UA" sz="1400" dirty="0" err="1"/>
              <a:t>біоконтролю</a:t>
            </a:r>
            <a:r>
              <a:rPr lang="uk-UA" sz="1400" dirty="0"/>
              <a:t> фітопатогенних </a:t>
            </a:r>
            <a:r>
              <a:rPr lang="uk-UA" sz="1400" dirty="0" err="1"/>
              <a:t>микроорганізмів</a:t>
            </a:r>
            <a:r>
              <a:rPr lang="uk-UA" sz="1400" dirty="0"/>
              <a:t> в агрофітоценозах // Агроекологічний журнал. — 2009. — С. 248—250.</a:t>
            </a:r>
          </a:p>
          <a:p>
            <a:pPr lvl="0"/>
            <a:r>
              <a:rPr lang="ru-RU" sz="1400" dirty="0"/>
              <a:t> </a:t>
            </a:r>
            <a:r>
              <a:rPr lang="ru-RU" sz="1400" dirty="0" err="1"/>
              <a:t>Смикун</a:t>
            </a:r>
            <a:r>
              <a:rPr lang="ru-RU" sz="1400" dirty="0"/>
              <a:t> Н. В. </a:t>
            </a:r>
            <a:r>
              <a:rPr lang="ru-RU" sz="1400" dirty="0" err="1"/>
              <a:t>Біотестування</a:t>
            </a:r>
            <a:r>
              <a:rPr lang="ru-RU" sz="1400" dirty="0"/>
              <a:t> </a:t>
            </a:r>
            <a:r>
              <a:rPr lang="ru-RU" sz="1400" dirty="0" err="1"/>
              <a:t>колодязної</a:t>
            </a:r>
            <a:r>
              <a:rPr lang="ru-RU" sz="1400" dirty="0"/>
              <a:t> води з </a:t>
            </a:r>
            <a:r>
              <a:rPr lang="ru-RU" sz="1400" dirty="0" err="1"/>
              <a:t>використанням</a:t>
            </a:r>
            <a:r>
              <a:rPr lang="ru-RU" sz="1400" dirty="0"/>
              <a:t> </a:t>
            </a:r>
            <a:r>
              <a:rPr lang="ru-RU" sz="1400" dirty="0" err="1"/>
              <a:t>деяких</a:t>
            </a:r>
            <a:r>
              <a:rPr lang="ru-RU" sz="1400" dirty="0"/>
              <a:t> </a:t>
            </a:r>
            <a:r>
              <a:rPr lang="ru-RU" sz="1400" dirty="0" err="1"/>
              <a:t>рослин</a:t>
            </a:r>
            <a:r>
              <a:rPr lang="ru-RU" sz="1400" dirty="0"/>
              <a:t>. / Н. В. </a:t>
            </a:r>
            <a:r>
              <a:rPr lang="ru-RU" sz="1400" dirty="0" err="1"/>
              <a:t>Смикун</a:t>
            </a:r>
            <a:r>
              <a:rPr lang="ru-RU" sz="1400" dirty="0"/>
              <a:t>, С. С. Фурман // </a:t>
            </a:r>
            <a:r>
              <a:rPr lang="ru-RU" sz="1400" dirty="0" err="1"/>
              <a:t>Вісник</a:t>
            </a:r>
            <a:r>
              <a:rPr lang="ru-RU" sz="1400" dirty="0"/>
              <a:t> </a:t>
            </a:r>
            <a:r>
              <a:rPr lang="ru-RU" sz="1400" dirty="0" err="1"/>
              <a:t>Запорізького</a:t>
            </a:r>
            <a:r>
              <a:rPr lang="ru-RU" sz="1400" dirty="0"/>
              <a:t> </a:t>
            </a:r>
            <a:r>
              <a:rPr lang="ru-RU" sz="1400" dirty="0" err="1"/>
              <a:t>національного</a:t>
            </a:r>
            <a:r>
              <a:rPr lang="ru-RU" sz="1400" dirty="0"/>
              <a:t> </a:t>
            </a:r>
            <a:r>
              <a:rPr lang="ru-RU" sz="1400" dirty="0" err="1"/>
              <a:t>університету</a:t>
            </a:r>
            <a:r>
              <a:rPr lang="ru-RU" sz="1400" dirty="0"/>
              <a:t>. — 2008. — № 2. — С. 183–185.</a:t>
            </a:r>
            <a:endParaRPr lang="uk-UA" sz="1400" dirty="0"/>
          </a:p>
          <a:p>
            <a:pPr>
              <a:buAutoNum type="arabicPeriod"/>
            </a:pPr>
            <a:endParaRPr lang="uk-UA" sz="1700" dirty="0"/>
          </a:p>
        </p:txBody>
      </p:sp>
      <p:sp>
        <p:nvSpPr>
          <p:cNvPr id="4" name="TextBox 3"/>
          <p:cNvSpPr txBox="1"/>
          <p:nvPr/>
        </p:nvSpPr>
        <p:spPr>
          <a:xfrm>
            <a:off x="8540152" y="163902"/>
            <a:ext cx="50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2069240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74806"/>
      </a:hlink>
      <a:folHlink>
        <a:srgbClr val="FDEADA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1422</Words>
  <Application>Microsoft Office PowerPoint</Application>
  <PresentationFormat>Екран (4:3)</PresentationFormat>
  <Paragraphs>421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1" baseType="lpstr">
      <vt:lpstr>Arial</vt:lpstr>
      <vt:lpstr>Calibri</vt:lpstr>
      <vt:lpstr>Gabriola</vt:lpstr>
      <vt:lpstr>Open Sans</vt:lpstr>
      <vt:lpstr>Times New Roman</vt:lpstr>
      <vt:lpstr>Тема Office</vt:lpstr>
      <vt:lpstr>  Біотестування токсичності ґрунту  на прикладі тест-об’єкту редису </vt:lpstr>
      <vt:lpstr>Мета дослідження: </vt:lpstr>
      <vt:lpstr>Презентація PowerPoint</vt:lpstr>
      <vt:lpstr>Презентація PowerPoint</vt:lpstr>
      <vt:lpstr>Переваги рослин  як модельних тест-об’єктів</vt:lpstr>
      <vt:lpstr>Практичні дослідження</vt:lpstr>
      <vt:lpstr>Презентація PowerPoint</vt:lpstr>
      <vt:lpstr>Презентація PowerPoint</vt:lpstr>
      <vt:lpstr>Презентація PowerPoint</vt:lpstr>
      <vt:lpstr>Презентація PowerPoint</vt:lpstr>
      <vt:lpstr>      На основі цих даних створено діаграми . </vt:lpstr>
      <vt:lpstr>Презентація PowerPoint</vt:lpstr>
      <vt:lpstr>Презентація PowerPoint</vt:lpstr>
      <vt:lpstr>Висновки</vt:lpstr>
      <vt:lpstr>Список використаних джерел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Всеукраїнський інтерактивний конкурс  «МАН-Юніор Дослідник» ВИКОРИСТАННЯ КАТАЛЬПИ БІГНОНІЄПОДІБНОЇ В ОЗЕЛЕНЕННІ МІСТА РАДИВИЛОВА  </dc:title>
  <cp:lastModifiedBy>Вікторія Танащук</cp:lastModifiedBy>
  <cp:revision>41</cp:revision>
  <dcterms:modified xsi:type="dcterms:W3CDTF">2026-03-31T17:41:56Z</dcterms:modified>
</cp:coreProperties>
</file>