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7" r:id="rId10"/>
    <p:sldId id="263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36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ology.dp.ua/wp-content/downloads/pahomov/PA_10_05.pdf" TargetMode="External"/><Relationship Id="rId2" Type="http://schemas.openxmlformats.org/officeDocument/2006/relationships/hyperlink" Target="https://uk.wikipedia.org/wiki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s://www.miyklas.com.ua/p/biologiya/9-klas/nadorganizmovi-biologichni-sistemi-377635/trofichni-lantciugi-377459/re-99665ba1-ea4e-4d4a-a690-e56cdce9f40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1916832"/>
            <a:ext cx="6777318" cy="1731982"/>
          </a:xfrm>
        </p:spPr>
        <p:txBody>
          <a:bodyPr/>
          <a:lstStyle/>
          <a:p>
            <a:r>
              <a:rPr lang="uk-UA" sz="3200" b="1" dirty="0" smtClean="0">
                <a:effectLst/>
              </a:rPr>
              <a:t/>
            </a:r>
            <a:br>
              <a:rPr lang="uk-UA" sz="3200" b="1" dirty="0" smtClean="0">
                <a:effectLst/>
              </a:rPr>
            </a:br>
            <a:r>
              <a:rPr lang="uk-UA" sz="3200" b="1" dirty="0">
                <a:effectLst/>
              </a:rPr>
              <a:t/>
            </a:r>
            <a:br>
              <a:rPr lang="uk-UA" sz="3200" b="1" dirty="0">
                <a:effectLst/>
              </a:rPr>
            </a:br>
            <a:r>
              <a:rPr lang="uk-UA" sz="3200" b="1" dirty="0" smtClean="0">
                <a:effectLst/>
              </a:rPr>
              <a:t/>
            </a:r>
            <a:br>
              <a:rPr lang="uk-UA" sz="3200" b="1" dirty="0" smtClean="0">
                <a:effectLst/>
              </a:rPr>
            </a:br>
            <a:r>
              <a:rPr lang="uk-UA" sz="3200" b="1" dirty="0" smtClean="0">
                <a:effectLst/>
              </a:rPr>
              <a:t>Екологічні </a:t>
            </a:r>
            <a:r>
              <a:rPr lang="uk-UA" sz="3200" b="1" dirty="0">
                <a:effectLst/>
              </a:rPr>
              <a:t>зв’язки рослин і комах у природних екосистемах та </a:t>
            </a:r>
            <a:r>
              <a:rPr lang="uk-UA" sz="3200" b="1" dirty="0" err="1">
                <a:effectLst/>
              </a:rPr>
              <a:t>агроекосистемах</a:t>
            </a:r>
            <a:r>
              <a:rPr lang="uk-UA" sz="3200" dirty="0">
                <a:effectLst/>
              </a:rPr>
              <a:t/>
            </a:r>
            <a:br>
              <a:rPr lang="uk-UA" sz="3200" dirty="0">
                <a:effectLst/>
              </a:rPr>
            </a:br>
            <a:endParaRPr lang="uk-UA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519945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/>
              <a:t>Учасник:</a:t>
            </a:r>
          </a:p>
          <a:p>
            <a:r>
              <a:rPr lang="uk-UA" b="1" dirty="0" smtClean="0"/>
              <a:t>Сидорчук </a:t>
            </a:r>
            <a:r>
              <a:rPr lang="uk-UA" b="1" dirty="0" smtClean="0"/>
              <a:t>Кіра Олександрівна , </a:t>
            </a:r>
            <a:r>
              <a:rPr lang="uk-UA" b="1" dirty="0" smtClean="0"/>
              <a:t>учениця 8-Б класу Іванівського ліцею №1 Іванівської селищної ради Херсонської області</a:t>
            </a:r>
          </a:p>
          <a:p>
            <a:r>
              <a:rPr lang="uk-UA" b="1" dirty="0" smtClean="0"/>
              <a:t>Науковий керівник: </a:t>
            </a:r>
            <a:r>
              <a:rPr lang="uk-UA" b="1" dirty="0" err="1" smtClean="0"/>
              <a:t>Пантелей</a:t>
            </a:r>
            <a:r>
              <a:rPr lang="uk-UA" b="1" dirty="0" smtClean="0"/>
              <a:t> Г.Г.,учитель ЗЗСО</a:t>
            </a:r>
            <a:endParaRPr lang="uk-UA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60648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До участі у Всеукраїнському інтерактивному конкурсі </a:t>
            </a:r>
            <a:r>
              <a:rPr lang="uk-UA" sz="2400" b="1" dirty="0"/>
              <a:t>«</a:t>
            </a:r>
            <a:r>
              <a:rPr lang="uk-UA" sz="2400" b="1" dirty="0" err="1"/>
              <a:t>МАН–Юніор</a:t>
            </a:r>
            <a:r>
              <a:rPr lang="uk-UA" sz="2400" b="1" dirty="0"/>
              <a:t> Дослідник» </a:t>
            </a:r>
            <a:endParaRPr lang="uk-UA" sz="2400" b="1" dirty="0" smtClean="0"/>
          </a:p>
          <a:p>
            <a:pPr algn="ctr"/>
            <a:r>
              <a:rPr lang="uk-UA" sz="2400" b="1" dirty="0" err="1"/>
              <a:t>Н</a:t>
            </a:r>
            <a:r>
              <a:rPr lang="uk-UA" sz="2400" b="1" dirty="0" err="1" smtClean="0"/>
              <a:t>омінвцією</a:t>
            </a:r>
            <a:r>
              <a:rPr lang="uk-UA" sz="2400" b="1" dirty="0" smtClean="0"/>
              <a:t> «Еколог-Юніор</a:t>
            </a:r>
            <a:r>
              <a:rPr lang="uk-UA" sz="2400" b="1" dirty="0"/>
              <a:t>» </a:t>
            </a:r>
          </a:p>
        </p:txBody>
      </p:sp>
      <p:sp>
        <p:nvSpPr>
          <p:cNvPr id="6" name="AutoShape 2" descr="Что произойдет, если исчезнут насекомые? - Vkur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85067"/>
            <a:ext cx="2592288" cy="155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2100+ Комахи безкоштовні зображе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9164"/>
            <a:ext cx="1807369" cy="162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14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/>
              <a:t>Актуальність теми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916832"/>
            <a:ext cx="4572000" cy="224676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uk-UA" sz="2000" dirty="0" smtClean="0"/>
              <a:t>Тема дослідження є актуальною, оскільки комахи </a:t>
            </a:r>
            <a:r>
              <a:rPr lang="uk-UA" sz="2000" dirty="0"/>
              <a:t>відіграють ключову роль у запиленні рослин, підтриманні </a:t>
            </a:r>
            <a:r>
              <a:rPr lang="uk-UA" sz="2000" dirty="0" err="1"/>
              <a:t>біорізноманіття</a:t>
            </a:r>
            <a:r>
              <a:rPr lang="uk-UA" sz="2000" dirty="0"/>
              <a:t> та функціонуванні екосистем. Зміни в </a:t>
            </a:r>
            <a:r>
              <a:rPr lang="uk-UA" sz="2000" dirty="0" err="1"/>
              <a:t>агроекосистемах</a:t>
            </a:r>
            <a:r>
              <a:rPr lang="uk-UA" sz="2000" dirty="0"/>
              <a:t> та антропогенний вплив можуть порушувати ці взаємозв’язки.</a:t>
            </a:r>
          </a:p>
        </p:txBody>
      </p:sp>
      <p:pic>
        <p:nvPicPr>
          <p:cNvPr id="6146" name="Picture 2" descr="Запилення рослин комах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41" y="332656"/>
            <a:ext cx="1949088" cy="121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Запилення рослин комах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365104"/>
            <a:ext cx="3653190" cy="227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омахи-запилювачі потребують захисту - Українська Служ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204" y="1808819"/>
            <a:ext cx="3251211" cy="246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30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/>
              <a:t>Мета дослідження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08576"/>
            <a:ext cx="6192688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err="1"/>
              <a:t>Дослідити</a:t>
            </a:r>
            <a:r>
              <a:rPr lang="ru-RU" sz="2400" dirty="0"/>
              <a:t> </a:t>
            </a:r>
            <a:r>
              <a:rPr lang="ru-RU" sz="2400" dirty="0" err="1"/>
              <a:t>екологічні</a:t>
            </a:r>
            <a:r>
              <a:rPr lang="ru-RU" sz="2400" dirty="0"/>
              <a:t> </a:t>
            </a:r>
            <a:r>
              <a:rPr lang="ru-RU" sz="2400" dirty="0" err="1"/>
              <a:t>зв’язки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рослинами</a:t>
            </a:r>
            <a:r>
              <a:rPr lang="ru-RU" sz="2400" dirty="0"/>
              <a:t> і </a:t>
            </a:r>
            <a:r>
              <a:rPr lang="ru-RU" sz="2400" dirty="0" err="1"/>
              <a:t>комахами</a:t>
            </a:r>
            <a:r>
              <a:rPr lang="ru-RU" sz="2400" dirty="0"/>
              <a:t> у </a:t>
            </a:r>
            <a:r>
              <a:rPr lang="ru-RU" sz="2400" dirty="0" err="1"/>
              <a:t>природних</a:t>
            </a:r>
            <a:r>
              <a:rPr lang="ru-RU" sz="2400" dirty="0"/>
              <a:t> </a:t>
            </a:r>
            <a:r>
              <a:rPr lang="ru-RU" sz="2400" dirty="0" err="1"/>
              <a:t>екосистемах</a:t>
            </a:r>
            <a:r>
              <a:rPr lang="ru-RU" sz="2400" dirty="0"/>
              <a:t> та </a:t>
            </a:r>
            <a:r>
              <a:rPr lang="ru-RU" sz="2400" dirty="0" err="1"/>
              <a:t>агроекосистемах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608905"/>
            <a:ext cx="3819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Завдання дослідження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1562" y="3524679"/>
            <a:ext cx="2395732" cy="121471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Вивчити </a:t>
            </a:r>
            <a:r>
              <a:rPr lang="uk-UA" sz="2000" dirty="0">
                <a:solidFill>
                  <a:schemeClr val="tx1"/>
                </a:solidFill>
                <a:latin typeface="Arial" charset="0"/>
                <a:cs typeface="Arial" charset="0"/>
              </a:rPr>
              <a:t>види комах, що відвідують рослини</a:t>
            </a:r>
            <a:endParaRPr lang="uk-UA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60132" y="3294402"/>
            <a:ext cx="2664296" cy="146484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Вивчити джерела інформації та провести </a:t>
            </a:r>
            <a:r>
              <a:rPr lang="uk-UA" sz="2000" dirty="0">
                <a:solidFill>
                  <a:schemeClr val="tx1"/>
                </a:solidFill>
                <a:latin typeface="Arial" charset="0"/>
                <a:cs typeface="Arial" charset="0"/>
              </a:rPr>
              <a:t>польові спостереження</a:t>
            </a:r>
            <a:endParaRPr lang="uk-UA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0424" y="5317987"/>
            <a:ext cx="3110927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Порівняти </a:t>
            </a:r>
            <a:r>
              <a:rPr lang="uk-UA" sz="2000" dirty="0">
                <a:solidFill>
                  <a:schemeClr val="tx1"/>
                </a:solidFill>
                <a:latin typeface="Arial" charset="0"/>
                <a:cs typeface="Arial" charset="0"/>
              </a:rPr>
              <a:t>взаємодії у природній та </a:t>
            </a:r>
            <a:r>
              <a:rPr lang="uk-UA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агроекосистемі</a:t>
            </a:r>
            <a:endParaRPr lang="uk-UA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4008" y="5211933"/>
            <a:ext cx="3578696" cy="112650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Визначити </a:t>
            </a:r>
            <a:r>
              <a:rPr lang="uk-UA" sz="2000" dirty="0">
                <a:solidFill>
                  <a:schemeClr val="tx1"/>
                </a:solidFill>
                <a:latin typeface="Arial" charset="0"/>
                <a:cs typeface="Arial" charset="0"/>
              </a:rPr>
              <a:t>екологічне значення комах для рослин</a:t>
            </a:r>
            <a:endParaRPr lang="uk-UA" sz="2000" dirty="0"/>
          </a:p>
        </p:txBody>
      </p:sp>
      <p:pic>
        <p:nvPicPr>
          <p:cNvPr id="1027" name="Picture 3" descr="Погані новини для людства: комах на планеті поменшало на 75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63" y="3294402"/>
            <a:ext cx="2657203" cy="169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7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548680"/>
            <a:ext cx="572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Об’єкт і предмет дослідження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881" y="16288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b="1" dirty="0"/>
              <a:t>Об’єкт:</a:t>
            </a:r>
            <a:r>
              <a:rPr lang="uk-UA" sz="2000" dirty="0"/>
              <a:t> рослини та комахи місцевих екосистем.</a:t>
            </a:r>
            <a:br>
              <a:rPr lang="uk-UA" sz="2000" dirty="0"/>
            </a:br>
            <a:r>
              <a:rPr lang="uk-UA" sz="2000" b="1" dirty="0"/>
              <a:t>Предмет:</a:t>
            </a:r>
            <a:r>
              <a:rPr lang="uk-UA" sz="2000" dirty="0"/>
              <a:t> їхні екологічні взаємозв’язки (запилення, живлення, симбіоз).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9589" y="3270626"/>
            <a:ext cx="3518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Методи дослідження</a:t>
            </a:r>
          </a:p>
        </p:txBody>
      </p:sp>
      <p:pic>
        <p:nvPicPr>
          <p:cNvPr id="2051" name="Picture 3" descr="Наступного року джмелі-запилювачі зростаючих у ціні - Agro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64858"/>
            <a:ext cx="2592288" cy="202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 descr="Науковий набір Дослідження комах (1 шт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692" y="4149080"/>
            <a:ext cx="2086223" cy="194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55575" y="3532236"/>
            <a:ext cx="1663353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Польові </a:t>
            </a:r>
            <a:r>
              <a:rPr lang="uk-UA" dirty="0">
                <a:solidFill>
                  <a:schemeClr val="tx1"/>
                </a:solidFill>
                <a:latin typeface="Arial" charset="0"/>
                <a:cs typeface="Arial" charset="0"/>
              </a:rPr>
              <a:t>спостереження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3394" y="5121671"/>
            <a:ext cx="1828800" cy="66188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Порівняльний </a:t>
            </a:r>
            <a:r>
              <a:rPr lang="uk-UA" dirty="0">
                <a:solidFill>
                  <a:schemeClr val="tx1"/>
                </a:solidFill>
                <a:latin typeface="Arial" charset="0"/>
                <a:cs typeface="Arial" charset="0"/>
              </a:rPr>
              <a:t>аналіз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55258"/>
            <a:ext cx="1729063" cy="6945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Фотофіксація</a:t>
            </a:r>
            <a:endParaRPr lang="uk-UA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16220" y="4377029"/>
            <a:ext cx="1994520" cy="105361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Аналіз </a:t>
            </a:r>
            <a:r>
              <a:rPr lang="uk-UA" dirty="0">
                <a:solidFill>
                  <a:schemeClr val="tx1"/>
                </a:solidFill>
                <a:latin typeface="Arial" charset="0"/>
                <a:cs typeface="Arial" charset="0"/>
              </a:rPr>
              <a:t>літературних джерел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47664" y="6094262"/>
            <a:ext cx="3077217" cy="76373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Підрахунок </a:t>
            </a:r>
            <a:r>
              <a:rPr lang="uk-UA" dirty="0">
                <a:solidFill>
                  <a:schemeClr val="tx1"/>
                </a:solidFill>
                <a:latin typeface="Arial" charset="0"/>
                <a:cs typeface="Arial" charset="0"/>
              </a:rPr>
              <a:t>комах на рослинах</a:t>
            </a:r>
          </a:p>
        </p:txBody>
      </p:sp>
      <p:sp>
        <p:nvSpPr>
          <p:cNvPr id="10" name="AutoShape 8" descr="Науковий набір Комахи (6 шт) від ELifeBox - купити в інтернет магазині  Obetty: ціна, відгу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194" y="3229254"/>
            <a:ext cx="1821734" cy="169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39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548680"/>
            <a:ext cx="5458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/>
              <a:t>Місце та умови дослідження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7976" y="1436145"/>
            <a:ext cx="8172400" cy="70788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dirty="0" smtClean="0">
                <a:latin typeface="Arial" charset="0"/>
                <a:cs typeface="Arial" charset="0"/>
              </a:rPr>
              <a:t>С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постереження проводились у 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природній екосистемі (парк)  та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агроекосистемі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(сад, город)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5328" y="2852936"/>
            <a:ext cx="7503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Спостереження у </a:t>
            </a:r>
            <a:r>
              <a:rPr lang="uk-UA" sz="2800" b="1" dirty="0" smtClean="0"/>
              <a:t>штучній  екосистемі  парку</a:t>
            </a:r>
            <a:endParaRPr lang="uk-UA" sz="28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29137"/>
              </p:ext>
            </p:extLst>
          </p:nvPr>
        </p:nvGraphicFramePr>
        <p:xfrm>
          <a:off x="955329" y="3717032"/>
          <a:ext cx="6904359" cy="2920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453"/>
                <a:gridCol w="2301453"/>
                <a:gridCol w="2301453"/>
              </a:tblGrid>
              <a:tr h="1640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які рослини спостерігали</a:t>
                      </a:r>
                    </a:p>
                    <a:p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які комахи їх відвідують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роль комах (запилювачі, фітофаги</a:t>
                      </a:r>
                      <a:endParaRPr lang="uk-UA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11825">
                <a:tc>
                  <a:txBody>
                    <a:bodyPr/>
                    <a:lstStyle/>
                    <a:p>
                      <a:r>
                        <a:rPr lang="uk-UA" dirty="0" smtClean="0"/>
                        <a:t>липа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бджоли, джмелі, </a:t>
                      </a:r>
                      <a:r>
                        <a:rPr lang="uk-UA" dirty="0" err="1" smtClean="0"/>
                        <a:t>мухи-журчалки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</a:t>
                      </a:r>
                      <a:endParaRPr lang="uk-UA" dirty="0"/>
                    </a:p>
                  </a:txBody>
                  <a:tcPr/>
                </a:tc>
              </a:tr>
              <a:tr h="511825">
                <a:tc>
                  <a:txBody>
                    <a:bodyPr/>
                    <a:lstStyle/>
                    <a:p>
                      <a:r>
                        <a:rPr lang="uk-UA" dirty="0" smtClean="0"/>
                        <a:t>кульбаба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бджоли, метелики, жуки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89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>
                <a:solidFill>
                  <a:schemeClr val="tx1"/>
                </a:solidFill>
              </a:rPr>
              <a:t>Приклади</a:t>
            </a:r>
            <a:r>
              <a:rPr lang="ru-RU" sz="3200" dirty="0">
                <a:solidFill>
                  <a:schemeClr val="tx1"/>
                </a:solidFill>
              </a:rPr>
              <a:t> комах, </a:t>
            </a:r>
            <a:r>
              <a:rPr lang="ru-RU" sz="3200" dirty="0" err="1">
                <a:solidFill>
                  <a:schemeClr val="tx1"/>
                </a:solidFill>
              </a:rPr>
              <a:t>які</a:t>
            </a:r>
            <a:r>
              <a:rPr lang="ru-RU" sz="3200" dirty="0">
                <a:solidFill>
                  <a:schemeClr val="tx1"/>
                </a:solidFill>
              </a:rPr>
              <a:t> часто </a:t>
            </a:r>
            <a:r>
              <a:rPr lang="ru-RU" sz="3200" dirty="0" err="1">
                <a:solidFill>
                  <a:schemeClr val="tx1"/>
                </a:solidFill>
              </a:rPr>
              <a:t>трапляються</a:t>
            </a:r>
            <a:r>
              <a:rPr lang="ru-RU" sz="3200" dirty="0">
                <a:solidFill>
                  <a:schemeClr val="tx1"/>
                </a:solidFill>
              </a:rPr>
              <a:t> у парках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68169" y="6087683"/>
            <a:ext cx="1032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/>
              <a:t>бджоли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708920"/>
            <a:ext cx="1003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/>
              <a:t>джмелі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289" y="3872266"/>
            <a:ext cx="13003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/>
              <a:t>метелики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1176" y="4703564"/>
            <a:ext cx="10811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жуки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5645279"/>
            <a:ext cx="2012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err="1"/>
              <a:t>мухи-журчалки</a:t>
            </a:r>
            <a:endParaRPr lang="uk-UA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02933" y="5260558"/>
            <a:ext cx="101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/>
              <a:t>мурах</a:t>
            </a:r>
            <a:r>
              <a:rPr lang="uk-UA" dirty="0"/>
              <a:t>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21055" y="6031490"/>
            <a:ext cx="10976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/>
              <a:t>сонечка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1772816"/>
            <a:ext cx="7344816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/>
              <a:t>У </a:t>
            </a:r>
            <a:r>
              <a:rPr lang="ru-RU" sz="2000" dirty="0" err="1"/>
              <a:t>паркових</a:t>
            </a:r>
            <a:r>
              <a:rPr lang="ru-RU" sz="2000" dirty="0"/>
              <a:t> </a:t>
            </a:r>
            <a:r>
              <a:rPr lang="ru-RU" sz="2000" dirty="0" err="1"/>
              <a:t>екосистемах</a:t>
            </a:r>
            <a:r>
              <a:rPr lang="ru-RU" sz="2000" dirty="0"/>
              <a:t> </a:t>
            </a:r>
            <a:r>
              <a:rPr lang="ru-RU" sz="2000" dirty="0" err="1"/>
              <a:t>рослини</a:t>
            </a:r>
            <a:r>
              <a:rPr lang="ru-RU" sz="2000" dirty="0"/>
              <a:t> і </a:t>
            </a:r>
            <a:r>
              <a:rPr lang="ru-RU" sz="2000" dirty="0" err="1"/>
              <a:t>комахи</a:t>
            </a:r>
            <a:r>
              <a:rPr lang="ru-RU" sz="2000" dirty="0"/>
              <a:t> </a:t>
            </a:r>
            <a:r>
              <a:rPr lang="ru-RU" sz="2000" dirty="0" err="1"/>
              <a:t>утворюють</a:t>
            </a:r>
            <a:r>
              <a:rPr lang="ru-RU" sz="2000" dirty="0"/>
              <a:t> </a:t>
            </a:r>
            <a:r>
              <a:rPr lang="ru-RU" sz="2000" b="1" dirty="0" err="1"/>
              <a:t>екологічні</a:t>
            </a:r>
            <a:r>
              <a:rPr lang="ru-RU" sz="2000" b="1" dirty="0"/>
              <a:t> </a:t>
            </a:r>
            <a:r>
              <a:rPr lang="ru-RU" sz="2000" b="1" dirty="0" err="1"/>
              <a:t>взаємозв’язки</a:t>
            </a:r>
            <a:r>
              <a:rPr lang="ru-RU" sz="2000" dirty="0"/>
              <a:t>, </a:t>
            </a:r>
            <a:r>
              <a:rPr lang="ru-RU" sz="2000" dirty="0" err="1"/>
              <a:t>серед</a:t>
            </a:r>
            <a:r>
              <a:rPr lang="ru-RU" sz="2000" dirty="0"/>
              <a:t>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найважливіші</a:t>
            </a:r>
            <a:endParaRPr lang="uk-UA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600400" y="2636912"/>
            <a:ext cx="4572000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sz="2000" b="1" dirty="0"/>
              <a:t>запилення</a:t>
            </a:r>
            <a:r>
              <a:rPr lang="uk-UA" sz="2000" dirty="0"/>
              <a:t> — комахи переносять пилок між квітами;</a:t>
            </a:r>
          </a:p>
          <a:p>
            <a:r>
              <a:rPr lang="uk-UA" sz="2000" b="1" dirty="0" err="1"/>
              <a:t>фітофагія</a:t>
            </a:r>
            <a:r>
              <a:rPr lang="uk-UA" sz="2000" dirty="0"/>
              <a:t> — деякі комахи живляться листям або соками рослин;</a:t>
            </a:r>
          </a:p>
          <a:p>
            <a:r>
              <a:rPr lang="uk-UA" sz="2000" b="1" dirty="0"/>
              <a:t>хижацтво</a:t>
            </a:r>
            <a:r>
              <a:rPr lang="uk-UA" sz="2000" dirty="0"/>
              <a:t> — хижі комахи (наприклад, сонечка) знищують шкідників.</a:t>
            </a:r>
          </a:p>
        </p:txBody>
      </p:sp>
      <p:pic>
        <p:nvPicPr>
          <p:cNvPr id="7170" name="Picture 2" descr="Джмелі по найму: комахи-запилювачі стоять затребуваним товаро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84" y="2715394"/>
            <a:ext cx="1544383" cy="97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ерші весняні метелики вже літають закарпатськими луками @ Закарпаття онлай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708" y="3872266"/>
            <a:ext cx="1163817" cy="83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Жук бронзування (35 фото): золотиста та інші види. Чим харчується? Шкода та застосування. Як із ним боротися? Опис личинок та дорослих жукі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369" y="4807299"/>
            <a:ext cx="1269371" cy="70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Журчалки – необычные мух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85" y="6087683"/>
            <a:ext cx="1014245" cy="82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Медоносні бджоли – найдавніші мешканці нашої планети. Вони чи не найперші вміли жити сім'ями (роями) та будувати собі житло з воску. Древні слов'яни спочатку руйнували гнізда диких бджіл, збираючи мед. Але вж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436" y="5728818"/>
            <a:ext cx="1944216" cy="100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Рудий або малий лісовий мураха - особливості та опис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30" y="4720808"/>
            <a:ext cx="1335940" cy="92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Wissenswertes über den Siebenpunkt-Marienkäfer - NABU Niedersachse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28" y="5970727"/>
            <a:ext cx="1331889" cy="88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67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4620" y="404664"/>
            <a:ext cx="8543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Спостереження в </a:t>
            </a:r>
            <a:r>
              <a:rPr lang="uk-UA" sz="2800" b="1" dirty="0" err="1" smtClean="0"/>
              <a:t>агроекосистемі</a:t>
            </a:r>
            <a:r>
              <a:rPr lang="uk-UA" sz="2800" b="1" dirty="0" smtClean="0"/>
              <a:t> </a:t>
            </a:r>
            <a:r>
              <a:rPr lang="uk-UA" sz="2800" b="1" dirty="0" smtClean="0"/>
              <a:t>– городня ділянка</a:t>
            </a:r>
            <a:endParaRPr lang="uk-UA" sz="2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875310"/>
              </p:ext>
            </p:extLst>
          </p:nvPr>
        </p:nvGraphicFramePr>
        <p:xfrm>
          <a:off x="971601" y="1397000"/>
          <a:ext cx="6552727" cy="457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133"/>
                <a:gridCol w="2216133"/>
                <a:gridCol w="2120461"/>
              </a:tblGrid>
              <a:tr h="821349">
                <a:tc>
                  <a:txBody>
                    <a:bodyPr/>
                    <a:lstStyle/>
                    <a:p>
                      <a:r>
                        <a:rPr lang="uk-UA" dirty="0" smtClean="0"/>
                        <a:t>культурні рослини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корисні комахи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шкідники</a:t>
                      </a:r>
                      <a:endParaRPr lang="uk-UA" dirty="0"/>
                    </a:p>
                  </a:txBody>
                  <a:tcPr/>
                </a:tc>
              </a:tr>
              <a:tr h="821349">
                <a:tc>
                  <a:txBody>
                    <a:bodyPr/>
                    <a:lstStyle/>
                    <a:p>
                      <a:r>
                        <a:rPr lang="uk-UA" dirty="0" smtClean="0"/>
                        <a:t>огірок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бджоли</a:t>
                      </a:r>
                    </a:p>
                    <a:p>
                      <a:r>
                        <a:rPr lang="uk-UA" dirty="0" smtClean="0"/>
                        <a:t>джмелі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effectLst/>
                        </a:rPr>
                        <a:t>Личинки метеликів (гусениці) багато видів -</a:t>
                      </a:r>
                      <a:r>
                        <a:rPr lang="uk-UA" baseline="0" dirty="0" smtClean="0">
                          <a:effectLst/>
                        </a:rPr>
                        <a:t> </a:t>
                      </a:r>
                      <a:r>
                        <a:rPr lang="uk-UA" dirty="0" smtClean="0">
                          <a:effectLst/>
                        </a:rPr>
                        <a:t>небезпечні сільськогосподарські шкідники</a:t>
                      </a: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Вони знищують врожай, об'їдаючи листя та плоди</a:t>
                      </a:r>
                    </a:p>
                  </a:txBody>
                  <a:tcPr/>
                </a:tc>
              </a:tr>
              <a:tr h="821349">
                <a:tc>
                  <a:txBody>
                    <a:bodyPr/>
                    <a:lstStyle/>
                    <a:p>
                      <a:r>
                        <a:rPr lang="uk-UA" dirty="0" smtClean="0"/>
                        <a:t>капуста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метелики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американський білий метелик, лучний метелик чи білан капустяний.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6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 smtClean="0">
                <a:solidFill>
                  <a:schemeClr val="tx1"/>
                </a:solidFill>
              </a:rPr>
              <a:t>Порівняння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>
                <a:solidFill>
                  <a:schemeClr val="tx1"/>
                </a:solidFill>
              </a:rPr>
              <a:t>взаємодій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err="1">
                <a:solidFill>
                  <a:schemeClr val="tx1"/>
                </a:solidFill>
              </a:rPr>
              <a:t>рослин</a:t>
            </a:r>
            <a:r>
              <a:rPr lang="ru-RU" sz="3200" dirty="0">
                <a:solidFill>
                  <a:schemeClr val="tx1"/>
                </a:solidFill>
              </a:rPr>
              <a:t> і комах у </a:t>
            </a:r>
            <a:r>
              <a:rPr lang="ru-RU" sz="3200" dirty="0" err="1">
                <a:solidFill>
                  <a:schemeClr val="tx1"/>
                </a:solidFill>
              </a:rPr>
              <a:t>різних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err="1">
                <a:solidFill>
                  <a:schemeClr val="tx1"/>
                </a:solidFill>
              </a:rPr>
              <a:t>екосистемах</a:t>
            </a:r>
            <a:endParaRPr lang="uk-UA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476162"/>
              </p:ext>
            </p:extLst>
          </p:nvPr>
        </p:nvGraphicFramePr>
        <p:xfrm>
          <a:off x="1524000" y="1988839"/>
          <a:ext cx="6096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225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Екосистема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Різноманіття комах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Типи взаємодії</a:t>
                      </a:r>
                    </a:p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природна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більше видів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запилення, симбіоз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агроекосистема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менше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запилення, шкідництво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Стійкість екосистеми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висока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залежить від діяльності людини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31640" y="5229200"/>
            <a:ext cx="61926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Природні екосистеми характеризуються більшим </a:t>
            </a:r>
            <a:r>
              <a:rPr lang="uk-UA" sz="2000" b="1" dirty="0" err="1"/>
              <a:t>біорізноманіттям</a:t>
            </a:r>
            <a:r>
              <a:rPr lang="uk-UA" sz="2000" b="1" dirty="0"/>
              <a:t> і стабільністю взаємозв’язків</a:t>
            </a:r>
            <a:r>
              <a:rPr lang="uk-U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0810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</p:spPr>
        <p:txBody>
          <a:bodyPr/>
          <a:lstStyle/>
          <a:p>
            <a:r>
              <a:rPr lang="uk-UA" sz="3200" dirty="0"/>
              <a:t>Власні польові спостереження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089898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Польові</a:t>
            </a:r>
            <a:r>
              <a:rPr lang="ru-RU" sz="2800" dirty="0"/>
              <a:t> </a:t>
            </a:r>
            <a:r>
              <a:rPr lang="ru-RU" sz="2800" dirty="0" err="1"/>
              <a:t>спостереження</a:t>
            </a:r>
            <a:r>
              <a:rPr lang="ru-RU" sz="2800" dirty="0"/>
              <a:t> за </a:t>
            </a:r>
            <a:r>
              <a:rPr lang="ru-RU" sz="2800" dirty="0" err="1"/>
              <a:t>взаємодією</a:t>
            </a:r>
            <a:r>
              <a:rPr lang="ru-RU" sz="2800" dirty="0"/>
              <a:t> </a:t>
            </a:r>
            <a:r>
              <a:rPr lang="ru-RU" sz="2800" dirty="0" err="1"/>
              <a:t>рослин</a:t>
            </a:r>
            <a:r>
              <a:rPr lang="ru-RU" sz="2800" dirty="0"/>
              <a:t> і комах</a:t>
            </a:r>
            <a:endParaRPr lang="uk-UA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505842"/>
              </p:ext>
            </p:extLst>
          </p:nvPr>
        </p:nvGraphicFramePr>
        <p:xfrm>
          <a:off x="1187624" y="2996952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Рослина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Комаха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Тип взаємодії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конюшина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джміль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соняшник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бджола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запилення</a:t>
                      </a:r>
                    </a:p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109029"/>
              </p:ext>
            </p:extLst>
          </p:nvPr>
        </p:nvGraphicFramePr>
        <p:xfrm>
          <a:off x="1259632" y="4293095"/>
          <a:ext cx="6048672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  <a:gridCol w="2016224"/>
              </a:tblGrid>
              <a:tr h="792088">
                <a:tc>
                  <a:txBody>
                    <a:bodyPr/>
                    <a:lstStyle/>
                    <a:p>
                      <a:r>
                        <a:rPr lang="uk-UA" dirty="0" smtClean="0"/>
                        <a:t>Капуста білокачанна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метелик білан капустяний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живлення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27584" y="2044005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Спостереження</a:t>
            </a:r>
            <a:r>
              <a:rPr lang="ru-RU" sz="2000" dirty="0"/>
              <a:t> </a:t>
            </a:r>
            <a:r>
              <a:rPr lang="ru-RU" sz="2000" dirty="0" err="1"/>
              <a:t>проводилися</a:t>
            </a:r>
            <a:r>
              <a:rPr lang="ru-RU" sz="2000" dirty="0"/>
              <a:t> у </a:t>
            </a:r>
            <a:r>
              <a:rPr lang="ru-RU" sz="2000" dirty="0" err="1"/>
              <a:t>природній</a:t>
            </a:r>
            <a:r>
              <a:rPr lang="ru-RU" sz="2000" dirty="0"/>
              <a:t> </a:t>
            </a:r>
            <a:r>
              <a:rPr lang="ru-RU" sz="2000" dirty="0" err="1"/>
              <a:t>екосистемі</a:t>
            </a:r>
            <a:r>
              <a:rPr lang="ru-RU" sz="2000" dirty="0"/>
              <a:t> та на </a:t>
            </a:r>
            <a:r>
              <a:rPr lang="ru-RU" sz="2000" dirty="0" err="1"/>
              <a:t>присадибній</a:t>
            </a:r>
            <a:r>
              <a:rPr lang="ru-RU" sz="2000" dirty="0"/>
              <a:t> </a:t>
            </a:r>
            <a:r>
              <a:rPr lang="ru-RU" sz="2000" dirty="0" err="1"/>
              <a:t>агроекосистемі</a:t>
            </a:r>
            <a:endParaRPr lang="uk-UA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7960" y="5229200"/>
            <a:ext cx="900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 ході польових досліджень зафіксовано </a:t>
            </a:r>
            <a:r>
              <a:rPr lang="uk-UA" b="1" dirty="0"/>
              <a:t>понад 18 видів комах у природній екосистемі та 10 видів в </a:t>
            </a:r>
            <a:r>
              <a:rPr lang="uk-UA" b="1" dirty="0" err="1"/>
              <a:t>агроекосистемі</a:t>
            </a:r>
            <a:r>
              <a:rPr lang="uk-UA" dirty="0"/>
              <a:t>. Серед комах природної екосистеми переважали запилювачі (бджоли, джмелі, метелики), які активно відвідували квіткові рослини. Під час спостережень встановлено, що </a:t>
            </a:r>
            <a:r>
              <a:rPr lang="uk-UA" b="1" dirty="0"/>
              <a:t>кількість комах-запилювачів у природному середовищі була приблизно на 40–50 % більшою</a:t>
            </a:r>
            <a:r>
              <a:rPr lang="uk-UA" dirty="0"/>
              <a:t>, ніж у штучній </a:t>
            </a:r>
            <a:r>
              <a:rPr lang="uk-UA" dirty="0" err="1"/>
              <a:t>агроекосистемі</a:t>
            </a:r>
            <a:r>
              <a:rPr lang="uk-UA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237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/>
              <a:t>Екологічне значення комах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76872"/>
            <a:ext cx="2713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запилення рослин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68141" y="3244334"/>
            <a:ext cx="4255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підтримання </a:t>
            </a:r>
            <a:r>
              <a:rPr lang="uk-UA" sz="2400" b="1" dirty="0" err="1"/>
              <a:t>біорізноманіття</a:t>
            </a:r>
            <a:endParaRPr lang="uk-UA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124223"/>
            <a:ext cx="4850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формування трофічних ланцюгів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4754240"/>
            <a:ext cx="3406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стабільність екосистем</a:t>
            </a:r>
          </a:p>
        </p:txBody>
      </p:sp>
      <p:pic>
        <p:nvPicPr>
          <p:cNvPr id="8194" name="Picture 2" descr="комахи #запилювачі Самиця одиночної бджоли андрени (Andrena fulva) ласує  нектаром на кульбабі. Вона розміром як домашня бджола, але суперпухнаста,  як джміль🐝 Гнізда риє в ґрунті. Слідкуйте за нашими сторінками, будемо  продовжувати розповіда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742" y="1700808"/>
            <a:ext cx="1570467" cy="12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БІОЛОГІЧНЕ РІЗНОМАНІТТЯ УКРАЇНИ. ДНІПРОПЕТРОВСЬКА ОБЛАСТЬ. ВИЩІ РІ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478150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Трофічні ланцюги та ланцюги харчування — урок. Біологія, 9 кл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87" y="4797152"/>
            <a:ext cx="2157412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Стабільність екосистем та причини її порушення | Презентація. Біолог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092" y="5301208"/>
            <a:ext cx="2963113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970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>
                <a:solidFill>
                  <a:schemeClr val="tx1"/>
                </a:solidFill>
              </a:rPr>
              <a:t>Практичне значення </a:t>
            </a:r>
            <a:r>
              <a:rPr lang="uk-UA" sz="3200" b="1" dirty="0" smtClean="0">
                <a:solidFill>
                  <a:schemeClr val="tx1"/>
                </a:solidFill>
              </a:rPr>
              <a:t>дослідження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988840"/>
            <a:ext cx="457200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400" dirty="0" err="1"/>
              <a:t>результати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допомагають</a:t>
            </a:r>
            <a:r>
              <a:rPr lang="ru-RU" sz="2400" dirty="0"/>
              <a:t> </a:t>
            </a:r>
            <a:r>
              <a:rPr lang="ru-RU" sz="2400" dirty="0" err="1"/>
              <a:t>зрозуміти</a:t>
            </a:r>
            <a:r>
              <a:rPr lang="ru-RU" sz="2400" dirty="0"/>
              <a:t> роль комах у </a:t>
            </a:r>
            <a:r>
              <a:rPr lang="ru-RU" sz="2400" dirty="0" err="1"/>
              <a:t>природі</a:t>
            </a:r>
            <a:r>
              <a:rPr lang="ru-RU" sz="2400" dirty="0"/>
              <a:t>;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558207"/>
            <a:ext cx="5829929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uk-UA" sz="2400" dirty="0"/>
              <a:t>сприяють екологічному вихованню молоді</a:t>
            </a:r>
            <a:r>
              <a:rPr lang="uk-UA" dirty="0"/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274003"/>
            <a:ext cx="45720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використовуватись</a:t>
            </a:r>
            <a:r>
              <a:rPr lang="ru-RU" sz="2400" dirty="0"/>
              <a:t> для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запилювачів</a:t>
            </a:r>
            <a:r>
              <a:rPr lang="ru-RU" sz="2400" dirty="0"/>
              <a:t>.</a:t>
            </a:r>
            <a:endParaRPr lang="uk-UA" sz="2400" dirty="0"/>
          </a:p>
        </p:txBody>
      </p:sp>
      <p:pic>
        <p:nvPicPr>
          <p:cNvPr id="9218" name="Picture 2" descr="Сни про комахи: про які проблеми вони можуть свідчити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6"/>
            <a:ext cx="2592288" cy="194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ФОРМУВАННЯ ЕКОЛОГІЧНОГО СВІТОРОЗУМІННЯ ДІТЕЙ ДОШКІЛЬНОГО ВІК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189" y="4149080"/>
            <a:ext cx="3384376" cy="190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Як забруднення навколишнього середовища впливає на комах-запилювачі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05000"/>
            <a:ext cx="2869655" cy="191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04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22371" y="119819"/>
            <a:ext cx="5740039" cy="1054250"/>
          </a:xfrm>
          <a:solidFill>
            <a:schemeClr val="accent1">
              <a:lumMod val="40000"/>
              <a:lumOff val="60000"/>
            </a:schemeClr>
          </a:solidFill>
          <a:scene3d>
            <a:camera prst="perspectiveRelaxedModerately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uk-UA" sz="3200" b="1" dirty="0">
                <a:solidFill>
                  <a:schemeClr val="tx1"/>
                </a:solidFill>
              </a:rPr>
              <a:t>Висновки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778913"/>
            <a:ext cx="45720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000" b="1" dirty="0"/>
              <a:t>У </a:t>
            </a:r>
            <a:r>
              <a:rPr lang="ru-RU" sz="2000" b="1" dirty="0" err="1"/>
              <a:t>природних</a:t>
            </a:r>
            <a:r>
              <a:rPr lang="ru-RU" sz="2000" b="1" dirty="0"/>
              <a:t> </a:t>
            </a:r>
            <a:r>
              <a:rPr lang="ru-RU" sz="2000" b="1" dirty="0" err="1"/>
              <a:t>екосистемах</a:t>
            </a:r>
            <a:r>
              <a:rPr lang="ru-RU" sz="2000" b="1" dirty="0"/>
              <a:t> </a:t>
            </a:r>
            <a:r>
              <a:rPr lang="ru-RU" sz="2000" b="1" dirty="0" err="1"/>
              <a:t>різноманіття</a:t>
            </a:r>
            <a:r>
              <a:rPr lang="ru-RU" sz="2000" b="1" dirty="0"/>
              <a:t> комах </a:t>
            </a:r>
            <a:r>
              <a:rPr lang="ru-RU" sz="2000" b="1" dirty="0" err="1"/>
              <a:t>значно</a:t>
            </a:r>
            <a:r>
              <a:rPr lang="ru-RU" sz="2000" b="1" dirty="0"/>
              <a:t> </a:t>
            </a:r>
            <a:r>
              <a:rPr lang="ru-RU" sz="2000" b="1" dirty="0" err="1"/>
              <a:t>вище</a:t>
            </a:r>
            <a:r>
              <a:rPr lang="ru-RU" sz="2000" b="1" dirty="0"/>
              <a:t>.</a:t>
            </a:r>
            <a:endParaRPr lang="uk-UA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627151"/>
            <a:ext cx="45720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uk-UA" sz="2000" b="1" dirty="0"/>
              <a:t>Більшість взаємозв’язків між рослинами і комахами пов’язані із запиленням.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5575" y="3861048"/>
            <a:ext cx="45720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000" b="1" dirty="0" err="1"/>
              <a:t>Агроекосистеми</a:t>
            </a:r>
            <a:r>
              <a:rPr lang="ru-RU" sz="2000" b="1" dirty="0"/>
              <a:t> </a:t>
            </a:r>
            <a:r>
              <a:rPr lang="ru-RU" sz="2000" b="1" dirty="0" err="1"/>
              <a:t>мають</a:t>
            </a:r>
            <a:r>
              <a:rPr lang="ru-RU" sz="2000" b="1" dirty="0"/>
              <a:t> </a:t>
            </a:r>
            <a:r>
              <a:rPr lang="ru-RU" sz="2000" b="1" dirty="0" err="1"/>
              <a:t>менше</a:t>
            </a:r>
            <a:r>
              <a:rPr lang="ru-RU" sz="2000" b="1" dirty="0"/>
              <a:t> </a:t>
            </a:r>
            <a:r>
              <a:rPr lang="ru-RU" sz="2000" b="1" dirty="0" err="1"/>
              <a:t>видів</a:t>
            </a:r>
            <a:r>
              <a:rPr lang="ru-RU" sz="2000" b="1" dirty="0"/>
              <a:t> комах через </a:t>
            </a:r>
            <a:r>
              <a:rPr lang="ru-RU" sz="2000" b="1" dirty="0" err="1"/>
              <a:t>антропогенний</a:t>
            </a:r>
            <a:r>
              <a:rPr lang="ru-RU" sz="2000" b="1" dirty="0"/>
              <a:t> </a:t>
            </a:r>
            <a:r>
              <a:rPr lang="ru-RU" sz="2000" b="1" dirty="0" err="1"/>
              <a:t>вплив</a:t>
            </a:r>
            <a:r>
              <a:rPr lang="ru-RU" sz="2000" b="1" dirty="0"/>
              <a:t>.</a:t>
            </a:r>
            <a:endParaRPr lang="uk-UA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9557" y="5085184"/>
            <a:ext cx="45720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ru-RU" sz="2000" b="1" dirty="0" err="1"/>
              <a:t>Збереження</a:t>
            </a:r>
            <a:r>
              <a:rPr lang="ru-RU" sz="2000" b="1" dirty="0"/>
              <a:t> комах є </a:t>
            </a:r>
            <a:r>
              <a:rPr lang="ru-RU" sz="2000" b="1" dirty="0" err="1"/>
              <a:t>важливою</a:t>
            </a:r>
            <a:r>
              <a:rPr lang="ru-RU" sz="2000" b="1" dirty="0"/>
              <a:t> </a:t>
            </a:r>
            <a:r>
              <a:rPr lang="ru-RU" sz="2000" b="1" dirty="0" err="1"/>
              <a:t>умовою</a:t>
            </a:r>
            <a:r>
              <a:rPr lang="ru-RU" sz="2000" b="1" dirty="0"/>
              <a:t> </a:t>
            </a:r>
            <a:r>
              <a:rPr lang="ru-RU" sz="2000" b="1" dirty="0" err="1"/>
              <a:t>стабільності</a:t>
            </a:r>
            <a:r>
              <a:rPr lang="ru-RU" sz="2000" b="1" dirty="0"/>
              <a:t> </a:t>
            </a:r>
            <a:r>
              <a:rPr lang="ru-RU" sz="2000" b="1" dirty="0" err="1"/>
              <a:t>екосистем</a:t>
            </a:r>
            <a:r>
              <a:rPr lang="ru-RU" sz="2000" b="1" dirty="0"/>
              <a:t>.</a:t>
            </a:r>
          </a:p>
        </p:txBody>
      </p:sp>
      <p:pic>
        <p:nvPicPr>
          <p:cNvPr id="10244" name="Picture 4" descr="Фото Шпалери &quot;Весняні Квіти на Зеленому Полі&quot; - Будь-який Розмір! Читаємо Опис! 460 ₴ — Купити Онлайн з Доставкою | Bigl.ua (4995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378262"/>
            <a:ext cx="2664296" cy="249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60" y="4214991"/>
            <a:ext cx="3356868" cy="230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 descr="Скрипунові — Вікіпеді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57" y="84893"/>
            <a:ext cx="2171733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152565"/>
            <a:ext cx="5930359" cy="1054250"/>
          </a:xfrm>
          <a:solidFill>
            <a:schemeClr val="accent1">
              <a:lumMod val="40000"/>
              <a:lumOff val="60000"/>
            </a:schemeClr>
          </a:solidFill>
          <a:scene3d>
            <a:camera prst="perspectiveRelaxedModerately"/>
            <a:lightRig rig="threePt" dir="t"/>
          </a:scene3d>
          <a:sp3d>
            <a:bevelT prst="relaxedInset"/>
          </a:sp3d>
        </p:spPr>
        <p:txBody>
          <a:bodyPr/>
          <a:lstStyle/>
          <a:p>
            <a:r>
              <a:rPr lang="uk-UA" sz="3200" b="1" dirty="0">
                <a:solidFill>
                  <a:schemeClr val="tx1"/>
                </a:solidFill>
              </a:rPr>
              <a:t>Перспективи дослідження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54847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Подальше </a:t>
            </a:r>
            <a:r>
              <a:rPr lang="ru-RU" sz="2400" b="1" dirty="0" err="1"/>
              <a:t>вивчення</a:t>
            </a:r>
            <a:r>
              <a:rPr lang="ru-RU" sz="2400" b="1" dirty="0"/>
              <a:t> </a:t>
            </a:r>
            <a:r>
              <a:rPr lang="ru-RU" sz="2400" b="1" dirty="0" err="1"/>
              <a:t>впливу</a:t>
            </a:r>
            <a:r>
              <a:rPr lang="ru-RU" sz="2400" b="1" dirty="0"/>
              <a:t> </a:t>
            </a:r>
            <a:r>
              <a:rPr lang="ru-RU" sz="2400" b="1" dirty="0" err="1"/>
              <a:t>змін</a:t>
            </a:r>
            <a:r>
              <a:rPr lang="ru-RU" sz="2400" b="1" dirty="0"/>
              <a:t> </a:t>
            </a:r>
            <a:r>
              <a:rPr lang="ru-RU" sz="2400" b="1" dirty="0" err="1"/>
              <a:t>клімату</a:t>
            </a:r>
            <a:r>
              <a:rPr lang="ru-RU" sz="2400" b="1" dirty="0"/>
              <a:t> та діяльності </a:t>
            </a:r>
            <a:r>
              <a:rPr lang="ru-RU" sz="2400" b="1" dirty="0" err="1"/>
              <a:t>людини</a:t>
            </a:r>
            <a:r>
              <a:rPr lang="ru-RU" sz="2400" b="1" dirty="0"/>
              <a:t> на </a:t>
            </a:r>
            <a:r>
              <a:rPr lang="ru-RU" sz="2400" b="1" dirty="0" err="1"/>
              <a:t>взаємодію</a:t>
            </a:r>
            <a:r>
              <a:rPr lang="ru-RU" sz="2400" b="1" dirty="0"/>
              <a:t> </a:t>
            </a:r>
            <a:r>
              <a:rPr lang="ru-RU" sz="2400" b="1" dirty="0" err="1"/>
              <a:t>рослин</a:t>
            </a:r>
            <a:r>
              <a:rPr lang="ru-RU" sz="2400" b="1" dirty="0"/>
              <a:t> і комах.</a:t>
            </a:r>
            <a:endParaRPr lang="uk-UA" sz="2400" b="1" dirty="0"/>
          </a:p>
        </p:txBody>
      </p:sp>
      <p:pic>
        <p:nvPicPr>
          <p:cNvPr id="11268" name="Picture 4" descr="5 областей найбільше відчують наслідки зміни клімату, - дослідження  Світового ба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245" y="4736028"/>
            <a:ext cx="3888171" cy="218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В Україні клімат змінюється швидше, ніж в цілому у світі — Агробізнес  сьогодн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1" y="2420485"/>
            <a:ext cx="3469944" cy="207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Зміна клімату продовжує знищувати тварин: хто наступний? - Екоді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2594"/>
            <a:ext cx="244749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В Україні з'явилися нові небезпечні види кома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79467"/>
            <a:ext cx="3482632" cy="228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Вчені розповіли, яким би був світ без комах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95" y="4692542"/>
            <a:ext cx="3469944" cy="21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45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uk-UA" sz="3200" b="1" dirty="0" smtClean="0">
                <a:solidFill>
                  <a:schemeClr val="tx1"/>
                </a:solidFill>
              </a:rPr>
              <a:t>Використані джерела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348880"/>
            <a:ext cx="3709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hlinkClick r:id="rId2"/>
              </a:rPr>
              <a:t>1.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://uk.wikipedia.org/wiki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9214" y="2980850"/>
            <a:ext cx="3709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hlinkClick r:id="rId2"/>
              </a:rPr>
              <a:t>2.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://uk.wikipedia.org/wiki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4516" y="3663909"/>
            <a:ext cx="71298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3"/>
              </a:rPr>
              <a:t>3.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www.zoology.dp.ua/wp-content/downloads/pahomov/PA_10_05.pdf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725144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4"/>
              </a:rPr>
              <a:t>4.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www.miyklas.com.ua/p/biologiya/9-klas/nadorganizmovi-biologichni-sistemi-377635/trofichni-lantciugi-377459/re-99665ba1-ea4e-4d4a-a690-e56cdce9f40d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8" name="AutoShape 4" descr="Книга «Комахи» – Ірина Травіна, купити за ціною 24 на YAKABOO: 978-966-462-558-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AutoShape 6" descr="Книга Комахи на всі 100% - Вальтер Фоґато - купити в Києві / Україн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68992"/>
            <a:ext cx="1638498" cy="255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038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168</TotalTime>
  <Words>539</Words>
  <Application>Microsoft Office PowerPoint</Application>
  <PresentationFormat>Экран (4:3)</PresentationFormat>
  <Paragraphs>110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Твердый переплет</vt:lpstr>
      <vt:lpstr>   Екологічні зв’язки рослин і комах у природних екосистемах та агроекосистемах </vt:lpstr>
      <vt:lpstr>Актуальність теми</vt:lpstr>
      <vt:lpstr>Мета дослідження</vt:lpstr>
      <vt:lpstr>Презентация PowerPoint</vt:lpstr>
      <vt:lpstr>Презентация PowerPoint</vt:lpstr>
      <vt:lpstr>Приклади комах, які часто трапляються у парках</vt:lpstr>
      <vt:lpstr>Презентация PowerPoint</vt:lpstr>
      <vt:lpstr>Порівняння взаємодій рослин і комах у різних екосистемах</vt:lpstr>
      <vt:lpstr>Власні польові спостереження</vt:lpstr>
      <vt:lpstr>Екологічне значення комах</vt:lpstr>
      <vt:lpstr>Практичне значення дослідження</vt:lpstr>
      <vt:lpstr>Висновки</vt:lpstr>
      <vt:lpstr>Перспективи дослідження</vt:lpstr>
      <vt:lpstr>Використані джерела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Екологічні зв’язки рослин і комах у природних екосистемах та агроекосистемах </dc:title>
  <dc:creator>Анна</dc:creator>
  <cp:lastModifiedBy>Анна</cp:lastModifiedBy>
  <cp:revision>29</cp:revision>
  <dcterms:created xsi:type="dcterms:W3CDTF">2026-03-14T19:17:43Z</dcterms:created>
  <dcterms:modified xsi:type="dcterms:W3CDTF">2026-03-15T10:05:17Z</dcterms:modified>
</cp:coreProperties>
</file>