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72" r:id="rId5"/>
    <p:sldId id="270" r:id="rId6"/>
    <p:sldId id="257" r:id="rId7"/>
    <p:sldId id="261" r:id="rId8"/>
    <p:sldId id="262" r:id="rId9"/>
    <p:sldId id="273" r:id="rId10"/>
    <p:sldId id="263" r:id="rId11"/>
    <p:sldId id="264" r:id="rId12"/>
    <p:sldId id="265" r:id="rId13"/>
    <p:sldId id="266" r:id="rId14"/>
    <p:sldId id="267" r:id="rId15"/>
    <p:sldId id="271" r:id="rId16"/>
    <p:sldId id="269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62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o.rcvlink.com/go/?bp=cgPiIZiZpQZx__pKZC1-nrRQwGGTBhk422aW3C6Oc9EvsX8ekqleI01eNtB2sBCgh3Aw2IiOYvSRZ6mgziR7AFUtLQRlXcKAdljaW4rV8dGSgd9SXiRy159sGNrP4FMN6l3n1gvxCZn8oAzBHicwgmj5UYEM4r5dxOsGNomi-YtBIgHCX10rMoPtlY3z4oSeXpG-CyTE&amp;tp=7nkYT1AwOeHwfkCpDIG-gEYIYpraUasYXvwvipR7Dfc9CAYq6uyvbAFpeD9KcxHHkqwC7HSR9XuWWBeiv6XDxwxKCYLEOW_g6PGnSf0" TargetMode="External"/><Relationship Id="rId13" Type="http://schemas.openxmlformats.org/officeDocument/2006/relationships/hyperlink" Target="https://clck.idealmedia.io/pnews/12027422/i/1298364/pp/3/14?h=nOoPFnVksJxvfOCwAB6gT0o0ylqXmcj6Id0TMgwsS-1w-PY-7jgtMO-PhyABudlNeOjdJ74v0cmx1Wsq-yKMt0FQatrz0oKYN8dTS3hW_joVVRGIIefEp23UJ_Qm6aPr&amp;utm_campaign=focus.ua&amp;utm_source=focus.ua&amp;utm_medium=referral&amp;rid=97372641-1fb0-11f1-8ad8-d404e677c390&amp;ts=google.com&amp;tt=OrganicSearch&amp;att=8&amp;iv=17&amp;ct=1&amp;gdprApplies=0&amp;st=120&amp;mp4=1&amp;h2=9D3dMusQSpB-q2UQFIlluNmKTVgr0HGCFjVjnInWbbEgNjusZyjGo1rMnMT1hEiOwV_MG5uSK5If8Hb0HStGTw**&amp;muid=o9cov0Jrjdkb" TargetMode="External"/><Relationship Id="rId3" Type="http://schemas.openxmlformats.org/officeDocument/2006/relationships/image" Target="../media/image16.jpeg"/><Relationship Id="rId7" Type="http://schemas.openxmlformats.org/officeDocument/2006/relationships/hyperlink" Target="https://go.rcvlink.com/go/?bp=cgPiIZiZpQZx__pKZC1-nrRQwGGTBhk422aW3C6Oc9EvsX8ekqleI01eNtB2sBCgh3Aw2IiOYvSRZ6mgziR7AFUtLQRlXcKAdljaW4rV8dGSgd9SXiRy159sGNrP4FMN6l3n1gvxCZn8oAzBHicwgmj5UYEM4r5dxOsGNomi-YtBIgHCX10rMoPtlY3z4oSeXpG-CyTE&amp;tp=7nkYT1AwOeHwfkCpDIG-gEYIYpraUasYXvwvipR7Dfc9CAYq6jxhbZXc-PMEnIkdmP9UxYtHLI_F6sQR18OlAWvqwh10Oh7a-7Ewfm0aDw" TargetMode="External"/><Relationship Id="rId12" Type="http://schemas.openxmlformats.org/officeDocument/2006/relationships/hyperlink" Target="https://clck.idealmedia.io/pnews/12041868/i/1298364/pp/2/14?h=nOoPFnVksJxvfOCwAB6gT71bzOfIRnaCRuepK95BqLSdXkOSq0BGSIjt01AA5TfBeOjdJ74v0cmx1Wsq-yKMt0FQatrz0oKYN8dTS3hW_jrgQWOlSGRmZNJDm0YMJuU4&amp;utm_campaign=focus.ua&amp;utm_source=focus.ua&amp;utm_medium=referral&amp;rid=97372641-1fb0-11f1-8ad8-d404e677c390&amp;ts=google.com&amp;tt=OrganicSearch&amp;att=8&amp;iv=17&amp;ct=1&amp;gdprApplies=0&amp;st=120&amp;mp4=1&amp;h2=9D3dMusQSpB-q2UQFIlluNmKTVgr0HGCFjVjnInWbbEgNjusZyjGo1rMnMT1hEiOwV_MG5uSK5If8Hb0HStGTw**&amp;muid=o9cov0Jrjdkb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hyperlink" Target="https://clck.idealmedia.io/pnews/12034532/i/1298364/pp/1/14?h=nOoPFnVksJxvfOCwAB6gTzt8YAZJCki2nHg67glcR1DHsavVbjXlEsSjFeHXHvUaeOjdJ74v0cmx1Wsq-yKMt0FQatrz0oKYN8dTS3hW_jqh3hb4NKG8Dxext5B9eWGG&amp;utm_campaign=focus.ua&amp;utm_source=focus.ua&amp;utm_medium=referral&amp;rid=97372641-1fb0-11f1-8ad8-d404e677c390&amp;ts=google.com&amp;tt=OrganicSearch&amp;att=8&amp;iv=17&amp;ct=1&amp;gdprApplies=0&amp;st=120&amp;mp4=1&amp;h2=9D3dMusQSpB-q2UQFIlluNmKTVgr0HGCFjVjnInWbbEgNjusZyjGo1rMnMT1hEiOwV_MG5uSK5If8Hb0HStGTw**&amp;muid=o9cov0Jrjdkb" TargetMode="External"/><Relationship Id="rId5" Type="http://schemas.openxmlformats.org/officeDocument/2006/relationships/image" Target="../media/image18.jpeg"/><Relationship Id="rId15" Type="http://schemas.openxmlformats.org/officeDocument/2006/relationships/image" Target="../media/image21.jpeg"/><Relationship Id="rId10" Type="http://schemas.openxmlformats.org/officeDocument/2006/relationships/image" Target="../media/image20.png"/><Relationship Id="rId4" Type="http://schemas.openxmlformats.org/officeDocument/2006/relationships/image" Target="../media/image17.jpeg"/><Relationship Id="rId9" Type="http://schemas.openxmlformats.org/officeDocument/2006/relationships/hyperlink" Target="https://www.idealmedia.io/" TargetMode="External"/><Relationship Id="rId14" Type="http://schemas.openxmlformats.org/officeDocument/2006/relationships/hyperlink" Target="https://clck.idealmedia.io/pnews/12042446/i/1298364/pp/4/14?h=nOoPFnVksJxvfOCwAB6gTwlbrbNjz8JYAmTpQemYig4BXNzHBYf_iJsGdejVCNZdeOjdJ74v0cmx1Wsq-yKMt0FQatrz0oKYN8dTS3hW_jqraRqDWAE1C1oRsX2wZ9Pf&amp;utm_campaign=focus.ua&amp;utm_source=focus.ua&amp;utm_medium=referral&amp;rid=97372641-1fb0-11f1-8ad8-d404e677c390&amp;ts=google.com&amp;tt=OrganicSearch&amp;att=8&amp;iv=17&amp;ct=1&amp;gdprApplies=0&amp;st=120&amp;mp4=1&amp;h2=9D3dMusQSpB-q2UQFIlluNmKTVgr0HGCFjVjnInWbbEgNjusZyjGo1rMnMT1hEiOwV_MG5uSK5If8Hb0HStGTw**&amp;muid=o9cov0Jrjdk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pogodairadar.com.ua/pohodni-novyny/novi-silskohospodarski-shkidnyky-cherez-zminu-klimatu--51d93996-d6bb-46bf-a18b-7342bda87b6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ocus.ua/uk/technologies/554092-semeyni-razborki-ucheni-izuchili-mehanizmi-serzhivuyushchie-konkurentnuyu-sredi-muravev-rodstvennikov" TargetMode="External"/><Relationship Id="rId2" Type="http://schemas.openxmlformats.org/officeDocument/2006/relationships/hyperlink" Target="https://agrarii-razom.com.ua/news-agro/vidkrito-gribok-sho-peretvoryue-komah-v-zomb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eenpost.ua/news/kudy-znyk-koloradskyj-zhuk-chomu-znykayut-metelyky-ta-chy-zagrozhuye-nam-golod-bez-bdzhil-i91109" TargetMode="External"/><Relationship Id="rId5" Type="http://schemas.openxmlformats.org/officeDocument/2006/relationships/hyperlink" Target="https://greenpost.ua/news/klimatychni-zminy-spryyayut-poshyrennyu-silskogospodarskyh-shkidnykiv-i87004" TargetMode="External"/><Relationship Id="rId4" Type="http://schemas.openxmlformats.org/officeDocument/2006/relationships/hyperlink" Target="https://delo.ua/agro/ukrayinski-biolaboratoriyi-yak-xizi-komaxi-zaxishhayut-vrozai-v-teplicyax-43506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664444"/>
            <a:ext cx="8712968" cy="882119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Учасник:</a:t>
            </a:r>
          </a:p>
          <a:p>
            <a:r>
              <a:rPr lang="uk-UA" sz="2000" b="1" dirty="0" smtClean="0"/>
              <a:t>Петренко Максим Андрійович, член екологічного клубу </a:t>
            </a:r>
            <a:r>
              <a:rPr lang="uk-UA" sz="2000" b="1" dirty="0"/>
              <a:t>«</a:t>
            </a:r>
            <a:r>
              <a:rPr lang="en-US" sz="2000" b="1" dirty="0"/>
              <a:t>Terra </a:t>
            </a:r>
            <a:r>
              <a:rPr lang="en-US" sz="2000" b="1" dirty="0" smtClean="0"/>
              <a:t>Vita»</a:t>
            </a:r>
            <a:r>
              <a:rPr lang="uk-UA" sz="2000" b="1" dirty="0" err="1"/>
              <a:t>-</a:t>
            </a:r>
            <a:r>
              <a:rPr lang="uk-UA" sz="2000" b="1" dirty="0" err="1" smtClean="0"/>
              <a:t>Жива</a:t>
            </a:r>
            <a:r>
              <a:rPr lang="uk-UA" sz="2000" b="1" dirty="0" smtClean="0"/>
              <a:t> Земля, учень </a:t>
            </a:r>
            <a:r>
              <a:rPr lang="uk-UA" sz="2000" b="1" smtClean="0"/>
              <a:t>11 </a:t>
            </a:r>
            <a:r>
              <a:rPr lang="uk-UA" sz="2000" b="1" smtClean="0"/>
              <a:t>–Б </a:t>
            </a:r>
            <a:r>
              <a:rPr lang="uk-UA" sz="2000" b="1" dirty="0" smtClean="0"/>
              <a:t>класу</a:t>
            </a:r>
          </a:p>
          <a:p>
            <a:r>
              <a:rPr lang="uk-UA" sz="2000" b="1" dirty="0" smtClean="0"/>
              <a:t>Опорного закладу </a:t>
            </a:r>
            <a:r>
              <a:rPr lang="uk-UA" sz="2000" b="1" dirty="0" err="1" smtClean="0"/>
              <a:t>Нижньосірогозький</a:t>
            </a:r>
            <a:r>
              <a:rPr lang="uk-UA" sz="2000" b="1" dirty="0" smtClean="0"/>
              <a:t> ліцей</a:t>
            </a:r>
          </a:p>
          <a:p>
            <a:r>
              <a:rPr lang="uk-UA" sz="2000" b="1" dirty="0" err="1" smtClean="0"/>
              <a:t>Нижньосірогозької</a:t>
            </a:r>
            <a:r>
              <a:rPr lang="uk-UA" sz="2000" b="1" dirty="0" smtClean="0"/>
              <a:t> селищної ради</a:t>
            </a:r>
          </a:p>
          <a:p>
            <a:pPr>
              <a:tabLst>
                <a:tab pos="7531100" algn="l"/>
              </a:tabLst>
            </a:pPr>
            <a:r>
              <a:rPr lang="uk-UA" sz="2000" b="1" dirty="0" smtClean="0"/>
              <a:t>Херсонської області</a:t>
            </a:r>
          </a:p>
          <a:p>
            <a:pPr>
              <a:tabLst>
                <a:tab pos="7531100" algn="l"/>
              </a:tabLst>
            </a:pPr>
            <a:r>
              <a:rPr lang="uk-UA" sz="2400" b="1" dirty="0" smtClean="0"/>
              <a:t>Науковий керівник</a:t>
            </a:r>
            <a:r>
              <a:rPr lang="uk-UA" sz="2000" b="1" dirty="0" smtClean="0"/>
              <a:t>: </a:t>
            </a:r>
            <a:r>
              <a:rPr lang="uk-UA" sz="2000" b="1" dirty="0" err="1" smtClean="0"/>
              <a:t>Пантелей</a:t>
            </a:r>
            <a:r>
              <a:rPr lang="uk-UA" sz="2000" b="1" dirty="0" smtClean="0"/>
              <a:t> Г.Г.,</a:t>
            </a:r>
          </a:p>
          <a:p>
            <a:pPr>
              <a:tabLst>
                <a:tab pos="7531100" algn="l"/>
              </a:tabLst>
            </a:pPr>
            <a:r>
              <a:rPr lang="uk-UA" sz="2000" b="1" dirty="0" smtClean="0"/>
              <a:t>учитель ЗЗСО</a:t>
            </a:r>
            <a:endParaRPr lang="uk-UA" sz="2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175351" cy="1793167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sz="3200" dirty="0"/>
              <a:t>«</a:t>
            </a:r>
            <a:r>
              <a:rPr lang="ru-RU" sz="3200" dirty="0" err="1"/>
              <a:t>Екологічні</a:t>
            </a:r>
            <a:r>
              <a:rPr lang="ru-RU" sz="3200" dirty="0"/>
              <a:t> </a:t>
            </a:r>
            <a:r>
              <a:rPr lang="ru-RU" sz="3200" dirty="0" err="1"/>
              <a:t>зв’язки</a:t>
            </a:r>
            <a:r>
              <a:rPr lang="ru-RU" sz="3200" dirty="0"/>
              <a:t> </a:t>
            </a:r>
            <a:r>
              <a:rPr lang="ru-RU" sz="3200" dirty="0" err="1"/>
              <a:t>рослин</a:t>
            </a:r>
            <a:r>
              <a:rPr lang="ru-RU" sz="3200" dirty="0"/>
              <a:t> і комах у </a:t>
            </a:r>
            <a:r>
              <a:rPr lang="ru-RU" sz="3200" dirty="0" err="1"/>
              <a:t>природних</a:t>
            </a:r>
            <a:r>
              <a:rPr lang="ru-RU" sz="3200" dirty="0"/>
              <a:t> </a:t>
            </a:r>
            <a:r>
              <a:rPr lang="ru-RU" sz="3200" dirty="0" err="1"/>
              <a:t>екосистемах</a:t>
            </a:r>
            <a:r>
              <a:rPr lang="ru-RU" sz="3200" dirty="0"/>
              <a:t> та </a:t>
            </a:r>
            <a:r>
              <a:rPr lang="ru-RU" sz="3200" dirty="0" err="1"/>
              <a:t>агроекосистемах</a:t>
            </a:r>
            <a:r>
              <a:rPr lang="ru-RU" sz="3200" dirty="0" smtClean="0"/>
              <a:t>»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2700" dirty="0" smtClean="0">
                <a:solidFill>
                  <a:srgbClr val="C00000"/>
                </a:solidFill>
              </a:rPr>
              <a:t>Номінація </a:t>
            </a:r>
            <a:r>
              <a:rPr lang="uk-UA" sz="2700" dirty="0">
                <a:solidFill>
                  <a:srgbClr val="C00000"/>
                </a:solidFill>
              </a:rPr>
              <a:t>«Еколог-Юніор»</a:t>
            </a:r>
          </a:p>
        </p:txBody>
      </p:sp>
      <p:pic>
        <p:nvPicPr>
          <p:cNvPr id="1026" name="Picture 2" descr="ЕКОЛОГІ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3" t="9863" r="19625" b="45069"/>
          <a:stretch/>
        </p:blipFill>
        <p:spPr bwMode="auto">
          <a:xfrm>
            <a:off x="6660232" y="1988840"/>
            <a:ext cx="1928317" cy="193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99592" y="0"/>
            <a:ext cx="7416824" cy="11967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  <a:scene3d>
            <a:camera prst="perspectiveRelaxedModerately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До </a:t>
            </a:r>
            <a:r>
              <a:rPr lang="ru-RU" sz="2400" b="1" dirty="0" err="1" smtClean="0">
                <a:solidFill>
                  <a:srgbClr val="C00000"/>
                </a:solidFill>
              </a:rPr>
              <a:t>участі</a:t>
            </a:r>
            <a:r>
              <a:rPr lang="ru-RU" sz="2400" b="1" dirty="0" smtClean="0">
                <a:solidFill>
                  <a:srgbClr val="C00000"/>
                </a:solidFill>
              </a:rPr>
              <a:t> у </a:t>
            </a:r>
            <a:r>
              <a:rPr lang="ru-RU" sz="2400" b="1" dirty="0" err="1" smtClean="0">
                <a:solidFill>
                  <a:srgbClr val="C00000"/>
                </a:solidFill>
              </a:rPr>
              <a:t>Всеукраїнському</a:t>
            </a:r>
            <a:endParaRPr lang="ru-RU" sz="2400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Інтерактивному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конкурсі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«МАН–</a:t>
            </a:r>
            <a:r>
              <a:rPr lang="ru-RU" sz="2400" b="1" dirty="0" err="1">
                <a:solidFill>
                  <a:srgbClr val="C00000"/>
                </a:solidFill>
              </a:rPr>
              <a:t>Юніор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Дослідник</a:t>
            </a:r>
            <a:r>
              <a:rPr lang="ru-RU" sz="2400" b="1" dirty="0">
                <a:solidFill>
                  <a:srgbClr val="C00000"/>
                </a:solidFill>
              </a:rPr>
              <a:t>»</a:t>
            </a:r>
            <a:endParaRPr lang="uk-U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528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60648"/>
            <a:ext cx="2923952" cy="1143000"/>
          </a:xfrm>
          <a:solidFill>
            <a:schemeClr val="bg2">
              <a:lumMod val="90000"/>
            </a:schemeClr>
          </a:solidFill>
          <a:scene3d>
            <a:camera prst="perspectiveRelaxedModerately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0" indent="0">
              <a:buNone/>
            </a:pPr>
            <a:r>
              <a:rPr lang="uk-UA" sz="3200" dirty="0" smtClean="0"/>
              <a:t>Актуальність</a:t>
            </a:r>
            <a:br>
              <a:rPr lang="uk-UA" sz="3200" dirty="0" smtClean="0"/>
            </a:br>
            <a:r>
              <a:rPr lang="uk-UA" sz="3200" dirty="0" smtClean="0"/>
              <a:t> </a:t>
            </a:r>
            <a:r>
              <a:rPr lang="uk-UA" sz="3200" dirty="0"/>
              <a:t>теми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564904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Взаємодія рослин і комах є одним із найважливіших компонентів функціонування природних екосистем. Саме комахи забезпечують запилення багатьох рослин, сприяють поширенню насіння та підтримують природну рівновагу видів.</a:t>
            </a:r>
          </a:p>
          <a:p>
            <a:r>
              <a:rPr lang="uk-UA" sz="2400" dirty="0"/>
              <a:t>Однак сьогодні ці тендітні зв’язки дедалі частіше порушуються діяльністю людини. Зникнення комах, забруднення довкілля та зміна природних середовищ існування призводять до втрати </a:t>
            </a:r>
            <a:r>
              <a:rPr lang="uk-UA" sz="2400" dirty="0" err="1"/>
              <a:t>біорізноманіття</a:t>
            </a:r>
            <a:r>
              <a:rPr lang="uk-UA" sz="2400" dirty="0"/>
              <a:t> і ніби відлунюють </a:t>
            </a:r>
            <a:r>
              <a:rPr lang="uk-UA" sz="2400" b="1" dirty="0">
                <a:solidFill>
                  <a:srgbClr val="C00000"/>
                </a:solidFill>
              </a:rPr>
              <a:t>тихим стогоном планети</a:t>
            </a:r>
            <a:r>
              <a:rPr lang="uk-UA" sz="2400" dirty="0"/>
              <a:t>, яка потребує нашої уваги й турботи.</a:t>
            </a:r>
          </a:p>
        </p:txBody>
      </p:sp>
      <p:pic>
        <p:nvPicPr>
          <p:cNvPr id="2050" name="Picture 2" descr="Не Земля: Названо саме водне місце в Сонячній систем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2" y="188639"/>
            <a:ext cx="340051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ультфільм Печальная Планета Земля — стокова векторна графіка та інші зображення на тему Бактерія - Бактерія, Білий, Беспроводная технология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8619"/>
            <a:ext cx="244827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53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Мета </a:t>
            </a:r>
            <a:r>
              <a:rPr lang="ru-RU" sz="2800" dirty="0" err="1"/>
              <a:t>дослідження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65517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r>
              <a:rPr lang="ru-RU" sz="2400" dirty="0" err="1"/>
              <a:t>Дослідити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екологічних</a:t>
            </a:r>
            <a:r>
              <a:rPr lang="ru-RU" sz="2400" dirty="0"/>
              <a:t> </a:t>
            </a:r>
            <a:r>
              <a:rPr lang="ru-RU" sz="2400" dirty="0" err="1"/>
              <a:t>зв’язків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рослинами</a:t>
            </a:r>
            <a:r>
              <a:rPr lang="ru-RU" sz="2400" dirty="0"/>
              <a:t> та </a:t>
            </a:r>
            <a:r>
              <a:rPr lang="ru-RU" sz="2400" dirty="0" err="1"/>
              <a:t>комахами</a:t>
            </a:r>
            <a:r>
              <a:rPr lang="ru-RU" sz="2400" dirty="0"/>
              <a:t> у </a:t>
            </a:r>
            <a:r>
              <a:rPr lang="ru-RU" sz="2400" dirty="0" err="1"/>
              <a:t>природних</a:t>
            </a:r>
            <a:r>
              <a:rPr lang="ru-RU" sz="2400" dirty="0"/>
              <a:t> </a:t>
            </a:r>
            <a:r>
              <a:rPr lang="ru-RU" sz="2400" dirty="0" err="1"/>
              <a:t>екосистемах</a:t>
            </a:r>
            <a:r>
              <a:rPr lang="ru-RU" sz="2400" dirty="0"/>
              <a:t> і </a:t>
            </a:r>
            <a:r>
              <a:rPr lang="ru-RU" sz="2400" dirty="0" err="1"/>
              <a:t>агроекосистемах</a:t>
            </a:r>
            <a:r>
              <a:rPr lang="ru-RU" sz="2400" dirty="0"/>
              <a:t> та </a:t>
            </a:r>
            <a:r>
              <a:rPr lang="ru-RU" sz="2400" dirty="0" err="1"/>
              <a:t>визначити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біорізноманіття</a:t>
            </a:r>
            <a:r>
              <a:rPr lang="ru-RU" sz="24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4278" y="2476639"/>
            <a:ext cx="3631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/>
              <a:t>Завдання дослідження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2962474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 smtClean="0">
                <a:latin typeface="Arial" charset="0"/>
                <a:cs typeface="Arial" charset="0"/>
              </a:rPr>
              <a:t> П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роаналізувати види екологічних взаємодій між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рослинами та комахами;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uk-UA" sz="2400" dirty="0" smtClean="0">
                <a:latin typeface="Arial" charset="0"/>
                <a:cs typeface="Arial" charset="0"/>
              </a:rPr>
              <a:t>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озглянути роль комах у процесах запилення;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uk-UA" sz="2400" dirty="0" smtClean="0">
                <a:latin typeface="Arial" charset="0"/>
                <a:cs typeface="Arial" charset="0"/>
              </a:rPr>
              <a:t>Д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ослідити взаємозв’язки у природних екосистемах;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>
                <a:latin typeface="Arial" charset="0"/>
                <a:cs typeface="Arial" charset="0"/>
              </a:rPr>
              <a:t> </a:t>
            </a:r>
            <a:r>
              <a:rPr lang="uk-UA" sz="2400" dirty="0" smtClean="0">
                <a:latin typeface="Arial" charset="0"/>
                <a:cs typeface="Arial" charset="0"/>
              </a:rPr>
              <a:t>О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характеризувати взаємодію рослин і комах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агроекосистемах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>
                <a:latin typeface="Arial" charset="0"/>
                <a:cs typeface="Arial" charset="0"/>
              </a:rPr>
              <a:t>В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изначити екологічне значення цих взаємодій.</a:t>
            </a:r>
          </a:p>
        </p:txBody>
      </p:sp>
      <p:pic>
        <p:nvPicPr>
          <p:cNvPr id="3075" name="Picture 3" descr="11 кл екол закони | PD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3" t="1709" r="7811" b="70438"/>
          <a:stretch/>
        </p:blipFill>
        <p:spPr bwMode="auto">
          <a:xfrm>
            <a:off x="6204272" y="1122104"/>
            <a:ext cx="2717824" cy="158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3200" y="5280422"/>
            <a:ext cx="840967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Методи дослідження: </a:t>
            </a:r>
            <a:r>
              <a:rPr lang="uk-UA" sz="2400" dirty="0" err="1" smtClean="0"/>
              <a:t>дослідження</a:t>
            </a:r>
            <a:r>
              <a:rPr lang="uk-UA" sz="2400" dirty="0" smtClean="0"/>
              <a:t> </a:t>
            </a:r>
            <a:r>
              <a:rPr lang="uk-UA" sz="2400" dirty="0"/>
              <a:t>джерел інформації, </a:t>
            </a:r>
            <a:endParaRPr lang="uk-UA" sz="2400" dirty="0" smtClean="0"/>
          </a:p>
          <a:p>
            <a:r>
              <a:rPr lang="uk-UA" sz="2400" dirty="0" smtClean="0"/>
              <a:t>статистичний </a:t>
            </a:r>
            <a:r>
              <a:rPr lang="uk-UA" sz="2400" dirty="0"/>
              <a:t>аналіз взаємозв’язків і </a:t>
            </a:r>
            <a:r>
              <a:rPr lang="uk-UA" sz="2400" dirty="0" err="1" smtClean="0"/>
              <a:t>біорізноманіття</a:t>
            </a:r>
            <a:r>
              <a:rPr lang="uk-UA" sz="2400" dirty="0" smtClean="0"/>
              <a:t>, </a:t>
            </a:r>
          </a:p>
          <a:p>
            <a:r>
              <a:rPr lang="uk-UA" sz="2400" dirty="0" smtClean="0"/>
              <a:t>спостереження та аналіз</a:t>
            </a:r>
            <a:r>
              <a:rPr lang="uk-UA" sz="2400" b="1" dirty="0" smtClean="0"/>
              <a:t> </a:t>
            </a:r>
            <a:r>
              <a:rPr lang="uk-UA" sz="2400" dirty="0" smtClean="0"/>
              <a:t>даних взаємозв’язків, </a:t>
            </a:r>
          </a:p>
          <a:p>
            <a:r>
              <a:rPr lang="uk-UA" sz="2400" dirty="0" err="1" smtClean="0"/>
              <a:t>біорізноманіття</a:t>
            </a:r>
            <a:r>
              <a:rPr lang="uk-UA" sz="2400" dirty="0" smtClean="0"/>
              <a:t> </a:t>
            </a:r>
            <a:r>
              <a:rPr lang="uk-UA" sz="2400" dirty="0"/>
              <a:t>та ефекти</a:t>
            </a:r>
          </a:p>
          <a:p>
            <a:endParaRPr lang="uk-UA" sz="2400" dirty="0"/>
          </a:p>
          <a:p>
            <a:r>
              <a:rPr lang="uk-UA" sz="2400" dirty="0" smtClean="0"/>
              <a:t> </a:t>
            </a:r>
            <a:endParaRPr lang="uk-UA" sz="2400" dirty="0"/>
          </a:p>
        </p:txBody>
      </p:sp>
      <p:pic>
        <p:nvPicPr>
          <p:cNvPr id="3077" name="Picture 5" descr="Політ комах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12" y="4324029"/>
            <a:ext cx="1853728" cy="104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20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104" y="138232"/>
            <a:ext cx="54439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Об’єкт</a:t>
            </a:r>
            <a:r>
              <a:rPr lang="ru-RU" sz="2800" b="1" dirty="0"/>
              <a:t> </a:t>
            </a:r>
            <a:r>
              <a:rPr lang="ru-RU" sz="2800" b="1" dirty="0" err="1"/>
              <a:t>дослідження</a:t>
            </a:r>
            <a:r>
              <a:rPr lang="ru-RU" sz="2400" b="1" dirty="0"/>
              <a:t>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 err="1"/>
              <a:t>рослинно-комахові</a:t>
            </a:r>
            <a:r>
              <a:rPr lang="ru-RU" sz="2000" dirty="0"/>
              <a:t> </a:t>
            </a:r>
            <a:r>
              <a:rPr lang="ru-RU" sz="2000" dirty="0" err="1"/>
              <a:t>угруповання</a:t>
            </a:r>
            <a:r>
              <a:rPr lang="ru-RU" sz="2000" dirty="0"/>
              <a:t> </a:t>
            </a:r>
            <a:r>
              <a:rPr lang="ru-RU" sz="2000" dirty="0" err="1"/>
              <a:t>природних</a:t>
            </a:r>
            <a:r>
              <a:rPr lang="ru-RU" sz="2000" dirty="0"/>
              <a:t> </a:t>
            </a:r>
            <a:r>
              <a:rPr lang="ru-RU" sz="2000" dirty="0" err="1"/>
              <a:t>екосистем</a:t>
            </a:r>
            <a:r>
              <a:rPr lang="ru-RU" sz="2000" dirty="0"/>
              <a:t> і </a:t>
            </a:r>
            <a:r>
              <a:rPr lang="ru-RU" sz="2000" dirty="0" err="1"/>
              <a:t>агроекосистем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628800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Предмет </a:t>
            </a:r>
            <a:r>
              <a:rPr lang="ru-RU" sz="2800" b="1" dirty="0" err="1"/>
              <a:t>дослідження</a:t>
            </a:r>
            <a:r>
              <a:rPr lang="ru-RU" sz="2800" b="1" dirty="0"/>
              <a:t>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000" dirty="0" err="1"/>
              <a:t>особливості</a:t>
            </a:r>
            <a:r>
              <a:rPr lang="ru-RU" sz="2000" dirty="0"/>
              <a:t> </a:t>
            </a:r>
            <a:r>
              <a:rPr lang="ru-RU" sz="2000" dirty="0" err="1"/>
              <a:t>екологічних</a:t>
            </a:r>
            <a:r>
              <a:rPr lang="ru-RU" sz="2000" dirty="0"/>
              <a:t> </a:t>
            </a:r>
            <a:r>
              <a:rPr lang="ru-RU" sz="2000" dirty="0" err="1"/>
              <a:t>взаємодій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рослинами</a:t>
            </a:r>
            <a:r>
              <a:rPr lang="ru-RU" sz="2000" dirty="0"/>
              <a:t> та </a:t>
            </a:r>
            <a:r>
              <a:rPr lang="ru-RU" sz="2000" dirty="0" err="1"/>
              <a:t>комахами</a:t>
            </a:r>
            <a:r>
              <a:rPr lang="ru-RU" sz="2000" dirty="0"/>
              <a:t>, </a:t>
            </a:r>
            <a:r>
              <a:rPr lang="ru-RU" sz="2000" dirty="0" err="1"/>
              <a:t>їх</a:t>
            </a:r>
            <a:r>
              <a:rPr lang="ru-RU" sz="2000" dirty="0"/>
              <a:t> роль у </a:t>
            </a:r>
            <a:r>
              <a:rPr lang="ru-RU" sz="2000" dirty="0" err="1"/>
              <a:t>процесах</a:t>
            </a:r>
            <a:r>
              <a:rPr lang="ru-RU" sz="2000" dirty="0"/>
              <a:t> </a:t>
            </a:r>
            <a:r>
              <a:rPr lang="ru-RU" sz="2000" dirty="0" err="1"/>
              <a:t>запилення</a:t>
            </a:r>
            <a:r>
              <a:rPr lang="ru-RU" sz="2000" dirty="0"/>
              <a:t> та </a:t>
            </a:r>
            <a:r>
              <a:rPr lang="ru-RU" sz="2000" dirty="0" err="1"/>
              <a:t>формуванні</a:t>
            </a:r>
            <a:r>
              <a:rPr lang="ru-RU" sz="2000" dirty="0"/>
              <a:t> </a:t>
            </a:r>
            <a:r>
              <a:rPr lang="ru-RU" sz="2000" dirty="0" err="1"/>
              <a:t>біорізноманіття</a:t>
            </a:r>
            <a:r>
              <a:rPr lang="ru-RU" sz="2000" dirty="0"/>
              <a:t> </a:t>
            </a:r>
            <a:r>
              <a:rPr lang="ru-RU" sz="2000" dirty="0" err="1"/>
              <a:t>природних</a:t>
            </a:r>
            <a:r>
              <a:rPr lang="ru-RU" sz="2000" dirty="0"/>
              <a:t> і </a:t>
            </a:r>
            <a:r>
              <a:rPr lang="ru-RU" sz="2000" dirty="0" err="1"/>
              <a:t>аграрних</a:t>
            </a:r>
            <a:r>
              <a:rPr lang="ru-RU" sz="2000" dirty="0"/>
              <a:t> </a:t>
            </a:r>
            <a:r>
              <a:rPr lang="ru-RU" sz="2000" dirty="0" err="1"/>
              <a:t>екосистем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104" y="3501008"/>
            <a:ext cx="87849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Гіпотеза </a:t>
            </a:r>
            <a:r>
              <a:rPr lang="uk-UA" sz="2400" b="1" dirty="0"/>
              <a:t>дослідження: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Якщо порівняти природні та </a:t>
            </a:r>
            <a:r>
              <a:rPr lang="uk-UA" sz="2000" dirty="0" err="1"/>
              <a:t>агроекосистеми</a:t>
            </a:r>
            <a:r>
              <a:rPr lang="uk-UA" sz="2000" dirty="0"/>
              <a:t>, то видовий склад комах та характер їхніх взаємодій з рослинами буде різнитися: у природних екосистемах спостерігатиметься більша різноманітність комах і стабільніші екологічні зв’язки, а в </a:t>
            </a:r>
            <a:r>
              <a:rPr lang="uk-UA" sz="2000" dirty="0" err="1"/>
              <a:t>агроекосистемах</a:t>
            </a:r>
            <a:r>
              <a:rPr lang="uk-UA" sz="2000" dirty="0"/>
              <a:t> взаємодії між рослинами та комахами будуть спрощеними та більш залежними від людського впливу</a:t>
            </a:r>
            <a:r>
              <a:rPr lang="uk-UA" sz="2000" dirty="0" smtClean="0"/>
              <a:t>.</a:t>
            </a:r>
            <a:r>
              <a:rPr lang="ru-RU" sz="2000" dirty="0"/>
              <a:t>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дає</a:t>
            </a:r>
            <a:r>
              <a:rPr lang="ru-RU" sz="2000" dirty="0"/>
              <a:t> </a:t>
            </a:r>
            <a:r>
              <a:rPr lang="ru-RU" sz="2000" dirty="0" err="1"/>
              <a:t>змогу</a:t>
            </a:r>
            <a:r>
              <a:rPr lang="ru-RU" sz="2000" dirty="0"/>
              <a:t> </a:t>
            </a:r>
            <a:r>
              <a:rPr lang="ru-RU" sz="2000" dirty="0" err="1"/>
              <a:t>оцінити</a:t>
            </a:r>
            <a:r>
              <a:rPr lang="ru-RU" sz="2000" dirty="0"/>
              <a:t> роль комах у </a:t>
            </a:r>
            <a:r>
              <a:rPr lang="ru-RU" sz="2000" dirty="0" err="1"/>
              <a:t>запиленні</a:t>
            </a:r>
            <a:r>
              <a:rPr lang="ru-RU" sz="2000" dirty="0"/>
              <a:t> та </a:t>
            </a:r>
            <a:r>
              <a:rPr lang="ru-RU" sz="2000" dirty="0" err="1"/>
              <a:t>важливість</a:t>
            </a:r>
            <a:r>
              <a:rPr lang="ru-RU" sz="2000" dirty="0"/>
              <a:t> </a:t>
            </a:r>
            <a:r>
              <a:rPr lang="ru-RU" sz="2000" dirty="0" err="1"/>
              <a:t>збереження</a:t>
            </a:r>
            <a:r>
              <a:rPr lang="ru-RU" sz="2000" dirty="0"/>
              <a:t> </a:t>
            </a:r>
            <a:r>
              <a:rPr lang="ru-RU" sz="2000" dirty="0" err="1"/>
              <a:t>природних</a:t>
            </a:r>
            <a:r>
              <a:rPr lang="ru-RU" sz="2000" dirty="0"/>
              <a:t> </a:t>
            </a:r>
            <a:r>
              <a:rPr lang="ru-RU" sz="2000" dirty="0" err="1"/>
              <a:t>екосистем</a:t>
            </a:r>
            <a:r>
              <a:rPr lang="ru-RU" sz="2000" dirty="0"/>
              <a:t> для </a:t>
            </a:r>
            <a:r>
              <a:rPr lang="ru-RU" sz="2000" dirty="0" err="1"/>
              <a:t>підтримання</a:t>
            </a:r>
            <a:r>
              <a:rPr lang="ru-RU" sz="2000" dirty="0"/>
              <a:t> </a:t>
            </a:r>
            <a:r>
              <a:rPr lang="ru-RU" sz="2000" dirty="0" err="1"/>
              <a:t>біорізноманітт</a:t>
            </a:r>
            <a:endParaRPr lang="uk-UA" sz="2000" dirty="0"/>
          </a:p>
          <a:p>
            <a:endParaRPr lang="uk-UA" sz="2000" dirty="0"/>
          </a:p>
        </p:txBody>
      </p:sp>
      <p:sp>
        <p:nvSpPr>
          <p:cNvPr id="8" name="AutoShape 2" descr="Що таке екосистемні послуги та навіщо вони нам потрібні? - Еко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6" y="1736812"/>
            <a:ext cx="1946741" cy="153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Наслідки війни для комах України - ентомолог розповів про загрози для  екосистем | РБК-Украї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237" y="152431"/>
            <a:ext cx="2453336" cy="154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73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1441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Природа говорить, а коли ми </a:t>
            </a:r>
            <a:r>
              <a:rPr lang="ru-RU" sz="3200" dirty="0" err="1"/>
              <a:t>її</a:t>
            </a:r>
            <a:r>
              <a:rPr lang="ru-RU" sz="3200" dirty="0"/>
              <a:t> не </a:t>
            </a:r>
            <a:r>
              <a:rPr lang="ru-RU" sz="3200" dirty="0" err="1"/>
              <a:t>чуємо</a:t>
            </a:r>
            <a:r>
              <a:rPr lang="ru-RU" sz="3200" dirty="0"/>
              <a:t> </a:t>
            </a:r>
            <a:r>
              <a:rPr lang="ru-RU" sz="3200" dirty="0" smtClean="0"/>
              <a:t>- </a:t>
            </a:r>
            <a:r>
              <a:rPr lang="ru-RU" sz="3200" dirty="0"/>
              <a:t>планета стогне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96752"/>
            <a:ext cx="71287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Природа говорить до нас тихо — шелестом </a:t>
            </a:r>
            <a:r>
              <a:rPr lang="ru-RU" sz="2000" dirty="0" err="1"/>
              <a:t>листя</a:t>
            </a:r>
            <a:r>
              <a:rPr lang="ru-RU" sz="2000" dirty="0"/>
              <a:t>, </a:t>
            </a:r>
            <a:r>
              <a:rPr lang="ru-RU" sz="2000" dirty="0" err="1"/>
              <a:t>дзижчанням</a:t>
            </a:r>
            <a:r>
              <a:rPr lang="ru-RU" sz="2000" dirty="0"/>
              <a:t> комах, ароматом </a:t>
            </a:r>
            <a:r>
              <a:rPr lang="ru-RU" sz="2000" dirty="0" err="1"/>
              <a:t>квітів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Та коли </a:t>
            </a:r>
            <a:r>
              <a:rPr lang="ru-RU" sz="2000" dirty="0" err="1"/>
              <a:t>ці</a:t>
            </a:r>
            <a:r>
              <a:rPr lang="ru-RU" sz="2000" dirty="0"/>
              <a:t> голоси </a:t>
            </a:r>
            <a:r>
              <a:rPr lang="ru-RU" sz="2000" dirty="0" err="1"/>
              <a:t>зникають</a:t>
            </a:r>
            <a:r>
              <a:rPr lang="ru-RU" sz="2000" dirty="0"/>
              <a:t>, </a:t>
            </a:r>
            <a:r>
              <a:rPr lang="ru-RU" sz="2000" b="1" dirty="0"/>
              <a:t>планета </a:t>
            </a:r>
            <a:r>
              <a:rPr lang="ru-RU" sz="2000" b="1" dirty="0" err="1"/>
              <a:t>ніби</a:t>
            </a:r>
            <a:r>
              <a:rPr lang="ru-RU" sz="2000" b="1" dirty="0"/>
              <a:t> стогне </a:t>
            </a:r>
            <a:r>
              <a:rPr lang="ru-RU" sz="2000" b="1" dirty="0" err="1"/>
              <a:t>від</a:t>
            </a:r>
            <a:r>
              <a:rPr lang="ru-RU" sz="2000" b="1" dirty="0"/>
              <a:t> болю</a:t>
            </a:r>
            <a:r>
              <a:rPr lang="ru-RU" sz="2000" dirty="0"/>
              <a:t>, </a:t>
            </a:r>
            <a:r>
              <a:rPr lang="ru-RU" sz="2000" dirty="0" err="1"/>
              <a:t>нагадуючи</a:t>
            </a:r>
            <a:r>
              <a:rPr lang="ru-RU" sz="2000" dirty="0"/>
              <a:t> </a:t>
            </a:r>
            <a:r>
              <a:rPr lang="ru-RU" sz="2000" dirty="0" err="1"/>
              <a:t>людині</a:t>
            </a:r>
            <a:r>
              <a:rPr lang="ru-RU" sz="2000" dirty="0"/>
              <a:t> про </a:t>
            </a:r>
            <a:r>
              <a:rPr lang="ru-RU" sz="2000" dirty="0" err="1"/>
              <a:t>крихкість</a:t>
            </a:r>
            <a:r>
              <a:rPr lang="ru-RU" sz="2000" dirty="0"/>
              <a:t> </a:t>
            </a:r>
            <a:r>
              <a:rPr lang="ru-RU" sz="2000" dirty="0" err="1"/>
              <a:t>екологічної</a:t>
            </a:r>
            <a:r>
              <a:rPr lang="ru-RU" sz="2000" dirty="0"/>
              <a:t> </a:t>
            </a:r>
            <a:r>
              <a:rPr lang="ru-RU" sz="2000" dirty="0" err="1"/>
              <a:t>рівноваги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49824" y="285756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Однією з найважливіших основ цієї рівноваги є </a:t>
            </a:r>
            <a:r>
              <a:rPr lang="uk-UA" sz="2000" b="1" dirty="0"/>
              <a:t>взаємодія рослин і комах</a:t>
            </a:r>
            <a:r>
              <a:rPr lang="uk-UA" sz="2000" dirty="0"/>
              <a:t>, що забезпечує запилення, поширення насіння та стабільність природних екосистем.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16" y="3350339"/>
            <a:ext cx="3396012" cy="240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 descr="П'ять ароматних рослин, які проженуть кліщів з дачної ділянки. Читайте на  UKR.N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64" y="4727360"/>
            <a:ext cx="3744416" cy="206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591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/>
              <a:t>Екологічні зв’язки в екосистемах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48478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Екологічні зв’язки — це взаємодії між організмами різних видів, які впливають на їх життєдіяльність, розвиток та поширення.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2492896"/>
            <a:ext cx="6691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/>
              <a:t>Основні типи </a:t>
            </a:r>
            <a:r>
              <a:rPr lang="uk-UA" sz="2800" b="1" dirty="0" smtClean="0"/>
              <a:t>взаємодій в світі комах</a:t>
            </a:r>
            <a:endParaRPr lang="uk-UA" sz="28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1440" y="2785283"/>
            <a:ext cx="201529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>
                <a:latin typeface="Arial" charset="0"/>
                <a:cs typeface="Arial" charset="0"/>
              </a:rPr>
              <a:t>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утуалізм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dirty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 smtClean="0">
                <a:latin typeface="Arial" charset="0"/>
                <a:cs typeface="Arial" charset="0"/>
              </a:rPr>
              <a:t>К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оменсалізм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uk-UA" sz="2400" dirty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400" dirty="0" smtClean="0">
                <a:latin typeface="Arial" charset="0"/>
                <a:cs typeface="Arial" charset="0"/>
              </a:rPr>
              <a:t>П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аразитизм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099" name="Picture 3" descr="Симбіоз та його форм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972" y="3077671"/>
            <a:ext cx="1492175" cy="11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Симбіоз та його форм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27" y="3933056"/>
            <a:ext cx="1499894" cy="11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✓Паразитизм як симбіоз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55" y="5362135"/>
            <a:ext cx="1544463" cy="12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59674" y="3077671"/>
            <a:ext cx="1587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Arial" charset="0"/>
                <a:cs typeface="Arial" charset="0"/>
              </a:rPr>
              <a:t>Хижацтво</a:t>
            </a:r>
          </a:p>
        </p:txBody>
      </p:sp>
      <p:sp>
        <p:nvSpPr>
          <p:cNvPr id="8" name="AutoShape 9" descr="Чому рослини стали хижакам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AutoShape 11" descr="Чому рослини стали хижакам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09" name="Picture 13" descr="Чому рослини стали хижакам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78" y="3139723"/>
            <a:ext cx="1807723" cy="135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Відкрито грибок, що перетворює комах в «зомбі» | ІАС &quot;Аграрії разом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78109"/>
            <a:ext cx="1939751" cy="103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593635" y="6093296"/>
            <a:ext cx="1919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Arial" charset="0"/>
                <a:cs typeface="Arial" charset="0"/>
              </a:rPr>
              <a:t>Конкуренція</a:t>
            </a:r>
          </a:p>
        </p:txBody>
      </p:sp>
      <p:sp>
        <p:nvSpPr>
          <p:cNvPr id="11" name="AutoShape 17" descr="У Перу бджолам вперше у світі надали юридичні прав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976" y="5659085"/>
            <a:ext cx="2535925" cy="119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01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 smtClean="0"/>
              <a:t>Хижацтво. Комахи - зомбі</a:t>
            </a:r>
            <a:endParaRPr lang="uk-UA" sz="3600" dirty="0"/>
          </a:p>
        </p:txBody>
      </p:sp>
      <p:pic>
        <p:nvPicPr>
          <p:cNvPr id="5122" name="Picture 2" descr="Відкрито грибок, що перетворює комах в «зомбі» Рис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52" y="1183409"/>
            <a:ext cx="337537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19872" y="1183409"/>
            <a:ext cx="56166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Біологи з Каліфорнії відкрили незвичайний грибок , який проникає в мозок плодових мушок-дрозофіл і перетворює їх на слухняних зомбі , що поширюють його серед здорових комах.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61" y="2983609"/>
            <a:ext cx="87484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Конкуренція</a:t>
            </a:r>
          </a:p>
          <a:p>
            <a:r>
              <a:rPr lang="uk-UA" sz="2000" dirty="0" smtClean="0"/>
              <a:t>Деякі </a:t>
            </a:r>
            <a:r>
              <a:rPr lang="uk-UA" sz="2000" dirty="0"/>
              <a:t>види мурах уникають репродуктивної конкуренції з близькими родичами, що стримує потенційний підрив їхньої спільноти, передбачає дослідження.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-180528" y="4653136"/>
            <a:ext cx="8748464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У мурашиних співтовариствах співпрацюють як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 королеви та робітники, так і кілька королів, які зазвичай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ділять гніздо й розмножуються разом. Такі союзи королев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неминуче породжують конфлікти серед них щодо того, як вони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ділять розмноження. Як і в будь-якій ситуації співпраці, конфлікти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cs typeface="Arial" pitchFamily="34" charset="0"/>
              </a:rPr>
              <a:t>й конкуренція між учасниками загрожують підірвати спільне благо.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900" b="0" i="0" u="none" strike="noStrike" cap="none" normalizeH="0" baseline="0" dirty="0" smtClean="0">
                <a:ln>
                  <a:noFill/>
                </a:ln>
                <a:solidFill>
                  <a:srgbClr val="999999"/>
                </a:solidFill>
                <a:effectLst/>
                <a:latin typeface="Helvetica Neue"/>
                <a:cs typeface="Arial" pitchFamily="34" charset="0"/>
              </a:rPr>
              <a:t>ВІДЕО ДНЯ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5" descr="Focus"/>
          <p:cNvSpPr>
            <a:spLocks noChangeAspect="1" noChangeArrowheads="1"/>
          </p:cNvSpPr>
          <p:nvPr/>
        </p:nvSpPr>
        <p:spPr bwMode="auto">
          <a:xfrm>
            <a:off x="2239963" y="-106000550"/>
            <a:ext cx="7048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6" name="Picture 6" descr="Альберт Ейнштейн, теорія відносності, Нобелівська премія з фіз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-105864025"/>
            <a:ext cx="30956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Гробницю виявили біля Малаг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-104232075"/>
            <a:ext cx="30956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робот поліція Кита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-102600125"/>
            <a:ext cx="30956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зол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-100968175"/>
            <a:ext cx="30956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0" descr="Парфумерія Дропшипінг - бізнес без вкладень! Легкий старт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2147888" y="-93294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AutoShape 11" descr="Ціни киплять! Обирай свій чайник на Rozetka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2468563" y="-93294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32" name="Picture 12" descr="https://cdn.idealmedia.io/images/im_logo.pn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-88336438"/>
            <a:ext cx="14954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3" descr="https://s-img.idealmedia.io/n/12034532/592x333/0x0x1151x647/aHR0cDovL2ltZ2hvc3RzLmNvbS90LzIwMjYtMDMvODYxMzc3L2E3MTA2MmNkYmQ5ZmI4MzViNmU0Njk3ZGZjZTc5ZDMzLmpwZWc.webp?v=1773497873--FmBPMeHoEzPLQiQkCmbp27siq3NRXvDDo2dCkBf0ys">
            <a:hlinkClick r:id="rId11"/>
          </p:cNvPr>
          <p:cNvSpPr>
            <a:spLocks noChangeAspect="1" noChangeArrowheads="1"/>
          </p:cNvSpPr>
          <p:nvPr/>
        </p:nvSpPr>
        <p:spPr bwMode="auto">
          <a:xfrm>
            <a:off x="2211388" y="-88061800"/>
            <a:ext cx="35242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AutoShape 14" descr="https://s-img.idealmedia.io/n/12041868/592x333/0x0x1117x628/aHR0cDovL2ltZ2hvc3RzLmNvbS90LzIwMjYtMDMvNDI3MDI0L2E1OTg2NmUwODA4ZmE2NTcyMzM3ZjAzMjc1OGM0ZmNkLmpwZWc.webp?v=1773497873-4RU_gaPdFjYrFoGQ8H7o_f6_NizHlZMFfsj7PQrUK48">
            <a:hlinkClick r:id="rId12"/>
          </p:cNvPr>
          <p:cNvSpPr>
            <a:spLocks noChangeAspect="1" noChangeArrowheads="1"/>
          </p:cNvSpPr>
          <p:nvPr/>
        </p:nvSpPr>
        <p:spPr bwMode="auto">
          <a:xfrm>
            <a:off x="2589213" y="-87604600"/>
            <a:ext cx="35242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AutoShape 15" descr="https://s-img.idealmedia.io/n/12027422/592x333/0x21x640x360/aHR0cDovL2ltZ2hvc3RzLmNvbS90LzIwMjYtMDIvNTUyMDAxLzJiNDFmNjY0OWQ3MjdlMTkzOGNmNDY3NjdjYTM1MmJiLmpwZWc.webp?v=1773497873-1PpZBLl10XxQGmelHK4coAO9esGL3FUV6lrCtNlY-_g">
            <a:hlinkClick r:id="rId13"/>
          </p:cNvPr>
          <p:cNvSpPr>
            <a:spLocks noChangeAspect="1" noChangeArrowheads="1"/>
          </p:cNvSpPr>
          <p:nvPr/>
        </p:nvSpPr>
        <p:spPr bwMode="auto">
          <a:xfrm>
            <a:off x="2589213" y="-85517038"/>
            <a:ext cx="35242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AutoShape 16" descr="https://s-img.idealmedia.io/n/12042446/592x333/45x0x866x487/aHR0cDovL2ltZ2hvc3RzLmNvbS90LzQyNjAwMi9jMzcxNWFiNmVhM2I5NzQzZjIyMzY2MjEwNDhhMzMwYi5qcGc.webp?v=1773497873-X1uXlEo1tLX-OoTXqnDnp2043Opug3BjkeNBFyTErn8">
            <a:hlinkClick r:id="rId14"/>
          </p:cNvPr>
          <p:cNvSpPr>
            <a:spLocks noChangeAspect="1" noChangeArrowheads="1"/>
          </p:cNvSpPr>
          <p:nvPr/>
        </p:nvSpPr>
        <p:spPr bwMode="auto">
          <a:xfrm>
            <a:off x="2589213" y="-83429475"/>
            <a:ext cx="35242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38" name="Picture 18" descr="мурахи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84" y="4149080"/>
            <a:ext cx="2448272" cy="123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4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200" dirty="0" smtClean="0"/>
              <a:t>Використання хижих комах в агросфері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196752"/>
            <a:ext cx="6943234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smtClean="0"/>
              <a:t>   Використання </a:t>
            </a:r>
            <a:r>
              <a:rPr lang="uk-UA" sz="2000" dirty="0"/>
              <a:t>комах-ентомофагів для знищення шкідливих комах — не нова практика, цим в Україні займались </a:t>
            </a:r>
            <a:r>
              <a:rPr lang="uk-UA" sz="2000" dirty="0" smtClean="0"/>
              <a:t>з </a:t>
            </a:r>
            <a:r>
              <a:rPr lang="uk-UA" sz="2000" dirty="0" err="1" smtClean="0"/>
              <a:t>давних</a:t>
            </a:r>
            <a:r>
              <a:rPr lang="uk-UA" sz="2000" dirty="0" smtClean="0"/>
              <a:t> </a:t>
            </a:r>
            <a:r>
              <a:rPr lang="uk-UA" sz="2000" dirty="0" err="1" smtClean="0"/>
              <a:t>давен</a:t>
            </a:r>
            <a:r>
              <a:rPr lang="uk-UA" sz="2000" dirty="0" smtClean="0"/>
              <a:t>. </a:t>
            </a:r>
            <a:r>
              <a:rPr lang="uk-UA" sz="2000" dirty="0"/>
              <a:t>Але зараз галузь відроджується з використанням нових технологій і біологічних видів. Зараз перспективним є захист культур, що вирощуються в тепличних умовах в закритому ґрунті, але багато аграріїв шукають комах для запилення рослин. </a:t>
            </a:r>
          </a:p>
        </p:txBody>
      </p:sp>
      <p:pic>
        <p:nvPicPr>
          <p:cNvPr id="7170" name="Picture 2" descr="Українські біолабораторії: як хижі комахи захищають врожай в теплиця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792" y="1480051"/>
            <a:ext cx="2416224" cy="173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056" y="3743047"/>
            <a:ext cx="6858178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 smtClean="0"/>
              <a:t>   Ентомофаги</a:t>
            </a:r>
            <a:r>
              <a:rPr lang="uk-UA" sz="2000" dirty="0"/>
              <a:t> — хижі комахи та паразити, які порушують життєві цикли комах-шкідників рослин, тим самим контролюючи їхню популяцію. Цей метод дорожчий і складніший в застосуванні за традиційні </a:t>
            </a:r>
            <a:r>
              <a:rPr lang="uk-UA" sz="2000" dirty="0" err="1"/>
              <a:t>хім</a:t>
            </a:r>
            <a:r>
              <a:rPr lang="uk-UA" sz="2000" dirty="0"/>
              <a:t>ічні ЗЗР, але його використання виправдане для господарств, які вирощують органічні сільгосппродукти або прагнуть скоротити використання хімікатів. На додачу, ентомофаги не псують сільськогосподарські рослини, а сліди їхньої життєдіяльності не накопичуються в ґрунті та готовій продукції. </a:t>
            </a:r>
          </a:p>
        </p:txBody>
      </p:sp>
      <p:pic>
        <p:nvPicPr>
          <p:cNvPr id="7" name="Picture 2" descr="Фото 2 — Українські біолабораторії: як хижі комахи захищають врожай в теплиця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34" y="3976836"/>
            <a:ext cx="2241582" cy="190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30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 smtClean="0"/>
              <a:t>Використання</a:t>
            </a:r>
            <a:r>
              <a:rPr lang="ru-RU" sz="3200" dirty="0" smtClean="0"/>
              <a:t> </a:t>
            </a:r>
            <a:r>
              <a:rPr lang="ru-RU" sz="3200" dirty="0" err="1"/>
              <a:t>хижих</a:t>
            </a:r>
            <a:r>
              <a:rPr lang="ru-RU" sz="3200" dirty="0"/>
              <a:t> комах в </a:t>
            </a:r>
            <a:r>
              <a:rPr lang="ru-RU" sz="3200" dirty="0" err="1"/>
              <a:t>агросфері</a:t>
            </a:r>
            <a:endParaRPr lang="uk-UA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66306"/>
              </p:ext>
            </p:extLst>
          </p:nvPr>
        </p:nvGraphicFramePr>
        <p:xfrm>
          <a:off x="251520" y="1397000"/>
          <a:ext cx="8568951" cy="4050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470681">
                <a:tc>
                  <a:txBody>
                    <a:bodyPr/>
                    <a:lstStyle/>
                    <a:p>
                      <a:r>
                        <a:rPr lang="uk-UA" dirty="0" smtClean="0"/>
                        <a:t>Хижа комаха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Основний шкідник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Використання</a:t>
                      </a:r>
                      <a:endParaRPr lang="uk-UA" dirty="0"/>
                    </a:p>
                  </a:txBody>
                  <a:tcPr/>
                </a:tc>
              </a:tr>
              <a:tr h="470681">
                <a:tc>
                  <a:txBody>
                    <a:bodyPr/>
                    <a:lstStyle/>
                    <a:p>
                      <a:r>
                        <a:rPr lang="uk-UA" dirty="0" smtClean="0"/>
                        <a:t>Сонечко (</a:t>
                      </a:r>
                      <a:r>
                        <a:rPr lang="en-US" dirty="0" err="1" smtClean="0"/>
                        <a:t>Coccinellidae</a:t>
                      </a:r>
                      <a:r>
                        <a:rPr lang="en-US" dirty="0" smtClean="0"/>
                        <a:t>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Попелиці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Біологічний</a:t>
                      </a:r>
                      <a:r>
                        <a:rPr lang="ru-RU" dirty="0" smtClean="0"/>
                        <a:t> контроль у городах та садах</a:t>
                      </a:r>
                      <a:endParaRPr lang="uk-UA" dirty="0"/>
                    </a:p>
                  </a:txBody>
                  <a:tcPr/>
                </a:tc>
              </a:tr>
              <a:tr h="470681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r>
                        <a:rPr lang="uk-UA" dirty="0" smtClean="0"/>
                        <a:t>Хижі жуки (</a:t>
                      </a:r>
                      <a:r>
                        <a:rPr lang="en-US" dirty="0" err="1" smtClean="0"/>
                        <a:t>Carabidae</a:t>
                      </a:r>
                      <a:r>
                        <a:rPr lang="en-US" dirty="0" smtClean="0"/>
                        <a:t>)</a:t>
                      </a:r>
                      <a:endParaRPr lang="uk-UA" dirty="0" smtClean="0"/>
                    </a:p>
                    <a:p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Личинки ґрунтових шкідників</a:t>
                      </a:r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Контроль у </a:t>
                      </a:r>
                      <a:r>
                        <a:rPr lang="ru-RU" dirty="0" err="1" smtClean="0"/>
                        <a:t>ґрунті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сприяє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здоров’ю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ґрунту</a:t>
                      </a:r>
                      <a:endParaRPr lang="uk-UA" dirty="0"/>
                    </a:p>
                  </a:txBody>
                  <a:tcPr anchor="ctr"/>
                </a:tc>
              </a:tr>
              <a:tr h="470681">
                <a:tc>
                  <a:txBody>
                    <a:bodyPr/>
                    <a:lstStyle/>
                    <a:p>
                      <a:r>
                        <a:rPr lang="uk-UA" dirty="0" smtClean="0"/>
                        <a:t>Хижі оси (</a:t>
                      </a:r>
                      <a:r>
                        <a:rPr lang="en-US" dirty="0" err="1" smtClean="0"/>
                        <a:t>Encarsia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Aphidius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Попелиці</a:t>
                      </a:r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Випуск</a:t>
                      </a:r>
                      <a:r>
                        <a:rPr lang="ru-RU" dirty="0" smtClean="0"/>
                        <a:t> у </a:t>
                      </a:r>
                      <a:r>
                        <a:rPr lang="ru-RU" dirty="0" err="1" smtClean="0"/>
                        <a:t>теплицях</a:t>
                      </a:r>
                      <a:r>
                        <a:rPr lang="ru-RU" dirty="0" smtClean="0"/>
                        <a:t> для контролю </a:t>
                      </a:r>
                      <a:r>
                        <a:rPr lang="ru-RU" dirty="0" err="1" smtClean="0"/>
                        <a:t>чисельності</a:t>
                      </a:r>
                      <a:endParaRPr lang="ru-RU" dirty="0"/>
                    </a:p>
                  </a:txBody>
                  <a:tcPr anchor="ctr"/>
                </a:tc>
              </a:tr>
              <a:tr h="470681">
                <a:tc>
                  <a:txBody>
                    <a:bodyPr/>
                    <a:lstStyle/>
                    <a:p>
                      <a:r>
                        <a:rPr lang="uk-UA"/>
                        <a:t>Личинки журчалок (</a:t>
                      </a:r>
                      <a:r>
                        <a:rPr lang="en-US"/>
                        <a:t>Syrphidae)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Попелиці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Активне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знищення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шкідників</a:t>
                      </a:r>
                      <a:r>
                        <a:rPr lang="ru-RU" dirty="0" smtClean="0"/>
                        <a:t> на </a:t>
                      </a:r>
                      <a:r>
                        <a:rPr lang="ru-RU" dirty="0" err="1" smtClean="0"/>
                        <a:t>овочевих</a:t>
                      </a:r>
                      <a:r>
                        <a:rPr lang="ru-RU" dirty="0" smtClean="0"/>
                        <a:t> культурах</a:t>
                      </a:r>
                      <a:endParaRPr lang="uk-UA" dirty="0"/>
                    </a:p>
                  </a:txBody>
                  <a:tcPr/>
                </a:tc>
              </a:tr>
              <a:tr h="470681"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5445224"/>
            <a:ext cx="5697537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2204864"/>
            <a:ext cx="7905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068960"/>
            <a:ext cx="857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89040"/>
            <a:ext cx="8382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4653136"/>
            <a:ext cx="8191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3068960"/>
            <a:ext cx="4572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156" y="1954361"/>
            <a:ext cx="1379831" cy="69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314" y="4497412"/>
            <a:ext cx="970092" cy="63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2" y="3519487"/>
            <a:ext cx="1217636" cy="78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44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440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600" dirty="0" smtClean="0"/>
              <a:t>Ентомофаги хижаки</a:t>
            </a:r>
            <a:endParaRPr lang="uk-UA" sz="3600" dirty="0"/>
          </a:p>
        </p:txBody>
      </p:sp>
      <p:pic>
        <p:nvPicPr>
          <p:cNvPr id="6146" name="Picture 2" descr="Фото 2 — Українські біолабораторії: як хижі комахи захищають врожай в теплиця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1963"/>
            <a:ext cx="1353890" cy="101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3196" y="814071"/>
            <a:ext cx="7006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Чому</a:t>
            </a:r>
            <a:r>
              <a:rPr lang="ru-RU" sz="2000" b="1" dirty="0"/>
              <a:t> </a:t>
            </a:r>
            <a:r>
              <a:rPr lang="ru-RU" sz="2000" b="1" dirty="0" err="1"/>
              <a:t>Україна</a:t>
            </a:r>
            <a:r>
              <a:rPr lang="ru-RU" sz="2000" b="1" dirty="0"/>
              <a:t> зараз </a:t>
            </a:r>
            <a:r>
              <a:rPr lang="ru-RU" sz="2000" b="1" dirty="0" err="1"/>
              <a:t>імпортує</a:t>
            </a:r>
            <a:r>
              <a:rPr lang="ru-RU" sz="2000" b="1" dirty="0"/>
              <a:t>, а не </a:t>
            </a:r>
            <a:r>
              <a:rPr lang="ru-RU" sz="2000" b="1" dirty="0" err="1" smtClean="0"/>
              <a:t>вирощує</a:t>
            </a:r>
            <a:r>
              <a:rPr lang="ru-RU" sz="2000" b="1" dirty="0"/>
              <a:t> </a:t>
            </a:r>
            <a:r>
              <a:rPr lang="ru-RU" sz="2000" b="1" dirty="0" err="1" smtClean="0"/>
              <a:t>ентомофагів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31452" y="1510637"/>
            <a:ext cx="89878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Основними покупцями корисних комах для закритого ґрунту традиційно є тепличні комбінати, пояснює Сергій </a:t>
            </a:r>
            <a:r>
              <a:rPr lang="uk-UA" sz="2000" dirty="0" err="1"/>
              <a:t>Назімов</a:t>
            </a:r>
            <a:r>
              <a:rPr lang="uk-UA" sz="2000" dirty="0"/>
              <a:t>. До війни найбільшим споживачем ентомофагів  були теплиці так званого "томатного регіону" навколо Енергодару, де розташована Запорізька АЕС. В цьому </a:t>
            </a:r>
            <a:r>
              <a:rPr lang="uk-UA" sz="2000" dirty="0" err="1"/>
              <a:t>профіцитному</a:t>
            </a:r>
            <a:r>
              <a:rPr lang="uk-UA" sz="2000" dirty="0"/>
              <a:t> з погляду енергозабезпечення регіоні працювало дуже багато фермерських овочевих теплиць, але російська окупація і зупинка електростанції фактично знищила тепличну галузь в </a:t>
            </a:r>
            <a:r>
              <a:rPr lang="uk-UA" sz="2000" dirty="0" err="1" smtClean="0"/>
              <a:t>регіоні.Але</a:t>
            </a:r>
            <a:r>
              <a:rPr lang="uk-UA" sz="2000" dirty="0" smtClean="0"/>
              <a:t> зараз у </a:t>
            </a:r>
            <a:r>
              <a:rPr lang="uk-UA" sz="2000" dirty="0" err="1" smtClean="0"/>
              <a:t>зв</a:t>
            </a:r>
            <a:r>
              <a:rPr lang="en-US" sz="2000" dirty="0" smtClean="0"/>
              <a:t>’</a:t>
            </a:r>
            <a:r>
              <a:rPr lang="uk-UA" sz="2000" dirty="0" err="1" smtClean="0"/>
              <a:t>язку</a:t>
            </a:r>
            <a:r>
              <a:rPr lang="uk-UA" sz="2000" dirty="0" smtClean="0"/>
              <a:t> з війною все припинилось. Залишаються лише сподівання.</a:t>
            </a:r>
            <a:endParaRPr lang="uk-UA" sz="2000" dirty="0"/>
          </a:p>
        </p:txBody>
      </p:sp>
      <p:pic>
        <p:nvPicPr>
          <p:cNvPr id="6148" name="Picture 4" descr="Фото 3 — Українські біолабораторії: як хижі комахи захищають врожай в теплиця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4065182"/>
            <a:ext cx="2990451" cy="224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0790" y="6302176"/>
            <a:ext cx="4049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Хижий кліщ </a:t>
            </a:r>
            <a:r>
              <a:rPr lang="en-US" b="1" dirty="0" err="1"/>
              <a:t>Phytoseiulus</a:t>
            </a:r>
            <a:r>
              <a:rPr lang="en-US" b="1" dirty="0"/>
              <a:t> </a:t>
            </a:r>
            <a:r>
              <a:rPr lang="en-US" b="1" dirty="0" err="1"/>
              <a:t>persimilis</a:t>
            </a:r>
            <a:endParaRPr lang="uk-UA" dirty="0"/>
          </a:p>
        </p:txBody>
      </p:sp>
      <p:pic>
        <p:nvPicPr>
          <p:cNvPr id="6150" name="Picture 6" descr="Фото 4 — Українські біолабораторії: як хижі комахи захищають врожай в теплиця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4129215"/>
            <a:ext cx="2808312" cy="211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80464" y="6241067"/>
            <a:ext cx="407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Хижий клоп </a:t>
            </a:r>
            <a:r>
              <a:rPr lang="en-US" b="1" dirty="0" err="1"/>
              <a:t>Macrolophus</a:t>
            </a:r>
            <a:r>
              <a:rPr lang="en-US" b="1" dirty="0"/>
              <a:t> </a:t>
            </a:r>
            <a:r>
              <a:rPr lang="en-US" b="1" dirty="0" err="1"/>
              <a:t>pygmaeus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43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52928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200" dirty="0">
                <a:effectLst/>
              </a:rPr>
              <a:t>Кліматичні зміни сприяють поширенню сільськогосподарських шкідник</a:t>
            </a:r>
            <a:r>
              <a:rPr lang="uk-UA" sz="3200" b="0" dirty="0">
                <a:effectLst/>
              </a:rPr>
              <a:t>ів</a:t>
            </a:r>
            <a:r>
              <a:rPr lang="uk-UA" b="0" dirty="0">
                <a:effectLst/>
              </a:rPr>
              <a:t/>
            </a:r>
            <a:br>
              <a:rPr lang="uk-UA" b="0" dirty="0">
                <a:effectLst/>
              </a:rPr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484784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Комахи, що повзають і літають на фруктових і овочевих рослинах, </a:t>
            </a:r>
            <a:r>
              <a:rPr lang="uk-UA" sz="2000" dirty="0" err="1"/>
              <a:t>можуть </a:t>
            </a:r>
            <a:r>
              <a:rPr lang="uk-UA" sz="2000" dirty="0" err="1">
                <a:hlinkClick r:id="rId2"/>
              </a:rPr>
              <a:t>виглядати</a:t>
            </a:r>
            <a:r>
              <a:rPr lang="uk-UA" sz="2000" dirty="0" err="1"/>
              <a:t> нешкі</a:t>
            </a:r>
            <a:r>
              <a:rPr lang="uk-UA" sz="2000" dirty="0"/>
              <a:t>дливими, але їхня поява є тривожним сигналом для садівників-любителів та професійних фермерів. Інтродуковані комахи-шкідники стають все поширенішими через зміну клімату, ставлячи під загрозу сільськогосподарське виробництво.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140" y="3586628"/>
            <a:ext cx="6120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Серед</a:t>
            </a:r>
            <a:r>
              <a:rPr lang="ru-RU" sz="2000" dirty="0"/>
              <a:t> </a:t>
            </a:r>
            <a:r>
              <a:rPr lang="ru-RU" sz="2000" dirty="0" err="1"/>
              <a:t>найнебезпечніших</a:t>
            </a:r>
            <a:r>
              <a:rPr lang="ru-RU" sz="2000" dirty="0"/>
              <a:t> </a:t>
            </a:r>
            <a:r>
              <a:rPr lang="ru-RU" sz="2000" dirty="0" err="1"/>
              <a:t>нових</a:t>
            </a:r>
            <a:r>
              <a:rPr lang="ru-RU" sz="2000" dirty="0"/>
              <a:t> </a:t>
            </a:r>
            <a:r>
              <a:rPr lang="ru-RU" sz="2000" dirty="0" err="1"/>
              <a:t>шкідників</a:t>
            </a:r>
            <a:r>
              <a:rPr lang="ru-RU" sz="2000" dirty="0"/>
              <a:t> — </a:t>
            </a:r>
            <a:r>
              <a:rPr lang="ru-RU" sz="2000" dirty="0" err="1"/>
              <a:t>зелений</a:t>
            </a:r>
            <a:r>
              <a:rPr lang="ru-RU" sz="2000" dirty="0"/>
              <a:t> </a:t>
            </a:r>
            <a:r>
              <a:rPr lang="ru-RU" sz="2000" dirty="0" err="1"/>
              <a:t>рисовий</a:t>
            </a:r>
            <a:r>
              <a:rPr lang="ru-RU" sz="2000" dirty="0"/>
              <a:t> клоп,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вгризається</a:t>
            </a:r>
            <a:r>
              <a:rPr lang="ru-RU" sz="2000" dirty="0"/>
              <a:t> у </a:t>
            </a:r>
            <a:r>
              <a:rPr lang="ru-RU" sz="2000" dirty="0" err="1"/>
              <a:t>фрукти</a:t>
            </a:r>
            <a:r>
              <a:rPr lang="ru-RU" sz="2000" dirty="0"/>
              <a:t> та </a:t>
            </a:r>
            <a:r>
              <a:rPr lang="ru-RU" sz="2000" dirty="0" err="1"/>
              <a:t>овочі</a:t>
            </a:r>
            <a:r>
              <a:rPr lang="ru-RU" sz="2000" dirty="0"/>
              <a:t>, </a:t>
            </a:r>
            <a:r>
              <a:rPr lang="ru-RU" sz="2000" dirty="0" err="1"/>
              <a:t>роблячи</a:t>
            </a:r>
            <a:r>
              <a:rPr lang="ru-RU" sz="2000" dirty="0"/>
              <a:t> малину </a:t>
            </a:r>
            <a:r>
              <a:rPr lang="ru-RU" sz="2000" dirty="0" err="1"/>
              <a:t>непридатною</a:t>
            </a:r>
            <a:r>
              <a:rPr lang="ru-RU" sz="2000" dirty="0"/>
              <a:t> для </a:t>
            </a:r>
            <a:r>
              <a:rPr lang="ru-RU" sz="2000" dirty="0" err="1"/>
              <a:t>споживання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9340" y="4962659"/>
            <a:ext cx="55446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Також</a:t>
            </a:r>
            <a:r>
              <a:rPr lang="ru-RU" sz="2000" dirty="0"/>
              <a:t> все </a:t>
            </a:r>
            <a:r>
              <a:rPr lang="ru-RU" sz="2000" dirty="0" err="1"/>
              <a:t>частіше</a:t>
            </a:r>
            <a:r>
              <a:rPr lang="ru-RU" sz="2000" dirty="0"/>
              <a:t> </a:t>
            </a:r>
            <a:r>
              <a:rPr lang="ru-RU" sz="2000" dirty="0" err="1"/>
              <a:t>з'являється</a:t>
            </a:r>
            <a:r>
              <a:rPr lang="ru-RU" sz="2000" dirty="0"/>
              <a:t> </a:t>
            </a:r>
            <a:r>
              <a:rPr lang="ru-RU" sz="2000" dirty="0" err="1"/>
              <a:t>мармуровий</a:t>
            </a:r>
            <a:r>
              <a:rPr lang="ru-RU" sz="2000" dirty="0"/>
              <a:t> </a:t>
            </a:r>
            <a:r>
              <a:rPr lang="ru-RU" sz="2000" dirty="0" err="1"/>
              <a:t>деревний</a:t>
            </a:r>
            <a:r>
              <a:rPr lang="ru-RU" sz="2000" dirty="0"/>
              <a:t> клоп (</a:t>
            </a:r>
            <a:r>
              <a:rPr lang="ru-RU" sz="2000" dirty="0" err="1"/>
              <a:t>Halyomorpha</a:t>
            </a:r>
            <a:r>
              <a:rPr lang="ru-RU" sz="2000" dirty="0"/>
              <a:t> </a:t>
            </a:r>
            <a:r>
              <a:rPr lang="ru-RU" sz="2000" dirty="0" err="1"/>
              <a:t>halys</a:t>
            </a:r>
            <a:r>
              <a:rPr lang="ru-RU" sz="2000" dirty="0"/>
              <a:t>), </a:t>
            </a:r>
            <a:r>
              <a:rPr lang="ru-RU" sz="2000" dirty="0" err="1"/>
              <a:t>який</a:t>
            </a:r>
            <a:r>
              <a:rPr lang="ru-RU" sz="2000" dirty="0"/>
              <a:t> походить з Китаю і </a:t>
            </a:r>
            <a:r>
              <a:rPr lang="ru-RU" sz="2000" dirty="0" err="1"/>
              <a:t>нападає</a:t>
            </a:r>
            <a:r>
              <a:rPr lang="ru-RU" sz="2000" dirty="0"/>
              <a:t> на широкий спектр культур, </a:t>
            </a:r>
            <a:r>
              <a:rPr lang="ru-RU" sz="2000" dirty="0" err="1"/>
              <a:t>включаючи</a:t>
            </a:r>
            <a:r>
              <a:rPr lang="ru-RU" sz="2000" dirty="0"/>
              <a:t> спаржу, </a:t>
            </a:r>
            <a:r>
              <a:rPr lang="ru-RU" sz="2000" dirty="0" err="1"/>
              <a:t>кукурудзу</a:t>
            </a:r>
            <a:r>
              <a:rPr lang="ru-RU" sz="2000" dirty="0"/>
              <a:t> та </a:t>
            </a:r>
            <a:r>
              <a:rPr lang="ru-RU" sz="2000" dirty="0" err="1"/>
              <a:t>картоплю</a:t>
            </a:r>
            <a:r>
              <a:rPr lang="ru-RU" sz="2000" dirty="0"/>
              <a:t>.</a:t>
            </a:r>
            <a:endParaRPr lang="uk-UA" sz="2000" dirty="0"/>
          </a:p>
        </p:txBody>
      </p:sp>
      <p:sp>
        <p:nvSpPr>
          <p:cNvPr id="7" name="AutoShape 2" descr="Інвазивні комахи-шкідники загрожують аграрному сектору Європи внаслідок зміни клімату. Фото: dp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792" y="3409808"/>
            <a:ext cx="3322588" cy="218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076056" y="5778267"/>
            <a:ext cx="4211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err="1"/>
              <a:t>Інвазивні</a:t>
            </a:r>
            <a:r>
              <a:rPr lang="uk-UA" sz="2000" dirty="0"/>
              <a:t> комахи-шкідники загрожують аграрному сектору Європи внаслідок зміни клімату</a:t>
            </a:r>
          </a:p>
        </p:txBody>
      </p:sp>
    </p:spTree>
    <p:extLst>
      <p:ext uri="{BB962C8B-B14F-4D97-AF65-F5344CB8AC3E}">
        <p14:creationId xmlns:p14="http://schemas.microsoft.com/office/powerpoint/2010/main" val="840879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>
                <a:effectLst/>
              </a:rPr>
              <a:t>Куди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зник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колорадський</a:t>
            </a:r>
            <a:r>
              <a:rPr lang="ru-RU" sz="3200" dirty="0">
                <a:effectLst/>
              </a:rPr>
              <a:t> жук, </a:t>
            </a:r>
            <a:r>
              <a:rPr lang="ru-RU" sz="3200" dirty="0" err="1">
                <a:effectLst/>
              </a:rPr>
              <a:t>чому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зникають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метелики</a:t>
            </a:r>
            <a:r>
              <a:rPr lang="ru-RU" sz="3200" dirty="0">
                <a:effectLst/>
              </a:rPr>
              <a:t> та </a:t>
            </a:r>
            <a:r>
              <a:rPr lang="ru-RU" sz="3200" dirty="0" err="1">
                <a:effectLst/>
              </a:rPr>
              <a:t>чи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загрожує</a:t>
            </a:r>
            <a:r>
              <a:rPr lang="ru-RU" sz="3200" dirty="0">
                <a:effectLst/>
              </a:rPr>
              <a:t> нам голод без </a:t>
            </a:r>
            <a:r>
              <a:rPr lang="ru-RU" sz="3200" dirty="0" err="1">
                <a:effectLst/>
              </a:rPr>
              <a:t>бджіл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88840"/>
            <a:ext cx="6534472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err="1"/>
              <a:t>Зміни</a:t>
            </a:r>
            <a:r>
              <a:rPr lang="ru-RU" sz="2000" dirty="0"/>
              <a:t> </a:t>
            </a:r>
            <a:r>
              <a:rPr lang="ru-RU" sz="2000" dirty="0" err="1"/>
              <a:t>клімату</a:t>
            </a:r>
            <a:r>
              <a:rPr lang="ru-RU" sz="2000" dirty="0"/>
              <a:t>, </a:t>
            </a:r>
            <a:r>
              <a:rPr lang="ru-RU" sz="2000" dirty="0" err="1"/>
              <a:t>спричинені</a:t>
            </a:r>
            <a:r>
              <a:rPr lang="ru-RU" sz="2000" dirty="0"/>
              <a:t> </a:t>
            </a:r>
            <a:r>
              <a:rPr lang="ru-RU" sz="2000" dirty="0" err="1"/>
              <a:t>людською</a:t>
            </a:r>
            <a:r>
              <a:rPr lang="ru-RU" sz="2000" dirty="0"/>
              <a:t> </a:t>
            </a:r>
            <a:r>
              <a:rPr lang="ru-RU" sz="2000" dirty="0" err="1"/>
              <a:t>діяльністю</a:t>
            </a:r>
            <a:r>
              <a:rPr lang="ru-RU" sz="2000" dirty="0"/>
              <a:t>, та </a:t>
            </a:r>
            <a:r>
              <a:rPr lang="ru-RU" sz="2000" dirty="0" err="1"/>
              <a:t>знищення</a:t>
            </a:r>
            <a:r>
              <a:rPr lang="ru-RU" sz="2000" dirty="0"/>
              <a:t> природного </a:t>
            </a:r>
            <a:r>
              <a:rPr lang="ru-RU" sz="2000" dirty="0" err="1"/>
              <a:t>середовища</a:t>
            </a:r>
            <a:r>
              <a:rPr lang="ru-RU" sz="2000" dirty="0"/>
              <a:t> </a:t>
            </a:r>
            <a:r>
              <a:rPr lang="ru-RU" sz="2000" dirty="0" err="1"/>
              <a:t>існування</a:t>
            </a:r>
            <a:r>
              <a:rPr lang="ru-RU" sz="2000" dirty="0"/>
              <a:t> є </a:t>
            </a:r>
            <a:r>
              <a:rPr lang="ru-RU" sz="2000" dirty="0" err="1"/>
              <a:t>головними</a:t>
            </a:r>
            <a:r>
              <a:rPr lang="ru-RU" sz="2000" dirty="0"/>
              <a:t> факторами, </a:t>
            </a:r>
            <a:r>
              <a:rPr lang="ru-RU" sz="2000" dirty="0" err="1"/>
              <a:t>що</a:t>
            </a:r>
            <a:r>
              <a:rPr lang="ru-RU" sz="2000" dirty="0"/>
              <a:t> негативно </a:t>
            </a:r>
            <a:r>
              <a:rPr lang="ru-RU" sz="2000" dirty="0" err="1"/>
              <a:t>впливають</a:t>
            </a:r>
            <a:r>
              <a:rPr lang="ru-RU" sz="2000" dirty="0"/>
              <a:t> на </a:t>
            </a:r>
            <a:r>
              <a:rPr lang="ru-RU" sz="2000" dirty="0" err="1"/>
              <a:t>світ</a:t>
            </a:r>
            <a:r>
              <a:rPr lang="ru-RU" sz="2000" dirty="0"/>
              <a:t> комах.</a:t>
            </a:r>
          </a:p>
        </p:txBody>
      </p:sp>
      <p:sp>
        <p:nvSpPr>
          <p:cNvPr id="5" name="AutoShape 2" descr="Фото ілюстративн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633" y="3312651"/>
            <a:ext cx="4325367" cy="270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1419" y="3380125"/>
            <a:ext cx="4572000" cy="3477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sz="2000" dirty="0" smtClean="0"/>
              <a:t>Значне </a:t>
            </a:r>
            <a:r>
              <a:rPr lang="uk-UA" sz="2000" dirty="0"/>
              <a:t>зменшення кількості колорадського жука може бути пов'язане з виведенням </a:t>
            </a:r>
            <a:r>
              <a:rPr lang="uk-UA" sz="2000" dirty="0" err="1"/>
              <a:t>гененомодифікованих</a:t>
            </a:r>
            <a:r>
              <a:rPr lang="uk-UA" sz="2000" dirty="0"/>
              <a:t> сортів картоплі, стійких до цього шкідника. Також зменшилася кількість приватних ділянок під картоплю та з'явилися ефективніші засоби боротьби. Проте, жук не зник повністю і досі зустрічається на полях з пасльоновими культурами.</a:t>
            </a:r>
          </a:p>
        </p:txBody>
      </p:sp>
    </p:spTree>
    <p:extLst>
      <p:ext uri="{BB962C8B-B14F-4D97-AF65-F5344CB8AC3E}">
        <p14:creationId xmlns:p14="http://schemas.microsoft.com/office/powerpoint/2010/main" val="2618902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200" dirty="0">
                <a:effectLst/>
              </a:rPr>
              <a:t>Комахи – архітектори природи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5"/>
            <a:ext cx="8478688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К</a:t>
            </a:r>
            <a:r>
              <a:rPr lang="uk-UA" sz="2000" dirty="0" smtClean="0"/>
              <a:t>омахи </a:t>
            </a:r>
            <a:r>
              <a:rPr lang="uk-UA" sz="2000" dirty="0"/>
              <a:t>є невіддільним компонентом будь-якої екосистеми, виконуючи ролі запилювачів, деструкторів органічних речовин та беручи участь у </a:t>
            </a:r>
            <a:r>
              <a:rPr lang="uk-UA" sz="2000" dirty="0" err="1"/>
              <a:t>колообігу</a:t>
            </a:r>
            <a:r>
              <a:rPr lang="uk-UA" sz="2000" dirty="0"/>
              <a:t> речовин. Без комах у тому вигляді, в якому існує зараз життя на Землі, воно було б неможливим, оскільки вони запилюють рослини, що є ресурсом для людей і тварин.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725997"/>
            <a:ext cx="8064896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err="1"/>
              <a:t>Зменшення</a:t>
            </a:r>
            <a:r>
              <a:rPr lang="ru-RU" sz="2000" dirty="0"/>
              <a:t> </a:t>
            </a:r>
            <a:r>
              <a:rPr lang="ru-RU" sz="2000" dirty="0" err="1"/>
              <a:t>кількості</a:t>
            </a:r>
            <a:r>
              <a:rPr lang="ru-RU" sz="2000" dirty="0"/>
              <a:t> </a:t>
            </a:r>
            <a:r>
              <a:rPr lang="ru-RU" sz="2000" dirty="0" err="1"/>
              <a:t>метеликів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негативно </a:t>
            </a:r>
            <a:r>
              <a:rPr lang="ru-RU" sz="2000" dirty="0" err="1"/>
              <a:t>вплинути</a:t>
            </a:r>
            <a:r>
              <a:rPr lang="ru-RU" sz="2000" dirty="0"/>
              <a:t> на </a:t>
            </a:r>
            <a:r>
              <a:rPr lang="ru-RU" sz="2000" dirty="0" err="1"/>
              <a:t>екосистеми</a:t>
            </a:r>
            <a:r>
              <a:rPr lang="ru-RU" sz="2000" dirty="0"/>
              <a:t>, 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їхні</a:t>
            </a:r>
            <a:r>
              <a:rPr lang="ru-RU" sz="2000" dirty="0"/>
              <a:t> личинки є кормом для </a:t>
            </a:r>
            <a:r>
              <a:rPr lang="ru-RU" sz="2000" dirty="0" err="1"/>
              <a:t>птахів</a:t>
            </a:r>
            <a:r>
              <a:rPr lang="ru-RU" sz="2000" dirty="0"/>
              <a:t>, а </a:t>
            </a:r>
            <a:r>
              <a:rPr lang="ru-RU" sz="2000" dirty="0" err="1"/>
              <a:t>гусінь</a:t>
            </a:r>
            <a:r>
              <a:rPr lang="ru-RU" sz="2000" dirty="0"/>
              <a:t> </a:t>
            </a:r>
            <a:r>
              <a:rPr lang="ru-RU" sz="2000" dirty="0" err="1"/>
              <a:t>бере</a:t>
            </a:r>
            <a:r>
              <a:rPr lang="ru-RU" sz="2000" dirty="0"/>
              <a:t> участь у </a:t>
            </a:r>
            <a:r>
              <a:rPr lang="ru-RU" sz="2000" dirty="0" err="1"/>
              <a:t>кругообігу</a:t>
            </a:r>
            <a:r>
              <a:rPr lang="ru-RU" sz="2000" dirty="0"/>
              <a:t> </a:t>
            </a:r>
            <a:r>
              <a:rPr lang="ru-RU" sz="2000" dirty="0" err="1"/>
              <a:t>поживних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у </a:t>
            </a:r>
            <a:r>
              <a:rPr lang="ru-RU" sz="2000" dirty="0" err="1"/>
              <a:t>ґрунті</a:t>
            </a:r>
            <a:r>
              <a:rPr lang="ru-RU" sz="2000" dirty="0"/>
              <a:t>.</a:t>
            </a:r>
            <a:endParaRPr lang="uk-UA" sz="2000" dirty="0"/>
          </a:p>
        </p:txBody>
      </p:sp>
      <p:pic>
        <p:nvPicPr>
          <p:cNvPr id="10242" name="Picture 2" descr="Комахи-архітектори та їх будинок (фото) » «Морс» — Розважально-інформаційний журн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03338"/>
            <a:ext cx="3078088" cy="215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Богомоли - дивовижні комахи (фото) » «Морс» — Розважально-інформаційний журна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7" y="4869160"/>
            <a:ext cx="2676687" cy="200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49871" y="5443603"/>
            <a:ext cx="274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Богомоли - хижі комахи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5819801"/>
            <a:ext cx="2303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/>
              <a:t>Богомол звичайний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7536" y="3853497"/>
            <a:ext cx="819646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Богомоли є майстрами камуфляжу і використовують захисне забарвлення, щоб гармоніювати з листям, уникати хижаків і для лову жертв в пастку.</a:t>
            </a:r>
          </a:p>
        </p:txBody>
      </p:sp>
    </p:spTree>
    <p:extLst>
      <p:ext uri="{BB962C8B-B14F-4D97-AF65-F5344CB8AC3E}">
        <p14:creationId xmlns:p14="http://schemas.microsoft.com/office/powerpoint/2010/main" val="307696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>
                <a:effectLst/>
              </a:rPr>
              <a:t>Війна</a:t>
            </a:r>
            <a:r>
              <a:rPr lang="ru-RU" sz="3200" dirty="0">
                <a:effectLst/>
              </a:rPr>
              <a:t>, </a:t>
            </a:r>
            <a:r>
              <a:rPr lang="ru-RU" sz="3200" dirty="0" err="1">
                <a:effectLst/>
              </a:rPr>
              <a:t>клімат</a:t>
            </a:r>
            <a:r>
              <a:rPr lang="ru-RU" sz="3200" dirty="0">
                <a:effectLst/>
              </a:rPr>
              <a:t> та </a:t>
            </a:r>
            <a:r>
              <a:rPr lang="ru-RU" sz="3200" dirty="0" err="1">
                <a:effectLst/>
              </a:rPr>
              <a:t>людина</a:t>
            </a:r>
            <a:r>
              <a:rPr lang="ru-RU" sz="3200" dirty="0">
                <a:effectLst/>
              </a:rPr>
              <a:t> – </a:t>
            </a:r>
            <a:r>
              <a:rPr lang="ru-RU" sz="3200" dirty="0" err="1">
                <a:effectLst/>
              </a:rPr>
              <a:t>головні</a:t>
            </a:r>
            <a:r>
              <a:rPr lang="ru-RU" sz="3200" dirty="0">
                <a:effectLst/>
              </a:rPr>
              <a:t> вороги комах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412776"/>
            <a:ext cx="8640960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000" dirty="0"/>
              <a:t>Бойові дії на Луганщині </a:t>
            </a:r>
            <a:r>
              <a:rPr lang="uk-UA" sz="2000" dirty="0" smtClean="0"/>
              <a:t>та в інших </a:t>
            </a:r>
            <a:r>
              <a:rPr lang="uk-UA" sz="2000" smtClean="0"/>
              <a:t>регіонах країни призвели </a:t>
            </a:r>
            <a:r>
              <a:rPr lang="uk-UA" sz="2000" dirty="0"/>
              <a:t>до знищення величезних площ лісів, що спричинить сплеск чисельності комах-шкідників. Заміновані території ускладнюють боротьбу з ними. Зміни клімату, спричинені людською діяльністю, та знищення природного середовища існування є головними факторами, що негативно впливають на світ комах. Знищення природних біотопів, таких як старі ліси та спалення очеретів, завдає непоправної шкоди популяціям комах.</a:t>
            </a:r>
          </a:p>
        </p:txBody>
      </p:sp>
      <p:pic>
        <p:nvPicPr>
          <p:cNvPr id="13314" name="Picture 2" descr="Повелителі комарів: від нацистів до російських пропагандистів. Про що  гудуть &quot;бойові комарі&quot; | Українська прав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48" y="3963888"/>
            <a:ext cx="4408712" cy="262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Сарана в Україні: як кліматичні зміни спричинили нашестя комах –  Золотоноша.C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413"/>
            <a:ext cx="2339752" cy="189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Як війна впливає на природу України та чому збереження й відновлення природних екосистем є площею у військовому відновленні - Екод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327414"/>
            <a:ext cx="2088704" cy="189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00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565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/>
              <a:t>Екологи</a:t>
            </a:r>
            <a:r>
              <a:rPr lang="ru-RU" sz="3200" dirty="0"/>
              <a:t> </a:t>
            </a:r>
            <a:r>
              <a:rPr lang="ru-RU" sz="3200" dirty="0" err="1"/>
              <a:t>майбутнього</a:t>
            </a:r>
            <a:r>
              <a:rPr lang="ru-RU" sz="3200" dirty="0"/>
              <a:t>: </a:t>
            </a:r>
            <a:r>
              <a:rPr lang="ru-RU" sz="3200" dirty="0" err="1"/>
              <a:t>від</a:t>
            </a:r>
            <a:r>
              <a:rPr lang="ru-RU" sz="3200" dirty="0"/>
              <a:t> науки до </a:t>
            </a:r>
            <a:r>
              <a:rPr lang="ru-RU" sz="3200" dirty="0" err="1"/>
              <a:t>відбудови</a:t>
            </a:r>
            <a:r>
              <a:rPr lang="ru-RU" sz="3200" dirty="0"/>
              <a:t> </a:t>
            </a:r>
            <a:r>
              <a:rPr lang="ru-RU" sz="3200" dirty="0" err="1"/>
              <a:t>держави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656178"/>
            <a:ext cx="4572000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Молоді фахівці можуть </a:t>
            </a:r>
            <a:r>
              <a:rPr lang="uk-UA" dirty="0" err="1"/>
              <a:t>проєктувати</a:t>
            </a:r>
            <a:r>
              <a:rPr lang="uk-UA" dirty="0"/>
              <a:t> програми відновлення лісів, парків та сільськогосподарських угідь, що зміцнить продовольчу безпеку та екологічну стійкість держави.</a:t>
            </a:r>
          </a:p>
        </p:txBody>
      </p:sp>
      <p:pic>
        <p:nvPicPr>
          <p:cNvPr id="15362" name="Picture 2" descr="МАЙБУТНЄ ПЛАНЕТИ У НАШИХ РУКАХ! Запрошуємо долучитися до Міжнародного екологічного конкурсу дитячого малюнка «Майбутнє планети у наших руках!», який розпочався 10 лютого 2025 року. Мета конкурсу – звернути увагу на проблему знищ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4633"/>
            <a:ext cx="1584176" cy="138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608" y="3461542"/>
            <a:ext cx="45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 smtClean="0"/>
              <a:t>Майбутні екологи </a:t>
            </a:r>
            <a:r>
              <a:rPr lang="uk-UA" dirty="0"/>
              <a:t>з глибокими знаннями про комах допомагають впроваджувати біологічні методи боротьби зі шкідниками, зменшуючи використання хімікатів. Це сприяє здоровій продукції, економії ресурсів і розвитку “зеленого” сектору економіки.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9504" y="1351802"/>
            <a:ext cx="45720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dirty="0"/>
              <a:t>Молодь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займатися</a:t>
            </a:r>
            <a:r>
              <a:rPr lang="ru-RU" dirty="0"/>
              <a:t> </a:t>
            </a:r>
            <a:r>
              <a:rPr lang="ru-RU" dirty="0" err="1"/>
              <a:t>моніторингом</a:t>
            </a:r>
            <a:r>
              <a:rPr lang="ru-RU" dirty="0"/>
              <a:t> </a:t>
            </a:r>
            <a:r>
              <a:rPr lang="ru-RU" dirty="0" err="1"/>
              <a:t>біорізноманіття</a:t>
            </a:r>
            <a:r>
              <a:rPr lang="ru-RU" dirty="0"/>
              <a:t> та </a:t>
            </a:r>
            <a:r>
              <a:rPr lang="ru-RU" dirty="0" err="1"/>
              <a:t>виявленням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комах,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науково</a:t>
            </a:r>
            <a:r>
              <a:rPr lang="ru-RU" dirty="0"/>
              <a:t> </a:t>
            </a:r>
            <a:r>
              <a:rPr lang="ru-RU" dirty="0" err="1"/>
              <a:t>обґрунтовані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для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 та </a:t>
            </a:r>
            <a:r>
              <a:rPr lang="ru-RU" dirty="0" err="1"/>
              <a:t>стратегічного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територій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9504" y="3600042"/>
            <a:ext cx="4572000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dirty="0" err="1"/>
              <a:t>Знання</a:t>
            </a:r>
            <a:r>
              <a:rPr lang="ru-RU" dirty="0"/>
              <a:t> про комах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передавати</a:t>
            </a:r>
            <a:r>
              <a:rPr lang="ru-RU" dirty="0"/>
              <a:t> </a:t>
            </a:r>
            <a:r>
              <a:rPr lang="ru-RU" dirty="0" err="1"/>
              <a:t>іншим</a:t>
            </a:r>
            <a:r>
              <a:rPr lang="ru-RU" dirty="0"/>
              <a:t>, </a:t>
            </a:r>
            <a:r>
              <a:rPr lang="ru-RU" dirty="0" err="1"/>
              <a:t>виховуючи</a:t>
            </a:r>
            <a:r>
              <a:rPr lang="ru-RU" dirty="0"/>
              <a:t> </a:t>
            </a:r>
            <a:r>
              <a:rPr lang="ru-RU" dirty="0" err="1"/>
              <a:t>нове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 </a:t>
            </a:r>
            <a:r>
              <a:rPr lang="ru-RU" dirty="0" err="1"/>
              <a:t>свідомих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раціонально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та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екологічну</a:t>
            </a:r>
            <a:r>
              <a:rPr lang="ru-RU" dirty="0"/>
              <a:t> </a:t>
            </a:r>
            <a:r>
              <a:rPr lang="ru-RU" dirty="0" err="1"/>
              <a:t>безпеку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5460695"/>
            <a:ext cx="7156524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Молоді екологи можуть брати участь у розробці екологічних стандартів, законів і програм відновлення довкілля після війни або економічних катастроф, допомагаючи державі стати стійкішою до змін клімату та антропогенних втручань.</a:t>
            </a:r>
          </a:p>
        </p:txBody>
      </p:sp>
      <p:sp>
        <p:nvSpPr>
          <p:cNvPr id="9" name="Стрелка вниз 8"/>
          <p:cNvSpPr/>
          <p:nvPr/>
        </p:nvSpPr>
        <p:spPr>
          <a:xfrm rot="1529103">
            <a:off x="3847019" y="1108047"/>
            <a:ext cx="432428" cy="5798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 rot="20091581">
            <a:off x="5949068" y="985560"/>
            <a:ext cx="438733" cy="606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 вниз 13"/>
          <p:cNvSpPr/>
          <p:nvPr/>
        </p:nvSpPr>
        <p:spPr>
          <a:xfrm rot="1119648">
            <a:off x="4042603" y="1329443"/>
            <a:ext cx="424703" cy="2151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елка вниз 14"/>
          <p:cNvSpPr/>
          <p:nvPr/>
        </p:nvSpPr>
        <p:spPr>
          <a:xfrm>
            <a:off x="4302426" y="1081719"/>
            <a:ext cx="432428" cy="42726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трелка вниз 15"/>
          <p:cNvSpPr/>
          <p:nvPr/>
        </p:nvSpPr>
        <p:spPr>
          <a:xfrm rot="20812763">
            <a:off x="4481401" y="1694401"/>
            <a:ext cx="291898" cy="19275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AutoShape 4" descr="VIP-номер для бджоли: як збільшити кількість диких комах-запилювачів і чому  вони важливі для аграріїв | Пропозиція – Головний журнал з питань  агробізнес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3" y="5571154"/>
            <a:ext cx="1428055" cy="1122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Дений табір 2025 на оселі СУМ Веселка - 1-й тиждень - СУ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61" y="66466"/>
            <a:ext cx="917966" cy="122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730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/>
              <a:t>Майбутнє</a:t>
            </a:r>
            <a:r>
              <a:rPr lang="ru-RU" sz="3200" dirty="0"/>
              <a:t> </a:t>
            </a:r>
            <a:r>
              <a:rPr lang="ru-RU" sz="3200" dirty="0" err="1"/>
              <a:t>України</a:t>
            </a:r>
            <a:r>
              <a:rPr lang="ru-RU" sz="3200" dirty="0"/>
              <a:t> — у руках </a:t>
            </a:r>
            <a:r>
              <a:rPr lang="ru-RU" sz="3200" dirty="0" err="1"/>
              <a:t>молоді</a:t>
            </a:r>
            <a:r>
              <a:rPr lang="ru-RU" sz="3200" dirty="0"/>
              <a:t>.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41277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/>
              <a:t>Майбутнє природи залежить від тих, хто сьогодні вчиться розуміти її закони. Саме молоде покоління після війни відбудує не лише міста України, а й відновить гармонію між людиною та живою природою.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3717032"/>
            <a:ext cx="67859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Після війни Україна відбудує свої міста і села.</a:t>
            </a:r>
            <a:br>
              <a:rPr lang="uk-UA" sz="2000" dirty="0"/>
            </a:br>
            <a:r>
              <a:rPr lang="uk-UA" sz="2000" dirty="0"/>
              <a:t>Але разом із цим ми повинні відновити і найцінніше — </a:t>
            </a:r>
            <a:r>
              <a:rPr lang="uk-UA" sz="2000" b="1" dirty="0"/>
              <a:t>живу природу нашої землі</a:t>
            </a:r>
            <a:r>
              <a:rPr lang="uk-UA" sz="2000" dirty="0"/>
              <a:t>.</a:t>
            </a:r>
          </a:p>
          <a:p>
            <a:r>
              <a:rPr lang="uk-UA" sz="2000" dirty="0"/>
              <a:t>Саме молоде покоління — майбутні науковці, агрономи, екологи — зможе зберегти цю гармонію, щоб </a:t>
            </a:r>
            <a:r>
              <a:rPr lang="uk-UA" sz="2000" b="1" dirty="0"/>
              <a:t>над нашою землею знову лунало дзижчання комах і цвіли квітучі поля мирної України.</a:t>
            </a:r>
            <a:endParaRPr lang="uk-UA" sz="2000" dirty="0"/>
          </a:p>
        </p:txBody>
      </p:sp>
      <p:pic>
        <p:nvPicPr>
          <p:cNvPr id="11266" name="Picture 2" descr="Топ-5 &quot;творців змін&quot; в екології: за кого проголосуєте ви? – Рубр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441" y="1700808"/>
            <a:ext cx="399268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44" y="4437112"/>
            <a:ext cx="2746019" cy="172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Оголошується Всеукраїнський конкурс плакатів «Майбутнє планети у наших руках!» - Тернопільська обласна бібліотека для дітей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5" t="25378" r="13371" b="4255"/>
          <a:stretch/>
        </p:blipFill>
        <p:spPr bwMode="auto">
          <a:xfrm>
            <a:off x="114298" y="162897"/>
            <a:ext cx="1447801" cy="126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49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744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3200" dirty="0" smtClean="0"/>
              <a:t>Використані джерела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052736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2"/>
              </a:rPr>
              <a:t>1.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agrarii-razom.com.ua/news-agro/vidkrito-gribok-sho-peretvoryue-komah-v-zombi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84482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3"/>
              </a:rPr>
              <a:t>2.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focus.ua/uk/technologies/554092-semeyni-razborki-ucheni-izuchili-mehanizmi-serzhivuyushchie-konkurentnuyu-sredi-muravev-rodstvennikov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7096" y="2852936"/>
            <a:ext cx="6462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4"/>
              </a:rPr>
              <a:t>3.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://delo.ua/agro/ukrayinski-biolaboratoriyi-yak-xizi-komaxi-zaxishhayut-vrozai-v-teplicyax-435063</a:t>
            </a:r>
            <a:r>
              <a:rPr lang="en-US" dirty="0" smtClean="0">
                <a:hlinkClick r:id="rId4"/>
              </a:rPr>
              <a:t>/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7096" y="3776266"/>
            <a:ext cx="6426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5"/>
              </a:rPr>
              <a:t>4.</a:t>
            </a: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greenpost.ua/news/klimatychni-zminy-spryyayut-poshyrennyu-silskogospodarskyh-shkidnykiv-i87004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8876" y="4581128"/>
            <a:ext cx="6755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6"/>
              </a:rPr>
              <a:t>5.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greenpost.ua/news/kudy-znyk-koloradskyj-zhuk-chomu-znykayut-metelyky-ta-chy-zagrozhuye-nam-golod-bez-bdzhil-i91109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7948" y="5657671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hlinkClick r:id="rId6"/>
              </a:rPr>
              <a:t>6.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greenpost.ua/news/kudy-znyk-koloradskyj-zhuk-chomu-znykayut-metelyky-ta-chy-zagrozhuye-nam-golod-bez-bdzhil-i91109</a:t>
            </a: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5976145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358</TotalTime>
  <Words>1164</Words>
  <Application>Microsoft Office PowerPoint</Application>
  <PresentationFormat>Экран (4:3)</PresentationFormat>
  <Paragraphs>116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«Екологічні зв’язки рослин і комах у природних екосистемах та агроекосистемах»  Номінація «Еколог-Юніор»</vt:lpstr>
      <vt:lpstr>Актуальність  теми</vt:lpstr>
      <vt:lpstr>Мета дослідження </vt:lpstr>
      <vt:lpstr>Презентация PowerPoint</vt:lpstr>
      <vt:lpstr>Природа говорить, а коли ми її не чуємо - планета стогне</vt:lpstr>
      <vt:lpstr>Екологічні зв’язки в екосистемах</vt:lpstr>
      <vt:lpstr>Хижацтво. Комахи - зомбі</vt:lpstr>
      <vt:lpstr>Використання хижих комах в агросфері</vt:lpstr>
      <vt:lpstr>Використання хижих комах в агросфері</vt:lpstr>
      <vt:lpstr>Ентомофаги хижаки</vt:lpstr>
      <vt:lpstr>Кліматичні зміни сприяють поширенню сільськогосподарських шкідників </vt:lpstr>
      <vt:lpstr>Куди зник колорадський жук, чому зникають метелики та чи загрожує нам голод без бджіл </vt:lpstr>
      <vt:lpstr>Комахи – архітектори природи</vt:lpstr>
      <vt:lpstr>Війна, клімат та людина – головні вороги комах</vt:lpstr>
      <vt:lpstr>Екологи майбутнього: від науки до відбудови держави</vt:lpstr>
      <vt:lpstr>Майбутнє України — у руках молоді.</vt:lpstr>
      <vt:lpstr>Використані джерела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«Екологічні зв’язки рослин і комах у природних екосистемах та агроекосистемах» Номінація «Еколог-Юніор»</dc:title>
  <dc:creator>Анна</dc:creator>
  <cp:lastModifiedBy>Анна</cp:lastModifiedBy>
  <cp:revision>49</cp:revision>
  <dcterms:created xsi:type="dcterms:W3CDTF">2026-03-14T13:16:51Z</dcterms:created>
  <dcterms:modified xsi:type="dcterms:W3CDTF">2026-03-15T09:30:18Z</dcterms:modified>
</cp:coreProperties>
</file>