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7" r:id="rId4"/>
    <p:sldId id="259" r:id="rId5"/>
    <p:sldId id="260" r:id="rId6"/>
    <p:sldId id="261" r:id="rId7"/>
    <p:sldId id="262" r:id="rId8"/>
    <p:sldId id="263" r:id="rId9"/>
    <p:sldId id="272" r:id="rId10"/>
    <p:sldId id="269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BB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Помірний стиль 2 –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Помірний стиль 2 –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Без стилю та сітки таблиці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8A3A9A-8E6A-BC33-69FF-C2B445BACD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0450B48-115D-15A6-7A6A-8C147040A4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35B469-54E2-70A6-1370-C4CDDB3E4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60E0-6C0C-46A4-BBEE-F218F1F844B8}" type="datetimeFigureOut">
              <a:rPr lang="ru-RU" smtClean="0"/>
              <a:t>26.03.2026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B4EBA-984E-9178-A45E-03514E59E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51F907-DFB7-CE00-433F-E2401F958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B64C1-44C4-4DE2-A1FB-25134E0B394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927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2F08EE-903E-38CB-544F-AF3D3DE2A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FCD834-B65D-5901-2CE0-42CD38C937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F76A3E-A4D2-B80E-9BE0-3930090D4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60E0-6C0C-46A4-BBEE-F218F1F844B8}" type="datetimeFigureOut">
              <a:rPr lang="ru-RU" smtClean="0"/>
              <a:t>26.03.2026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19722F-AA0C-1052-539F-C99D85CBA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4D6DDD-EF44-6887-5D5E-84CB7347E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B64C1-44C4-4DE2-A1FB-25134E0B394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621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22EF5E-CC83-F0E7-A1E5-47DB1277A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4C75E49-107E-93BB-8C12-26C86D7572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08D475-580B-F7BB-9437-2266506BB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60E0-6C0C-46A4-BBEE-F218F1F844B8}" type="datetimeFigureOut">
              <a:rPr lang="ru-RU" smtClean="0"/>
              <a:t>26.03.2026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0550710-6DD2-08AC-CBD8-66A7224CC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F5AB9-9F95-F7AA-8633-A6C295706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B64C1-44C4-4DE2-A1FB-25134E0B394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009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514738-6B3B-DEE5-FCAC-B5ECC52AD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965B84-217C-A67A-CB4F-0B9F0A7E6D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8107B16-5D07-03CC-4F30-B98D969A8D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E3DF661-5C4B-97E2-BF95-6E8DD175B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60E0-6C0C-46A4-BBEE-F218F1F844B8}" type="datetimeFigureOut">
              <a:rPr lang="ru-RU" smtClean="0"/>
              <a:t>26.03.2026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59C8F49-6086-2FD2-A697-B8D94441B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D9BD043-0284-F907-8493-08A829A8F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B64C1-44C4-4DE2-A1FB-25134E0B394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2722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4FFD17-2F60-27CB-698F-A46BE299E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7199F6-29E7-668F-D737-61EFD347C9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1F097D4-6457-2BF1-7EE7-65D0A9F0CE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1D9DC8B-11B7-131C-7CE8-D4FDBD7ADB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5D63C8A-BDA5-95EA-4F57-D75DCD1390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5430DBF-7BE3-75B4-3D18-0865CBD4E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60E0-6C0C-46A4-BBEE-F218F1F844B8}" type="datetimeFigureOut">
              <a:rPr lang="ru-RU" smtClean="0"/>
              <a:t>26.03.2026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B31D7BE-47E3-DDEE-0DA8-3D37DD9FF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1B37F16-4DA2-B009-0D54-70578E992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B64C1-44C4-4DE2-A1FB-25134E0B394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922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4A80EE-ECF6-7F0F-BF2D-931821CCC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032A4C7-6325-BA0B-7396-41FF362D2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60E0-6C0C-46A4-BBEE-F218F1F844B8}" type="datetimeFigureOut">
              <a:rPr lang="ru-RU" smtClean="0"/>
              <a:t>26.03.2026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FFECE98-F8D2-A177-1B16-36EA91180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AD814B4-D4A2-B196-81E9-4C1E54B27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B64C1-44C4-4DE2-A1FB-25134E0B394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097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0BE3C31-B437-EA85-2D3C-CDF05CD83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60E0-6C0C-46A4-BBEE-F218F1F844B8}" type="datetimeFigureOut">
              <a:rPr lang="ru-RU" smtClean="0"/>
              <a:t>26.03.2026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F8DE9AA-ACE2-D1FE-07E6-A7A704162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C27AEBF-7604-EDB9-5E0F-42F0D1B1A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B64C1-44C4-4DE2-A1FB-25134E0B394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271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AB5551-E8BA-3EB4-7640-0885BF2CE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7D8802-A9F1-8053-2497-9480181F1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A6B1775-79E7-5B64-904D-54081EFDDA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28B3B3D-85DA-5789-B497-A2EFD7566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60E0-6C0C-46A4-BBEE-F218F1F844B8}" type="datetimeFigureOut">
              <a:rPr lang="ru-RU" smtClean="0"/>
              <a:t>26.03.2026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10087F4-F3BB-2A0E-CD50-DF15FE590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30D9385-DCF2-8D2F-0C29-539542AD2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B64C1-44C4-4DE2-A1FB-25134E0B394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269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86DFDC-451E-FA12-3630-6853F5410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C111D3C-4475-BA12-4E56-75F5CB545F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4AED9A6-82D1-2E7D-E65F-DC630D3E8C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FADBC16-D082-8CF2-95FE-35A43FC6A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60E0-6C0C-46A4-BBEE-F218F1F844B8}" type="datetimeFigureOut">
              <a:rPr lang="ru-RU" smtClean="0"/>
              <a:t>26.03.2026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56C17D0-1F28-060D-50DC-9569FD0D3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24BAF9D-3AC7-36FC-A91B-B88A01953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B64C1-44C4-4DE2-A1FB-25134E0B394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158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521D75-EE3B-786A-7CED-3AE06803B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199302A-5E9A-BE19-A65E-BFEDB8313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84A954-94A9-50E4-CB09-48138AEA0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60E0-6C0C-46A4-BBEE-F218F1F844B8}" type="datetimeFigureOut">
              <a:rPr lang="ru-RU" smtClean="0"/>
              <a:t>26.03.2026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288E90-8702-1873-B140-064A88394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51AE58-4D4A-DD55-4771-33FF30548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B64C1-44C4-4DE2-A1FB-25134E0B394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977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AC44517-175C-D9EF-F8DB-C58DBEC754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DFA0FA5-5514-7213-6AB4-7BE88601A9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CF0BB4-1982-710F-DFB5-75CD1B545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60E0-6C0C-46A4-BBEE-F218F1F844B8}" type="datetimeFigureOut">
              <a:rPr lang="ru-RU" smtClean="0"/>
              <a:t>26.03.2026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E652AC-45BA-BFD5-A2DD-A923065EC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CF378C8-C1F6-D8F3-8389-A02BD6A07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B64C1-44C4-4DE2-A1FB-25134E0B394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924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D7B770-4418-A559-3F95-43330C2EE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4A37BFF-E569-4B7F-4404-34C2B421E5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A164F9-01C2-92C1-EDFF-10220D6B66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60E0-6C0C-46A4-BBEE-F218F1F844B8}" type="datetimeFigureOut">
              <a:rPr lang="ru-RU" smtClean="0"/>
              <a:t>26.03.2026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B64FF8-54CE-879B-E056-1B9E0E2D02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FC538F-BC60-E0C3-FCAE-F22D854C5C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3B64C1-44C4-4DE2-A1FB-25134E0B394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13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E83FF4-34D5-F7C4-A83A-0FA6607672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5545" y="4547022"/>
            <a:ext cx="4099033" cy="1686910"/>
          </a:xfrm>
          <a:noFill/>
          <a:ln>
            <a:solidFill>
              <a:schemeClr val="tx2">
                <a:lumMod val="75000"/>
                <a:lumOff val="25000"/>
              </a:schemeClr>
            </a:solidFill>
          </a:ln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Наріжний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Андрій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Ярославович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учень 6-В класу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комунального закладу Кагарлицької міської ради «Кагарлицький ліцей №3» м. Кагарлик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DBB80B5-2E93-0063-031E-B6BDB9B570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95604" y="4547022"/>
            <a:ext cx="4816871" cy="1686910"/>
          </a:xfrm>
          <a:ln>
            <a:solidFill>
              <a:schemeClr val="tx2">
                <a:lumMod val="75000"/>
                <a:lumOff val="25000"/>
              </a:schemeClr>
            </a:solidFill>
          </a:ln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 </a:t>
            </a:r>
            <a:r>
              <a:rPr lang="uk-UA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Наконечна Світлана Миколаївна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заступник директора з навчальної роботи комунального закладу Кагарлицької міської ради  «Кагарлицький ліцей №3» м. Кагарлик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DB2450-0C48-0EC1-D222-CA35B601316C}"/>
              </a:ext>
            </a:extLst>
          </p:cNvPr>
          <p:cNvSpPr txBox="1"/>
          <p:nvPr/>
        </p:nvSpPr>
        <p:spPr>
          <a:xfrm>
            <a:off x="2825647" y="2153630"/>
            <a:ext cx="88868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Чому пил на місяці є серйозною технічною проблемою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1A4F333F-A828-4DEB-97A1-201F4054822D}"/>
              </a:ext>
            </a:extLst>
          </p:cNvPr>
          <p:cNvSpPr/>
          <p:nvPr/>
        </p:nvSpPr>
        <p:spPr>
          <a:xfrm>
            <a:off x="2913738" y="143725"/>
            <a:ext cx="8298426" cy="1289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КАГАРЛИЦЬКЕ МІСЬКЕ ТЕРИТОРІАЛЬНЕ ВІДДІЛЕННЯ МАН УКРАЇНИ</a:t>
            </a:r>
          </a:p>
          <a:p>
            <a:pPr algn="ctr">
              <a:lnSpc>
                <a:spcPct val="150000"/>
              </a:lnSpc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Комунальний заклад Кагарлицької міської ради «Кагарлицький ліцей №3»</a:t>
            </a:r>
          </a:p>
          <a:p>
            <a:pPr algn="ctr">
              <a:lnSpc>
                <a:spcPct val="150000"/>
              </a:lnSpc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 інтерактивний конкурс «МАН-Юніор Дослідник 2026»</a:t>
            </a:r>
            <a:endParaRPr lang="uk-UA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0877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BF0FAC-54A2-4788-B019-DDBFCA34A75B}"/>
              </a:ext>
            </a:extLst>
          </p:cNvPr>
          <p:cNvSpPr txBox="1"/>
          <p:nvPr/>
        </p:nvSpPr>
        <p:spPr>
          <a:xfrm>
            <a:off x="987972" y="966951"/>
            <a:ext cx="4761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 дослідження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EAC1C13-B3C0-46EC-8323-8E024736FE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164" y="2241858"/>
            <a:ext cx="2393469" cy="23742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06D520BE-0C3E-40A4-84D5-52BC5947942E}"/>
              </a:ext>
            </a:extLst>
          </p:cNvPr>
          <p:cNvSpPr/>
          <p:nvPr/>
        </p:nvSpPr>
        <p:spPr>
          <a:xfrm>
            <a:off x="580231" y="4834949"/>
            <a:ext cx="3765333" cy="13157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1. Зламане заднє крило місячного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ровера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місячний пил, під час місії Аполлон-17, у 1972 році.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uk-UA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Джерело: 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https://www.reddit.com/r/space/comments/4br8fi/during_the_apollo_17_mission_in_1972_the_rear/?tl=uk</a:t>
            </a:r>
            <a:endParaRPr lang="uk-UA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C8DFD5E2-269E-4511-B2BF-A17CB7F78C76}"/>
              </a:ext>
            </a:extLst>
          </p:cNvPr>
          <p:cNvSpPr/>
          <p:nvPr/>
        </p:nvSpPr>
        <p:spPr>
          <a:xfrm>
            <a:off x="5670500" y="1805019"/>
            <a:ext cx="6096000" cy="1023165"/>
          </a:xfrm>
          <a:prstGeom prst="rect">
            <a:avLst/>
          </a:prstGeom>
          <a:ln>
            <a:solidFill>
              <a:schemeClr val="tx2">
                <a:lumMod val="75000"/>
                <a:lumOff val="25000"/>
              </a:schemeClr>
            </a:solidFill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14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Місячний пил, реголіт, такий липкий, що астронавти “Аполлон-17” скаржилися на його запах, схожий на порох – це через реакцію з киснем у модулі.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74148B83-649F-4096-A09E-12B7104FC7A7}"/>
              </a:ext>
            </a:extLst>
          </p:cNvPr>
          <p:cNvSpPr/>
          <p:nvPr/>
        </p:nvSpPr>
        <p:spPr>
          <a:xfrm>
            <a:off x="4929352" y="3210107"/>
            <a:ext cx="6989379" cy="2540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 час космічних місій, було виявлено що часточки пилу налипають на скафандри та прилади, пошкоджує рухомі механізми, знижує ефективність сонячних панелей, а також може спричинити перегрів електроніки, що заважає проводити дослідження. 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Тому дослідження механізмів прилипання пилу є важливим для розробки майбутньої місячної техніки.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439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3331BE-7298-6A93-5E40-1310F66BF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063" y="893588"/>
            <a:ext cx="6477001" cy="1325563"/>
          </a:xfrm>
          <a:ln>
            <a:solidFill>
              <a:schemeClr val="tx2">
                <a:lumMod val="75000"/>
                <a:lumOff val="25000"/>
              </a:schemeClr>
            </a:solidFill>
          </a:ln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uk-UA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 роботи</a:t>
            </a: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дослідити електростатичне прилипання частинок пилу та пояснити, чому місячний пил становить небезпеку для космічної техніки.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D11225-1183-83A5-13E4-2BF115366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9416" y="2225469"/>
            <a:ext cx="3849414" cy="1222374"/>
          </a:xfrm>
          <a:ln>
            <a:solidFill>
              <a:schemeClr val="tx2">
                <a:lumMod val="75000"/>
                <a:lumOff val="25000"/>
              </a:schemeClr>
            </a:solidFill>
          </a:ln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дослідження: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прилипання дрібних частинок до заряджених поверхонь.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8F1D6E42-0950-4BF7-9B2C-016E8E2E3ACA}"/>
              </a:ext>
            </a:extLst>
          </p:cNvPr>
          <p:cNvSpPr/>
          <p:nvPr/>
        </p:nvSpPr>
        <p:spPr>
          <a:xfrm>
            <a:off x="7659416" y="4284488"/>
            <a:ext cx="3849415" cy="873572"/>
          </a:xfrm>
          <a:prstGeom prst="rect">
            <a:avLst/>
          </a:prstGeom>
          <a:ln>
            <a:solidFill>
              <a:schemeClr val="tx2">
                <a:lumMod val="75000"/>
                <a:lumOff val="25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 дослідження: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процес електростатичного заряджання тіл.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9EFC4567-EC8C-46E2-9C70-94DA5C717791}"/>
              </a:ext>
            </a:extLst>
          </p:cNvPr>
          <p:cNvSpPr/>
          <p:nvPr/>
        </p:nvSpPr>
        <p:spPr>
          <a:xfrm>
            <a:off x="1856540" y="2667812"/>
            <a:ext cx="33052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дослідження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26AE6493-4BC1-43D9-84E8-98A057CD45D0}"/>
              </a:ext>
            </a:extLst>
          </p:cNvPr>
          <p:cNvSpPr/>
          <p:nvPr/>
        </p:nvSpPr>
        <p:spPr>
          <a:xfrm>
            <a:off x="270640" y="3578138"/>
            <a:ext cx="6957849" cy="2120068"/>
          </a:xfrm>
          <a:prstGeom prst="rect">
            <a:avLst/>
          </a:prstGeom>
          <a:ln>
            <a:solidFill>
              <a:schemeClr val="tx2">
                <a:lumMod val="75000"/>
                <a:lumOff val="25000"/>
              </a:schemeClr>
            </a:solidFill>
          </a:ln>
        </p:spPr>
        <p:txBody>
          <a:bodyPr wrap="square">
            <a:spAutoFit/>
          </a:bodyPr>
          <a:lstStyle/>
          <a:p>
            <a:pPr marL="342900" indent="-342900" defTabSz="5916613">
              <a:lnSpc>
                <a:spcPct val="150000"/>
              </a:lnSpc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Проаналізувати фізичні властивості місячного пилу та пояснити явище електростатичного заряду внаслідок тертя;</a:t>
            </a:r>
          </a:p>
          <a:p>
            <a:pPr marL="342900" indent="-342900" defTabSz="5916613">
              <a:lnSpc>
                <a:spcPct val="150000"/>
              </a:lnSpc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модельний експеримент із побутовими матеріалами;</a:t>
            </a:r>
          </a:p>
          <a:p>
            <a:pPr marL="342900" indent="-342900" defTabSz="5916613">
              <a:lnSpc>
                <a:spcPct val="150000"/>
              </a:lnSpc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Порівняти поведінку різних «аналогів пилу»;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defTabSz="5916613">
              <a:lnSpc>
                <a:spcPct val="150000"/>
              </a:lnSpc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 висновки щодо впливу пилу на космічну техніку.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688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C1D23E-3ACC-7DC5-6C1A-21446CF97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797" y="281252"/>
            <a:ext cx="9362933" cy="1325563"/>
          </a:xfrm>
          <a:noFill/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uk-UA" sz="1800" b="1" u="sng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Місячний пил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це тонкий, пухкий поверхневий шар пилу та уламків порід, що покриває весь Місяць.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40E41C-6F3D-7229-33F6-E558A2702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5114" y="5255173"/>
            <a:ext cx="4160312" cy="1138293"/>
          </a:xfrm>
        </p:spPr>
        <p:txBody>
          <a:bodyPr>
            <a:normAutofit/>
          </a:bodyPr>
          <a:lstStyle/>
          <a:p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Гостра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електростатична структура</a:t>
            </a:r>
          </a:p>
          <a:p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Пошкоджує скафандри та техніку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Прилипає до поверхонь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Створено пристрій для отримання кисню з місячного пилу - Korrespondent.net">
            <a:extLst>
              <a:ext uri="{FF2B5EF4-FFF2-40B4-BE49-F238E27FC236}">
                <a16:creationId xmlns:a16="http://schemas.microsoft.com/office/drawing/2014/main" id="{C32DDD20-0AC5-44DB-A3FE-5AA893E68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272" y="1825624"/>
            <a:ext cx="4551233" cy="28724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9DAC24-8ECE-45D7-ABE1-0CBE01D5D1F0}"/>
              </a:ext>
            </a:extLst>
          </p:cNvPr>
          <p:cNvSpPr txBox="1"/>
          <p:nvPr/>
        </p:nvSpPr>
        <p:spPr>
          <a:xfrm>
            <a:off x="7346731" y="4916619"/>
            <a:ext cx="382576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2. Зображення місячного пилу </a:t>
            </a:r>
          </a:p>
          <a:p>
            <a:pPr algn="ctr"/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Джерело: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https://ua.korrespondent.net/tech/science/4184719-stvoreno-prystrii-dlia-otrymannia-kysnui-z-misiachnoho-pylu</a:t>
            </a:r>
            <a:endParaRPr lang="uk-UA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7AA8D379-FFBE-49B6-ADA2-3EA7C7EF7463}"/>
              </a:ext>
            </a:extLst>
          </p:cNvPr>
          <p:cNvSpPr/>
          <p:nvPr/>
        </p:nvSpPr>
        <p:spPr>
          <a:xfrm>
            <a:off x="2967796" y="4426051"/>
            <a:ext cx="33971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DBB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Чому він небезпечний</a:t>
            </a:r>
            <a:r>
              <a:rPr lang="en-US" sz="2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DBB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uk-UA" sz="2400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0DBBF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67263199-3F27-409D-9511-362FB58D3C1F}"/>
              </a:ext>
            </a:extLst>
          </p:cNvPr>
          <p:cNvSpPr/>
          <p:nvPr/>
        </p:nvSpPr>
        <p:spPr>
          <a:xfrm>
            <a:off x="3196928" y="1706626"/>
            <a:ext cx="25576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Інша назва – </a:t>
            </a:r>
            <a:r>
              <a:rPr lang="uk-UA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РЕГОЛІТ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0A84598A-E5D6-41D3-A300-C2E389FF391A}"/>
              </a:ext>
            </a:extLst>
          </p:cNvPr>
          <p:cNvSpPr/>
          <p:nvPr/>
        </p:nvSpPr>
        <p:spPr>
          <a:xfrm>
            <a:off x="2571198" y="2635085"/>
            <a:ext cx="3809147" cy="738664"/>
          </a:xfrm>
          <a:prstGeom prst="rect">
            <a:avLst/>
          </a:prstGeom>
          <a:ln>
            <a:solidFill>
              <a:schemeClr val="tx2">
                <a:lumMod val="75000"/>
                <a:lumOff val="2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Місячний пил містить силікати - матеріал, який часто зустрічається на небесних тілах з вулканічною активністю. 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B5BEFD61-F761-4A45-A4CC-E2CE3E27CF6E}"/>
              </a:ext>
            </a:extLst>
          </p:cNvPr>
          <p:cNvSpPr/>
          <p:nvPr/>
        </p:nvSpPr>
        <p:spPr>
          <a:xfrm>
            <a:off x="2459291" y="3788105"/>
            <a:ext cx="44141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Цей пил дрібний, як пудра, і гострий — як скло.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656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Шестикутник 15">
            <a:extLst>
              <a:ext uri="{FF2B5EF4-FFF2-40B4-BE49-F238E27FC236}">
                <a16:creationId xmlns:a16="http://schemas.microsoft.com/office/drawing/2014/main" id="{2869FAFA-F20C-4071-801B-F73EF29D7C20}"/>
              </a:ext>
            </a:extLst>
          </p:cNvPr>
          <p:cNvSpPr/>
          <p:nvPr/>
        </p:nvSpPr>
        <p:spPr>
          <a:xfrm>
            <a:off x="2459421" y="2146744"/>
            <a:ext cx="5549461" cy="1697217"/>
          </a:xfrm>
          <a:prstGeom prst="hexagon">
            <a:avLst/>
          </a:prstGeom>
          <a:solidFill>
            <a:schemeClr val="accent4">
              <a:lumMod val="40000"/>
              <a:lumOff val="60000"/>
              <a:alpha val="42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050" name="Picture 2" descr="Місячний реголіт">
            <a:extLst>
              <a:ext uri="{FF2B5EF4-FFF2-40B4-BE49-F238E27FC236}">
                <a16:creationId xmlns:a16="http://schemas.microsoft.com/office/drawing/2014/main" id="{39D265EA-AFA4-44AD-B65F-1F72DDDE5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3682" y="316062"/>
            <a:ext cx="3223130" cy="21560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B2A4CFBD-511E-4366-A814-F24B5D823E93}"/>
              </a:ext>
            </a:extLst>
          </p:cNvPr>
          <p:cNvSpPr/>
          <p:nvPr/>
        </p:nvSpPr>
        <p:spPr>
          <a:xfrm>
            <a:off x="8008882" y="2567606"/>
            <a:ext cx="3832730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3. Місячний реголіт.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uk-UA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Джерело: 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https://universemagazine.com/esa-nakopychuye-regolit-dlya-budivnycztva-rivnogo-misyachnogo-majdanchyka/</a:t>
            </a:r>
            <a:endParaRPr lang="uk-UA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5708894C-FDF4-44DB-8758-EB6C1A4FA02C}"/>
              </a:ext>
            </a:extLst>
          </p:cNvPr>
          <p:cNvSpPr/>
          <p:nvPr/>
        </p:nvSpPr>
        <p:spPr>
          <a:xfrm>
            <a:off x="2136107" y="145332"/>
            <a:ext cx="5712804" cy="1289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Місяці немає повітря та вологи, тому кожна порошинка працює як маленька батарейка, що накопичує заряд.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5087B56-DC1A-4D52-9910-B7A87EB10584}"/>
              </a:ext>
            </a:extLst>
          </p:cNvPr>
          <p:cNvSpPr/>
          <p:nvPr/>
        </p:nvSpPr>
        <p:spPr>
          <a:xfrm>
            <a:off x="3338467" y="1572061"/>
            <a:ext cx="33080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Причини зарядження: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1AF7CE26-921A-4EB2-A00F-25BC5E189390}"/>
              </a:ext>
            </a:extLst>
          </p:cNvPr>
          <p:cNvSpPr/>
          <p:nvPr/>
        </p:nvSpPr>
        <p:spPr>
          <a:xfrm>
            <a:off x="2837794" y="2206643"/>
            <a:ext cx="48242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Через відсутність атмосфери та вологи на поверхні Місяця; </a:t>
            </a:r>
            <a:endParaRPr lang="uk-UA" dirty="0"/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E2878EE9-AC7C-4C5B-ADFC-85B89E15ED54}"/>
              </a:ext>
            </a:extLst>
          </p:cNvPr>
          <p:cNvSpPr/>
          <p:nvPr/>
        </p:nvSpPr>
        <p:spPr>
          <a:xfrm>
            <a:off x="2837794" y="2778328"/>
            <a:ext cx="3190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2. Фотоелектричний ефект;</a:t>
            </a:r>
            <a:endParaRPr lang="uk-UA" dirty="0"/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3BA19AE9-3237-4842-9444-C8BA7E39BFFB}"/>
              </a:ext>
            </a:extLst>
          </p:cNvPr>
          <p:cNvSpPr/>
          <p:nvPr/>
        </p:nvSpPr>
        <p:spPr>
          <a:xfrm>
            <a:off x="2848668" y="3149932"/>
            <a:ext cx="23867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3. Сонячний вітер; </a:t>
            </a:r>
            <a:endParaRPr lang="uk-UA" dirty="0"/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86FB5F1E-448B-4444-B356-A8F85C48F199}"/>
              </a:ext>
            </a:extLst>
          </p:cNvPr>
          <p:cNvSpPr/>
          <p:nvPr/>
        </p:nvSpPr>
        <p:spPr>
          <a:xfrm>
            <a:off x="2848668" y="3474629"/>
            <a:ext cx="32501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4.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</a:rPr>
              <a:t>Трибоелектричний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 ефект.</a:t>
            </a:r>
            <a:endParaRPr lang="uk-UA" dirty="0"/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F11D20D8-EFC7-49CB-8BE4-150519B9B949}"/>
              </a:ext>
            </a:extLst>
          </p:cNvPr>
          <p:cNvSpPr/>
          <p:nvPr/>
        </p:nvSpPr>
        <p:spPr>
          <a:xfrm>
            <a:off x="6691543" y="4204251"/>
            <a:ext cx="5150069" cy="1704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Цей заряд може бути таким сильним, що пил піднімається над місячною поверхнею, підвищуючи ризик його потрапляння всередину апаратури і, як наслідок, людські легені.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B391A2B1-A442-4D11-83B5-FA0BB6945A21}"/>
              </a:ext>
            </a:extLst>
          </p:cNvPr>
          <p:cNvSpPr/>
          <p:nvPr/>
        </p:nvSpPr>
        <p:spPr>
          <a:xfrm>
            <a:off x="2709782" y="6301509"/>
            <a:ext cx="3832730" cy="5001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4. Космічна станція.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uk-UA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Джерело: 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https://focus.ua/</a:t>
            </a:r>
            <a:endParaRPr lang="uk-UA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4" name="Picture 6" descr="космічна станція">
            <a:extLst>
              <a:ext uri="{FF2B5EF4-FFF2-40B4-BE49-F238E27FC236}">
                <a16:creationId xmlns:a16="http://schemas.microsoft.com/office/drawing/2014/main" id="{603FE30A-98B6-4CE1-80AD-4D272CAFA4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467" y="3883409"/>
            <a:ext cx="2547326" cy="2378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4181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EE7764F-0EA2-6892-94B4-853BBBBCA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1" y="1996803"/>
            <a:ext cx="5688724" cy="412020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Суміш №1 = 100% пшеничне борошно;</a:t>
            </a:r>
          </a:p>
          <a:p>
            <a:pPr algn="just">
              <a:lnSpc>
                <a:spcPct val="150000"/>
              </a:lnSpc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Суміш №2 = 70% пшеничного борошна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30% просіяного дрібного піску;</a:t>
            </a:r>
          </a:p>
          <a:p>
            <a:pPr algn="just">
              <a:lnSpc>
                <a:spcPct val="150000"/>
              </a:lnSpc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Суміш №4 = 70% пилу від дрібнозернистого наждачного паперу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30% пшеничного борошна;</a:t>
            </a:r>
          </a:p>
          <a:p>
            <a:pPr algn="just">
              <a:lnSpc>
                <a:spcPct val="150000"/>
              </a:lnSpc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Суміш №5 = 50% борошна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25% піску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25% крейдяного порошку.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EE9A72-3296-E7A4-77F8-30AF04EE39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 flipV="1">
            <a:off x="6096000" y="1707153"/>
            <a:ext cx="5983142" cy="16197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D7C7A4B3-3C66-4A3A-B656-10127BE5BBB7}"/>
              </a:ext>
            </a:extLst>
          </p:cNvPr>
          <p:cNvSpPr/>
          <p:nvPr/>
        </p:nvSpPr>
        <p:spPr>
          <a:xfrm>
            <a:off x="714703" y="499242"/>
            <a:ext cx="10972800" cy="878895"/>
          </a:xfrm>
          <a:prstGeom prst="rect">
            <a:avLst/>
          </a:prstGeom>
          <a:ln>
            <a:solidFill>
              <a:schemeClr val="tx2">
                <a:lumMod val="75000"/>
                <a:lumOff val="25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В роботі ми дослідили саме тертя частинок, щоб наочно дослідити явище електростатичного притягання пилу та оцінити інтенсивність його прилипання до матеріалів.</a:t>
            </a:r>
            <a:endParaRPr lang="uk-UA" dirty="0"/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E85033D6-9CE7-4653-9D24-60CAC280415B}"/>
              </a:ext>
            </a:extLst>
          </p:cNvPr>
          <p:cNvSpPr/>
          <p:nvPr/>
        </p:nvSpPr>
        <p:spPr>
          <a:xfrm>
            <a:off x="7171206" y="3413576"/>
            <a:ext cx="383273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5. Досліджувані зразки пилу.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Джерело: власне фото</a:t>
            </a:r>
          </a:p>
        </p:txBody>
      </p:sp>
      <p:pic>
        <p:nvPicPr>
          <p:cNvPr id="9" name="Объект 4" descr="Изображение выглядит как искусство, стена, Прямоугольник, краска">
            <a:extLst>
              <a:ext uri="{FF2B5EF4-FFF2-40B4-BE49-F238E27FC236}">
                <a16:creationId xmlns:a16="http://schemas.microsoft.com/office/drawing/2014/main" id="{AE7B4C74-7DA6-4B97-BAE5-6B3B52227E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200865" y="3248324"/>
            <a:ext cx="2018211" cy="3587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4F5D3D13-9956-43EA-80F1-2712CD707312}"/>
              </a:ext>
            </a:extLst>
          </p:cNvPr>
          <p:cNvSpPr/>
          <p:nvPr/>
        </p:nvSpPr>
        <p:spPr>
          <a:xfrm>
            <a:off x="7293605" y="6117004"/>
            <a:ext cx="383273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6. Досліджувані зразки матеріалу.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Джерело: власне фото</a:t>
            </a:r>
          </a:p>
        </p:txBody>
      </p:sp>
    </p:spTree>
    <p:extLst>
      <p:ext uri="{BB962C8B-B14F-4D97-AF65-F5344CB8AC3E}">
        <p14:creationId xmlns:p14="http://schemas.microsoft.com/office/powerpoint/2010/main" val="1856699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4">
            <a:extLst>
              <a:ext uri="{FF2B5EF4-FFF2-40B4-BE49-F238E27FC236}">
                <a16:creationId xmlns:a16="http://schemas.microsoft.com/office/drawing/2014/main" id="{F478B5EC-9C2A-4B80-B9CC-8AC566410F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2086" y="92020"/>
            <a:ext cx="1676246" cy="2979994"/>
          </a:xfrm>
          <a:prstGeom prst="rect">
            <a:avLst/>
          </a:prstGeom>
        </p:spPr>
      </p:pic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A9D3A6C0-5079-4991-8E2C-7E75D5ABF355}"/>
              </a:ext>
            </a:extLst>
          </p:cNvPr>
          <p:cNvSpPr/>
          <p:nvPr/>
        </p:nvSpPr>
        <p:spPr>
          <a:xfrm>
            <a:off x="259271" y="17671"/>
            <a:ext cx="35352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 дослідження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C9A694AA-DA1E-4339-B8B2-C344B84A0474}"/>
              </a:ext>
            </a:extLst>
          </p:cNvPr>
          <p:cNvSpPr/>
          <p:nvPr/>
        </p:nvSpPr>
        <p:spPr>
          <a:xfrm>
            <a:off x="636284" y="452345"/>
            <a:ext cx="34932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Таблиця результатів суміші №1</a:t>
            </a:r>
            <a:endParaRPr lang="uk-UA" b="1" u="sng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2" name="Объект 6">
                <a:extLst>
                  <a:ext uri="{FF2B5EF4-FFF2-40B4-BE49-F238E27FC236}">
                    <a16:creationId xmlns:a16="http://schemas.microsoft.com/office/drawing/2014/main" id="{D51F52A5-1FFA-4AD4-B420-7C47404F0000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239022545"/>
                  </p:ext>
                </p:extLst>
              </p:nvPr>
            </p:nvGraphicFramePr>
            <p:xfrm>
              <a:off x="173658" y="837725"/>
              <a:ext cx="7036439" cy="276127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35032">
                      <a:extLst>
                        <a:ext uri="{9D8B030D-6E8A-4147-A177-3AD203B41FA5}">
                          <a16:colId xmlns:a16="http://schemas.microsoft.com/office/drawing/2014/main" val="2294517859"/>
                        </a:ext>
                      </a:extLst>
                    </a:gridCol>
                    <a:gridCol w="1424389">
                      <a:extLst>
                        <a:ext uri="{9D8B030D-6E8A-4147-A177-3AD203B41FA5}">
                          <a16:colId xmlns:a16="http://schemas.microsoft.com/office/drawing/2014/main" val="363252355"/>
                        </a:ext>
                      </a:extLst>
                    </a:gridCol>
                    <a:gridCol w="1358343">
                      <a:extLst>
                        <a:ext uri="{9D8B030D-6E8A-4147-A177-3AD203B41FA5}">
                          <a16:colId xmlns:a16="http://schemas.microsoft.com/office/drawing/2014/main" val="3445223407"/>
                        </a:ext>
                      </a:extLst>
                    </a:gridCol>
                    <a:gridCol w="1072055">
                      <a:extLst>
                        <a:ext uri="{9D8B030D-6E8A-4147-A177-3AD203B41FA5}">
                          <a16:colId xmlns:a16="http://schemas.microsoft.com/office/drawing/2014/main" val="96905753"/>
                        </a:ext>
                      </a:extLst>
                    </a:gridCol>
                    <a:gridCol w="2146620">
                      <a:extLst>
                        <a:ext uri="{9D8B030D-6E8A-4147-A177-3AD203B41FA5}">
                          <a16:colId xmlns:a16="http://schemas.microsoft.com/office/drawing/2014/main" val="1685447333"/>
                        </a:ext>
                      </a:extLst>
                    </a:gridCol>
                  </a:tblGrid>
                  <a:tr h="6290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Матеріал</a:t>
                          </a:r>
                          <a:endParaRPr lang="ru-RU" sz="1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Інтенсивність прилипання</a:t>
                          </a:r>
                          <a:endParaRPr lang="ru-RU" sz="1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Площа покриття</a:t>
                          </a:r>
                          <a:endParaRPr lang="ru-RU" sz="1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Легкість очищення</a:t>
                          </a:r>
                          <a:endParaRPr lang="ru-RU" sz="1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Примітки</a:t>
                          </a:r>
                          <a:endParaRPr lang="ru-RU" sz="1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4624082"/>
                      </a:ext>
                    </a:extLst>
                  </a:tr>
                  <a:tr h="3644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Скло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Слабке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uk-UA" sz="1400" smtClean="0"/>
                                  </m:ctrlPr>
                                </m:sSupPr>
                                <m:e>
                                  <m:r>
                                    <m:rPr>
                                      <m:nor/>
                                    </m:rPr>
                                    <a:rPr lang="uk-UA" sz="1400" dirty="0" smtClean="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см</m:t>
                                  </m:r>
                                </m:e>
                                <m:sup>
                                  <m:r>
                                    <a:rPr lang="uk-UA" sz="1400" b="0" smtClean="0"/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Легко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Найбільше очищується в середині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33776761"/>
                      </a:ext>
                    </a:extLst>
                  </a:tr>
                  <a:tr h="3644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Фольга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Слабке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uk-UA" sz="1400" smtClean="0"/>
                                  </m:ctrlPr>
                                </m:sSupPr>
                                <m:e>
                                  <m:r>
                                    <m:rPr>
                                      <m:nor/>
                                    </m:rPr>
                                    <a:rPr lang="uk-UA" sz="1400" dirty="0" smtClean="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см</m:t>
                                  </m:r>
                                </m:e>
                                <m:sup>
                                  <m:r>
                                    <a:rPr lang="uk-UA" sz="1400" b="0" smtClean="0"/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Важко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noProof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Важко очистити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29770508"/>
                      </a:ext>
                    </a:extLst>
                  </a:tr>
                  <a:tr h="3644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Пластик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Високе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16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uk-UA" sz="1400" smtClean="0"/>
                                  </m:ctrlPr>
                                </m:sSupPr>
                                <m:e>
                                  <m:r>
                                    <m:rPr>
                                      <m:nor/>
                                    </m:rPr>
                                    <a:rPr lang="uk-UA" sz="1400" dirty="0" smtClean="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см</m:t>
                                  </m:r>
                                </m:e>
                                <m:sup>
                                  <m:r>
                                    <a:rPr lang="uk-UA" sz="1400" b="0" smtClean="0"/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Важко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noProof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Прилипають уже очищені частинки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21295393"/>
                      </a:ext>
                    </a:extLst>
                  </a:tr>
                  <a:tr h="3644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Сонячна панель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Високе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Критична (50 % площі поверхні)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Дуже важко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noProof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Прилипання дуже інтенсивне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4695614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2" name="Объект 6">
                <a:extLst>
                  <a:ext uri="{FF2B5EF4-FFF2-40B4-BE49-F238E27FC236}">
                    <a16:creationId xmlns:a16="http://schemas.microsoft.com/office/drawing/2014/main" id="{D51F52A5-1FFA-4AD4-B420-7C47404F0000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239022545"/>
                  </p:ext>
                </p:extLst>
              </p:nvPr>
            </p:nvGraphicFramePr>
            <p:xfrm>
              <a:off x="173658" y="837725"/>
              <a:ext cx="7036439" cy="276127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35032">
                      <a:extLst>
                        <a:ext uri="{9D8B030D-6E8A-4147-A177-3AD203B41FA5}">
                          <a16:colId xmlns:a16="http://schemas.microsoft.com/office/drawing/2014/main" val="2294517859"/>
                        </a:ext>
                      </a:extLst>
                    </a:gridCol>
                    <a:gridCol w="1424389">
                      <a:extLst>
                        <a:ext uri="{9D8B030D-6E8A-4147-A177-3AD203B41FA5}">
                          <a16:colId xmlns:a16="http://schemas.microsoft.com/office/drawing/2014/main" val="363252355"/>
                        </a:ext>
                      </a:extLst>
                    </a:gridCol>
                    <a:gridCol w="1358343">
                      <a:extLst>
                        <a:ext uri="{9D8B030D-6E8A-4147-A177-3AD203B41FA5}">
                          <a16:colId xmlns:a16="http://schemas.microsoft.com/office/drawing/2014/main" val="3445223407"/>
                        </a:ext>
                      </a:extLst>
                    </a:gridCol>
                    <a:gridCol w="1072055">
                      <a:extLst>
                        <a:ext uri="{9D8B030D-6E8A-4147-A177-3AD203B41FA5}">
                          <a16:colId xmlns:a16="http://schemas.microsoft.com/office/drawing/2014/main" val="96905753"/>
                        </a:ext>
                      </a:extLst>
                    </a:gridCol>
                    <a:gridCol w="2146620">
                      <a:extLst>
                        <a:ext uri="{9D8B030D-6E8A-4147-A177-3AD203B41FA5}">
                          <a16:colId xmlns:a16="http://schemas.microsoft.com/office/drawing/2014/main" val="1685447333"/>
                        </a:ext>
                      </a:extLst>
                    </a:gridCol>
                  </a:tblGrid>
                  <a:tr h="6290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Матеріал</a:t>
                          </a:r>
                          <a:endParaRPr lang="ru-RU" sz="1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Інтенсивність прилипання</a:t>
                          </a:r>
                          <a:endParaRPr lang="ru-RU" sz="1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Площа покриття</a:t>
                          </a:r>
                          <a:endParaRPr lang="ru-RU" sz="1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Легкість очищення</a:t>
                          </a:r>
                          <a:endParaRPr lang="ru-RU" sz="1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Примітки</a:t>
                          </a:r>
                          <a:endParaRPr lang="ru-RU" sz="1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4624082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Скло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Слабке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>
                        <a:blipFill>
                          <a:blip r:embed="rId3"/>
                          <a:stretch>
                            <a:fillRect l="-181614" t="-120930" r="-237668" b="-3197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Легко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Найбільше очищується в середині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33776761"/>
                      </a:ext>
                    </a:extLst>
                  </a:tr>
                  <a:tr h="3644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Фольга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Слабке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>
                        <a:blipFill>
                          <a:blip r:embed="rId3"/>
                          <a:stretch>
                            <a:fillRect l="-181614" t="-316667" r="-237668" b="-35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Важко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noProof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Важко очистити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29770508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Пластик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Високе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>
                        <a:blipFill>
                          <a:blip r:embed="rId3"/>
                          <a:stretch>
                            <a:fillRect l="-181614" t="-294118" r="-237668" b="-1529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Важко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noProof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Прилипають уже очищені частинки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21295393"/>
                      </a:ext>
                    </a:extLst>
                  </a:tr>
                  <a:tr h="7315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Сонячна панель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Високе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Критична (50 % площі поверхні)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Дуже важко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noProof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Прилипання дуже інтенсивне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4695614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372003E6-57FE-4867-ADA9-9B71FBF8C536}"/>
              </a:ext>
            </a:extLst>
          </p:cNvPr>
          <p:cNvSpPr/>
          <p:nvPr/>
        </p:nvSpPr>
        <p:spPr>
          <a:xfrm>
            <a:off x="7210097" y="3088062"/>
            <a:ext cx="279412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Проведення дослідження.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Джерело: власне фото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BB11CEAD-C680-4190-900F-816B44C4E240}"/>
              </a:ext>
            </a:extLst>
          </p:cNvPr>
          <p:cNvSpPr/>
          <p:nvPr/>
        </p:nvSpPr>
        <p:spPr>
          <a:xfrm>
            <a:off x="321936" y="3615046"/>
            <a:ext cx="34932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Таблиця результатів суміші №2</a:t>
            </a:r>
            <a:endParaRPr lang="uk-UA" b="1" u="sng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5" name="Объект 3">
                <a:extLst>
                  <a:ext uri="{FF2B5EF4-FFF2-40B4-BE49-F238E27FC236}">
                    <a16:creationId xmlns:a16="http://schemas.microsoft.com/office/drawing/2014/main" id="{427050F3-D0C9-4A52-84C6-803FC743C75B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008010672"/>
                  </p:ext>
                </p:extLst>
              </p:nvPr>
            </p:nvGraphicFramePr>
            <p:xfrm>
              <a:off x="142412" y="4058135"/>
              <a:ext cx="9470922" cy="2707845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10895">
                      <a:extLst>
                        <a:ext uri="{9D8B030D-6E8A-4147-A177-3AD203B41FA5}">
                          <a16:colId xmlns:a16="http://schemas.microsoft.com/office/drawing/2014/main" val="2371956256"/>
                        </a:ext>
                      </a:extLst>
                    </a:gridCol>
                    <a:gridCol w="1387366">
                      <a:extLst>
                        <a:ext uri="{9D8B030D-6E8A-4147-A177-3AD203B41FA5}">
                          <a16:colId xmlns:a16="http://schemas.microsoft.com/office/drawing/2014/main" val="2647203825"/>
                        </a:ext>
                      </a:extLst>
                    </a:gridCol>
                    <a:gridCol w="1639614">
                      <a:extLst>
                        <a:ext uri="{9D8B030D-6E8A-4147-A177-3AD203B41FA5}">
                          <a16:colId xmlns:a16="http://schemas.microsoft.com/office/drawing/2014/main" val="893016007"/>
                        </a:ext>
                      </a:extLst>
                    </a:gridCol>
                    <a:gridCol w="1368853">
                      <a:extLst>
                        <a:ext uri="{9D8B030D-6E8A-4147-A177-3AD203B41FA5}">
                          <a16:colId xmlns:a16="http://schemas.microsoft.com/office/drawing/2014/main" val="642458305"/>
                        </a:ext>
                      </a:extLst>
                    </a:gridCol>
                    <a:gridCol w="3664194">
                      <a:extLst>
                        <a:ext uri="{9D8B030D-6E8A-4147-A177-3AD203B41FA5}">
                          <a16:colId xmlns:a16="http://schemas.microsoft.com/office/drawing/2014/main" val="2115882201"/>
                        </a:ext>
                      </a:extLst>
                    </a:gridCol>
                  </a:tblGrid>
                  <a:tr h="48729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Матеріал</a:t>
                          </a:r>
                          <a:endParaRPr lang="ru-RU" sz="14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Інтенсивність прилипання</a:t>
                          </a:r>
                          <a:endParaRPr lang="ru-RU" sz="14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Площа покриття</a:t>
                          </a:r>
                          <a:endParaRPr lang="ru-RU" sz="14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Легкість очищення</a:t>
                          </a:r>
                          <a:endParaRPr lang="ru-RU" sz="14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Примітки</a:t>
                          </a:r>
                          <a:endParaRPr lang="ru-RU" sz="14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56412446"/>
                      </a:ext>
                    </a:extLst>
                  </a:tr>
                  <a:tr h="31622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Скло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Помірне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uk-UA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nor/>
                                    </m:rPr>
                                    <a:rPr lang="uk-UA" sz="1400" dirty="0" smtClean="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см</m:t>
                                  </m:r>
                                </m:e>
                                <m:sup>
                                  <m:r>
                                    <a:rPr lang="uk-UA" sz="1400" b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Легко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Частинки піску не прилипали до скла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05261826"/>
                      </a:ext>
                    </a:extLst>
                  </a:tr>
                  <a:tr h="48729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Фольга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Дуже слабке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uk-UA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nor/>
                                    </m:rPr>
                                    <a:rPr lang="uk-UA" sz="1400" dirty="0" smtClean="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см</m:t>
                                  </m:r>
                                </m:e>
                                <m:sup>
                                  <m:r>
                                    <a:rPr lang="uk-UA" sz="1400" b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noProof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Важко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noProof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Прилипнули тільки частинки борошна, більші частинки залишилися у суміші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26542856"/>
                      </a:ext>
                    </a:extLst>
                  </a:tr>
                  <a:tr h="6879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Пластик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Висока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16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uk-UA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nor/>
                                    </m:rPr>
                                    <a:rPr lang="uk-UA" sz="1400" dirty="0" smtClean="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см</m:t>
                                  </m:r>
                                </m:e>
                                <m:sup>
                                  <m:r>
                                    <a:rPr lang="uk-UA" sz="1400" b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Важко очистити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Показала найбільше електростатичне прилипання, як дрібних так і більших частинок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40527355"/>
                      </a:ext>
                    </a:extLst>
                  </a:tr>
                  <a:tr h="62378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Сонячна панель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Високе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Критична (50 % площі поверхні)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Важко очистити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noProof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Інтенсивне прилипання дрібних частинок, трішки гірше прилипання частинок піску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112317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5" name="Объект 3">
                <a:extLst>
                  <a:ext uri="{FF2B5EF4-FFF2-40B4-BE49-F238E27FC236}">
                    <a16:creationId xmlns:a16="http://schemas.microsoft.com/office/drawing/2014/main" id="{427050F3-D0C9-4A52-84C6-803FC743C75B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008010672"/>
                  </p:ext>
                </p:extLst>
              </p:nvPr>
            </p:nvGraphicFramePr>
            <p:xfrm>
              <a:off x="142412" y="4058135"/>
              <a:ext cx="9470922" cy="2707845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10895">
                      <a:extLst>
                        <a:ext uri="{9D8B030D-6E8A-4147-A177-3AD203B41FA5}">
                          <a16:colId xmlns:a16="http://schemas.microsoft.com/office/drawing/2014/main" val="2371956256"/>
                        </a:ext>
                      </a:extLst>
                    </a:gridCol>
                    <a:gridCol w="1387366">
                      <a:extLst>
                        <a:ext uri="{9D8B030D-6E8A-4147-A177-3AD203B41FA5}">
                          <a16:colId xmlns:a16="http://schemas.microsoft.com/office/drawing/2014/main" val="2647203825"/>
                        </a:ext>
                      </a:extLst>
                    </a:gridCol>
                    <a:gridCol w="1639614">
                      <a:extLst>
                        <a:ext uri="{9D8B030D-6E8A-4147-A177-3AD203B41FA5}">
                          <a16:colId xmlns:a16="http://schemas.microsoft.com/office/drawing/2014/main" val="893016007"/>
                        </a:ext>
                      </a:extLst>
                    </a:gridCol>
                    <a:gridCol w="1368853">
                      <a:extLst>
                        <a:ext uri="{9D8B030D-6E8A-4147-A177-3AD203B41FA5}">
                          <a16:colId xmlns:a16="http://schemas.microsoft.com/office/drawing/2014/main" val="642458305"/>
                        </a:ext>
                      </a:extLst>
                    </a:gridCol>
                    <a:gridCol w="3664194">
                      <a:extLst>
                        <a:ext uri="{9D8B030D-6E8A-4147-A177-3AD203B41FA5}">
                          <a16:colId xmlns:a16="http://schemas.microsoft.com/office/drawing/2014/main" val="2115882201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Матеріал</a:t>
                          </a:r>
                          <a:endParaRPr lang="ru-RU" sz="14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Інтенсивність прилипання</a:t>
                          </a:r>
                          <a:endParaRPr lang="ru-RU" sz="14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Площа покриття</a:t>
                          </a:r>
                          <a:endParaRPr lang="ru-RU" sz="14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Легкість очищення</a:t>
                          </a:r>
                          <a:endParaRPr lang="ru-RU" sz="14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b="1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Примітки</a:t>
                          </a:r>
                          <a:endParaRPr lang="ru-RU" sz="1400" b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56412446"/>
                      </a:ext>
                    </a:extLst>
                  </a:tr>
                  <a:tr h="31622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Скло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Помірне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>
                        <a:blipFill>
                          <a:blip r:embed="rId4"/>
                          <a:stretch>
                            <a:fillRect l="-171004" t="-165385" r="-308178" b="-59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Легко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Частинки піску не прилипали до скла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05261826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Фольга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Дуже слабке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>
                        <a:blipFill>
                          <a:blip r:embed="rId4"/>
                          <a:stretch>
                            <a:fillRect l="-171004" t="-162353" r="-308178" b="-2647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noProof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Важко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noProof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Прилипнули тільки частинки борошна, більші частинки залишилися у суміші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26542856"/>
                      </a:ext>
                    </a:extLst>
                  </a:tr>
                  <a:tr h="7315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Пластик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Висока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>
                        <a:blipFill>
                          <a:blip r:embed="rId4"/>
                          <a:stretch>
                            <a:fillRect l="-171004" t="-185833" r="-308178" b="-8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Важко очистити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Показала найбільше електростатичне прилипання, як дрібних так і більших частинок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40527355"/>
                      </a:ext>
                    </a:extLst>
                  </a:tr>
                  <a:tr h="62378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Сонячна панель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Високе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Критична (50 % площі поверхні)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uk-UA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Важко очистити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uk-UA" sz="1400" noProof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Інтенсивне прилипання дрібних частинок, трішки гірше прилипання частинок піску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1123176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14DAB8-9D18-43A4-A1F9-A1233747B7A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86"/>
          <a:stretch/>
        </p:blipFill>
        <p:spPr>
          <a:xfrm>
            <a:off x="10120499" y="590593"/>
            <a:ext cx="1435217" cy="1936930"/>
          </a:xfrm>
          <a:prstGeom prst="rect">
            <a:avLst/>
          </a:prstGeom>
        </p:spPr>
      </p:pic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520528FB-B027-4898-90AF-A48723C79C52}"/>
              </a:ext>
            </a:extLst>
          </p:cNvPr>
          <p:cNvSpPr/>
          <p:nvPr/>
        </p:nvSpPr>
        <p:spPr>
          <a:xfrm>
            <a:off x="9735517" y="2626029"/>
            <a:ext cx="2279337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8. Досліджуваний зразок</a:t>
            </a:r>
          </a:p>
          <a:p>
            <a:pPr algn="ctr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(метал)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Джерело: власне фото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953D2FD-A3C7-48E2-9C17-E08EACED8D5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84" b="12958"/>
          <a:stretch/>
        </p:blipFill>
        <p:spPr>
          <a:xfrm>
            <a:off x="10264125" y="3951548"/>
            <a:ext cx="1291591" cy="1833663"/>
          </a:xfrm>
          <a:prstGeom prst="rect">
            <a:avLst/>
          </a:prstGeom>
        </p:spPr>
      </p:pic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A7C69818-00E6-496A-B073-570662E6FE5C}"/>
              </a:ext>
            </a:extLst>
          </p:cNvPr>
          <p:cNvSpPr/>
          <p:nvPr/>
        </p:nvSpPr>
        <p:spPr>
          <a:xfrm>
            <a:off x="9770251" y="5785211"/>
            <a:ext cx="2279337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9. Досліджуваний зразок</a:t>
            </a:r>
          </a:p>
          <a:p>
            <a:pPr algn="ctr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(скло)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Джерело: власне фото</a:t>
            </a:r>
          </a:p>
        </p:txBody>
      </p:sp>
    </p:spTree>
    <p:extLst>
      <p:ext uri="{BB962C8B-B14F-4D97-AF65-F5344CB8AC3E}">
        <p14:creationId xmlns:p14="http://schemas.microsoft.com/office/powerpoint/2010/main" val="3831306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0A517342-AD23-4D14-BF2E-7A850D5E53BD}"/>
              </a:ext>
            </a:extLst>
          </p:cNvPr>
          <p:cNvSpPr/>
          <p:nvPr/>
        </p:nvSpPr>
        <p:spPr>
          <a:xfrm>
            <a:off x="520670" y="347241"/>
            <a:ext cx="34932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Таблиця результатів суміші №4</a:t>
            </a:r>
            <a:endParaRPr lang="uk-UA" b="1" u="sng" dirty="0"/>
          </a:p>
        </p:txBody>
      </p:sp>
      <p:graphicFrame>
        <p:nvGraphicFramePr>
          <p:cNvPr id="9" name="Объект 6">
            <a:extLst>
              <a:ext uri="{FF2B5EF4-FFF2-40B4-BE49-F238E27FC236}">
                <a16:creationId xmlns:a16="http://schemas.microsoft.com/office/drawing/2014/main" id="{E34A5913-3977-4E71-86C1-552A956C98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4812813"/>
              </p:ext>
            </p:extLst>
          </p:nvPr>
        </p:nvGraphicFramePr>
        <p:xfrm>
          <a:off x="720366" y="806120"/>
          <a:ext cx="8907109" cy="2296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47346">
                  <a:extLst>
                    <a:ext uri="{9D8B030D-6E8A-4147-A177-3AD203B41FA5}">
                      <a16:colId xmlns:a16="http://schemas.microsoft.com/office/drawing/2014/main" val="2522484"/>
                    </a:ext>
                  </a:extLst>
                </a:gridCol>
                <a:gridCol w="1912882">
                  <a:extLst>
                    <a:ext uri="{9D8B030D-6E8A-4147-A177-3AD203B41FA5}">
                      <a16:colId xmlns:a16="http://schemas.microsoft.com/office/drawing/2014/main" val="906069293"/>
                    </a:ext>
                  </a:extLst>
                </a:gridCol>
                <a:gridCol w="1681656">
                  <a:extLst>
                    <a:ext uri="{9D8B030D-6E8A-4147-A177-3AD203B41FA5}">
                      <a16:colId xmlns:a16="http://schemas.microsoft.com/office/drawing/2014/main" val="1134063388"/>
                    </a:ext>
                  </a:extLst>
                </a:gridCol>
                <a:gridCol w="1400095">
                  <a:extLst>
                    <a:ext uri="{9D8B030D-6E8A-4147-A177-3AD203B41FA5}">
                      <a16:colId xmlns:a16="http://schemas.microsoft.com/office/drawing/2014/main" val="331190959"/>
                    </a:ext>
                  </a:extLst>
                </a:gridCol>
                <a:gridCol w="2165130">
                  <a:extLst>
                    <a:ext uri="{9D8B030D-6E8A-4147-A177-3AD203B41FA5}">
                      <a16:colId xmlns:a16="http://schemas.microsoft.com/office/drawing/2014/main" val="554686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Матеріал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Інтенсивність прилипання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 покриття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Легкість очищення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Примітки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9109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Скло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Слабке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Мінімальна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Легко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Тільки часточки борошна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748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Фольга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noProof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Дуже слабке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Мінімальна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Легко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Тільки часточки борошна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832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Високе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Майже вся площа поверхні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Помірне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Є загроза пошкодженню поверхні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434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Сонячна панель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Високе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Майже вся площа поверхні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Важко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Є загроза пошкодженню поверхні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860078"/>
                  </a:ext>
                </a:extLst>
              </a:tr>
            </a:tbl>
          </a:graphicData>
        </a:graphic>
      </p:graphicFrame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81ED2124-3BE3-4276-90F1-F2761C246DF2}"/>
              </a:ext>
            </a:extLst>
          </p:cNvPr>
          <p:cNvSpPr/>
          <p:nvPr/>
        </p:nvSpPr>
        <p:spPr>
          <a:xfrm>
            <a:off x="520670" y="3257517"/>
            <a:ext cx="34932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Таблиця результатів суміші №5</a:t>
            </a:r>
            <a:endParaRPr lang="uk-UA" b="1" u="sng" dirty="0"/>
          </a:p>
        </p:txBody>
      </p:sp>
      <p:graphicFrame>
        <p:nvGraphicFramePr>
          <p:cNvPr id="11" name="Объект 3">
            <a:extLst>
              <a:ext uri="{FF2B5EF4-FFF2-40B4-BE49-F238E27FC236}">
                <a16:creationId xmlns:a16="http://schemas.microsoft.com/office/drawing/2014/main" id="{0D000BCE-3C34-4B01-803B-33417F99E3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5179959"/>
              </p:ext>
            </p:extLst>
          </p:nvPr>
        </p:nvGraphicFramePr>
        <p:xfrm>
          <a:off x="720366" y="3782086"/>
          <a:ext cx="6731468" cy="2590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65482">
                  <a:extLst>
                    <a:ext uri="{9D8B030D-6E8A-4147-A177-3AD203B41FA5}">
                      <a16:colId xmlns:a16="http://schemas.microsoft.com/office/drawing/2014/main" val="2935959424"/>
                    </a:ext>
                  </a:extLst>
                </a:gridCol>
                <a:gridCol w="1650124">
                  <a:extLst>
                    <a:ext uri="{9D8B030D-6E8A-4147-A177-3AD203B41FA5}">
                      <a16:colId xmlns:a16="http://schemas.microsoft.com/office/drawing/2014/main" val="423827007"/>
                    </a:ext>
                  </a:extLst>
                </a:gridCol>
                <a:gridCol w="3415862">
                  <a:extLst>
                    <a:ext uri="{9D8B030D-6E8A-4147-A177-3AD203B41FA5}">
                      <a16:colId xmlns:a16="http://schemas.microsoft.com/office/drawing/2014/main" val="3665413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Матеріал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Інтенсивність прилипання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Примітки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766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Скло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Помірне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Частинки піску залишилися у суміші, </a:t>
                      </a:r>
                      <a:r>
                        <a:rPr lang="uk-UA" sz="1400" noProof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прилипли</a:t>
                      </a:r>
                      <a:r>
                        <a:rPr lang="uk-UA" sz="14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тільки дрібні частинки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070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Фольга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Помірне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Частинки піску залишилися у суміші, </a:t>
                      </a:r>
                      <a:r>
                        <a:rPr lang="uk-UA" sz="1400" noProof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прилипли</a:t>
                      </a:r>
                      <a:r>
                        <a:rPr lang="uk-UA" sz="14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тільки дрібні частинки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14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Високе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noProof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Інтенсивне прилипання всіх частинок суміші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963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Сонячна панель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Високе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Інтенсивне прилипання всіх частинок суміші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360586"/>
                  </a:ext>
                </a:extLst>
              </a:tr>
            </a:tbl>
          </a:graphicData>
        </a:graphic>
      </p:graphicFrame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E7347F6-5EAC-4002-90C9-E74FE5850B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0208" y="3626849"/>
            <a:ext cx="3078363" cy="17315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8F176AFD-187E-4100-A653-A8BCCBB6BB33}"/>
              </a:ext>
            </a:extLst>
          </p:cNvPr>
          <p:cNvSpPr/>
          <p:nvPr/>
        </p:nvSpPr>
        <p:spPr>
          <a:xfrm>
            <a:off x="8330208" y="5480412"/>
            <a:ext cx="331075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10. Досліджуваний зразок</a:t>
            </a:r>
          </a:p>
          <a:p>
            <a:pPr algn="ctr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(сонячна панель)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Джерело: власне фото</a:t>
            </a:r>
          </a:p>
        </p:txBody>
      </p:sp>
    </p:spTree>
    <p:extLst>
      <p:ext uri="{BB962C8B-B14F-4D97-AF65-F5344CB8AC3E}">
        <p14:creationId xmlns:p14="http://schemas.microsoft.com/office/powerpoint/2010/main" val="295449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C4A36772-1ECA-4A49-B9A3-D2BB46D9C71F}"/>
              </a:ext>
            </a:extLst>
          </p:cNvPr>
          <p:cNvSpPr/>
          <p:nvPr/>
        </p:nvSpPr>
        <p:spPr>
          <a:xfrm>
            <a:off x="956441" y="890042"/>
            <a:ext cx="10279118" cy="1156086"/>
          </a:xfrm>
          <a:prstGeom prst="rect">
            <a:avLst/>
          </a:prstGeom>
          <a:ln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Наше дослідження довело: через гострі краї та статичний заряд "місячний пил" найсильніше прилипає до пластику та сонячних панелей, навіть незначна кількість місячного пилу в механізмах може призвести до блокування рухомих частин, корозії контактів і відмови систем життєзабезпечення під час використання космічної  техніки.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1DA4FDCB-ABB5-44C8-B3D5-5351127F13E8}"/>
              </a:ext>
            </a:extLst>
          </p:cNvPr>
          <p:cNvSpPr/>
          <p:nvPr/>
        </p:nvSpPr>
        <p:spPr>
          <a:xfrm>
            <a:off x="374885" y="291742"/>
            <a:ext cx="34414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  дослідження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787EF40D-AB6A-4630-B3A9-E30CB4412F10}"/>
              </a:ext>
            </a:extLst>
          </p:cNvPr>
          <p:cNvSpPr/>
          <p:nvPr/>
        </p:nvSpPr>
        <p:spPr>
          <a:xfrm>
            <a:off x="1912882" y="2642246"/>
            <a:ext cx="7882759" cy="786754"/>
          </a:xfrm>
          <a:prstGeom prst="rect">
            <a:avLst/>
          </a:prstGeom>
          <a:ln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Тому для майбутніх польотів на Місяць нам необхідно розробляти спеціальні захисні покриття, які відштовхують електрику.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9A1F91B2-83A7-4C27-927B-0267ABFE7BCB}"/>
              </a:ext>
            </a:extLst>
          </p:cNvPr>
          <p:cNvSpPr/>
          <p:nvPr/>
        </p:nvSpPr>
        <p:spPr>
          <a:xfrm>
            <a:off x="3074275" y="3866701"/>
            <a:ext cx="7882759" cy="786754"/>
          </a:xfrm>
          <a:prstGeom prst="rect">
            <a:avLst/>
          </a:prstGeom>
          <a:ln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Постійно проводити багатоетапне очищення, робити технічний огляд із заміною фільтрів.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D9D4ED94-BF4E-49A1-85B4-3C4CC9FB2803}"/>
              </a:ext>
            </a:extLst>
          </p:cNvPr>
          <p:cNvSpPr/>
          <p:nvPr/>
        </p:nvSpPr>
        <p:spPr>
          <a:xfrm>
            <a:off x="956441" y="5288217"/>
            <a:ext cx="10531366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Ігнорування цих заходів створює небезпечні умови для роботи як самого обладнання, так і космонавтів!</a:t>
            </a:r>
          </a:p>
        </p:txBody>
      </p:sp>
    </p:spTree>
    <p:extLst>
      <p:ext uri="{BB962C8B-B14F-4D97-AF65-F5344CB8AC3E}">
        <p14:creationId xmlns:p14="http://schemas.microsoft.com/office/powerpoint/2010/main" val="1993520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FEAC85-261A-54EC-A7CA-60F845119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Список використаних джерел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A39663-723D-5151-75CD-36F2C38ADF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93790"/>
            <a:ext cx="10515600" cy="4351338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Чому пил на Місяці небезпечніший, ніж здається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 ресурс: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https://fact-news.com.ua/chomu-misyachnij-pil-smertelno-nebezpechnij/</a:t>
            </a: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Стаценко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Ярослав Висадка на Місяць: Історія Тріумфу, Деталі Місій та Майбутні Виклики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Ярослав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Стаценко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//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Стаття - Електронний ресурс: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https://wem.ua/vysadka-na-misyacz-istoriya-triumfu-detali-misij-ta-majbutni-vyklyky/</a:t>
            </a: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Фізика :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8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закл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серед. освіти / [В. Г. Бар’яхтар, Ф. Я.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Божинова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С. О. Довгий, О. О.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Кірюхіна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; за ред. В. Г. Бар’яхтара, С. О. Довгого. – 3-тє вид., перероб. – Харків : Ранок, 2025. – 232 с.</a:t>
            </a:r>
          </a:p>
        </p:txBody>
      </p:sp>
    </p:spTree>
    <p:extLst>
      <p:ext uri="{BB962C8B-B14F-4D97-AF65-F5344CB8AC3E}">
        <p14:creationId xmlns:p14="http://schemas.microsoft.com/office/powerpoint/2010/main" val="17240672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1598</TotalTime>
  <Words>1112</Words>
  <Application>Microsoft Office PowerPoint</Application>
  <PresentationFormat>Широкий екран</PresentationFormat>
  <Paragraphs>166</Paragraphs>
  <Slides>10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10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Cambria Math</vt:lpstr>
      <vt:lpstr>Times New Roman</vt:lpstr>
      <vt:lpstr>Тема Office</vt:lpstr>
      <vt:lpstr>Наріжний Андрій Ярославович,  учень 6-В класу комунального закладу Кагарлицької міської ради «Кагарлицький ліцей №3» м. Кагарлик </vt:lpstr>
      <vt:lpstr>Презентація PowerPoint</vt:lpstr>
      <vt:lpstr>Мета роботи – дослідити електростатичне прилипання частинок пилу та пояснити, чому місячний пил становить небезпеку для космічної техніки.</vt:lpstr>
      <vt:lpstr>Місячний пил – це тонкий, пухкий поверхневий шар пилу та уламків порід, що покриває весь Місяць.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Список використаних джерел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Наріжний Андрій Ярославович,  учень 6-В класу комунального закладу Кагарлицької міської ради «Кагарлицький ліцей №3» м. Кагарлик </dc:title>
  <dc:creator>Пользователь</dc:creator>
  <cp:lastModifiedBy>User</cp:lastModifiedBy>
  <cp:revision>12</cp:revision>
  <dcterms:created xsi:type="dcterms:W3CDTF">2026-03-21T08:35:54Z</dcterms:created>
  <dcterms:modified xsi:type="dcterms:W3CDTF">2026-03-27T08:50:04Z</dcterms:modified>
</cp:coreProperties>
</file>