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Dynapuff Condensed" panose="020B0604020202020204" charset="0"/>
      <p:regular r:id="rId17"/>
    </p:embeddedFont>
    <p:embeddedFont>
      <p:font typeface="Dynapuff Condensed Bold" panose="020B0604020202020204" charset="0"/>
      <p:regular r:id="rId18"/>
    </p:embeddedFont>
    <p:embeddedFont>
      <p:font typeface="Dynapuff SemiCondensed" panose="020B0604020202020204" charset="0"/>
      <p:regular r:id="rId19"/>
    </p:embeddedFont>
    <p:embeddedFont>
      <p:font typeface="Dynapuff SemiCondensed Bold" panose="020B0604020202020204" charset="0"/>
      <p:regular r:id="rId20"/>
    </p:embeddedFont>
    <p:embeddedFont>
      <p:font typeface="Times New Roman MT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tor Sydorchuk" userId="2cfd8aebb6ca9609" providerId="LiveId" clId="{9F34FE06-8DA4-4AA2-A619-63E6C03DA804}"/>
    <pc:docChg chg="undo custSel modSld">
      <pc:chgData name="Viktor Sydorchuk" userId="2cfd8aebb6ca9609" providerId="LiveId" clId="{9F34FE06-8DA4-4AA2-A619-63E6C03DA804}" dt="2026-01-11T13:11:49.035" v="82" actId="21"/>
      <pc:docMkLst>
        <pc:docMk/>
      </pc:docMkLst>
      <pc:sldChg chg="delSp mod">
        <pc:chgData name="Viktor Sydorchuk" userId="2cfd8aebb6ca9609" providerId="LiveId" clId="{9F34FE06-8DA4-4AA2-A619-63E6C03DA804}" dt="2026-01-11T13:11:49.035" v="82" actId="21"/>
        <pc:sldMkLst>
          <pc:docMk/>
          <pc:sldMk cId="0" sldId="257"/>
        </pc:sldMkLst>
        <pc:spChg chg="del">
          <ac:chgData name="Viktor Sydorchuk" userId="2cfd8aebb6ca9609" providerId="LiveId" clId="{9F34FE06-8DA4-4AA2-A619-63E6C03DA804}" dt="2026-01-11T13:11:49.035" v="82" actId="21"/>
          <ac:spMkLst>
            <pc:docMk/>
            <pc:sldMk cId="0" sldId="257"/>
            <ac:spMk id="5" creationId="{00000000-0000-0000-0000-000000000000}"/>
          </ac:spMkLst>
        </pc:spChg>
      </pc:sldChg>
      <pc:sldChg chg="addSp delSp modSp mod">
        <pc:chgData name="Viktor Sydorchuk" userId="2cfd8aebb6ca9609" providerId="LiveId" clId="{9F34FE06-8DA4-4AA2-A619-63E6C03DA804}" dt="2026-01-11T13:00:25.503" v="21" actId="14100"/>
        <pc:sldMkLst>
          <pc:docMk/>
          <pc:sldMk cId="0" sldId="262"/>
        </pc:sldMkLst>
        <pc:spChg chg="del">
          <ac:chgData name="Viktor Sydorchuk" userId="2cfd8aebb6ca9609" providerId="LiveId" clId="{9F34FE06-8DA4-4AA2-A619-63E6C03DA804}" dt="2026-01-11T12:58:41.617" v="7" actId="21"/>
          <ac:spMkLst>
            <pc:docMk/>
            <pc:sldMk cId="0" sldId="262"/>
            <ac:spMk id="6" creationId="{00000000-0000-0000-0000-000000000000}"/>
          </ac:spMkLst>
        </pc:spChg>
        <pc:spChg chg="del mod">
          <ac:chgData name="Viktor Sydorchuk" userId="2cfd8aebb6ca9609" providerId="LiveId" clId="{9F34FE06-8DA4-4AA2-A619-63E6C03DA804}" dt="2026-01-11T12:58:45.827" v="8" actId="21"/>
          <ac:spMkLst>
            <pc:docMk/>
            <pc:sldMk cId="0" sldId="262"/>
            <ac:spMk id="7" creationId="{00000000-0000-0000-0000-000000000000}"/>
          </ac:spMkLst>
        </pc:spChg>
        <pc:cxnChg chg="add mod">
          <ac:chgData name="Viktor Sydorchuk" userId="2cfd8aebb6ca9609" providerId="LiveId" clId="{9F34FE06-8DA4-4AA2-A619-63E6C03DA804}" dt="2026-01-11T13:00:15.578" v="19" actId="1076"/>
          <ac:cxnSpMkLst>
            <pc:docMk/>
            <pc:sldMk cId="0" sldId="262"/>
            <ac:cxnSpMk id="13" creationId="{C40B0F9D-C2CD-05BF-4E4C-F22C02C513C8}"/>
          </ac:cxnSpMkLst>
        </pc:cxnChg>
        <pc:cxnChg chg="add mod">
          <ac:chgData name="Viktor Sydorchuk" userId="2cfd8aebb6ca9609" providerId="LiveId" clId="{9F34FE06-8DA4-4AA2-A619-63E6C03DA804}" dt="2026-01-11T13:00:25.503" v="21" actId="14100"/>
          <ac:cxnSpMkLst>
            <pc:docMk/>
            <pc:sldMk cId="0" sldId="262"/>
            <ac:cxnSpMk id="18" creationId="{8B087DF1-1D5B-8167-C42C-4E2039DFC6D1}"/>
          </ac:cxnSpMkLst>
        </pc:cxnChg>
      </pc:sldChg>
      <pc:sldChg chg="addSp delSp modSp mod">
        <pc:chgData name="Viktor Sydorchuk" userId="2cfd8aebb6ca9609" providerId="LiveId" clId="{9F34FE06-8DA4-4AA2-A619-63E6C03DA804}" dt="2026-01-11T13:11:33.113" v="81" actId="14100"/>
        <pc:sldMkLst>
          <pc:docMk/>
          <pc:sldMk cId="0" sldId="267"/>
        </pc:sldMkLst>
        <pc:spChg chg="add mod">
          <ac:chgData name="Viktor Sydorchuk" userId="2cfd8aebb6ca9609" providerId="LiveId" clId="{9F34FE06-8DA4-4AA2-A619-63E6C03DA804}" dt="2026-01-11T13:09:12.871" v="64"/>
          <ac:spMkLst>
            <pc:docMk/>
            <pc:sldMk cId="0" sldId="267"/>
            <ac:spMk id="7" creationId="{F6A16882-8CD5-45C1-AC1C-A71F411EB057}"/>
          </ac:spMkLst>
        </pc:spChg>
        <pc:graphicFrameChg chg="del mod">
          <ac:chgData name="Viktor Sydorchuk" userId="2cfd8aebb6ca9609" providerId="LiveId" clId="{9F34FE06-8DA4-4AA2-A619-63E6C03DA804}" dt="2026-01-11T13:09:17.403" v="65" actId="21"/>
          <ac:graphicFrameMkLst>
            <pc:docMk/>
            <pc:sldMk cId="0" sldId="267"/>
            <ac:graphicFrameMk id="5" creationId="{00000000-0000-0000-0000-000000000000}"/>
          </ac:graphicFrameMkLst>
        </pc:graphicFrameChg>
        <pc:graphicFrameChg chg="add mod modGraphic">
          <ac:chgData name="Viktor Sydorchuk" userId="2cfd8aebb6ca9609" providerId="LiveId" clId="{9F34FE06-8DA4-4AA2-A619-63E6C03DA804}" dt="2026-01-11T13:11:33.113" v="81" actId="14100"/>
          <ac:graphicFrameMkLst>
            <pc:docMk/>
            <pc:sldMk cId="0" sldId="267"/>
            <ac:graphicFrameMk id="6" creationId="{821EF74E-FE50-664C-C302-3B7F6C8E65A1}"/>
          </ac:graphicFrameMkLst>
        </pc:graphicFrameChg>
      </pc:sldChg>
      <pc:sldChg chg="modSp mod">
        <pc:chgData name="Viktor Sydorchuk" userId="2cfd8aebb6ca9609" providerId="LiveId" clId="{9F34FE06-8DA4-4AA2-A619-63E6C03DA804}" dt="2026-01-11T13:07:29.112" v="53" actId="2711"/>
        <pc:sldMkLst>
          <pc:docMk/>
          <pc:sldMk cId="0" sldId="270"/>
        </pc:sldMkLst>
        <pc:spChg chg="mod">
          <ac:chgData name="Viktor Sydorchuk" userId="2cfd8aebb6ca9609" providerId="LiveId" clId="{9F34FE06-8DA4-4AA2-A619-63E6C03DA804}" dt="2026-01-11T13:07:29.112" v="53" actId="2711"/>
          <ac:spMkLst>
            <pc:docMk/>
            <pc:sldMk cId="0" sldId="270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8.sv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svg"/><Relationship Id="rId7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8.svg"/><Relationship Id="rId7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8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8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svg"/><Relationship Id="rId10" Type="http://schemas.openxmlformats.org/officeDocument/2006/relationships/image" Target="../media/image47.png"/><Relationship Id="rId4" Type="http://schemas.openxmlformats.org/officeDocument/2006/relationships/image" Target="../media/image17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url.li/fhxxjl" TargetMode="External"/><Relationship Id="rId7" Type="http://schemas.openxmlformats.org/officeDocument/2006/relationships/hyperlink" Target="https://surl.li/ezgpeg" TargetMode="External"/><Relationship Id="rId2" Type="http://schemas.openxmlformats.org/officeDocument/2006/relationships/hyperlink" Target="https://surl.lt/dnyma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rl.li/igqahs" TargetMode="External"/><Relationship Id="rId5" Type="http://schemas.openxmlformats.org/officeDocument/2006/relationships/hyperlink" Target="https://surl.li/cxumus" TargetMode="External"/><Relationship Id="rId4" Type="http://schemas.openxmlformats.org/officeDocument/2006/relationships/hyperlink" Target="https://surl.li/tmqv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413" y="7171221"/>
            <a:ext cx="3581400" cy="3115779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9" y="0"/>
                </a:lnTo>
                <a:lnTo>
                  <a:pt x="6103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3247598" y="56060"/>
            <a:ext cx="5040401" cy="3030039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188660" y="4354745"/>
            <a:ext cx="10436363" cy="3539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195" b="1" spc="95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Автор: </a:t>
            </a:r>
            <a:r>
              <a:rPr lang="en-US" sz="3195" b="1" spc="95">
                <a:solidFill>
                  <a:srgbClr val="0097B2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учень 10-А класу комунального закладу “Харківський ліцей № 140 Харківської міської ради”, Харківське територіальне відділення МАН України, місто Харків</a:t>
            </a:r>
          </a:p>
          <a:p>
            <a:pPr marL="0" lvl="0" indent="0" algn="ctr">
              <a:lnSpc>
                <a:spcPts val="4793"/>
              </a:lnSpc>
              <a:spcBef>
                <a:spcPct val="0"/>
              </a:spcBef>
            </a:pPr>
            <a:r>
              <a:rPr lang="en-US" sz="3195" b="1" spc="95">
                <a:solidFill>
                  <a:srgbClr val="0097B2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 </a:t>
            </a:r>
            <a:r>
              <a:rPr lang="en-US" sz="3195" b="1" spc="95">
                <a:solidFill>
                  <a:srgbClr val="004AAD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Міненко Денис Костянтинович</a:t>
            </a:r>
          </a:p>
          <a:p>
            <a:pPr marL="0" lvl="0" indent="0" algn="ctr">
              <a:lnSpc>
                <a:spcPts val="4493"/>
              </a:lnSpc>
              <a:spcBef>
                <a:spcPct val="0"/>
              </a:spcBef>
            </a:pPr>
            <a:endParaRPr lang="en-US" sz="3195" b="1" spc="95">
              <a:solidFill>
                <a:srgbClr val="004AAD"/>
              </a:solidFill>
              <a:latin typeface="Dynapuff Condensed Bold"/>
              <a:ea typeface="Dynapuff Condensed Bold"/>
              <a:cs typeface="Dynapuff Condensed Bold"/>
              <a:sym typeface="Dynapuff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380505" y="56061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4985755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6" y="0"/>
                </a:lnTo>
                <a:lnTo>
                  <a:pt x="2369826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138787" y="612457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80711" y="4802806"/>
            <a:ext cx="4421643" cy="5408352"/>
          </a:xfrm>
          <a:custGeom>
            <a:avLst/>
            <a:gdLst/>
            <a:ahLst/>
            <a:cxnLst/>
            <a:rect l="l" t="t" r="r" b="b"/>
            <a:pathLst>
              <a:path w="4421643" h="5408352">
                <a:moveTo>
                  <a:pt x="0" y="0"/>
                </a:moveTo>
                <a:lnTo>
                  <a:pt x="4421642" y="0"/>
                </a:lnTo>
                <a:lnTo>
                  <a:pt x="4421642" y="5408352"/>
                </a:lnTo>
                <a:lnTo>
                  <a:pt x="0" y="54083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768" r="-1854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87294" y="184649"/>
            <a:ext cx="12371630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2"/>
              </a:lnSpc>
            </a:pPr>
            <a:r>
              <a:rPr lang="en-US" sz="5110" b="1" spc="153" dirty="0">
                <a:solidFill>
                  <a:srgbClr val="8C52FF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ТЕМА ПРОЄКТУ : </a:t>
            </a:r>
          </a:p>
          <a:p>
            <a:pPr marL="0" lvl="0" indent="0" algn="ctr">
              <a:lnSpc>
                <a:spcPts val="6132"/>
              </a:lnSpc>
              <a:spcBef>
                <a:spcPct val="0"/>
              </a:spcBef>
            </a:pPr>
            <a:r>
              <a:rPr lang="en-US" sz="5110" b="1" spc="153" dirty="0">
                <a:solidFill>
                  <a:srgbClr val="8C52FF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БАГАТОКУЛЬТУРНИЙ ХАРКІВ: ІСТОРИЧНА ЕВОЛЮЦІЯ ВІД СЛОБІДСЬКОГО ПОСЕЛЕННЯ ДО СУЧАСНОГО  МЕГАПОЛІСУ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88660" y="7506982"/>
            <a:ext cx="10175893" cy="2922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195" b="1" spc="95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Керівник проєкту:</a:t>
            </a:r>
            <a:r>
              <a:rPr lang="en-US" sz="3195" b="1" spc="95">
                <a:solidFill>
                  <a:srgbClr val="0097B2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 учитель історії комунального закладу “Харківський ліцей № 140 Харківської міської ради” </a:t>
            </a:r>
          </a:p>
          <a:p>
            <a:pPr marL="0" lvl="0" indent="0" algn="ctr">
              <a:lnSpc>
                <a:spcPts val="4793"/>
              </a:lnSpc>
              <a:spcBef>
                <a:spcPct val="0"/>
              </a:spcBef>
            </a:pPr>
            <a:r>
              <a:rPr lang="en-US" sz="3195" b="1" spc="95">
                <a:solidFill>
                  <a:srgbClr val="004AAD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Сидорчук Віктор Миколайович</a:t>
            </a:r>
          </a:p>
          <a:p>
            <a:pPr marL="0" lvl="0" indent="0" algn="ctr">
              <a:lnSpc>
                <a:spcPts val="4343"/>
              </a:lnSpc>
              <a:spcBef>
                <a:spcPct val="0"/>
              </a:spcBef>
            </a:pPr>
            <a:endParaRPr lang="en-US" sz="3195" b="1" spc="95">
              <a:solidFill>
                <a:srgbClr val="004AAD"/>
              </a:solidFill>
              <a:latin typeface="Dynapuff Condensed Bold"/>
              <a:ea typeface="Dynapuff Condensed Bold"/>
              <a:cs typeface="Dynapuff Condensed Bold"/>
              <a:sym typeface="Dynapuff Condense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17320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6038" y="591690"/>
            <a:ext cx="7231761" cy="2725265"/>
          </a:xfrm>
          <a:custGeom>
            <a:avLst/>
            <a:gdLst/>
            <a:ahLst/>
            <a:cxnLst/>
            <a:rect l="l" t="t" r="r" b="b"/>
            <a:pathLst>
              <a:path w="7231761" h="2725265">
                <a:moveTo>
                  <a:pt x="0" y="0"/>
                </a:moveTo>
                <a:lnTo>
                  <a:pt x="7231761" y="0"/>
                </a:lnTo>
                <a:lnTo>
                  <a:pt x="7231761" y="2725265"/>
                </a:lnTo>
                <a:lnTo>
                  <a:pt x="0" y="27252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20" t="-221425" r="-322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39076" y="3866606"/>
            <a:ext cx="7048348" cy="3422129"/>
          </a:xfrm>
          <a:custGeom>
            <a:avLst/>
            <a:gdLst/>
            <a:ahLst/>
            <a:cxnLst/>
            <a:rect l="l" t="t" r="r" b="b"/>
            <a:pathLst>
              <a:path w="7048348" h="3422129">
                <a:moveTo>
                  <a:pt x="0" y="0"/>
                </a:moveTo>
                <a:lnTo>
                  <a:pt x="7048348" y="0"/>
                </a:lnTo>
                <a:lnTo>
                  <a:pt x="7048348" y="3422129"/>
                </a:lnTo>
                <a:lnTo>
                  <a:pt x="0" y="34221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4413" b="-6985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403969" y="1926890"/>
            <a:ext cx="7613158" cy="2079204"/>
          </a:xfrm>
          <a:custGeom>
            <a:avLst/>
            <a:gdLst/>
            <a:ahLst/>
            <a:cxnLst/>
            <a:rect l="l" t="t" r="r" b="b"/>
            <a:pathLst>
              <a:path w="7613158" h="2079204">
                <a:moveTo>
                  <a:pt x="0" y="0"/>
                </a:moveTo>
                <a:lnTo>
                  <a:pt x="7613159" y="0"/>
                </a:lnTo>
                <a:lnTo>
                  <a:pt x="7613159" y="2079204"/>
                </a:lnTo>
                <a:lnTo>
                  <a:pt x="0" y="20792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50" t="-333497" r="-208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278424" y="4564192"/>
            <a:ext cx="7235190" cy="2026957"/>
          </a:xfrm>
          <a:custGeom>
            <a:avLst/>
            <a:gdLst/>
            <a:ahLst/>
            <a:cxnLst/>
            <a:rect l="l" t="t" r="r" b="b"/>
            <a:pathLst>
              <a:path w="7235190" h="2026957">
                <a:moveTo>
                  <a:pt x="0" y="0"/>
                </a:moveTo>
                <a:lnTo>
                  <a:pt x="7235190" y="0"/>
                </a:lnTo>
                <a:lnTo>
                  <a:pt x="7235190" y="2026957"/>
                </a:lnTo>
                <a:lnTo>
                  <a:pt x="0" y="20269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82232" b="-2377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15022" y="7501890"/>
            <a:ext cx="5421027" cy="2276475"/>
          </a:xfrm>
          <a:custGeom>
            <a:avLst/>
            <a:gdLst/>
            <a:ahLst/>
            <a:cxnLst/>
            <a:rect l="l" t="t" r="r" b="b"/>
            <a:pathLst>
              <a:path w="5421027" h="2276475">
                <a:moveTo>
                  <a:pt x="0" y="0"/>
                </a:moveTo>
                <a:lnTo>
                  <a:pt x="5421027" y="0"/>
                </a:lnTo>
                <a:lnTo>
                  <a:pt x="5421027" y="2276475"/>
                </a:lnTo>
                <a:lnTo>
                  <a:pt x="0" y="2276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056" t="-261506" r="-1140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569674" y="7615983"/>
            <a:ext cx="1623230" cy="1623230"/>
          </a:xfrm>
          <a:custGeom>
            <a:avLst/>
            <a:gdLst/>
            <a:ahLst/>
            <a:cxnLst/>
            <a:rect l="l" t="t" r="r" b="b"/>
            <a:pathLst>
              <a:path w="1623230" h="1623230">
                <a:moveTo>
                  <a:pt x="0" y="0"/>
                </a:moveTo>
                <a:lnTo>
                  <a:pt x="1623230" y="0"/>
                </a:lnTo>
                <a:lnTo>
                  <a:pt x="1623230" y="1623230"/>
                </a:lnTo>
                <a:lnTo>
                  <a:pt x="0" y="16232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859122" y="7130991"/>
            <a:ext cx="1623230" cy="1623230"/>
          </a:xfrm>
          <a:custGeom>
            <a:avLst/>
            <a:gdLst/>
            <a:ahLst/>
            <a:cxnLst/>
            <a:rect l="l" t="t" r="r" b="b"/>
            <a:pathLst>
              <a:path w="1623230" h="1623230">
                <a:moveTo>
                  <a:pt x="0" y="0"/>
                </a:moveTo>
                <a:lnTo>
                  <a:pt x="1623230" y="0"/>
                </a:lnTo>
                <a:lnTo>
                  <a:pt x="1623230" y="1623230"/>
                </a:lnTo>
                <a:lnTo>
                  <a:pt x="0" y="16232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7006" y="655321"/>
            <a:ext cx="7060794" cy="2496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2"/>
              </a:lnSpc>
              <a:spcBef>
                <a:spcPct val="0"/>
              </a:spcBef>
            </a:pPr>
            <a:r>
              <a:rPr lang="en-US" sz="2214" b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Мета дослідження</a:t>
            </a:r>
            <a:r>
              <a:rPr lang="en-US" sz="2214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полягає у виявленні особливостей формування Харкова як багатокультурного міста та аналізі взаємного впливу культур різних національних спільнот на його історичний і соціокультурний розвиток від XVII до початку XXI ст.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950801"/>
            <a:ext cx="6669099" cy="318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Завдання дослідження :</a:t>
            </a:r>
            <a:r>
              <a:rPr lang="en-US" sz="21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проаналізувати процес формування та трансформації багатокультурного середовища Харкова від слобідського поселення до сучасного мегаполіса через призму змін чисельності та співвідношення різних етнокультурних спільнот; визначити наслідки взаємного впливу культур у повсякденному житті Харкова.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94668" y="2417796"/>
            <a:ext cx="7231761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Об’єкт дослідження:</a:t>
            </a:r>
            <a:r>
              <a:rPr lang="en-US" sz="24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Харків як соціокультурний простір у його історичній динаміці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78424" y="4825158"/>
            <a:ext cx="7235190" cy="1356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Предмет дослідження:</a:t>
            </a:r>
            <a:r>
              <a:rPr lang="en-US" sz="24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взаємовплив та інтеграція культур різних національностей у міську ідентичність Харкова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73490" y="7635239"/>
            <a:ext cx="3860959" cy="1731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  <a:spcBef>
                <a:spcPct val="0"/>
              </a:spcBef>
            </a:pPr>
            <a:r>
              <a:rPr lang="en-US" sz="2300" b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Методи дослідження: </a:t>
            </a:r>
          </a:p>
          <a:p>
            <a:pPr marL="496574" lvl="1" indent="-248287" algn="ctr">
              <a:lnSpc>
                <a:spcPts val="3450"/>
              </a:lnSpc>
              <a:spcBef>
                <a:spcPct val="0"/>
              </a:spcBef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контент-аналізу, </a:t>
            </a:r>
          </a:p>
          <a:p>
            <a:pPr marL="496574" lvl="1" indent="-248287" algn="ctr">
              <a:lnSpc>
                <a:spcPts val="3450"/>
              </a:lnSpc>
              <a:spcBef>
                <a:spcPct val="0"/>
              </a:spcBef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історико-порівняльний</a:t>
            </a:r>
          </a:p>
          <a:p>
            <a:pPr marL="496574" lvl="1" indent="-248287" algn="ctr">
              <a:lnSpc>
                <a:spcPts val="3450"/>
              </a:lnSpc>
              <a:spcBef>
                <a:spcPct val="0"/>
              </a:spcBef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історико-генетичний</a:t>
            </a:r>
          </a:p>
        </p:txBody>
      </p:sp>
      <p:sp>
        <p:nvSpPr>
          <p:cNvPr id="17" name="Freeform 17"/>
          <p:cNvSpPr/>
          <p:nvPr/>
        </p:nvSpPr>
        <p:spPr>
          <a:xfrm>
            <a:off x="10424434" y="0"/>
            <a:ext cx="1623230" cy="1623230"/>
          </a:xfrm>
          <a:custGeom>
            <a:avLst/>
            <a:gdLst/>
            <a:ahLst/>
            <a:cxnLst/>
            <a:rect l="l" t="t" r="r" b="b"/>
            <a:pathLst>
              <a:path w="1623230" h="1623230">
                <a:moveTo>
                  <a:pt x="0" y="0"/>
                </a:moveTo>
                <a:lnTo>
                  <a:pt x="1623230" y="0"/>
                </a:lnTo>
                <a:lnTo>
                  <a:pt x="1623230" y="1623230"/>
                </a:lnTo>
                <a:lnTo>
                  <a:pt x="0" y="16232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17320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175679">
            <a:off x="-66084" y="-550044"/>
            <a:ext cx="5639274" cy="5380901"/>
          </a:xfrm>
          <a:custGeom>
            <a:avLst/>
            <a:gdLst/>
            <a:ahLst/>
            <a:cxnLst/>
            <a:rect l="l" t="t" r="r" b="b"/>
            <a:pathLst>
              <a:path w="5639274" h="5380901">
                <a:moveTo>
                  <a:pt x="0" y="0"/>
                </a:moveTo>
                <a:lnTo>
                  <a:pt x="5639274" y="0"/>
                </a:lnTo>
                <a:lnTo>
                  <a:pt x="5639274" y="5380901"/>
                </a:lnTo>
                <a:lnTo>
                  <a:pt x="0" y="5380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75679">
            <a:off x="11672362" y="3952047"/>
            <a:ext cx="6172580" cy="5889772"/>
          </a:xfrm>
          <a:custGeom>
            <a:avLst/>
            <a:gdLst/>
            <a:ahLst/>
            <a:cxnLst/>
            <a:rect l="l" t="t" r="r" b="b"/>
            <a:pathLst>
              <a:path w="6172580" h="5889772">
                <a:moveTo>
                  <a:pt x="0" y="0"/>
                </a:moveTo>
                <a:lnTo>
                  <a:pt x="6172580" y="0"/>
                </a:lnTo>
                <a:lnTo>
                  <a:pt x="6172580" y="5889772"/>
                </a:lnTo>
                <a:lnTo>
                  <a:pt x="0" y="5889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38928" y="344287"/>
            <a:ext cx="4562079" cy="2954489"/>
          </a:xfrm>
          <a:custGeom>
            <a:avLst/>
            <a:gdLst/>
            <a:ahLst/>
            <a:cxnLst/>
            <a:rect l="l" t="t" r="r" b="b"/>
            <a:pathLst>
              <a:path w="4562079" h="2954489">
                <a:moveTo>
                  <a:pt x="0" y="0"/>
                </a:moveTo>
                <a:lnTo>
                  <a:pt x="4562079" y="0"/>
                </a:lnTo>
                <a:lnTo>
                  <a:pt x="4562079" y="2954489"/>
                </a:lnTo>
                <a:lnTo>
                  <a:pt x="0" y="2954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0577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856568" y="3440600"/>
            <a:ext cx="2846189" cy="1070167"/>
          </a:xfrm>
          <a:custGeom>
            <a:avLst/>
            <a:gdLst/>
            <a:ahLst/>
            <a:cxnLst/>
            <a:rect l="l" t="t" r="r" b="b"/>
            <a:pathLst>
              <a:path w="2846189" h="1070167">
                <a:moveTo>
                  <a:pt x="0" y="0"/>
                </a:moveTo>
                <a:lnTo>
                  <a:pt x="2846190" y="0"/>
                </a:lnTo>
                <a:lnTo>
                  <a:pt x="2846190" y="1070167"/>
                </a:lnTo>
                <a:lnTo>
                  <a:pt x="0" y="10701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216036" y="2887107"/>
            <a:ext cx="6594385" cy="4512787"/>
          </a:xfrm>
          <a:custGeom>
            <a:avLst/>
            <a:gdLst/>
            <a:ahLst/>
            <a:cxnLst/>
            <a:rect l="l" t="t" r="r" b="b"/>
            <a:pathLst>
              <a:path w="6594385" h="4512787">
                <a:moveTo>
                  <a:pt x="0" y="0"/>
                </a:moveTo>
                <a:lnTo>
                  <a:pt x="6594385" y="0"/>
                </a:lnTo>
                <a:lnTo>
                  <a:pt x="6594385" y="4512786"/>
                </a:lnTo>
                <a:lnTo>
                  <a:pt x="0" y="45127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6" t="-4534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372836" y="5143500"/>
            <a:ext cx="4771633" cy="2812928"/>
          </a:xfrm>
          <a:custGeom>
            <a:avLst/>
            <a:gdLst/>
            <a:ahLst/>
            <a:cxnLst/>
            <a:rect l="l" t="t" r="r" b="b"/>
            <a:pathLst>
              <a:path w="4771633" h="2812928">
                <a:moveTo>
                  <a:pt x="0" y="0"/>
                </a:moveTo>
                <a:lnTo>
                  <a:pt x="4771633" y="0"/>
                </a:lnTo>
                <a:lnTo>
                  <a:pt x="4771633" y="2812928"/>
                </a:lnTo>
                <a:lnTo>
                  <a:pt x="0" y="2812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9906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810340" y="8229600"/>
            <a:ext cx="2923920" cy="1124585"/>
          </a:xfrm>
          <a:custGeom>
            <a:avLst/>
            <a:gdLst/>
            <a:ahLst/>
            <a:cxnLst/>
            <a:rect l="l" t="t" r="r" b="b"/>
            <a:pathLst>
              <a:path w="2923920" h="1124585">
                <a:moveTo>
                  <a:pt x="0" y="0"/>
                </a:moveTo>
                <a:lnTo>
                  <a:pt x="2923920" y="0"/>
                </a:lnTo>
                <a:lnTo>
                  <a:pt x="2923920" y="1124585"/>
                </a:lnTo>
                <a:lnTo>
                  <a:pt x="0" y="11245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129138" y="6318257"/>
            <a:ext cx="1985662" cy="1638171"/>
          </a:xfrm>
          <a:custGeom>
            <a:avLst/>
            <a:gdLst/>
            <a:ahLst/>
            <a:cxnLst/>
            <a:rect l="l" t="t" r="r" b="b"/>
            <a:pathLst>
              <a:path w="1985662" h="1638171">
                <a:moveTo>
                  <a:pt x="0" y="0"/>
                </a:moveTo>
                <a:lnTo>
                  <a:pt x="1985662" y="0"/>
                </a:lnTo>
                <a:lnTo>
                  <a:pt x="1985662" y="1638171"/>
                </a:lnTo>
                <a:lnTo>
                  <a:pt x="0" y="163817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120359" y="576789"/>
            <a:ext cx="2470537" cy="1781875"/>
          </a:xfrm>
          <a:custGeom>
            <a:avLst/>
            <a:gdLst/>
            <a:ahLst/>
            <a:cxnLst/>
            <a:rect l="l" t="t" r="r" b="b"/>
            <a:pathLst>
              <a:path w="2470537" h="1781875">
                <a:moveTo>
                  <a:pt x="0" y="0"/>
                </a:moveTo>
                <a:lnTo>
                  <a:pt x="2470537" y="0"/>
                </a:lnTo>
                <a:lnTo>
                  <a:pt x="2470537" y="1781875"/>
                </a:lnTo>
                <a:lnTo>
                  <a:pt x="0" y="17818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835947" y="1607431"/>
            <a:ext cx="9682908" cy="53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14"/>
              </a:lnSpc>
              <a:spcBef>
                <a:spcPct val="0"/>
              </a:spcBef>
            </a:pPr>
            <a:r>
              <a:rPr lang="en-US" sz="4238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ЗАСНУВАННЯ ХАРКОВА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75679">
            <a:off x="9287044" y="15293"/>
            <a:ext cx="6779337" cy="5835761"/>
          </a:xfrm>
          <a:custGeom>
            <a:avLst/>
            <a:gdLst/>
            <a:ahLst/>
            <a:cxnLst/>
            <a:rect l="l" t="t" r="r" b="b"/>
            <a:pathLst>
              <a:path w="6749788" h="6440535">
                <a:moveTo>
                  <a:pt x="0" y="0"/>
                </a:moveTo>
                <a:lnTo>
                  <a:pt x="6749788" y="0"/>
                </a:lnTo>
                <a:lnTo>
                  <a:pt x="6749788" y="6440535"/>
                </a:lnTo>
                <a:lnTo>
                  <a:pt x="0" y="64405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143275" y="5959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28947" y="877301"/>
            <a:ext cx="6597160" cy="3882900"/>
          </a:xfrm>
          <a:custGeom>
            <a:avLst/>
            <a:gdLst/>
            <a:ahLst/>
            <a:cxnLst/>
            <a:rect l="l" t="t" r="r" b="b"/>
            <a:pathLst>
              <a:path w="6597160" h="3882900">
                <a:moveTo>
                  <a:pt x="0" y="0"/>
                </a:moveTo>
                <a:lnTo>
                  <a:pt x="6597160" y="0"/>
                </a:lnTo>
                <a:lnTo>
                  <a:pt x="6597160" y="3882900"/>
                </a:lnTo>
                <a:lnTo>
                  <a:pt x="0" y="3882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3551" y="5143500"/>
            <a:ext cx="8487952" cy="5537378"/>
          </a:xfrm>
          <a:custGeom>
            <a:avLst/>
            <a:gdLst/>
            <a:ahLst/>
            <a:cxnLst/>
            <a:rect l="l" t="t" r="r" b="b"/>
            <a:pathLst>
              <a:path w="8487952" h="5537378">
                <a:moveTo>
                  <a:pt x="0" y="0"/>
                </a:moveTo>
                <a:lnTo>
                  <a:pt x="8487951" y="0"/>
                </a:lnTo>
                <a:lnTo>
                  <a:pt x="8487951" y="5537378"/>
                </a:lnTo>
                <a:lnTo>
                  <a:pt x="0" y="55373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71502" y="6028128"/>
            <a:ext cx="9355951" cy="4258872"/>
          </a:xfrm>
          <a:custGeom>
            <a:avLst/>
            <a:gdLst/>
            <a:ahLst/>
            <a:cxnLst/>
            <a:rect l="l" t="t" r="r" b="b"/>
            <a:pathLst>
              <a:path w="9355951" h="4258872">
                <a:moveTo>
                  <a:pt x="0" y="0"/>
                </a:moveTo>
                <a:lnTo>
                  <a:pt x="9355951" y="0"/>
                </a:lnTo>
                <a:lnTo>
                  <a:pt x="9355951" y="4258872"/>
                </a:lnTo>
                <a:lnTo>
                  <a:pt x="0" y="42588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7422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889776" y="1854103"/>
            <a:ext cx="5445374" cy="247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  <a:spcBef>
                <a:spcPct val="0"/>
              </a:spcBef>
            </a:pPr>
            <a:r>
              <a:rPr lang="en-US" sz="2325" spc="69" dirty="0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 МЕМОРІАЛЬНА ДОШКА НА ЧЕСТЬ І. КАРКАЧА ВСТАНОВЛЕНА НА ФАСАДІ КОМУНАЛЬНОГО ЗАКЛАДУ «ХАРКІВСЬКА ГІМНАЗІЯ № 40 ХАРКІВСЬКОЇ МІСЬКОЇ РАДИ» ЗА АДРЕСОЮ</a:t>
            </a:r>
            <a:r>
              <a:rPr lang="uk-UA" sz="2325" spc="69" dirty="0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:</a:t>
            </a:r>
            <a:r>
              <a:rPr lang="en-US" sz="2325" spc="69" dirty="0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 БУЛЬВАР ІВАНА КАРКАЧА, 22 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897151" y="562970"/>
            <a:ext cx="5972961" cy="6938849"/>
            <a:chOff x="0" y="0"/>
            <a:chExt cx="546608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2"/>
              <a:stretch>
                <a:fillRect l="-22131" r="-22131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EFDA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884393" y="336107"/>
            <a:ext cx="6168245" cy="7165712"/>
            <a:chOff x="0" y="0"/>
            <a:chExt cx="546608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17221" r="-1722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EFDA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542996" y="6419556"/>
            <a:ext cx="6846794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Великоросійські служилі люди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 flipV="1">
            <a:off x="14173200" y="122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897151" y="7807415"/>
            <a:ext cx="6840366" cy="181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59"/>
              </a:lnSpc>
              <a:spcBef>
                <a:spcPct val="0"/>
              </a:spcBef>
            </a:pPr>
            <a:r>
              <a:rPr lang="en-US" sz="2439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Справжніми постійними поселенцями Харкова були українці, котрі збудували собі будинки, зорали землі, зайнялися ремеслами, промислами й торгівлею.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2628" y="7807415"/>
            <a:ext cx="7263007" cy="1885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  <a:spcBef>
                <a:spcPct val="0"/>
              </a:spcBef>
            </a:pPr>
            <a:r>
              <a:rPr lang="en-US" sz="2517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 1670 р. у Харкові збільшилося число великоросіян, бо залишилися великоросійські служилі люди для оборони міста від татар. Українці самі поселилися у місті.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785463" y="464495"/>
            <a:ext cx="5085523" cy="5907903"/>
            <a:chOff x="0" y="0"/>
            <a:chExt cx="546608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2"/>
              <a:stretch>
                <a:fillRect l="-6696" r="-6696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EFDA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055713" y="242429"/>
            <a:ext cx="5301125" cy="6158371"/>
            <a:chOff x="0" y="0"/>
            <a:chExt cx="546608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0564" t="-47196" r="-5768" b="-2818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EFDA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492697" y="436092"/>
            <a:ext cx="5134420" cy="5964708"/>
            <a:chOff x="0" y="0"/>
            <a:chExt cx="546608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4"/>
              <a:stretch>
                <a:fillRect l="-5999" r="-23730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EFDA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 flipV="1">
            <a:off x="15087598" y="0"/>
            <a:ext cx="3200401" cy="20193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649911" y="5403400"/>
            <a:ext cx="2819992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Журавлівка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22481" y="5415650"/>
            <a:ext cx="3605314" cy="52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2893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Панасівка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87858" y="5415650"/>
            <a:ext cx="3585274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Москалівка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48091" y="6562818"/>
            <a:ext cx="15344134" cy="340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 30-х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роках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XIX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ст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. у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Харкові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міщане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селяни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розмовляли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чисто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українською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мовою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мали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український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побут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й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трималися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українських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звичаїв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Тримався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цей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побут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на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Панасівці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за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Харковом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не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кажучи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вже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про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Заїківку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Журавлівку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Іванівку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інші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колишні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слободи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Тільки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районі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Москалівці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посилилися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росіяни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москалі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),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говорили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великоросійською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мовою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а в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центрі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серед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панства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і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інтелігенції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взагалі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панувала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російська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мова</a:t>
            </a:r>
            <a:r>
              <a:rPr lang="en-US" sz="3000" dirty="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96" y="7277100"/>
            <a:ext cx="3139704" cy="28956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173200" y="212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2733" y="1001996"/>
            <a:ext cx="8167527" cy="5209067"/>
          </a:xfrm>
          <a:custGeom>
            <a:avLst/>
            <a:gdLst/>
            <a:ahLst/>
            <a:cxnLst/>
            <a:rect l="l" t="t" r="r" b="b"/>
            <a:pathLst>
              <a:path w="8167527" h="5209067">
                <a:moveTo>
                  <a:pt x="0" y="0"/>
                </a:moveTo>
                <a:lnTo>
                  <a:pt x="8167527" y="0"/>
                </a:lnTo>
                <a:lnTo>
                  <a:pt x="8167527" y="5209067"/>
                </a:lnTo>
                <a:lnTo>
                  <a:pt x="0" y="5209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03231" y="6330852"/>
            <a:ext cx="6169459" cy="1257300"/>
          </a:xfrm>
          <a:custGeom>
            <a:avLst/>
            <a:gdLst/>
            <a:ahLst/>
            <a:cxnLst/>
            <a:rect l="l" t="t" r="r" b="b"/>
            <a:pathLst>
              <a:path w="3902486" h="3902486">
                <a:moveTo>
                  <a:pt x="0" y="0"/>
                </a:moveTo>
                <a:lnTo>
                  <a:pt x="3902486" y="0"/>
                </a:lnTo>
                <a:lnTo>
                  <a:pt x="3902486" y="3902486"/>
                </a:lnTo>
                <a:lnTo>
                  <a:pt x="0" y="39024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69774" y="284243"/>
            <a:ext cx="13206294" cy="522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Харків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перетворюється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важливий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освітній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і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культурний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3000" b="1" dirty="0" err="1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центр</a:t>
            </a:r>
            <a:r>
              <a:rPr lang="en-US" sz="3000" b="1" dirty="0">
                <a:solidFill>
                  <a:srgbClr val="0072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 rot="10800000" flipH="1" flipV="1">
            <a:off x="609599" y="6361872"/>
            <a:ext cx="5620557" cy="1158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83"/>
              </a:lnSpc>
              <a:spcBef>
                <a:spcPct val="0"/>
              </a:spcBef>
            </a:pPr>
            <a:r>
              <a:rPr lang="en-US" sz="27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1805 - </a:t>
            </a:r>
            <a:r>
              <a:rPr lang="en-US" sz="2700" dirty="0" err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заснування</a:t>
            </a:r>
            <a:r>
              <a:rPr lang="en-US" sz="27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Харківського </a:t>
            </a:r>
            <a:r>
              <a:rPr lang="en-US" sz="2700" dirty="0" err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університету</a:t>
            </a:r>
            <a:endParaRPr lang="en-US" sz="2700" dirty="0">
              <a:gradFill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atin typeface="Dynapuff SemiCondensed"/>
              <a:ea typeface="Dynapuff SemiCondensed"/>
              <a:cs typeface="Dynapuff SemiCondensed"/>
              <a:sym typeface="Dynapuff SemiCondense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86285" y="8841300"/>
            <a:ext cx="655478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Приток</a:t>
            </a:r>
            <a:r>
              <a:rPr lang="en-US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uk-UA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учнів, </a:t>
            </a: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студентів</a:t>
            </a:r>
            <a:r>
              <a:rPr lang="en-US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і </a:t>
            </a: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викладачів</a:t>
            </a:r>
            <a:r>
              <a:rPr lang="en-US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різного</a:t>
            </a:r>
            <a:r>
              <a:rPr lang="en-US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етнічного</a:t>
            </a:r>
            <a:r>
              <a:rPr lang="en-US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500" b="1" dirty="0" err="1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походження</a:t>
            </a:r>
            <a:endParaRPr lang="en-US" sz="2500" b="1" dirty="0">
              <a:solidFill>
                <a:srgbClr val="75703A"/>
              </a:solidFill>
              <a:latin typeface="Dynapuff SemiCondensed Bold"/>
              <a:ea typeface="Dynapuff SemiCondensed Bold"/>
              <a:cs typeface="Dynapuff SemiCondensed Bold"/>
              <a:sym typeface="Dynapuff SemiCondense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090961" y="8549813"/>
            <a:ext cx="778030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2500" b="1" dirty="0">
                <a:solidFill>
                  <a:srgbClr val="75703A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Простір активного культурного обміну, де українська, російська, польська та німецька інтелектуальні традиції взаємодіяли й взаємно збагачували одна одну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40B0F9D-C2CD-05BF-4E4C-F22C02C513C8}"/>
              </a:ext>
            </a:extLst>
          </p:cNvPr>
          <p:cNvCxnSpPr>
            <a:cxnSpLocks/>
          </p:cNvCxnSpPr>
          <p:nvPr/>
        </p:nvCxnSpPr>
        <p:spPr>
          <a:xfrm flipH="1">
            <a:off x="6418744" y="8012861"/>
            <a:ext cx="1635882" cy="7275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8B087DF1-1D5B-8167-C42C-4E2039DFC6D1}"/>
              </a:ext>
            </a:extLst>
          </p:cNvPr>
          <p:cNvCxnSpPr>
            <a:cxnSpLocks/>
          </p:cNvCxnSpPr>
          <p:nvPr/>
        </p:nvCxnSpPr>
        <p:spPr>
          <a:xfrm>
            <a:off x="9068558" y="8013394"/>
            <a:ext cx="1448350" cy="7567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3">
            <a:extLst>
              <a:ext uri="{FF2B5EF4-FFF2-40B4-BE49-F238E27FC236}">
                <a16:creationId xmlns:a16="http://schemas.microsoft.com/office/drawing/2014/main" id="{00D86DD4-156B-BA20-3A89-BBCB99CFF080}"/>
              </a:ext>
            </a:extLst>
          </p:cNvPr>
          <p:cNvSpPr/>
          <p:nvPr/>
        </p:nvSpPr>
        <p:spPr>
          <a:xfrm>
            <a:off x="8128805" y="7559062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7"/>
                </a:lnTo>
                <a:lnTo>
                  <a:pt x="0" y="895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8AB1511B-5254-94D9-96CC-9FE7E7E28306}"/>
              </a:ext>
            </a:extLst>
          </p:cNvPr>
          <p:cNvSpPr/>
          <p:nvPr/>
        </p:nvSpPr>
        <p:spPr>
          <a:xfrm>
            <a:off x="8777837" y="1010598"/>
            <a:ext cx="3300994" cy="5303919"/>
          </a:xfrm>
          <a:custGeom>
            <a:avLst/>
            <a:gdLst/>
            <a:ahLst/>
            <a:cxnLst/>
            <a:rect l="l" t="t" r="r" b="b"/>
            <a:pathLst>
              <a:path w="5098321" h="7497531">
                <a:moveTo>
                  <a:pt x="0" y="0"/>
                </a:moveTo>
                <a:lnTo>
                  <a:pt x="5098322" y="0"/>
                </a:lnTo>
                <a:lnTo>
                  <a:pt x="5098322" y="7497531"/>
                </a:lnTo>
                <a:lnTo>
                  <a:pt x="0" y="74975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10443F0-F205-B171-3C28-6425F9446949}"/>
              </a:ext>
            </a:extLst>
          </p:cNvPr>
          <p:cNvSpPr/>
          <p:nvPr/>
        </p:nvSpPr>
        <p:spPr>
          <a:xfrm>
            <a:off x="7291991" y="6327545"/>
            <a:ext cx="8084077" cy="1257300"/>
          </a:xfrm>
          <a:custGeom>
            <a:avLst/>
            <a:gdLst/>
            <a:ahLst/>
            <a:cxnLst/>
            <a:rect l="l" t="t" r="r" b="b"/>
            <a:pathLst>
              <a:path w="3902486" h="3902486">
                <a:moveTo>
                  <a:pt x="0" y="0"/>
                </a:moveTo>
                <a:lnTo>
                  <a:pt x="3902486" y="0"/>
                </a:lnTo>
                <a:lnTo>
                  <a:pt x="3902486" y="3902486"/>
                </a:lnTo>
                <a:lnTo>
                  <a:pt x="0" y="39024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Любов Жванко. ПОЛОНІЯ ХАРКОВА (1805 - 1918): штрихи до портрету">
            <a:extLst>
              <a:ext uri="{FF2B5EF4-FFF2-40B4-BE49-F238E27FC236}">
                <a16:creationId xmlns:a16="http://schemas.microsoft.com/office/drawing/2014/main" id="{CECAD628-095C-42F3-628A-2F9FC4CF1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408" y="1894498"/>
            <a:ext cx="4905375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AFD9D543-B6F7-BE10-E4E8-B2F22C8C0AD5}"/>
              </a:ext>
            </a:extLst>
          </p:cNvPr>
          <p:cNvSpPr/>
          <p:nvPr/>
        </p:nvSpPr>
        <p:spPr>
          <a:xfrm>
            <a:off x="12279994" y="5067820"/>
            <a:ext cx="5675273" cy="1160102"/>
          </a:xfrm>
          <a:custGeom>
            <a:avLst/>
            <a:gdLst/>
            <a:ahLst/>
            <a:cxnLst/>
            <a:rect l="l" t="t" r="r" b="b"/>
            <a:pathLst>
              <a:path w="3902486" h="3902486">
                <a:moveTo>
                  <a:pt x="0" y="0"/>
                </a:moveTo>
                <a:lnTo>
                  <a:pt x="3902486" y="0"/>
                </a:lnTo>
                <a:lnTo>
                  <a:pt x="3902486" y="3902486"/>
                </a:lnTo>
                <a:lnTo>
                  <a:pt x="0" y="39024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4DB67A-7CA2-F05A-706C-F21376F78125}"/>
              </a:ext>
            </a:extLst>
          </p:cNvPr>
          <p:cNvSpPr txBox="1"/>
          <p:nvPr/>
        </p:nvSpPr>
        <p:spPr>
          <a:xfrm>
            <a:off x="7123437" y="6468306"/>
            <a:ext cx="80840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24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Німецька Лютеранська церква-кірха </a:t>
            </a:r>
            <a:r>
              <a:rPr lang="uk-UA" sz="2400" dirty="0" err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Св</a:t>
            </a:r>
            <a:r>
              <a:rPr lang="uk-UA" sz="24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. Вознесіння, при якій діяла знаменита німецька школа (гімназія). Початок </a:t>
            </a:r>
            <a:r>
              <a:rPr lang="en-US" sz="24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XX</a:t>
            </a:r>
            <a:r>
              <a:rPr lang="uk-UA" sz="24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ст.</a:t>
            </a:r>
            <a:endParaRPr lang="en-US" sz="2400" dirty="0">
              <a:gradFill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3533CD">
                      <a:alpha val="100000"/>
                    </a:srgbClr>
                  </a:gs>
                </a:gsLst>
                <a:lin ang="0"/>
              </a:gradFill>
              <a:latin typeface="Dynapuff SemiCondensed"/>
              <a:ea typeface="Dynapuff SemiCondensed"/>
              <a:cs typeface="Dynapuff SemiCondensed"/>
              <a:sym typeface="Dynapuff SemiCondensed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69245-0D34-561C-A8C4-9C17A2EE63CB}"/>
              </a:ext>
            </a:extLst>
          </p:cNvPr>
          <p:cNvSpPr txBox="1"/>
          <p:nvPr/>
        </p:nvSpPr>
        <p:spPr>
          <a:xfrm>
            <a:off x="12279994" y="5035987"/>
            <a:ext cx="60080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м. Харків, Польський будинок, Німецька гімназія. Початок </a:t>
            </a:r>
            <a:r>
              <a:rPr lang="en-US" sz="28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XX</a:t>
            </a:r>
            <a:r>
              <a:rPr lang="uk-UA" sz="2800" dirty="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 ст.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195323" y="3139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9199" y="1825950"/>
            <a:ext cx="6611202" cy="3530382"/>
          </a:xfrm>
          <a:custGeom>
            <a:avLst/>
            <a:gdLst/>
            <a:ahLst/>
            <a:cxnLst/>
            <a:rect l="l" t="t" r="r" b="b"/>
            <a:pathLst>
              <a:path w="6611202" h="3530382">
                <a:moveTo>
                  <a:pt x="0" y="0"/>
                </a:moveTo>
                <a:lnTo>
                  <a:pt x="6611202" y="0"/>
                </a:lnTo>
                <a:lnTo>
                  <a:pt x="6611202" y="3530382"/>
                </a:lnTo>
                <a:lnTo>
                  <a:pt x="0" y="3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29894" y="2595455"/>
            <a:ext cx="7245486" cy="5448605"/>
          </a:xfrm>
          <a:custGeom>
            <a:avLst/>
            <a:gdLst/>
            <a:ahLst/>
            <a:cxnLst/>
            <a:rect l="l" t="t" r="r" b="b"/>
            <a:pathLst>
              <a:path w="7245486" h="5448605">
                <a:moveTo>
                  <a:pt x="0" y="0"/>
                </a:moveTo>
                <a:lnTo>
                  <a:pt x="7245486" y="0"/>
                </a:lnTo>
                <a:lnTo>
                  <a:pt x="7245486" y="5448606"/>
                </a:lnTo>
                <a:lnTo>
                  <a:pt x="0" y="5448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651" y="361950"/>
            <a:ext cx="14484454" cy="108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0"/>
              </a:lnSpc>
              <a:spcBef>
                <a:spcPct val="0"/>
              </a:spcBef>
            </a:pP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Індустріалізація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кінця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XIX —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початку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XX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спричинила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зростання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населення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Харкова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посилила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його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мультикультурний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00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характер</a:t>
            </a:r>
            <a:r>
              <a:rPr lang="en-US" sz="2900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7761" y="5894957"/>
            <a:ext cx="7689890" cy="497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2919" b="1">
                <a:solidFill>
                  <a:srgbClr val="BC754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Харківський канатний завод у 1890 році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0567" y="8329659"/>
            <a:ext cx="9773365" cy="497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2919" b="1">
                <a:solidFill>
                  <a:srgbClr val="BC754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Паровозобудівний завод на початку 20-го століття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85888" y="3522554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6"/>
                </a:lnTo>
                <a:lnTo>
                  <a:pt x="0" y="895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41247" y="2057400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7"/>
                </a:lnTo>
                <a:lnTo>
                  <a:pt x="0" y="895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59500" y="3522554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6"/>
                </a:lnTo>
                <a:lnTo>
                  <a:pt x="0" y="895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flipV="1">
            <a:off x="5084442" y="2505043"/>
            <a:ext cx="3756805" cy="14651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9739801" y="2652339"/>
            <a:ext cx="4019699" cy="131785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3207701" y="391439"/>
            <a:ext cx="12002815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17"/>
              </a:lnSpc>
              <a:spcBef>
                <a:spcPct val="0"/>
              </a:spcBef>
            </a:pPr>
            <a:r>
              <a:rPr lang="en-US" sz="2597" b="1" dirty="0">
                <a:solidFill>
                  <a:srgbClr val="000000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У ХОДІ ПЕРШОГО ПЕРЕПИСУ НАСЕЛЕННЯ РОСІЙСЬКОЇ ІМПЕРІЇ, ЗДІЙСНЕНОГО В 1897 Р. НАЦІОНАЛЬНІСТЬ ВИЗНАЧАЛИ ЗА РІДНОЮ МОВОЮ</a:t>
            </a:r>
          </a:p>
        </p:txBody>
      </p:sp>
      <p:sp>
        <p:nvSpPr>
          <p:cNvPr id="8" name="Freeform 8"/>
          <p:cNvSpPr/>
          <p:nvPr/>
        </p:nvSpPr>
        <p:spPr>
          <a:xfrm rot="1175679">
            <a:off x="13272504" y="4162035"/>
            <a:ext cx="4566000" cy="4356800"/>
          </a:xfrm>
          <a:custGeom>
            <a:avLst/>
            <a:gdLst/>
            <a:ahLst/>
            <a:cxnLst/>
            <a:rect l="l" t="t" r="r" b="b"/>
            <a:pathLst>
              <a:path w="4566000" h="4356800">
                <a:moveTo>
                  <a:pt x="0" y="0"/>
                </a:moveTo>
                <a:lnTo>
                  <a:pt x="4565999" y="0"/>
                </a:lnTo>
                <a:lnTo>
                  <a:pt x="4565999" y="4356801"/>
                </a:lnTo>
                <a:lnTo>
                  <a:pt x="0" y="43568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175679">
            <a:off x="7093378" y="2834028"/>
            <a:ext cx="4408001" cy="4206041"/>
          </a:xfrm>
          <a:custGeom>
            <a:avLst/>
            <a:gdLst/>
            <a:ahLst/>
            <a:cxnLst/>
            <a:rect l="l" t="t" r="r" b="b"/>
            <a:pathLst>
              <a:path w="4408001" h="4206041">
                <a:moveTo>
                  <a:pt x="0" y="0"/>
                </a:moveTo>
                <a:lnTo>
                  <a:pt x="4408002" y="0"/>
                </a:lnTo>
                <a:lnTo>
                  <a:pt x="4408002" y="4206042"/>
                </a:lnTo>
                <a:lnTo>
                  <a:pt x="0" y="420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175679">
            <a:off x="1881406" y="4334922"/>
            <a:ext cx="4408001" cy="4206041"/>
          </a:xfrm>
          <a:custGeom>
            <a:avLst/>
            <a:gdLst/>
            <a:ahLst/>
            <a:cxnLst/>
            <a:rect l="l" t="t" r="r" b="b"/>
            <a:pathLst>
              <a:path w="4408001" h="4206041">
                <a:moveTo>
                  <a:pt x="0" y="0"/>
                </a:moveTo>
                <a:lnTo>
                  <a:pt x="4408001" y="0"/>
                </a:lnTo>
                <a:lnTo>
                  <a:pt x="4408001" y="4206042"/>
                </a:lnTo>
                <a:lnTo>
                  <a:pt x="0" y="420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510316" y="4604873"/>
            <a:ext cx="3992086" cy="3582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</a:pPr>
            <a:r>
              <a:rPr lang="en-US" sz="291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євреї (5,7%)</a:t>
            </a:r>
          </a:p>
          <a:p>
            <a:pPr algn="ctr">
              <a:lnSpc>
                <a:spcPts val="4087"/>
              </a:lnSpc>
            </a:pPr>
            <a:r>
              <a:rPr lang="en-US" sz="291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поляки (2,3%) </a:t>
            </a:r>
          </a:p>
          <a:p>
            <a:pPr algn="ctr">
              <a:lnSpc>
                <a:spcPts val="4087"/>
              </a:lnSpc>
            </a:pPr>
            <a:r>
              <a:rPr lang="en-US" sz="291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німці (1,4% ) </a:t>
            </a:r>
          </a:p>
          <a:p>
            <a:pPr algn="ctr">
              <a:lnSpc>
                <a:spcPts val="4087"/>
              </a:lnSpc>
            </a:pPr>
            <a:r>
              <a:rPr lang="en-US" sz="291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представники інших національностей  (1,6%)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87726" y="4562119"/>
            <a:ext cx="4019305" cy="63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українці (25,9%)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14483" y="5125364"/>
            <a:ext cx="3541847" cy="1348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харківці (63,2%)</a:t>
            </a:r>
          </a:p>
        </p:txBody>
      </p:sp>
      <p:sp>
        <p:nvSpPr>
          <p:cNvPr id="14" name="Freeform 14"/>
          <p:cNvSpPr/>
          <p:nvPr/>
        </p:nvSpPr>
        <p:spPr>
          <a:xfrm flipV="1">
            <a:off x="-32002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 flipV="1">
            <a:off x="14238457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42003" y="1462829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5" y="0"/>
                </a:lnTo>
                <a:lnTo>
                  <a:pt x="898555" y="895287"/>
                </a:lnTo>
                <a:lnTo>
                  <a:pt x="0" y="895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275701" y="1086407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7"/>
                </a:lnTo>
                <a:lnTo>
                  <a:pt x="0" y="895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888037" y="1609757"/>
            <a:ext cx="898554" cy="895287"/>
          </a:xfrm>
          <a:custGeom>
            <a:avLst/>
            <a:gdLst/>
            <a:ahLst/>
            <a:cxnLst/>
            <a:rect l="l" t="t" r="r" b="b"/>
            <a:pathLst>
              <a:path w="898554" h="895287">
                <a:moveTo>
                  <a:pt x="0" y="0"/>
                </a:moveTo>
                <a:lnTo>
                  <a:pt x="898554" y="0"/>
                </a:lnTo>
                <a:lnTo>
                  <a:pt x="898554" y="895286"/>
                </a:lnTo>
                <a:lnTo>
                  <a:pt x="0" y="895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flipV="1">
            <a:off x="4340558" y="1534050"/>
            <a:ext cx="4935143" cy="37642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174255" y="1579591"/>
            <a:ext cx="4713782" cy="47780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2949430" y="162328"/>
            <a:ext cx="1265254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37"/>
              </a:lnSpc>
              <a:spcBef>
                <a:spcPct val="0"/>
              </a:spcBef>
            </a:pPr>
            <a:r>
              <a:rPr lang="en-US" sz="3197" b="1">
                <a:solidFill>
                  <a:srgbClr val="000000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ПЕРЕПИС 1926 Р.ЧИСЕЛЬНОСТІ ТА ЕТНІЧНОГО СКЛАДУ НАСЕЛЕННЯ ХАРКІВЩИНИ</a:t>
            </a:r>
          </a:p>
        </p:txBody>
      </p:sp>
      <p:sp>
        <p:nvSpPr>
          <p:cNvPr id="8" name="Freeform 8"/>
          <p:cNvSpPr/>
          <p:nvPr/>
        </p:nvSpPr>
        <p:spPr>
          <a:xfrm rot="1175679">
            <a:off x="13374970" y="2088238"/>
            <a:ext cx="4302483" cy="3887016"/>
          </a:xfrm>
          <a:custGeom>
            <a:avLst/>
            <a:gdLst/>
            <a:ahLst/>
            <a:cxnLst/>
            <a:rect l="l" t="t" r="r" b="b"/>
            <a:pathLst>
              <a:path w="4408001" h="4206041">
                <a:moveTo>
                  <a:pt x="0" y="0"/>
                </a:moveTo>
                <a:lnTo>
                  <a:pt x="4408001" y="0"/>
                </a:lnTo>
                <a:lnTo>
                  <a:pt x="4408001" y="4206042"/>
                </a:lnTo>
                <a:lnTo>
                  <a:pt x="0" y="420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175679">
            <a:off x="7699839" y="1703760"/>
            <a:ext cx="4408001" cy="4206041"/>
          </a:xfrm>
          <a:custGeom>
            <a:avLst/>
            <a:gdLst/>
            <a:ahLst/>
            <a:cxnLst/>
            <a:rect l="l" t="t" r="r" b="b"/>
            <a:pathLst>
              <a:path w="4408001" h="4206041">
                <a:moveTo>
                  <a:pt x="0" y="0"/>
                </a:moveTo>
                <a:lnTo>
                  <a:pt x="4408002" y="0"/>
                </a:lnTo>
                <a:lnTo>
                  <a:pt x="4408002" y="4206042"/>
                </a:lnTo>
                <a:lnTo>
                  <a:pt x="0" y="420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175679">
            <a:off x="2136557" y="1911235"/>
            <a:ext cx="4408001" cy="4206041"/>
          </a:xfrm>
          <a:custGeom>
            <a:avLst/>
            <a:gdLst/>
            <a:ahLst/>
            <a:cxnLst/>
            <a:rect l="l" t="t" r="r" b="b"/>
            <a:pathLst>
              <a:path w="4408001" h="4206041">
                <a:moveTo>
                  <a:pt x="0" y="0"/>
                </a:moveTo>
                <a:lnTo>
                  <a:pt x="4408001" y="0"/>
                </a:lnTo>
                <a:lnTo>
                  <a:pt x="4408001" y="4206041"/>
                </a:lnTo>
                <a:lnTo>
                  <a:pt x="0" y="42060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-10245" y="-1931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4159218" y="-1931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2061" y="6584151"/>
            <a:ext cx="6133101" cy="3456689"/>
          </a:xfrm>
          <a:custGeom>
            <a:avLst/>
            <a:gdLst/>
            <a:ahLst/>
            <a:cxnLst/>
            <a:rect l="l" t="t" r="r" b="b"/>
            <a:pathLst>
              <a:path w="6133101" h="3456689">
                <a:moveTo>
                  <a:pt x="0" y="0"/>
                </a:moveTo>
                <a:lnTo>
                  <a:pt x="6133101" y="0"/>
                </a:lnTo>
                <a:lnTo>
                  <a:pt x="6133101" y="3456689"/>
                </a:lnTo>
                <a:lnTo>
                  <a:pt x="0" y="34566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444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320654" y="6584151"/>
            <a:ext cx="5642672" cy="3456689"/>
          </a:xfrm>
          <a:custGeom>
            <a:avLst/>
            <a:gdLst/>
            <a:ahLst/>
            <a:cxnLst/>
            <a:rect l="l" t="t" r="r" b="b"/>
            <a:pathLst>
              <a:path w="5642672" h="3456689">
                <a:moveTo>
                  <a:pt x="0" y="0"/>
                </a:moveTo>
                <a:lnTo>
                  <a:pt x="5642672" y="0"/>
                </a:lnTo>
                <a:lnTo>
                  <a:pt x="5642672" y="3456689"/>
                </a:lnTo>
                <a:lnTo>
                  <a:pt x="0" y="34566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6923" b="-987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72075" y="6584151"/>
            <a:ext cx="5607252" cy="3500236"/>
          </a:xfrm>
          <a:custGeom>
            <a:avLst/>
            <a:gdLst/>
            <a:ahLst/>
            <a:cxnLst/>
            <a:rect l="l" t="t" r="r" b="b"/>
            <a:pathLst>
              <a:path w="5607252" h="3500236">
                <a:moveTo>
                  <a:pt x="0" y="0"/>
                </a:moveTo>
                <a:lnTo>
                  <a:pt x="5607252" y="0"/>
                </a:lnTo>
                <a:lnTo>
                  <a:pt x="5607252" y="3500236"/>
                </a:lnTo>
                <a:lnTo>
                  <a:pt x="0" y="35002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44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905249" y="3343376"/>
            <a:ext cx="3271614" cy="5761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 err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євреї</a:t>
            </a:r>
            <a:r>
              <a:rPr lang="en-US" sz="3499" b="1" dirty="0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(19,4%)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39880" y="3343376"/>
            <a:ext cx="3216307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росіяни (37%)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49430" y="3024289"/>
            <a:ext cx="2782255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українці (38,4%)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20566" y="5860365"/>
            <a:ext cx="2819992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Холодна Гора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63869" y="5860365"/>
            <a:ext cx="2819992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Москалівка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354263" y="5860365"/>
            <a:ext cx="2819992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Сокольники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66" y="48113"/>
            <a:ext cx="4436386" cy="4436386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173200" y="-184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106419" y="2895076"/>
            <a:ext cx="9824659" cy="7209568"/>
          </a:xfrm>
          <a:custGeom>
            <a:avLst/>
            <a:gdLst/>
            <a:ahLst/>
            <a:cxnLst/>
            <a:rect l="l" t="t" r="r" b="b"/>
            <a:pathLst>
              <a:path w="9824659" h="7209568">
                <a:moveTo>
                  <a:pt x="0" y="0"/>
                </a:moveTo>
                <a:lnTo>
                  <a:pt x="9824658" y="0"/>
                </a:lnTo>
                <a:lnTo>
                  <a:pt x="9824658" y="7209568"/>
                </a:lnTo>
                <a:lnTo>
                  <a:pt x="0" y="72095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002" r="-2650" b="-571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703972" y="155813"/>
            <a:ext cx="9434131" cy="3072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9"/>
              </a:lnSpc>
            </a:pPr>
            <a:r>
              <a:rPr lang="en-US" sz="3528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50-х – 90-х рр. ХХ ст. зросло представництво інших етнічних груп: білорусів, вірмен, татар, азербайджанців, молдаван та ін.</a:t>
            </a:r>
          </a:p>
          <a:p>
            <a:pPr algn="ctr">
              <a:lnSpc>
                <a:spcPts val="4939"/>
              </a:lnSpc>
            </a:pPr>
            <a:endParaRPr lang="en-US" sz="3528" b="1">
              <a:solidFill>
                <a:srgbClr val="5B6D73"/>
              </a:solidFill>
              <a:latin typeface="Dynapuff SemiCondensed Bold"/>
              <a:ea typeface="Dynapuff SemiCondensed Bold"/>
              <a:cs typeface="Dynapuff SemiCondensed Bold"/>
              <a:sym typeface="Dynapuff SemiCondense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0070" y="4387215"/>
            <a:ext cx="6171840" cy="2112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9"/>
              </a:lnSpc>
            </a:pPr>
            <a:r>
              <a:rPr lang="en-US" sz="37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Станом на 1939 р.:</a:t>
            </a:r>
          </a:p>
          <a:p>
            <a:pPr algn="ctr">
              <a:lnSpc>
                <a:spcPts val="5699"/>
              </a:lnSpc>
              <a:spcBef>
                <a:spcPct val="0"/>
              </a:spcBef>
            </a:pPr>
            <a:r>
              <a:rPr lang="en-US" sz="3799" b="1">
                <a:solidFill>
                  <a:srgbClr val="5B6D73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48,5% - українці, 29,7% - росіяни, 15,6 – євреї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4053" y="8404307"/>
            <a:ext cx="3468753" cy="4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8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Dynapuff SemiCondensed"/>
                <a:ea typeface="Dynapuff SemiCondensed"/>
                <a:cs typeface="Dynapuff SemiCondensed"/>
                <a:sym typeface="Dynapuff SemiCondensed"/>
              </a:rPr>
              <a:t>Фото початок ХХ ст.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660" y="5443159"/>
            <a:ext cx="7480889" cy="4546264"/>
          </a:xfrm>
          <a:custGeom>
            <a:avLst/>
            <a:gdLst/>
            <a:ahLst/>
            <a:cxnLst/>
            <a:rect l="l" t="t" r="r" b="b"/>
            <a:pathLst>
              <a:path w="7480889" h="4546264">
                <a:moveTo>
                  <a:pt x="0" y="0"/>
                </a:moveTo>
                <a:lnTo>
                  <a:pt x="7480888" y="0"/>
                </a:lnTo>
                <a:lnTo>
                  <a:pt x="7480888" y="4546263"/>
                </a:lnTo>
                <a:lnTo>
                  <a:pt x="0" y="45462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10130" y="156219"/>
            <a:ext cx="3658197" cy="4987281"/>
          </a:xfrm>
          <a:custGeom>
            <a:avLst/>
            <a:gdLst/>
            <a:ahLst/>
            <a:cxnLst/>
            <a:rect l="l" t="t" r="r" b="b"/>
            <a:pathLst>
              <a:path w="3658197" h="4987281">
                <a:moveTo>
                  <a:pt x="0" y="0"/>
                </a:moveTo>
                <a:lnTo>
                  <a:pt x="3658197" y="0"/>
                </a:lnTo>
                <a:lnTo>
                  <a:pt x="3658197" y="4987281"/>
                </a:lnTo>
                <a:lnTo>
                  <a:pt x="0" y="4987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7" t="-1449" b="-1075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793686" y="533400"/>
            <a:ext cx="9003600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37"/>
              </a:lnSpc>
              <a:spcBef>
                <a:spcPct val="0"/>
              </a:spcBef>
            </a:pPr>
            <a:r>
              <a:rPr lang="en-US" sz="3197" b="1">
                <a:solidFill>
                  <a:srgbClr val="000000"/>
                </a:soli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ВСЕУКРАЇНСЬКИЙ ПЕРЕПИС НАСЕЛЕННЯ 2001 РОКУ (ПО МІСТУ ХАРКОВУ)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21EF74E-FE50-664C-C302-3B7F6C8E65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61315"/>
              </p:ext>
            </p:extLst>
          </p:nvPr>
        </p:nvGraphicFramePr>
        <p:xfrm>
          <a:off x="8458200" y="2095499"/>
          <a:ext cx="9448800" cy="7893921"/>
        </p:xfrm>
        <a:graphic>
          <a:graphicData uri="http://schemas.openxmlformats.org/drawingml/2006/table">
            <a:tbl>
              <a:tblPr/>
              <a:tblGrid>
                <a:gridCol w="3149600">
                  <a:extLst>
                    <a:ext uri="{9D8B030D-6E8A-4147-A177-3AD203B41FA5}">
                      <a16:colId xmlns:a16="http://schemas.microsoft.com/office/drawing/2014/main" val="3417026206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420236631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1194240653"/>
                    </a:ext>
                  </a:extLst>
                </a:gridCol>
              </a:tblGrid>
              <a:tr h="810201"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>
                          <a:effectLst/>
                        </a:rPr>
                        <a:t>Національність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A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>
                          <a:effectLst/>
                        </a:rPr>
                        <a:t>Частка 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A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noProof="0" dirty="0">
                          <a:effectLst/>
                        </a:rPr>
                        <a:t>Осіб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A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16528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>
                          <a:effectLst/>
                        </a:rPr>
                        <a:t>українці</a:t>
                      </a:r>
                      <a:r>
                        <a:rPr lang="ru-RU" sz="3200" dirty="0">
                          <a:effectLst/>
                        </a:rPr>
                        <a:t> 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6,099%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884 228 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637316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>
                          <a:effectLst/>
                        </a:rPr>
                        <a:t>росіяни</a:t>
                      </a:r>
                      <a:endParaRPr lang="ru-RU" sz="3200" dirty="0">
                        <a:effectLst/>
                      </a:endParaRP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3,425%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496 538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227674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євреї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77%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11 176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835010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білоруси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50%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7 293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165646"/>
                  </a:ext>
                </a:extLst>
              </a:tr>
              <a:tr h="569398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вірмени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50%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7 214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76145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грузини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20%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2 839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02128"/>
                  </a:ext>
                </a:extLst>
              </a:tr>
              <a:tr h="810201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азербайджанці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27%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3 892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45204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татари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22%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3 190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954323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в’єтнамці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17%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2 406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545117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поляки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8%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1 186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464039"/>
                  </a:ext>
                </a:extLst>
              </a:tr>
              <a:tr h="810201">
                <a:tc>
                  <a:txBody>
                    <a:bodyPr/>
                    <a:lstStyle/>
                    <a:p>
                      <a:pPr algn="ctr"/>
                      <a:r>
                        <a:rPr lang="ru-RU" sz="3200">
                          <a:effectLst/>
                        </a:rPr>
                        <a:t>молдовани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7%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/>
                        </a:rPr>
                        <a:t>987</a:t>
                      </a:r>
                    </a:p>
                  </a:txBody>
                  <a:tcPr marL="62278" marR="62278" marT="31139" marB="31139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75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56553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F6A16882-8CD5-45C1-AC1C-A71F411EB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0063" y="16002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311" y="4196337"/>
            <a:ext cx="6201570" cy="4651177"/>
          </a:xfrm>
          <a:custGeom>
            <a:avLst/>
            <a:gdLst/>
            <a:ahLst/>
            <a:cxnLst/>
            <a:rect l="l" t="t" r="r" b="b"/>
            <a:pathLst>
              <a:path w="6201570" h="4651177">
                <a:moveTo>
                  <a:pt x="0" y="0"/>
                </a:moveTo>
                <a:lnTo>
                  <a:pt x="6201570" y="0"/>
                </a:lnTo>
                <a:lnTo>
                  <a:pt x="6201570" y="4651177"/>
                </a:lnTo>
                <a:lnTo>
                  <a:pt x="0" y="46511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12861" y="3031734"/>
            <a:ext cx="5781813" cy="3491267"/>
          </a:xfrm>
          <a:custGeom>
            <a:avLst/>
            <a:gdLst/>
            <a:ahLst/>
            <a:cxnLst/>
            <a:rect l="l" t="t" r="r" b="b"/>
            <a:pathLst>
              <a:path w="5781813" h="3491267">
                <a:moveTo>
                  <a:pt x="0" y="0"/>
                </a:moveTo>
                <a:lnTo>
                  <a:pt x="5781813" y="0"/>
                </a:lnTo>
                <a:lnTo>
                  <a:pt x="5781813" y="3491267"/>
                </a:lnTo>
                <a:lnTo>
                  <a:pt x="0" y="3491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02" b="-510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583660" y="3031734"/>
            <a:ext cx="5267901" cy="3491267"/>
          </a:xfrm>
          <a:custGeom>
            <a:avLst/>
            <a:gdLst/>
            <a:ahLst/>
            <a:cxnLst/>
            <a:rect l="l" t="t" r="r" b="b"/>
            <a:pathLst>
              <a:path w="5267901" h="3491267">
                <a:moveTo>
                  <a:pt x="0" y="0"/>
                </a:moveTo>
                <a:lnTo>
                  <a:pt x="5267902" y="0"/>
                </a:lnTo>
                <a:lnTo>
                  <a:pt x="5267902" y="3491267"/>
                </a:lnTo>
                <a:lnTo>
                  <a:pt x="0" y="3491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4" r="-514" b="-144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988341" y="6731475"/>
            <a:ext cx="5806333" cy="3266062"/>
          </a:xfrm>
          <a:custGeom>
            <a:avLst/>
            <a:gdLst/>
            <a:ahLst/>
            <a:cxnLst/>
            <a:rect l="l" t="t" r="r" b="b"/>
            <a:pathLst>
              <a:path w="5806333" h="3266062">
                <a:moveTo>
                  <a:pt x="0" y="0"/>
                </a:moveTo>
                <a:lnTo>
                  <a:pt x="5806333" y="0"/>
                </a:lnTo>
                <a:lnTo>
                  <a:pt x="5806333" y="3266063"/>
                </a:lnTo>
                <a:lnTo>
                  <a:pt x="0" y="3266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583660" y="6817200"/>
            <a:ext cx="5267901" cy="3201295"/>
          </a:xfrm>
          <a:custGeom>
            <a:avLst/>
            <a:gdLst/>
            <a:ahLst/>
            <a:cxnLst/>
            <a:rect l="l" t="t" r="r" b="b"/>
            <a:pathLst>
              <a:path w="5267901" h="3201295">
                <a:moveTo>
                  <a:pt x="0" y="0"/>
                </a:moveTo>
                <a:lnTo>
                  <a:pt x="5267902" y="0"/>
                </a:lnTo>
                <a:lnTo>
                  <a:pt x="5267902" y="3201295"/>
                </a:lnTo>
                <a:lnTo>
                  <a:pt x="0" y="32012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22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8928" y="177055"/>
            <a:ext cx="17052067" cy="264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8"/>
              </a:lnSpc>
              <a:spcBef>
                <a:spcPct val="0"/>
              </a:spcBef>
            </a:pP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початку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XXI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Харків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постає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сучасний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мегаполіс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із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розвиненою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культурною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інфраструктурою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Сучасні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культурні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ініціативи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фестивалі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мистецькі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простори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освітні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проєкти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сприяють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відновленню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інтересу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до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мультикультурної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спадщини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міста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Взаємний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вплив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різних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національностей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виявляється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у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міській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символіці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мові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спілкування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культурних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практиках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і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громадській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активності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838" b="1" dirty="0" err="1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мешканців</a:t>
            </a:r>
            <a:r>
              <a:rPr lang="en-US" sz="2838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5539" y="435660"/>
            <a:ext cx="18102461" cy="937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1"/>
              </a:lnSpc>
              <a:spcBef>
                <a:spcPct val="0"/>
              </a:spcBef>
            </a:pPr>
            <a:r>
              <a:rPr lang="en-US" sz="2934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Висновки:     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Харків –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це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місто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багатьох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національний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склад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населення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представлений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більш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80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національностями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серед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переважну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більшість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складали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українці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Місто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сформувалось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багатокультурне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місто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завдяки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історичним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умовам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прикордоння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постійним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міграційним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процесам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Взаємний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вплив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різних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національних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спільнот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став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визначальним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чинником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формування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міської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ідентичності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Харкова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Освітні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культурні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інституції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відіграли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ключову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роль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розвитку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міжкультурного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діалогу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в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місті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Це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сприяло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формуванню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стійкої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традиції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міжкультурного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діалогу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зберігає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актуальність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і в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сучасних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умовах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сучасний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період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Харків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зберігає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потенціал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багатокультурного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мегаполіса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адаптуючи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свою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спадщину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нових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суспільних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викликів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</a:t>
            </a:r>
          </a:p>
          <a:p>
            <a:pPr algn="ctr">
              <a:lnSpc>
                <a:spcPts val="4401"/>
              </a:lnSpc>
              <a:spcBef>
                <a:spcPct val="0"/>
              </a:spcBef>
            </a:pPr>
            <a:endParaRPr lang="en-US" sz="2934" b="1" dirty="0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latin typeface="Dynapuff SemiCondensed Bold"/>
              <a:ea typeface="Dynapuff SemiCondensed Bold"/>
              <a:cs typeface="Dynapuff SemiCondensed Bold"/>
              <a:sym typeface="Dynapuff SemiCondensed Bold"/>
            </a:endParaRPr>
          </a:p>
          <a:p>
            <a:pPr algn="ctr">
              <a:lnSpc>
                <a:spcPts val="4401"/>
              </a:lnSpc>
              <a:spcBef>
                <a:spcPct val="0"/>
              </a:spcBef>
            </a:pPr>
            <a:r>
              <a:rPr lang="en-US" sz="2934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Особистий</a:t>
            </a:r>
            <a:r>
              <a:rPr lang="en-US" sz="2934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внесок</a:t>
            </a:r>
            <a:r>
              <a:rPr lang="en-US" sz="2934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  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полягає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самостійному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аналізі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узагальненні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кількісних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даних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щодо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чисельності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етнокультурних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спільнот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Харкова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в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різні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історичні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періоди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а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також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їх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інтерпретації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в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контексті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формування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багатокультурного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міського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середовища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</a:t>
            </a:r>
          </a:p>
          <a:p>
            <a:pPr algn="ctr">
              <a:lnSpc>
                <a:spcPts val="4401"/>
              </a:lnSpc>
              <a:spcBef>
                <a:spcPct val="0"/>
              </a:spcBef>
            </a:pPr>
            <a:endParaRPr lang="en-US" sz="2934" b="1" dirty="0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latin typeface="Dynapuff SemiCondensed Bold"/>
              <a:ea typeface="Dynapuff SemiCondensed Bold"/>
              <a:cs typeface="Dynapuff SemiCondensed Bold"/>
              <a:sym typeface="Dynapuff SemiCondensed Bold"/>
            </a:endParaRPr>
          </a:p>
          <a:p>
            <a:pPr algn="ctr">
              <a:lnSpc>
                <a:spcPts val="4401"/>
              </a:lnSpc>
              <a:spcBef>
                <a:spcPct val="0"/>
              </a:spcBef>
            </a:pPr>
            <a:r>
              <a:rPr lang="en-US" sz="2934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Новизна</a:t>
            </a:r>
            <a:r>
              <a:rPr lang="en-US" sz="2934" b="1" dirty="0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solidFill>
                  <a:srgbClr val="004AAD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дослідження</a:t>
            </a:r>
            <a:r>
              <a:rPr lang="en-US" sz="2934" b="1" dirty="0">
                <a:solidFill>
                  <a:srgbClr val="000000"/>
                </a:soli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  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полягає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розгляді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Харкова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динамічного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простору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міжкультурних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процесів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, у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якому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багатокультурність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формується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через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постійну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взаємодію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та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взаємне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збагачення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різних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 </a:t>
            </a:r>
            <a:r>
              <a:rPr lang="en-US" sz="2934" b="1" dirty="0" err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культур</a:t>
            </a:r>
            <a:r>
              <a:rPr lang="en-US" sz="2934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27079"/>
            <a:ext cx="18029096" cy="784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  <a:spcBef>
                <a:spcPct val="0"/>
              </a:spcBef>
            </a:pPr>
            <a:r>
              <a:rPr lang="en-US" sz="2878" b="1" dirty="0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Dynapuff SemiCondensed Bold"/>
                <a:ea typeface="Dynapuff SemiCondensed Bold"/>
                <a:cs typeface="Dynapuff SemiCondensed Bold"/>
                <a:sym typeface="Dynapuff SemiCondensed Bold"/>
              </a:rPr>
              <a:t>СПИСОК ВИКОРИСТАНИХ ДЖЕРЕЛ</a:t>
            </a:r>
          </a:p>
          <a:p>
            <a:pPr algn="ctr">
              <a:lnSpc>
                <a:spcPts val="4029"/>
              </a:lnSpc>
              <a:spcBef>
                <a:spcPct val="0"/>
              </a:spcBef>
            </a:pPr>
            <a:endParaRPr lang="en-US" sz="2878" b="1" dirty="0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latin typeface="Dynapuff SemiCondensed Bold"/>
              <a:ea typeface="Dynapuff SemiCondensed Bold"/>
              <a:cs typeface="Dynapuff SemiCondensed Bold"/>
              <a:sym typeface="Dynapuff SemiCondensed Bold"/>
            </a:endParaRP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Багалій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Д.І.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Історія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Слобідської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України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Основа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, 1990. 256 с.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Борецький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І.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Огляд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індустріалізації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старовинного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Харкова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URL: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https://surl.lt/dnymae</a:t>
            </a:r>
            <a:r>
              <a:rPr lang="uk-UA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перегляд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: 23.03.2026).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Історія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міста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Харкова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ХХ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століття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/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авт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кол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О.Н.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Ярмиш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, С.І.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Посохов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та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ін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Фоліо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;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Золоті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сторінки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, 2004. 686 с.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Кочарян С.Г.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Національно-культурне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відродження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харківських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вірмен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(1989-2004)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URL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: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https://surl.li/fhxxjl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перегляд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23.03.2026).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Маслійчук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В.Л.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//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Енциклопедія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історії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України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Т. 10: Т-Я /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ред.кол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.: В. А.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Смолій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та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ін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НАН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України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Інститут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історії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України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Київ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Наукова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думка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, 2013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. - 688 с. URL: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https://surl.li/tmqvut</a:t>
            </a:r>
            <a:r>
              <a:rPr lang="uk-UA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перегляд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: 23.03.2026).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Роман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Н.М.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Розвиток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мультикультурних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традицій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в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освіті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Харківщині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URL: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https://surl.li/cxumus</a:t>
            </a:r>
            <a:r>
              <a:rPr lang="uk-UA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перегляд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23.03.2026).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Скляр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В.М.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Чисельність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та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етнічний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склад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населення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Харківської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округи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у 1926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році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етнологічно-статистичне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дослідження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Київ-Харків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Видавець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Олександр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Савчук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, 2024. 796 с.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Скляр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В.М.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Харків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етномовний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склад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населення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початку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ХХІ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століття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//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Вісник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Національного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технічного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університету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«ХПІ».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Серія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Актуальні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проблеми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розвитку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українського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суспільства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№ 4 (1280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), 2018. URL: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https://surl.li/igqahs</a:t>
            </a:r>
            <a:r>
              <a:rPr lang="uk-UA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перегляд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: 23.03.2026).</a:t>
            </a:r>
          </a:p>
          <a:p>
            <a:pPr marL="513518" lvl="1" indent="-256759" algn="just">
              <a:lnSpc>
                <a:spcPts val="3329"/>
              </a:lnSpc>
              <a:spcBef>
                <a:spcPct val="0"/>
              </a:spcBef>
              <a:buFontTx/>
              <a:buAutoNum type="arabicPeriod"/>
            </a:pP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Скляр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В.М.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Етнічний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склад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населення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Харкова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на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початку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 ХХІ </a:t>
            </a:r>
            <a:r>
              <a:rPr lang="en-US" sz="2378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ст</a:t>
            </a:r>
            <a:r>
              <a:rPr lang="en-US" sz="2378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 MT"/>
                <a:ea typeface="Times New Roman MT"/>
                <a:cs typeface="Times New Roman MT"/>
                <a:sym typeface="Times New Roman MT"/>
              </a:rPr>
              <a:t>. URL: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https://surl.li/ezgpeg</a:t>
            </a:r>
            <a:r>
              <a:rPr lang="uk-UA" sz="238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(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останній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</a:t>
            </a:r>
            <a:r>
              <a:rPr lang="en-US" sz="2380" dirty="0" err="1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перегляд</a:t>
            </a:r>
            <a:r>
              <a:rPr lang="en-US" sz="2380" dirty="0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latin typeface="Times New Roman" panose="02020603050405020304" pitchFamily="18" charset="0"/>
                <a:ea typeface="Times New Roman MT"/>
                <a:cs typeface="Times New Roman" panose="02020603050405020304" pitchFamily="18" charset="0"/>
                <a:sym typeface="Times New Roman MT"/>
              </a:rPr>
              <a:t> 23.03.2026).</a:t>
            </a:r>
          </a:p>
          <a:p>
            <a:pPr algn="l">
              <a:lnSpc>
                <a:spcPts val="4029"/>
              </a:lnSpc>
              <a:spcBef>
                <a:spcPct val="0"/>
              </a:spcBef>
            </a:pPr>
            <a:endParaRPr lang="en-US" sz="2378" dirty="0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178431" y="8538289"/>
            <a:ext cx="10650269" cy="720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66"/>
              </a:lnSpc>
            </a:pPr>
            <a:r>
              <a:rPr lang="en-US" sz="6333" b="1" spc="190">
                <a:gradFill>
                  <a:gsLst>
                    <a:gs pos="0">
                      <a:srgbClr val="7B2D9F">
                        <a:alpha val="100000"/>
                      </a:srgbClr>
                    </a:gs>
                    <a:gs pos="100000">
                      <a:srgbClr val="FDD82E">
                        <a:alpha val="100000"/>
                      </a:srgbClr>
                    </a:gs>
                  </a:gsLst>
                  <a:lin ang="5400000"/>
                </a:gradFill>
                <a:latin typeface="Dynapuff Condensed Bold"/>
                <a:ea typeface="Dynapuff Condensed Bold"/>
                <a:cs typeface="Dynapuff Condensed Bold"/>
                <a:sym typeface="Dynapuff Condensed Bold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1145</Words>
  <Application>Microsoft Office PowerPoint</Application>
  <PresentationFormat>Произвольный</PresentationFormat>
  <Paragraphs>105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Dynapuff Condensed Bold</vt:lpstr>
      <vt:lpstr>Dynapuff SemiCondensed Bold</vt:lpstr>
      <vt:lpstr>Dynapuff SemiCondensed</vt:lpstr>
      <vt:lpstr>Times New Roman</vt:lpstr>
      <vt:lpstr>Times New Roman MT</vt:lpstr>
      <vt:lpstr>Dynapuff Condensed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Харків як місто багатьох культур: від слободи до мегаполіса</dc:title>
  <cp:lastModifiedBy>Viktor Sydorchuk</cp:lastModifiedBy>
  <cp:revision>7</cp:revision>
  <dcterms:created xsi:type="dcterms:W3CDTF">2006-08-16T00:00:00Z</dcterms:created>
  <dcterms:modified xsi:type="dcterms:W3CDTF">2026-03-22T13:57:22Z</dcterms:modified>
  <dc:identifier>DAGpCByIDJI</dc:identifier>
</cp:coreProperties>
</file>