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media/image15.webp" ContentType="image/webp"/>
  <Override PartName="/ppt/media/image35.webp" ContentType="image/webp"/>
  <Override PartName="/ppt/media/image5.webp" ContentType="image/webp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5"/>
  </p:notesMasterIdLst>
  <p:sldIdLst>
    <p:sldId id="256" r:id="rId3"/>
    <p:sldId id="270" r:id="rId4"/>
    <p:sldId id="272" r:id="rId5"/>
    <p:sldId id="274" r:id="rId6"/>
    <p:sldId id="277" r:id="rId7"/>
    <p:sldId id="281" r:id="rId8"/>
    <p:sldId id="257" r:id="rId9"/>
    <p:sldId id="258" r:id="rId10"/>
    <p:sldId id="259" r:id="rId11"/>
    <p:sldId id="260" r:id="rId12"/>
    <p:sldId id="261" r:id="rId13"/>
    <p:sldId id="280" r:id="rId14"/>
    <p:sldId id="262" r:id="rId16"/>
    <p:sldId id="263" r:id="rId17"/>
    <p:sldId id="279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06" userDrawn="1">
          <p15:clr>
            <a:srgbClr val="A4A3A4"/>
          </p15:clr>
        </p15:guide>
        <p15:guide id="2" pos="383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BC00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1" autoAdjust="0"/>
    <p:restoredTop sz="94660"/>
  </p:normalViewPr>
  <p:slideViewPr>
    <p:cSldViewPr snapToGrid="0" showGuides="1">
      <p:cViewPr varScale="1">
        <p:scale>
          <a:sx n="93" d="100"/>
          <a:sy n="93" d="100"/>
        </p:scale>
        <p:origin x="408" y="72"/>
      </p:cViewPr>
      <p:guideLst>
        <p:guide orient="horz" pos="2106"/>
        <p:guide pos="383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20" Type="http://schemas.openxmlformats.org/officeDocument/2006/relationships/viewProps" Target="viewProps.xml"/><Relationship Id="rId2" Type="http://schemas.openxmlformats.org/officeDocument/2006/relationships/theme" Target="theme/theme1.xml"/><Relationship Id="rId19" Type="http://schemas.openxmlformats.org/officeDocument/2006/relationships/presProps" Target="presProps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D652B2-8C6E-419B-8E93-813F678ADC08}" type="datetimeFigureOut">
              <a:rPr lang="ru-RU" smtClean="0"/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C6DC3D-C717-495C-B489-C044A339A551}" type="slidenum">
              <a:rPr lang="ru-RU" smtClean="0"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мещающий образ слайда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Замещающий текст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ru-RU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webp"/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7.jpeg"/><Relationship Id="rId1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image" Target="../media/image16.jpeg"/><Relationship Id="rId7" Type="http://schemas.openxmlformats.org/officeDocument/2006/relationships/image" Target="../media/image15.webp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7.png"/><Relationship Id="rId1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8.png"/><Relationship Id="rId1" Type="http://schemas.openxmlformats.org/officeDocument/2006/relationships/image" Target="../media/image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9.png"/><Relationship Id="rId1" Type="http://schemas.openxmlformats.org/officeDocument/2006/relationships/image" Target="../media/image2.jpeg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22.jpeg"/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image" Target="../media/image2.jpeg"/></Relationships>
</file>

<file path=ppt/slides/_rels/slide1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image" Target="../media/image2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.xml"/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image" Target="../media/image2.jpe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image" Target="../media/image2.jpe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5.webp"/><Relationship Id="rId2" Type="http://schemas.openxmlformats.org/officeDocument/2006/relationships/image" Target="../media/image34.png"/><Relationship Id="rId1" Type="http://schemas.openxmlformats.org/officeDocument/2006/relationships/image" Target="../media/image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hyperlink" Target="https://greenpost.ua/news/klimatychni-zminy-spryyayut-poshyrennyu-silskogospodarskyh-shkidnykiv-i87004" TargetMode="External"/><Relationship Id="rId1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6970" y="174625"/>
            <a:ext cx="9877425" cy="1510030"/>
          </a:xfrm>
        </p:spPr>
        <p:txBody>
          <a:bodyPr>
            <a:normAutofit/>
          </a:bodyPr>
          <a:lstStyle/>
          <a:p>
            <a:r>
              <a:rPr lang="uk-UA" sz="2800" b="1" dirty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участі у Всеукраїнському інтерактивному </a:t>
            </a:r>
            <a:r>
              <a:rPr lang="uk-UA" sz="28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конкурсі</a:t>
            </a:r>
            <a:br>
              <a:rPr lang="uk-UA" sz="28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8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b="1" dirty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«МАН–Юніор Дослідник» </a:t>
            </a:r>
            <a:br>
              <a:rPr lang="uk-UA" sz="2800" b="1" dirty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8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Номінацією </a:t>
            </a:r>
            <a:r>
              <a:rPr lang="uk-UA" sz="2800" b="1" dirty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«Еколог-Юніор» </a:t>
            </a:r>
            <a:endParaRPr lang="uk-UA" sz="2800" b="1" dirty="0">
              <a:ln>
                <a:solidFill>
                  <a:schemeClr val="accent2">
                    <a:lumMod val="75000"/>
                  </a:schemeClr>
                </a:solidFill>
              </a:ln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21984" y="2027555"/>
            <a:ext cx="9144000" cy="1732280"/>
          </a:xfrm>
        </p:spPr>
        <p:txBody>
          <a:bodyPr/>
          <a:lstStyle/>
          <a:p>
            <a:r>
              <a:rPr lang="uk-UA" altLang="en-US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altLang="en-US" b="1" i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 useBgFill="1">
        <p:nvSpPr>
          <p:cNvPr id="4" name="Текстовое поле 3"/>
          <p:cNvSpPr txBox="1"/>
          <p:nvPr/>
        </p:nvSpPr>
        <p:spPr>
          <a:xfrm>
            <a:off x="2382235" y="2027555"/>
            <a:ext cx="7426512" cy="1754326"/>
          </a:xfrm>
          <a:prstGeom prst="rect">
            <a:avLst/>
          </a:prstGeom>
          <a:ln w="28575" cmpd="sng">
            <a:noFill/>
            <a:prstDash val="solid"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uk-UA" sz="3600" b="1" i="1" dirty="0">
                <a:ln>
                  <a:solidFill>
                    <a:srgbClr val="C00000"/>
                  </a:solidFill>
                </a:ln>
                <a:solidFill>
                  <a:schemeClr val="tx1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Екологічні зв’язки рослин і комах у природних екосистемах та агроекосистемах</a:t>
            </a:r>
            <a:endParaRPr lang="uk-UA" altLang="en-US" sz="3600" b="1" i="1" dirty="0">
              <a:ln>
                <a:solidFill>
                  <a:srgbClr val="C00000"/>
                </a:solidFill>
              </a:ln>
              <a:solidFill>
                <a:schemeClr val="tx1"/>
              </a:solidFill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Текстовое поле 4"/>
          <p:cNvSpPr txBox="1"/>
          <p:nvPr/>
        </p:nvSpPr>
        <p:spPr>
          <a:xfrm rot="10800000" flipV="1">
            <a:off x="2485104" y="5198788"/>
            <a:ext cx="7880279" cy="1428107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r>
              <a:rPr lang="uk-UA" altLang="en-US" sz="20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b="1" dirty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>
                    <a:lumMod val="9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Учасник</a:t>
            </a:r>
            <a:r>
              <a:rPr lang="uk-UA" sz="20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>
                    <a:lumMod val="9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uk-UA" altLang="en-US" sz="20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>
                    <a:lumMod val="9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: </a:t>
            </a:r>
            <a:r>
              <a:rPr lang="uk-UA" altLang="en-US" sz="2000" b="1" dirty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>
                    <a:lumMod val="9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Мещанінов </a:t>
            </a:r>
            <a:r>
              <a:rPr lang="uk-UA" altLang="en-US" sz="20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>
                    <a:lumMod val="9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Євгеній  Євгенійович, учень 8 – Б класу</a:t>
            </a:r>
            <a:endParaRPr lang="uk-UA" altLang="en-US" sz="2000" b="1" dirty="0" smtClean="0">
              <a:ln>
                <a:solidFill>
                  <a:schemeClr val="accent2">
                    <a:lumMod val="75000"/>
                  </a:schemeClr>
                </a:solidFill>
              </a:ln>
              <a:solidFill>
                <a:schemeClr val="bg1">
                  <a:lumMod val="95000"/>
                </a:schemeClr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altLang="en-US" sz="2000" b="1" dirty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>
                    <a:lumMod val="9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altLang="en-US" sz="20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>
                    <a:lumMod val="9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Нікопольської гімназії №9 Нікопольської міської ради</a:t>
            </a:r>
            <a:endParaRPr lang="uk-UA" altLang="en-US" sz="2000" b="1" dirty="0" smtClean="0">
              <a:ln>
                <a:solidFill>
                  <a:schemeClr val="accent2">
                    <a:lumMod val="75000"/>
                  </a:schemeClr>
                </a:solidFill>
              </a:ln>
              <a:solidFill>
                <a:schemeClr val="bg1">
                  <a:lumMod val="95000"/>
                </a:schemeClr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altLang="en-US" sz="2000" b="1" dirty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>
                    <a:lumMod val="9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altLang="en-US" sz="20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>
                    <a:lumMod val="9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Дніпропетровської області</a:t>
            </a:r>
            <a:endParaRPr lang="uk-UA" altLang="en-US" sz="2000" b="1" dirty="0" smtClean="0">
              <a:ln>
                <a:solidFill>
                  <a:schemeClr val="accent2">
                    <a:lumMod val="75000"/>
                  </a:schemeClr>
                </a:solidFill>
              </a:ln>
              <a:solidFill>
                <a:schemeClr val="bg1">
                  <a:lumMod val="95000"/>
                </a:schemeClr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altLang="en-US" sz="20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>
                    <a:lumMod val="9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Науковий керівник: Швайка Наталя Петрівна , вчитель біології</a:t>
            </a:r>
            <a:r>
              <a:rPr lang="uk-UA" altLang="en-US" sz="2000" b="1" dirty="0" smtClean="0">
                <a:ln>
                  <a:gradFill>
                    <a:gsLst>
                      <a:gs pos="50000">
                        <a:schemeClr val="accent4"/>
                      </a:gs>
                      <a:gs pos="0">
                        <a:schemeClr val="accent4">
                          <a:lumMod val="25000"/>
                          <a:lumOff val="75000"/>
                        </a:schemeClr>
                      </a:gs>
                      <a:gs pos="100000">
                        <a:schemeClr val="accent4">
                          <a:lumMod val="85000"/>
                        </a:schemeClr>
                      </a:gs>
                    </a:gsLst>
                    <a:lin ang="5400000" scaled="0"/>
                  </a:gradFill>
                </a:ln>
                <a:solidFill>
                  <a:schemeClr val="tx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altLang="en-US" sz="2000" b="1" dirty="0">
              <a:ln>
                <a:gradFill>
                  <a:gsLst>
                    <a:gs pos="50000">
                      <a:schemeClr val="accent4"/>
                    </a:gs>
                    <a:gs pos="0">
                      <a:schemeClr val="accent4">
                        <a:lumMod val="25000"/>
                        <a:lumOff val="75000"/>
                      </a:schemeClr>
                    </a:gs>
                    <a:gs pos="100000">
                      <a:schemeClr val="accent4">
                        <a:lumMod val="85000"/>
                      </a:schemeClr>
                    </a:gs>
                  </a:gsLst>
                  <a:lin ang="5400000" scaled="0"/>
                </a:gradFill>
              </a:ln>
              <a:solidFill>
                <a:schemeClr val="tx1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altLang="en-US" sz="2000" b="1" dirty="0" smtClean="0">
              <a:ln>
                <a:solidFill>
                  <a:schemeClr val="accent4">
                    <a:lumMod val="20000"/>
                    <a:lumOff val="80000"/>
                  </a:schemeClr>
                </a:solidFill>
              </a:ln>
              <a:solidFill>
                <a:schemeClr val="tx1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altLang="en-US" sz="2000" b="1" dirty="0" smtClean="0"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altLang="en-US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altLang="en-US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Изображение 10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948940" cy="1337945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8" name="Изображение 7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5054600"/>
            <a:ext cx="3288030" cy="1803400"/>
          </a:xfrm>
          <a:prstGeom prst="rect">
            <a:avLst/>
          </a:prstGeom>
          <a:effectLst>
            <a:softEdge rad="317500"/>
          </a:effectLst>
        </p:spPr>
      </p:pic>
      <p:pic>
        <p:nvPicPr>
          <p:cNvPr id="6" name="Изображение 5"/>
          <p:cNvPicPr/>
          <p:nvPr/>
        </p:nvPicPr>
        <p:blipFill>
          <a:blip r:embed="rId4"/>
          <a:stretch>
            <a:fillRect/>
          </a:stretch>
        </p:blipFill>
        <p:spPr>
          <a:xfrm>
            <a:off x="8769350" y="0"/>
            <a:ext cx="3422650" cy="2407920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>
          <a:xfrm rot="10800000" flipV="1">
            <a:off x="615315" y="1282700"/>
            <a:ext cx="10570210" cy="2505075"/>
          </a:xfrm>
        </p:spPr>
        <p:txBody>
          <a:bodyPr>
            <a:normAutofit fontScale="25000"/>
          </a:bodyPr>
          <a:lstStyle/>
          <a:p>
            <a:pPr marL="457200" lvl="1" indent="457200" algn="just">
              <a:buNone/>
            </a:pPr>
            <a:r>
              <a:rPr lang="uk-UA" sz="9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Актуальність </a:t>
            </a:r>
            <a:r>
              <a:rPr lang="uk-UA" sz="9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теми.</a:t>
            </a:r>
            <a:r>
              <a:rPr lang="uk-UA" altLang="en-US" sz="7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Екологічні</a:t>
            </a:r>
            <a:r>
              <a:rPr lang="ru-RU" sz="7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зв’язки</a:t>
            </a:r>
            <a:r>
              <a:rPr lang="ru-RU" sz="7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ru-RU" sz="7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рослинами</a:t>
            </a:r>
            <a:r>
              <a:rPr lang="ru-RU" sz="7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7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комахами</a:t>
            </a:r>
            <a:r>
              <a:rPr lang="ru-RU" sz="7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є фундаментом </a:t>
            </a:r>
            <a:r>
              <a:rPr lang="ru-RU" sz="7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життя</a:t>
            </a:r>
            <a:r>
              <a:rPr lang="ru-RU" sz="7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7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Землі</a:t>
            </a:r>
            <a:r>
              <a:rPr lang="ru-RU" sz="7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7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стабільності</a:t>
            </a:r>
            <a:r>
              <a:rPr lang="ru-RU" sz="7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світової</a:t>
            </a:r>
            <a:r>
              <a:rPr lang="ru-RU" sz="7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економіки</a:t>
            </a:r>
            <a:r>
              <a:rPr lang="ru-RU" sz="7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У </a:t>
            </a:r>
            <a:r>
              <a:rPr lang="ru-RU" sz="7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сучасних</a:t>
            </a:r>
            <a:r>
              <a:rPr lang="ru-RU" sz="7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умовах</a:t>
            </a:r>
            <a:r>
              <a:rPr lang="ru-RU" sz="7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вивчення</a:t>
            </a:r>
            <a:r>
              <a:rPr lang="ru-RU" sz="7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цих</a:t>
            </a:r>
            <a:r>
              <a:rPr lang="ru-RU" sz="7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взаємодій</a:t>
            </a:r>
            <a:r>
              <a:rPr lang="ru-RU" sz="7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є </a:t>
            </a:r>
            <a:r>
              <a:rPr lang="ru-RU" sz="7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критичним</a:t>
            </a:r>
            <a:r>
              <a:rPr lang="ru-RU" sz="7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7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впровадження</a:t>
            </a:r>
            <a:r>
              <a:rPr lang="ru-RU" sz="7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біологічних</a:t>
            </a:r>
            <a:r>
              <a:rPr lang="ru-RU" sz="7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методів</a:t>
            </a:r>
            <a:r>
              <a:rPr lang="ru-RU" sz="7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захисту</a:t>
            </a:r>
            <a:r>
              <a:rPr lang="ru-RU" sz="7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рослин</a:t>
            </a:r>
            <a:r>
              <a:rPr lang="ru-RU" sz="7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7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Розуміння</a:t>
            </a:r>
            <a:r>
              <a:rPr lang="ru-RU" sz="7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того, як </a:t>
            </a:r>
            <a:r>
              <a:rPr lang="ru-RU" sz="7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залучити</a:t>
            </a:r>
            <a:r>
              <a:rPr lang="ru-RU" sz="7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природних</a:t>
            </a:r>
            <a:r>
              <a:rPr lang="ru-RU" sz="7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ентомофагів</a:t>
            </a:r>
            <a:r>
              <a:rPr lang="ru-RU" sz="7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7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сонечок</a:t>
            </a:r>
            <a:r>
              <a:rPr lang="ru-RU" sz="7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, </a:t>
            </a:r>
            <a:r>
              <a:rPr lang="ru-RU" sz="7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златоочок</a:t>
            </a:r>
            <a:r>
              <a:rPr lang="ru-RU" sz="7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)в </a:t>
            </a:r>
            <a:r>
              <a:rPr lang="ru-RU" sz="7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агроекосистеми</a:t>
            </a:r>
            <a:r>
              <a:rPr lang="ru-RU" sz="7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7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дозволяє</a:t>
            </a:r>
            <a:r>
              <a:rPr lang="ru-RU" sz="7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мінімізувати</a:t>
            </a:r>
            <a:r>
              <a:rPr lang="ru-RU" sz="7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використання</a:t>
            </a:r>
            <a:r>
              <a:rPr lang="ru-RU" sz="7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токсичних</a:t>
            </a:r>
            <a:r>
              <a:rPr lang="ru-RU" sz="7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отрутохімікатів</a:t>
            </a:r>
            <a:r>
              <a:rPr lang="ru-RU" sz="7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7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зберегти</a:t>
            </a:r>
            <a:r>
              <a:rPr lang="ru-RU" sz="7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довкілля</a:t>
            </a:r>
            <a:r>
              <a:rPr lang="ru-RU" sz="7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7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Особлива</a:t>
            </a:r>
            <a:r>
              <a:rPr lang="ru-RU" sz="7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актуальність</a:t>
            </a:r>
            <a:r>
              <a:rPr lang="ru-RU" sz="7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полягає</a:t>
            </a:r>
            <a:r>
              <a:rPr lang="ru-RU" sz="7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7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дослідженні</a:t>
            </a:r>
            <a:r>
              <a:rPr lang="ru-RU" sz="7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складних</a:t>
            </a:r>
            <a:r>
              <a:rPr lang="ru-RU" sz="7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механізмів</a:t>
            </a:r>
            <a:r>
              <a:rPr lang="ru-RU" sz="7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комунікації</a:t>
            </a:r>
            <a:r>
              <a:rPr lang="ru-RU" sz="7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у </a:t>
            </a:r>
            <a:r>
              <a:rPr lang="ru-RU" sz="7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природі</a:t>
            </a:r>
            <a:r>
              <a:rPr lang="ru-RU" sz="7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рослини</a:t>
            </a:r>
            <a:r>
              <a:rPr lang="ru-RU" sz="7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7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комахи</a:t>
            </a:r>
            <a:r>
              <a:rPr lang="ru-RU" sz="7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безперервно</a:t>
            </a:r>
            <a:r>
              <a:rPr lang="ru-RU" sz="7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7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спілкуються</a:t>
            </a:r>
            <a:r>
              <a:rPr lang="ru-RU" sz="7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за </a:t>
            </a:r>
            <a:r>
              <a:rPr lang="ru-RU" sz="7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допомогою</a:t>
            </a:r>
            <a:r>
              <a:rPr lang="ru-RU" sz="7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хімічних</a:t>
            </a:r>
            <a:r>
              <a:rPr lang="ru-RU" sz="7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сигналів</a:t>
            </a:r>
            <a:r>
              <a:rPr lang="ru-RU" sz="7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7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кольорів</a:t>
            </a:r>
            <a:r>
              <a:rPr lang="ru-RU" sz="7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7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ультрафіолету</a:t>
            </a:r>
            <a:r>
              <a:rPr lang="ru-RU" sz="7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7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Розшифровка</a:t>
            </a:r>
            <a:r>
              <a:rPr lang="ru-RU" sz="7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цього</a:t>
            </a:r>
            <a:r>
              <a:rPr lang="ru-RU" sz="7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діалогу</a:t>
            </a:r>
            <a:r>
              <a:rPr lang="ru-RU" sz="7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відкриває</a:t>
            </a:r>
            <a:r>
              <a:rPr lang="ru-RU" sz="7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нові</a:t>
            </a:r>
            <a:r>
              <a:rPr lang="ru-RU" sz="7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можливості</a:t>
            </a:r>
            <a:r>
              <a:rPr lang="ru-RU" sz="7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7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створення</a:t>
            </a:r>
            <a:r>
              <a:rPr lang="ru-RU" sz="7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стійких</a:t>
            </a:r>
            <a:r>
              <a:rPr lang="ru-RU" sz="7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екосистем</a:t>
            </a:r>
            <a:r>
              <a:rPr lang="ru-RU" sz="7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7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збереження</a:t>
            </a:r>
            <a:r>
              <a:rPr lang="ru-RU" sz="7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біорізноманіття</a:t>
            </a:r>
            <a:r>
              <a:rPr lang="ru-RU" sz="7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7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умовах</a:t>
            </a:r>
            <a:r>
              <a:rPr lang="ru-RU" sz="7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антропогенного </a:t>
            </a:r>
            <a:r>
              <a:rPr lang="ru-RU" sz="7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тиску</a:t>
            </a:r>
            <a:r>
              <a:rPr lang="ru-RU" sz="7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altLang="en-US" sz="7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>
              <a:buNone/>
            </a:pPr>
            <a:r>
              <a:rPr lang="uk-UA" altLang="en-US" sz="7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ru-RU" sz="7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Текстовое поле 3"/>
          <p:cNvSpPr txBox="1"/>
          <p:nvPr/>
        </p:nvSpPr>
        <p:spPr>
          <a:xfrm>
            <a:off x="175846" y="138577"/>
            <a:ext cx="11124590" cy="45719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r>
              <a:rPr lang="uk-UA" altLang="en-US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altLang="en-US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Изображение 6"/>
          <p:cNvPicPr/>
          <p:nvPr/>
        </p:nvPicPr>
        <p:blipFill>
          <a:blip r:embed="rId5"/>
          <a:stretch>
            <a:fillRect/>
          </a:stretch>
        </p:blipFill>
        <p:spPr>
          <a:xfrm>
            <a:off x="8413115" y="4832350"/>
            <a:ext cx="3778885" cy="2025650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0" y="0"/>
            <a:ext cx="12192000" cy="15875"/>
          </a:xfrm>
          <a:prstGeom prst="rect">
            <a:avLst/>
          </a:prstGeom>
          <a:solidFill>
            <a:srgbClr val="000000"/>
          </a:solidFill>
          <a:ln w="9525">
            <a:solidFill>
              <a:schemeClr val="tx1"/>
            </a:solidFill>
            <a:prstDash val="solid"/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ru-RU"/>
          </a:p>
        </p:txBody>
      </p:sp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0" y="1587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br>
              <a: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4" name="Rectangle 6"/>
          <p:cNvSpPr>
            <a:spLocks noChangeArrowheads="1"/>
          </p:cNvSpPr>
          <p:nvPr/>
        </p:nvSpPr>
        <p:spPr bwMode="auto">
          <a:xfrm>
            <a:off x="152400" y="16827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br>
              <a: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00487" y="4105462"/>
            <a:ext cx="10685124" cy="1260475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uk-UA" altLang="ru-RU" sz="1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ru-RU" sz="1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ослідити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особливості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екологічних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взаємодій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рослинами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комахами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природних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штучних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екосистемах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визначити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їхню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роль у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підтриманні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біорізноманіття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виживанні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природних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угруповань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також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оцінити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можливості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використання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цих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взаємодій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біологічному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захисті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рослин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вплив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людини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цей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діалог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в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агроекосистемах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966210" y="3674745"/>
            <a:ext cx="4001135" cy="513715"/>
          </a:xfrm>
          <a:prstGeom prst="rect">
            <a:avLst/>
          </a:prstGeom>
        </p:spPr>
        <p:txBody>
          <a:bodyPr wrap="square">
            <a:noAutofit/>
          </a:bodyPr>
          <a:p>
            <a:pPr algn="ctr"/>
            <a:r>
              <a:rPr lang="uk-UA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Мета дослідження</a:t>
            </a:r>
            <a:endParaRPr lang="uk-UA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15340" y="907415"/>
            <a:ext cx="4788535" cy="3900170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Завдання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+mj-lt"/>
              <a:buAutoNum type="arabicPeriod"/>
            </a:pP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Охарактеризувати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основні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типи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взаємодій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рослинами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комахами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+mj-lt"/>
              <a:buAutoNum type="arabicPeriod"/>
            </a:pP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З’ясувати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їхню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роль у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підтриманні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рівноваги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біорізноманіття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екосистемах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+mj-lt"/>
              <a:buAutoNum type="arabicPeriod"/>
            </a:pP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Дослідити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особливості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цих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взаємодій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агроекосистемах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+mj-lt"/>
              <a:buAutoNum type="arabicPeriod"/>
            </a:pP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Оцінити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можливості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використання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корисних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взаємодій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біологічного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захисту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рослин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518910" y="907415"/>
            <a:ext cx="4464050" cy="2844165"/>
          </a:xfrm>
          <a:prstGeom prst="rect">
            <a:avLst/>
          </a:prstGeom>
        </p:spPr>
        <p:txBody>
          <a:bodyPr>
            <a:noAutofit/>
          </a:bodyPr>
          <a:lstStyle/>
          <a:p>
            <a:pPr algn="l"/>
            <a:r>
              <a:rPr lang="uk-UA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 дослідження:</a:t>
            </a:r>
            <a:r>
              <a:rPr lang="uk-U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 джерел інформації, </a:t>
            </a:r>
            <a:endParaRPr lang="uk-UA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статистичний аналіз взаємозв’язків і </a:t>
            </a:r>
            <a:r>
              <a:rPr lang="uk-UA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біорізноманіття</a:t>
            </a:r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uk-UA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спостереження та аналіз</a:t>
            </a:r>
            <a:r>
              <a:rPr lang="uk-UA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даних взаємозв’язків, </a:t>
            </a:r>
            <a:endParaRPr lang="uk-UA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uk-UA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біорізноманіття</a:t>
            </a:r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ефекти</a:t>
            </a:r>
            <a:endParaRPr lang="uk-UA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Изображение 2"/>
          <p:cNvPicPr/>
          <p:nvPr/>
        </p:nvPicPr>
        <p:blipFill>
          <a:blip r:embed="rId2"/>
          <a:stretch>
            <a:fillRect/>
          </a:stretch>
        </p:blipFill>
        <p:spPr>
          <a:xfrm>
            <a:off x="6096000" y="3429000"/>
            <a:ext cx="5565775" cy="3347720"/>
          </a:xfrm>
          <a:prstGeom prst="rect">
            <a:avLst/>
          </a:prstGeom>
          <a:effectLst>
            <a:softEdge rad="317500"/>
          </a:effec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489239" y="311826"/>
            <a:ext cx="4972050" cy="5219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Об’єкт і предмет дослідження</a:t>
            </a:r>
            <a:endParaRPr lang="uk-UA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26770" y="984885"/>
            <a:ext cx="5821680" cy="1553845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uk-UA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Об’єкт:</a:t>
            </a:r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рослини та комахи місцевих екосистем.</a:t>
            </a:r>
            <a:b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Предмет:</a:t>
            </a:r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їхні екологічні взаємозв’язки (запилення, живлення, симбіоз).</a:t>
            </a:r>
            <a:endParaRPr lang="uk-UA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576950" y="2585461"/>
            <a:ext cx="3594100" cy="5219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 дослідження</a:t>
            </a:r>
            <a:endParaRPr lang="uk-UA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1" name="Picture 3" descr="Наступного року джмелі-запилювачі зростаючих у ціні - AgroTim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0395" y="269875"/>
            <a:ext cx="2889250" cy="2256790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AutoShape 5" descr="Науковий набір Дослідження комах (1 шт)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uk-UA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029460" y="3526155"/>
            <a:ext cx="1924050" cy="843915"/>
          </a:xfrm>
          <a:prstGeom prst="roundRect">
            <a:avLst/>
          </a:prstGeom>
          <a:solidFill>
            <a:schemeClr val="bg2"/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uk-UA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Польові спостереження</a:t>
            </a:r>
            <a:endParaRPr lang="uk-UA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1069684" y="4773056"/>
            <a:ext cx="1828800" cy="661882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Порівняльний аналіз</a:t>
            </a:r>
            <a:endParaRPr lang="uk-UA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2170714" y="5735979"/>
            <a:ext cx="1729063" cy="694507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Фотофіксація</a:t>
            </a:r>
            <a:endParaRPr lang="uk-UA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8869680" y="5123815"/>
            <a:ext cx="2405380" cy="829310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Аналіз літературних джерел</a:t>
            </a:r>
            <a:endParaRPr lang="uk-UA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8869680" y="3526155"/>
            <a:ext cx="2625725" cy="699135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Підрахунок комах на рослинах</a:t>
            </a:r>
            <a:endParaRPr lang="uk-UA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AutoShape 8" descr="Науковий набір Комахи (6 шт) від ELifeBox - купити в інтернет магазині  Obetty: ціна, відгуки"/>
          <p:cNvSpPr>
            <a:spLocks noChangeAspect="1" noChangeArrowheads="1"/>
          </p:cNvSpPr>
          <p:nvPr/>
        </p:nvSpPr>
        <p:spPr bwMode="auto">
          <a:xfrm>
            <a:off x="1831975" y="79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uk-UA"/>
          </a:p>
        </p:txBody>
      </p:sp>
      <p:pic>
        <p:nvPicPr>
          <p:cNvPr id="16" name="Изображение 15" descr="1e6eefb5-2cf9-4215-a3d5-ae5f161a705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6150" y="3362960"/>
            <a:ext cx="3310890" cy="3310890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25" name="Стрелка влево 24"/>
          <p:cNvSpPr/>
          <p:nvPr/>
        </p:nvSpPr>
        <p:spPr>
          <a:xfrm>
            <a:off x="4137025" y="3903980"/>
            <a:ext cx="695960" cy="120650"/>
          </a:xfrm>
          <a:prstGeom prst="leftArrow">
            <a:avLst/>
          </a:prstGeom>
          <a:solidFill>
            <a:schemeClr val="tx1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ru-RU" altLang="en-US"/>
          </a:p>
        </p:txBody>
      </p:sp>
      <p:sp>
        <p:nvSpPr>
          <p:cNvPr id="27" name="Стрелка влево 26"/>
          <p:cNvSpPr/>
          <p:nvPr/>
        </p:nvSpPr>
        <p:spPr>
          <a:xfrm>
            <a:off x="3326765" y="4989830"/>
            <a:ext cx="1158875" cy="126365"/>
          </a:xfrm>
          <a:prstGeom prst="leftArrow">
            <a:avLst/>
          </a:prstGeom>
          <a:solidFill>
            <a:schemeClr val="tx1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ru-RU" altLang="en-US"/>
          </a:p>
        </p:txBody>
      </p:sp>
      <p:sp>
        <p:nvSpPr>
          <p:cNvPr id="28" name="Стрелка влево 27"/>
          <p:cNvSpPr/>
          <p:nvPr/>
        </p:nvSpPr>
        <p:spPr>
          <a:xfrm>
            <a:off x="4060190" y="5954395"/>
            <a:ext cx="695960" cy="120650"/>
          </a:xfrm>
          <a:prstGeom prst="leftArrow">
            <a:avLst/>
          </a:prstGeom>
          <a:solidFill>
            <a:schemeClr val="tx1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ru-RU" altLang="en-US"/>
          </a:p>
        </p:txBody>
      </p:sp>
      <p:sp>
        <p:nvSpPr>
          <p:cNvPr id="29" name="Стрелка влево 28"/>
          <p:cNvSpPr/>
          <p:nvPr/>
        </p:nvSpPr>
        <p:spPr>
          <a:xfrm rot="10800000">
            <a:off x="8067040" y="3903980"/>
            <a:ext cx="695960" cy="120650"/>
          </a:xfrm>
          <a:prstGeom prst="leftArrow">
            <a:avLst/>
          </a:prstGeom>
          <a:solidFill>
            <a:schemeClr val="tx1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ru-RU" altLang="en-US"/>
          </a:p>
        </p:txBody>
      </p:sp>
      <p:sp>
        <p:nvSpPr>
          <p:cNvPr id="30" name="Стрелка влево 29"/>
          <p:cNvSpPr/>
          <p:nvPr/>
        </p:nvSpPr>
        <p:spPr>
          <a:xfrm rot="10800000">
            <a:off x="7994650" y="5551170"/>
            <a:ext cx="695960" cy="120650"/>
          </a:xfrm>
          <a:prstGeom prst="leftArrow">
            <a:avLst/>
          </a:prstGeom>
          <a:solidFill>
            <a:schemeClr val="tx1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ru-RU" alt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19095" y="313055"/>
            <a:ext cx="6512560" cy="827405"/>
          </a:xfrm>
        </p:spPr>
        <p:txBody>
          <a:bodyPr/>
          <a:lstStyle/>
          <a:p>
            <a:pPr algn="ctr"/>
            <a:r>
              <a:rPr lang="uk-UA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Екологічні зв’язки в екосистемах</a:t>
            </a:r>
            <a:endParaRPr lang="uk-UA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44855" y="1067435"/>
            <a:ext cx="10625455" cy="99504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l"/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Екологічні зв’язки — це взаємодії між організмами різних видів, які впливають на їх життєдіяльність, розвиток та поширення.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445794" y="2126501"/>
            <a:ext cx="5301615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Основні типи взаємодій в світі комах</a:t>
            </a:r>
            <a:endParaRPr lang="uk-UA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9" name="Picture 3" descr="Симбіоз та його форми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495" y="3228975"/>
            <a:ext cx="1998345" cy="149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Симбіоз та його форми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9095" y="3263900"/>
            <a:ext cx="1934210" cy="1450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3" name="Picture 7" descr="✓Паразитизм як симбіоз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3530" y="5153025"/>
            <a:ext cx="2152650" cy="1685290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7996555" y="2709545"/>
            <a:ext cx="1939925" cy="567690"/>
          </a:xfrm>
          <a:prstGeom prst="rect">
            <a:avLst/>
          </a:prstGeom>
        </p:spPr>
        <p:txBody>
          <a:bodyPr wrap="none">
            <a:no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Хижацтво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AutoShape 9" descr="Чому рослини стали хижаками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uk-UA"/>
          </a:p>
        </p:txBody>
      </p:sp>
      <p:sp>
        <p:nvSpPr>
          <p:cNvPr id="9" name="AutoShape 11" descr="Чому рослини стали хижаками"/>
          <p:cNvSpPr>
            <a:spLocks noChangeAspect="1" noChangeArrowheads="1"/>
          </p:cNvSpPr>
          <p:nvPr/>
        </p:nvSpPr>
        <p:spPr bwMode="auto">
          <a:xfrm>
            <a:off x="1831975" y="79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uk-UA"/>
          </a:p>
        </p:txBody>
      </p:sp>
      <p:pic>
        <p:nvPicPr>
          <p:cNvPr id="4109" name="Picture 13" descr="Чому рослини стали хижаками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6810" y="2912745"/>
            <a:ext cx="2093595" cy="1570355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1" name="Picture 15" descr="Відкрито грибок, що перетворює комах в «зомбі» | ІАС &quot;Аграрії разом&quot;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0345" y="3417570"/>
            <a:ext cx="2196465" cy="1324610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7840391" y="4604222"/>
            <a:ext cx="18211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Конкуренція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AutoShape 17" descr="У Перу бджолам вперше у світі надали юридичні права"/>
          <p:cNvSpPr>
            <a:spLocks noChangeAspect="1" noChangeArrowheads="1"/>
          </p:cNvSpPr>
          <p:nvPr/>
        </p:nvSpPr>
        <p:spPr bwMode="auto">
          <a:xfrm>
            <a:off x="1984375" y="1603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uk-UA"/>
          </a:p>
        </p:txBody>
      </p:sp>
      <p:sp>
        <p:nvSpPr>
          <p:cNvPr id="3" name="Текстовое поле 2"/>
          <p:cNvSpPr txBox="1"/>
          <p:nvPr/>
        </p:nvSpPr>
        <p:spPr>
          <a:xfrm>
            <a:off x="741680" y="2641600"/>
            <a:ext cx="1661160" cy="39878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Мутуалізм</a:t>
            </a:r>
            <a:endParaRPr lang="uk-UA" altLang="en-US" sz="2400" dirty="0"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12" name="Текстовое поле 11"/>
          <p:cNvSpPr txBox="1"/>
          <p:nvPr/>
        </p:nvSpPr>
        <p:spPr>
          <a:xfrm>
            <a:off x="2994025" y="2664460"/>
            <a:ext cx="2107565" cy="42799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Коменсалізм</a:t>
            </a:r>
            <a:endParaRPr lang="uk-UA" altLang="en-US" sz="2400" dirty="0"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13" name="Текстовое поле 12"/>
          <p:cNvSpPr txBox="1"/>
          <p:nvPr/>
        </p:nvSpPr>
        <p:spPr>
          <a:xfrm>
            <a:off x="1831975" y="4727575"/>
            <a:ext cx="2081530" cy="42799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Паразитизм</a:t>
            </a:r>
            <a:endParaRPr lang="uk-UA" altLang="en-US" sz="2400" dirty="0"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pic>
        <p:nvPicPr>
          <p:cNvPr id="14" name="Изображение 13"/>
          <p:cNvPicPr/>
          <p:nvPr/>
        </p:nvPicPr>
        <p:blipFill>
          <a:blip r:embed="rId7"/>
          <a:stretch>
            <a:fillRect/>
          </a:stretch>
        </p:blipFill>
        <p:spPr>
          <a:xfrm>
            <a:off x="7299325" y="5064760"/>
            <a:ext cx="2788920" cy="1659255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6" name="Изображение 5"/>
          <p:cNvPicPr/>
          <p:nvPr/>
        </p:nvPicPr>
        <p:blipFill>
          <a:blip r:embed="rId8"/>
          <a:stretch>
            <a:fillRect/>
          </a:stretch>
        </p:blipFill>
        <p:spPr>
          <a:xfrm>
            <a:off x="5568950" y="3011170"/>
            <a:ext cx="2345055" cy="1504950"/>
          </a:xfrm>
          <a:prstGeom prst="rect">
            <a:avLst/>
          </a:prstGeom>
          <a:effectLst>
            <a:softEdge rad="127000"/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овое поле 1"/>
          <p:cNvSpPr txBox="1"/>
          <p:nvPr/>
        </p:nvSpPr>
        <p:spPr>
          <a:xfrm>
            <a:off x="1440180" y="1901825"/>
            <a:ext cx="9605645" cy="270319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Мова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, яку ми не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чуємо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.</a:t>
            </a:r>
            <a:r>
              <a:rPr lang="en-US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Ми</a:t>
            </a:r>
            <a:r>
              <a:rPr lang="en-US" alt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звикли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думати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,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що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рослини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мовчазні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.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Але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це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не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так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.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Уявіть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,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що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навколо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нас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постійно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працює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«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природний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інтернет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»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.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Рослини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та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комахи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обмінюються</a:t>
            </a:r>
            <a:r>
              <a:rPr lang="uk-UA" altLang="en-US"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повідомленнями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за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допомогою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запахів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,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кольорів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і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навіть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електричних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сигналів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.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Сьогодні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ми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розберемося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,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про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що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саме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вони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«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домовляються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»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і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чому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від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цього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залежить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наше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життя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.</a:t>
            </a:r>
            <a:endParaRPr lang="en-US" altLang="ru-RU" sz="2400" dirty="0"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>
          <a:xfrm>
            <a:off x="5156200" y="524510"/>
            <a:ext cx="6722745" cy="2146300"/>
          </a:xfrm>
        </p:spPr>
        <p:txBody>
          <a:bodyPr>
            <a:noAutofit/>
          </a:bodyPr>
          <a:lstStyle/>
          <a:p>
            <a:pPr marL="0" indent="457200">
              <a:buNone/>
            </a:pPr>
            <a:r>
              <a:rPr lang="uk-UA" altLang="en-US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Квіти</a:t>
            </a:r>
            <a:r>
              <a:rPr lang="en-US" alt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малюють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дорожні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знаки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нектаром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видно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лише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ультрафіолеті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напрямні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лінії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для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бджіл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en-US" alt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>
              <a:buNone/>
            </a:pPr>
            <a:r>
              <a:rPr lang="uk-UA" altLang="en-US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Комаха</a:t>
            </a:r>
            <a:r>
              <a:rPr lang="en-US" alt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отримує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висококалорійну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їжу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рослина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можливість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розмножуватися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alt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>
              <a:buNone/>
            </a:pPr>
            <a:r>
              <a:rPr lang="en-US" altLang="en-US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Цікавий</a:t>
            </a:r>
            <a:r>
              <a:rPr lang="en-US" alt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факт</a:t>
            </a:r>
            <a:r>
              <a:rPr lang="en-US" alt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: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Деякі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орхідеї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«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обманюють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»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комах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,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імітуючи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вигляд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або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запах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самки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певного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виду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.</a:t>
            </a:r>
            <a:endParaRPr lang="ru-RU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>
              <a:buNone/>
            </a:pPr>
            <a:endParaRPr lang="ru-RU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Текстовое поле 5"/>
          <p:cNvSpPr txBox="1"/>
          <p:nvPr/>
        </p:nvSpPr>
        <p:spPr>
          <a:xfrm>
            <a:off x="655320" y="3636010"/>
            <a:ext cx="10427335" cy="247269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r>
              <a:rPr lang="uk-UA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en-US" alt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Перший</a:t>
            </a:r>
            <a:r>
              <a:rPr lang="en-US" alt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тип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домовленості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мутуалізм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взаємовигідна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реклама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Квітка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каже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комасі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Прилеть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мене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мене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є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смачний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нектар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Але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цікаво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рослини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малюють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спеціальні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дорожні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знаки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бачать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лише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бджоли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ультрафіолеті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справжній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маркетинговий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хід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комаха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отримує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їжу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рослина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можливість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продовжити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свій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рід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Без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цієї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домовленості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80%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рослин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Землі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просто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зникли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en-US" alt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uk-UA" alt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720" y="312420"/>
            <a:ext cx="4983480" cy="3323590"/>
          </a:xfrm>
          <a:prstGeom prst="rect">
            <a:avLst/>
          </a:prstGeom>
          <a:effectLst>
            <a:softEdge rad="317500"/>
          </a:effec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701790" cy="4589145"/>
          </a:xfrm>
          <a:prstGeom prst="rect">
            <a:avLst/>
          </a:prstGeom>
          <a:effectLst>
            <a:softEdge rad="635000"/>
          </a:effectLst>
        </p:spPr>
      </p:pic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>
          <a:xfrm>
            <a:off x="6047740" y="1285875"/>
            <a:ext cx="6202045" cy="2837815"/>
          </a:xfrm>
        </p:spPr>
        <p:txBody>
          <a:bodyPr>
            <a:normAutofit fontScale="87500" lnSpcReduction="10000"/>
          </a:bodyPr>
          <a:lstStyle/>
          <a:p>
            <a:pPr marL="0" indent="457200">
              <a:buNone/>
            </a:pP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Коли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гусениця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починає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їсти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листок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рослина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виділяє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летючі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органічні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сполуки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феромони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SOS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en-US" alt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>
              <a:buNone/>
            </a:pPr>
            <a:r>
              <a:rPr lang="uk-UA" altLang="en-U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en-US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цей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запах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злітаються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хижі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комахи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наприклад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оси</a:t>
            </a:r>
            <a:r>
              <a:rPr lang="en-US" alt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наїзники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знищують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шкідника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alt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>
              <a:buNone/>
            </a:pPr>
            <a:r>
              <a:rPr lang="uk-UA" altLang="en-U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Рослина</a:t>
            </a:r>
            <a:r>
              <a:rPr lang="en-US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кличе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допомогу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охоронців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alt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Текстовое поле 3"/>
          <p:cNvSpPr txBox="1"/>
          <p:nvPr/>
        </p:nvSpPr>
        <p:spPr>
          <a:xfrm>
            <a:off x="4046220" y="0"/>
            <a:ext cx="7571740" cy="144018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algn="ctr"/>
            <a:r>
              <a:rPr lang="en-US" altLang="en-US" sz="5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en-US" altLang="en-US" sz="5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Хімічна</a:t>
            </a:r>
            <a:r>
              <a:rPr lang="en-US" altLang="ru-RU" sz="5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5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тривога</a:t>
            </a:r>
            <a:r>
              <a:rPr lang="en-US" altLang="en-US" sz="5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en-US" altLang="ru-RU" sz="5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altLang="ru-RU" sz="5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altLang="en-US" sz="5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Текстовое поле 4"/>
          <p:cNvSpPr txBox="1"/>
          <p:nvPr/>
        </p:nvSpPr>
        <p:spPr>
          <a:xfrm>
            <a:off x="941705" y="4328160"/>
            <a:ext cx="10308590" cy="217932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r>
              <a:rPr lang="en-US" altLang="en-US" sz="2500">
                <a:latin typeface="Times New Roman" panose="02020603050405020304" pitchFamily="18" charset="0"/>
                <a:cs typeface="Times New Roman" panose="02020603050405020304" pitchFamily="18" charset="0"/>
              </a:rPr>
              <a:t>Але</a:t>
            </a:r>
            <a:r>
              <a:rPr lang="en-US" altLang="ru-RU" sz="25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500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en-US" altLang="ru-RU" sz="25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500">
                <a:latin typeface="Times New Roman" panose="02020603050405020304" pitchFamily="18" charset="0"/>
                <a:cs typeface="Times New Roman" panose="02020603050405020304" pitchFamily="18" charset="0"/>
              </a:rPr>
              <a:t>робити</a:t>
            </a:r>
            <a:r>
              <a:rPr lang="en-US" altLang="ru-RU" sz="250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500">
                <a:latin typeface="Times New Roman" panose="02020603050405020304" pitchFamily="18" charset="0"/>
                <a:cs typeface="Times New Roman" panose="02020603050405020304" pitchFamily="18" charset="0"/>
              </a:rPr>
              <a:t>коли</a:t>
            </a:r>
            <a:r>
              <a:rPr lang="en-US" altLang="ru-RU" sz="25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500"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en-US" altLang="ru-RU" sz="25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500">
                <a:latin typeface="Times New Roman" panose="02020603050405020304" pitchFamily="18" charset="0"/>
                <a:cs typeface="Times New Roman" panose="02020603050405020304" pitchFamily="18" charset="0"/>
              </a:rPr>
              <a:t>рослину</a:t>
            </a:r>
            <a:r>
              <a:rPr lang="en-US" altLang="ru-RU" sz="25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500">
                <a:latin typeface="Times New Roman" panose="02020603050405020304" pitchFamily="18" charset="0"/>
                <a:cs typeface="Times New Roman" panose="02020603050405020304" pitchFamily="18" charset="0"/>
              </a:rPr>
              <a:t>нападають</a:t>
            </a:r>
            <a:r>
              <a:rPr lang="en-US" altLang="ru-RU" sz="2500"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  <a:r>
              <a:rPr lang="en-US" altLang="en-US" sz="2500">
                <a:latin typeface="Times New Roman" panose="02020603050405020304" pitchFamily="18" charset="0"/>
                <a:cs typeface="Times New Roman" panose="02020603050405020304" pitchFamily="18" charset="0"/>
              </a:rPr>
              <a:t>Тут</a:t>
            </a:r>
            <a:r>
              <a:rPr lang="en-US" altLang="ru-RU" sz="25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500">
                <a:latin typeface="Times New Roman" panose="02020603050405020304" pitchFamily="18" charset="0"/>
                <a:cs typeface="Times New Roman" panose="02020603050405020304" pitchFamily="18" charset="0"/>
              </a:rPr>
              <a:t>вмикається</a:t>
            </a:r>
            <a:r>
              <a:rPr lang="en-US" altLang="ru-RU" sz="25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500">
                <a:latin typeface="Times New Roman" panose="02020603050405020304" pitchFamily="18" charset="0"/>
                <a:cs typeface="Times New Roman" panose="02020603050405020304" pitchFamily="18" charset="0"/>
              </a:rPr>
              <a:t>хімічна</a:t>
            </a:r>
            <a:r>
              <a:rPr lang="en-US" altLang="ru-RU" sz="25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500">
                <a:latin typeface="Times New Roman" panose="02020603050405020304" pitchFamily="18" charset="0"/>
                <a:cs typeface="Times New Roman" panose="02020603050405020304" pitchFamily="18" charset="0"/>
              </a:rPr>
              <a:t>тривога</a:t>
            </a:r>
            <a:r>
              <a:rPr lang="en-US" altLang="ru-RU" sz="250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altLang="en-US" sz="2500">
                <a:latin typeface="Times New Roman" panose="02020603050405020304" pitchFamily="18" charset="0"/>
                <a:cs typeface="Times New Roman" panose="02020603050405020304" pitchFamily="18" charset="0"/>
              </a:rPr>
              <a:t>Коли</a:t>
            </a:r>
            <a:r>
              <a:rPr lang="en-US" altLang="ru-RU" sz="25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500">
                <a:latin typeface="Times New Roman" panose="02020603050405020304" pitchFamily="18" charset="0"/>
                <a:cs typeface="Times New Roman" panose="02020603050405020304" pitchFamily="18" charset="0"/>
              </a:rPr>
              <a:t>гусениця</a:t>
            </a:r>
            <a:r>
              <a:rPr lang="en-US" altLang="ru-RU" sz="25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500">
                <a:latin typeface="Times New Roman" panose="02020603050405020304" pitchFamily="18" charset="0"/>
                <a:cs typeface="Times New Roman" panose="02020603050405020304" pitchFamily="18" charset="0"/>
              </a:rPr>
              <a:t>починає</a:t>
            </a:r>
            <a:r>
              <a:rPr lang="en-US" altLang="ru-RU" sz="25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500">
                <a:latin typeface="Times New Roman" panose="02020603050405020304" pitchFamily="18" charset="0"/>
                <a:cs typeface="Times New Roman" panose="02020603050405020304" pitchFamily="18" charset="0"/>
              </a:rPr>
              <a:t>гризти</a:t>
            </a:r>
            <a:r>
              <a:rPr lang="en-US" altLang="ru-RU" sz="25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500">
                <a:latin typeface="Times New Roman" panose="02020603050405020304" pitchFamily="18" charset="0"/>
                <a:cs typeface="Times New Roman" panose="02020603050405020304" pitchFamily="18" charset="0"/>
              </a:rPr>
              <a:t>листок</a:t>
            </a:r>
            <a:r>
              <a:rPr lang="en-US" altLang="ru-RU" sz="250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500">
                <a:latin typeface="Times New Roman" panose="02020603050405020304" pitchFamily="18" charset="0"/>
                <a:cs typeface="Times New Roman" panose="02020603050405020304" pitchFamily="18" charset="0"/>
              </a:rPr>
              <a:t>рослина</a:t>
            </a:r>
            <a:r>
              <a:rPr lang="en-US" altLang="ru-RU" sz="25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500">
                <a:latin typeface="Times New Roman" panose="02020603050405020304" pitchFamily="18" charset="0"/>
                <a:cs typeface="Times New Roman" panose="02020603050405020304" pitchFamily="18" charset="0"/>
              </a:rPr>
              <a:t>виділяє</a:t>
            </a:r>
            <a:r>
              <a:rPr lang="en-US" altLang="ru-RU" sz="25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500">
                <a:latin typeface="Times New Roman" panose="02020603050405020304" pitchFamily="18" charset="0"/>
                <a:cs typeface="Times New Roman" panose="02020603050405020304" pitchFamily="18" charset="0"/>
              </a:rPr>
              <a:t>особливі</a:t>
            </a:r>
            <a:r>
              <a:rPr lang="en-US" altLang="ru-RU" sz="25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500">
                <a:latin typeface="Times New Roman" panose="02020603050405020304" pitchFamily="18" charset="0"/>
                <a:cs typeface="Times New Roman" panose="02020603050405020304" pitchFamily="18" charset="0"/>
              </a:rPr>
              <a:t>летючі</a:t>
            </a:r>
            <a:r>
              <a:rPr lang="en-US" altLang="ru-RU" sz="25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500">
                <a:latin typeface="Times New Roman" panose="02020603050405020304" pitchFamily="18" charset="0"/>
                <a:cs typeface="Times New Roman" panose="02020603050405020304" pitchFamily="18" charset="0"/>
              </a:rPr>
              <a:t>речовини</a:t>
            </a:r>
            <a:r>
              <a:rPr lang="en-US" altLang="ru-RU" sz="250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en-US" altLang="en-US" sz="2500">
                <a:latin typeface="Times New Roman" panose="02020603050405020304" pitchFamily="18" charset="0"/>
                <a:cs typeface="Times New Roman" panose="02020603050405020304" pitchFamily="18" charset="0"/>
              </a:rPr>
              <a:t>сигнал</a:t>
            </a:r>
            <a:r>
              <a:rPr lang="en-US" altLang="ru-RU" sz="25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50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en-US" altLang="ru-RU" sz="2500">
                <a:latin typeface="Times New Roman" panose="02020603050405020304" pitchFamily="18" charset="0"/>
                <a:cs typeface="Times New Roman" panose="02020603050405020304" pitchFamily="18" charset="0"/>
              </a:rPr>
              <a:t>SOS</a:t>
            </a:r>
            <a:r>
              <a:rPr lang="en-US" altLang="en-US" sz="250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en-US" altLang="ru-RU" sz="250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altLang="en-US" sz="2500">
                <a:latin typeface="Times New Roman" panose="02020603050405020304" pitchFamily="18" charset="0"/>
                <a:cs typeface="Times New Roman" panose="02020603050405020304" pitchFamily="18" charset="0"/>
              </a:rPr>
              <a:t>Цей</a:t>
            </a:r>
            <a:r>
              <a:rPr lang="en-US" altLang="ru-RU" sz="25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500">
                <a:latin typeface="Times New Roman" panose="02020603050405020304" pitchFamily="18" charset="0"/>
                <a:cs typeface="Times New Roman" panose="02020603050405020304" pitchFamily="18" charset="0"/>
              </a:rPr>
              <a:t>аромат</a:t>
            </a:r>
            <a:r>
              <a:rPr lang="en-US" altLang="ru-RU" sz="25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500">
                <a:latin typeface="Times New Roman" panose="02020603050405020304" pitchFamily="18" charset="0"/>
                <a:cs typeface="Times New Roman" panose="02020603050405020304" pitchFamily="18" charset="0"/>
              </a:rPr>
              <a:t>відчувають</a:t>
            </a:r>
            <a:r>
              <a:rPr lang="en-US" altLang="ru-RU" sz="25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500">
                <a:latin typeface="Times New Roman" panose="02020603050405020304" pitchFamily="18" charset="0"/>
                <a:cs typeface="Times New Roman" panose="02020603050405020304" pitchFamily="18" charset="0"/>
              </a:rPr>
              <a:t>хижі</a:t>
            </a:r>
            <a:r>
              <a:rPr lang="en-US" altLang="ru-RU" sz="25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500">
                <a:latin typeface="Times New Roman" panose="02020603050405020304" pitchFamily="18" charset="0"/>
                <a:cs typeface="Times New Roman" panose="02020603050405020304" pitchFamily="18" charset="0"/>
              </a:rPr>
              <a:t>комахи</a:t>
            </a:r>
            <a:r>
              <a:rPr lang="en-US" altLang="ru-RU" sz="250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500">
                <a:latin typeface="Times New Roman" panose="02020603050405020304" pitchFamily="18" charset="0"/>
                <a:cs typeface="Times New Roman" panose="02020603050405020304" pitchFamily="18" charset="0"/>
              </a:rPr>
              <a:t>наприклад</a:t>
            </a:r>
            <a:r>
              <a:rPr lang="en-US" altLang="ru-RU" sz="250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500">
                <a:latin typeface="Times New Roman" panose="02020603050405020304" pitchFamily="18" charset="0"/>
                <a:cs typeface="Times New Roman" panose="02020603050405020304" pitchFamily="18" charset="0"/>
              </a:rPr>
              <a:t>оси</a:t>
            </a:r>
            <a:r>
              <a:rPr lang="en-US" altLang="ru-RU" sz="250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altLang="en-US" sz="2500">
                <a:latin typeface="Times New Roman" panose="02020603050405020304" pitchFamily="18" charset="0"/>
                <a:cs typeface="Times New Roman" panose="02020603050405020304" pitchFamily="18" charset="0"/>
              </a:rPr>
              <a:t>наїзники</a:t>
            </a:r>
            <a:r>
              <a:rPr lang="en-US" altLang="ru-RU" sz="250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altLang="en-US" sz="2500">
                <a:latin typeface="Times New Roman" panose="02020603050405020304" pitchFamily="18" charset="0"/>
                <a:cs typeface="Times New Roman" panose="02020603050405020304" pitchFamily="18" charset="0"/>
              </a:rPr>
              <a:t>Вони</a:t>
            </a:r>
            <a:r>
              <a:rPr lang="en-US" altLang="ru-RU" sz="25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500">
                <a:latin typeface="Times New Roman" panose="02020603050405020304" pitchFamily="18" charset="0"/>
                <a:cs typeface="Times New Roman" panose="02020603050405020304" pitchFamily="18" charset="0"/>
              </a:rPr>
              <a:t>прилітають</a:t>
            </a:r>
            <a:r>
              <a:rPr lang="en-US" altLang="ru-RU" sz="25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500"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en-US" altLang="ru-RU" sz="25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500">
                <a:latin typeface="Times New Roman" panose="02020603050405020304" pitchFamily="18" charset="0"/>
                <a:cs typeface="Times New Roman" panose="02020603050405020304" pitchFamily="18" charset="0"/>
              </a:rPr>
              <a:t>запах</a:t>
            </a:r>
            <a:r>
              <a:rPr lang="en-US" altLang="ru-RU" sz="25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500"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en-US" altLang="ru-RU" sz="25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500">
                <a:latin typeface="Times New Roman" panose="02020603050405020304" pitchFamily="18" charset="0"/>
                <a:cs typeface="Times New Roman" panose="02020603050405020304" pitchFamily="18" charset="0"/>
              </a:rPr>
              <a:t>знешкоджують</a:t>
            </a:r>
            <a:r>
              <a:rPr lang="en-US" altLang="ru-RU" sz="25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500">
                <a:latin typeface="Times New Roman" panose="02020603050405020304" pitchFamily="18" charset="0"/>
                <a:cs typeface="Times New Roman" panose="02020603050405020304" pitchFamily="18" charset="0"/>
              </a:rPr>
              <a:t>шкідника</a:t>
            </a:r>
            <a:r>
              <a:rPr lang="en-US" altLang="ru-RU" sz="250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altLang="en-US" sz="2500">
                <a:latin typeface="Times New Roman" panose="02020603050405020304" pitchFamily="18" charset="0"/>
                <a:cs typeface="Times New Roman" panose="02020603050405020304" pitchFamily="18" charset="0"/>
              </a:rPr>
              <a:t>Рослина</a:t>
            </a:r>
            <a:r>
              <a:rPr lang="en-US" altLang="ru-RU" sz="25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500">
                <a:latin typeface="Times New Roman" panose="02020603050405020304" pitchFamily="18" charset="0"/>
                <a:cs typeface="Times New Roman" panose="02020603050405020304" pitchFamily="18" charset="0"/>
              </a:rPr>
              <a:t>фактично</a:t>
            </a:r>
            <a:r>
              <a:rPr lang="en-US" altLang="ru-RU" sz="25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500">
                <a:latin typeface="Times New Roman" panose="02020603050405020304" pitchFamily="18" charset="0"/>
                <a:cs typeface="Times New Roman" panose="02020603050405020304" pitchFamily="18" charset="0"/>
              </a:rPr>
              <a:t>викликає</a:t>
            </a:r>
            <a:r>
              <a:rPr lang="en-US" altLang="ru-RU" sz="25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500">
                <a:latin typeface="Times New Roman" panose="02020603050405020304" pitchFamily="18" charset="0"/>
                <a:cs typeface="Times New Roman" panose="02020603050405020304" pitchFamily="18" charset="0"/>
              </a:rPr>
              <a:t>собі</a:t>
            </a:r>
            <a:r>
              <a:rPr lang="en-US" altLang="ru-RU" sz="25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500">
                <a:latin typeface="Times New Roman" panose="02020603050405020304" pitchFamily="18" charset="0"/>
                <a:cs typeface="Times New Roman" panose="02020603050405020304" pitchFamily="18" charset="0"/>
              </a:rPr>
              <a:t>«охоронців»</a:t>
            </a:r>
            <a:r>
              <a:rPr lang="en-US" altLang="ru-RU" sz="2500"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lang="ru-RU" altLang="en-US" sz="25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890" y="687070"/>
            <a:ext cx="5856605" cy="346646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5" name="Текстовое поле 4"/>
          <p:cNvSpPr txBox="1"/>
          <p:nvPr/>
        </p:nvSpPr>
        <p:spPr>
          <a:xfrm>
            <a:off x="5992495" y="1695450"/>
            <a:ext cx="6024245" cy="245808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indent="457200"/>
            <a:r>
              <a:rPr lang="uk-UA" altLang="en-US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en-US" alt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лісі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луці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сотні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видів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Якщо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зникне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один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вид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комах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замінить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інший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alt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/>
            <a:r>
              <a:rPr lang="uk-UA" altLang="en-US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Саморегуляція</a:t>
            </a:r>
            <a:r>
              <a:rPr lang="en-US" alt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без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втручання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людини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alt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Приклад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Баланс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попелицею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сонечком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хижаком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en-US" alt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/>
            <a:endParaRPr lang="ru-RU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Текстовое поле 5"/>
          <p:cNvSpPr txBox="1"/>
          <p:nvPr/>
        </p:nvSpPr>
        <p:spPr>
          <a:xfrm>
            <a:off x="207010" y="3996690"/>
            <a:ext cx="11984990" cy="189992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marL="457200" lvl="1" indent="457200"/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дикій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природі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лісі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луці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панує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гармонія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хаосу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Тут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тисячі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видів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Якщо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один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вид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комах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зникне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місце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займе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інший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сама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себе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регулює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Попелиці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ніколи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en-US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їдять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весь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луг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ними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завжди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стежать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сонечка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золотоочки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ідеально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налаштований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механізм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Изображение 6"/>
          <p:cNvPicPr/>
          <p:nvPr/>
        </p:nvPicPr>
        <p:blipFill>
          <a:blip r:embed="rId2"/>
          <a:stretch>
            <a:fillRect/>
          </a:stretch>
        </p:blipFill>
        <p:spPr>
          <a:xfrm>
            <a:off x="9940961" y="3618865"/>
            <a:ext cx="2425700" cy="335724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>
          <a:xfrm>
            <a:off x="2044700" y="1518285"/>
            <a:ext cx="9309100" cy="2100580"/>
          </a:xfrm>
        </p:spPr>
        <p:txBody>
          <a:bodyPr/>
          <a:lstStyle/>
          <a:p>
            <a:pPr marL="0" indent="457200">
              <a:buNone/>
            </a:pPr>
            <a:r>
              <a:rPr lang="en-US" altLang="en-US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Проблема</a:t>
            </a:r>
            <a:r>
              <a:rPr lang="en-US" alt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Поле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пшениці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соняшника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монокультура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шведський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стіл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для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одного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виду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шкідника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alt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>
              <a:buNone/>
            </a:pPr>
            <a:r>
              <a:rPr lang="uk-UA" altLang="en-US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Пестициди</a:t>
            </a:r>
            <a:r>
              <a:rPr lang="en-US" alt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вбивають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лише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шкідників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й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союзників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бджіл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ентомофагів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en-US" alt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Текстовое поле 3"/>
          <p:cNvSpPr txBox="1"/>
          <p:nvPr/>
        </p:nvSpPr>
        <p:spPr>
          <a:xfrm>
            <a:off x="1673860" y="-139700"/>
            <a:ext cx="8667750" cy="182689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algn="ctr"/>
            <a:r>
              <a:rPr lang="en-US" altLang="en-US" sz="54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Агроекосистема</a:t>
            </a:r>
            <a:r>
              <a:rPr lang="en-US" altLang="ru-RU" sz="54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altLang="en-US" sz="54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Коли</a:t>
            </a:r>
            <a:r>
              <a:rPr lang="en-US" altLang="ru-RU" sz="54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54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зв</a:t>
            </a:r>
            <a:r>
              <a:rPr lang="en-US" altLang="ru-RU" sz="54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en-US" altLang="en-US" sz="54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язки</a:t>
            </a:r>
            <a:r>
              <a:rPr lang="en-US" altLang="ru-RU" sz="54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54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руйнуються</a:t>
            </a:r>
            <a:endParaRPr lang="ru-RU" altLang="en-US" sz="5400" b="1" i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Текстовое поле 4"/>
          <p:cNvSpPr txBox="1"/>
          <p:nvPr/>
        </p:nvSpPr>
        <p:spPr>
          <a:xfrm>
            <a:off x="2118360" y="3206115"/>
            <a:ext cx="8222615" cy="267716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algn="l"/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тепер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поглянемо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поле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пшениці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соняшника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uk-UA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агроекосистема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Тут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посадили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лише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одну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культуру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створивши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шведський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стіл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для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шкідників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Природні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вороги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шкідників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часто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встигають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тут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оселитися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масове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використання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пестицидів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остаточно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руйнує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секретні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коди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вбиваємо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ворогів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друзів</a:t>
            </a:r>
            <a:r>
              <a:rPr lang="en-US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запилювачів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залишаючи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поле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німим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незахищеним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Изображение 5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651125" cy="3803650"/>
          </a:xfrm>
          <a:prstGeom prst="rect">
            <a:avLst/>
          </a:prstGeom>
          <a:effectLst>
            <a:softEdge rad="635000"/>
          </a:effectLst>
        </p:spPr>
      </p:pic>
      <p:pic>
        <p:nvPicPr>
          <p:cNvPr id="8" name="Изображение 1"/>
          <p:cNvPicPr/>
          <p:nvPr/>
        </p:nvPicPr>
        <p:blipFill>
          <a:blip r:embed="rId4"/>
          <a:stretch>
            <a:fillRect/>
          </a:stretch>
        </p:blipFill>
        <p:spPr>
          <a:xfrm>
            <a:off x="0" y="4777105"/>
            <a:ext cx="2154148" cy="2219960"/>
          </a:xfrm>
          <a:prstGeom prst="rect">
            <a:avLst/>
          </a:prstGeom>
          <a:effectLst>
            <a:softEdge rad="317500"/>
          </a:effec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>
          <a:xfrm>
            <a:off x="1191895" y="1794510"/>
            <a:ext cx="10515600" cy="1020445"/>
          </a:xfrm>
        </p:spPr>
        <p:txBody>
          <a:bodyPr/>
          <a:lstStyle/>
          <a:p>
            <a:pPr marL="0" indent="457200">
              <a:buNone/>
            </a:pP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Порівняння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кількості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комах</a:t>
            </a:r>
            <a:r>
              <a:rPr lang="en-US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запилювачів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клумбі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багато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видів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рослин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монокультурному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газоні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alt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>
              <a:buNone/>
            </a:pPr>
            <a:endParaRPr lang="en-US" alt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Текстовое поле 3"/>
          <p:cNvSpPr txBox="1"/>
          <p:nvPr/>
        </p:nvSpPr>
        <p:spPr>
          <a:xfrm>
            <a:off x="2002790" y="328295"/>
            <a:ext cx="7915910" cy="139319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algn="ctr"/>
            <a:r>
              <a:rPr lang="en-US" altLang="en-US" sz="5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Моє</a:t>
            </a:r>
            <a:r>
              <a:rPr lang="en-US" altLang="ru-RU" sz="5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5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</a:t>
            </a:r>
            <a:r>
              <a:rPr lang="en-US" altLang="ru-RU" sz="5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ru-RU" sz="5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uk-UA" altLang="ru-RU" sz="5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altLang="en-US" sz="5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Текстовое поле 5"/>
          <p:cNvSpPr txBox="1"/>
          <p:nvPr/>
        </p:nvSpPr>
        <p:spPr>
          <a:xfrm>
            <a:off x="1191895" y="2648114"/>
            <a:ext cx="9985375" cy="2254086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indent="457200"/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час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свого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порівняв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різноманітність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комах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звичайній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міській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клумбі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монокультурному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газоні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alt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alt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	</a:t>
            </a:r>
            <a:r>
              <a:rPr lang="en-US" altLang="en-US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Результати</a:t>
            </a:r>
            <a:r>
              <a:rPr lang="en-US" alt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вражають</a:t>
            </a:r>
            <a:r>
              <a:rPr lang="en-US" alt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alt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ділянці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різними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квітами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нарахував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разів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більше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корисних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комах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alt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/>
            <a:r>
              <a:rPr lang="en-US" altLang="en-US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en-US" alt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доводить</a:t>
            </a:r>
            <a:r>
              <a:rPr lang="en-US" alt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чим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багатша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флора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тим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міцніші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екологічні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зв</a:t>
            </a:r>
            <a:r>
              <a:rPr lang="en-US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язки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Изображение 1"/>
          <p:cNvPicPr/>
          <p:nvPr/>
        </p:nvPicPr>
        <p:blipFill>
          <a:blip r:embed="rId2"/>
          <a:stretch>
            <a:fillRect/>
          </a:stretch>
        </p:blipFill>
        <p:spPr>
          <a:xfrm>
            <a:off x="274321" y="113347"/>
            <a:ext cx="1404770" cy="2397760"/>
          </a:xfrm>
          <a:prstGeom prst="rect">
            <a:avLst/>
          </a:prstGeom>
          <a:effectLst>
            <a:softEdge rad="317500"/>
          </a:effectLst>
        </p:spPr>
      </p:pic>
      <p:pic>
        <p:nvPicPr>
          <p:cNvPr id="5" name="Изображение 4"/>
          <p:cNvPicPr/>
          <p:nvPr/>
        </p:nvPicPr>
        <p:blipFill>
          <a:blip r:embed="rId3"/>
          <a:stretch>
            <a:fillRect/>
          </a:stretch>
        </p:blipFill>
        <p:spPr>
          <a:xfrm>
            <a:off x="10081260" y="49530"/>
            <a:ext cx="2110740" cy="1951355"/>
          </a:xfrm>
          <a:prstGeom prst="rect">
            <a:avLst/>
          </a:prstGeom>
          <a:effectLst>
            <a:softEdge rad="635000"/>
          </a:effectLst>
        </p:spPr>
      </p:pic>
      <p:pic>
        <p:nvPicPr>
          <p:cNvPr id="7" name="Изображение 6"/>
          <p:cNvPicPr/>
          <p:nvPr/>
        </p:nvPicPr>
        <p:blipFill>
          <a:blip r:embed="rId4"/>
          <a:stretch>
            <a:fillRect/>
          </a:stretch>
        </p:blipFill>
        <p:spPr>
          <a:xfrm>
            <a:off x="274320" y="4723130"/>
            <a:ext cx="3440430" cy="1798320"/>
          </a:xfrm>
          <a:prstGeom prst="rect">
            <a:avLst/>
          </a:prstGeom>
          <a:effectLst>
            <a:softEdge rad="317500"/>
          </a:effectLst>
        </p:spPr>
      </p:pic>
      <p:pic>
        <p:nvPicPr>
          <p:cNvPr id="8" name="Изображение 7"/>
          <p:cNvPicPr/>
          <p:nvPr/>
        </p:nvPicPr>
        <p:blipFill>
          <a:blip r:embed="rId5"/>
          <a:stretch>
            <a:fillRect/>
          </a:stretch>
        </p:blipFill>
        <p:spPr>
          <a:xfrm>
            <a:off x="9088755" y="4097655"/>
            <a:ext cx="2863215" cy="2694305"/>
          </a:xfrm>
          <a:prstGeom prst="rect">
            <a:avLst/>
          </a:prstGeom>
          <a:effectLst>
            <a:softEdge rad="635000"/>
          </a:effec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Изображение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74480" y="635"/>
            <a:ext cx="1772285" cy="1419225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8" name="Изображение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03535" y="1046480"/>
            <a:ext cx="1650365" cy="1464945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3" name="Изображение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74480" y="5008245"/>
            <a:ext cx="1957070" cy="1788795"/>
          </a:xfrm>
          <a:prstGeom prst="rect">
            <a:avLst/>
          </a:prstGeom>
          <a:effectLst>
            <a:softEdge rad="317500"/>
          </a:effectLst>
        </p:spPr>
      </p:pic>
      <p:pic>
        <p:nvPicPr>
          <p:cNvPr id="4" name="Изображение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48265" y="3487420"/>
            <a:ext cx="1905635" cy="1916430"/>
          </a:xfrm>
          <a:prstGeom prst="rect">
            <a:avLst/>
          </a:prstGeom>
          <a:effectLst>
            <a:softEdge rad="317500"/>
          </a:effectLst>
        </p:spPr>
      </p:pic>
      <p:pic>
        <p:nvPicPr>
          <p:cNvPr id="5" name="Изображение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39225" y="2178685"/>
            <a:ext cx="1623060" cy="1680845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9" name="Текстовое поле 8"/>
          <p:cNvSpPr txBox="1"/>
          <p:nvPr/>
        </p:nvSpPr>
        <p:spPr>
          <a:xfrm>
            <a:off x="152400" y="73025"/>
            <a:ext cx="9210675" cy="661860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ru-RU" altLang="ru-RU" sz="1500" b="1" dirty="0" err="1" smtClean="0">
                <a:ln>
                  <a:noFill/>
                </a:ln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Чорнобривці</a:t>
            </a:r>
            <a:r>
              <a:rPr lang="ru-RU" altLang="ru-RU" sz="1500" dirty="0" smtClean="0">
                <a:ln>
                  <a:noFill/>
                </a:ln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— </a:t>
            </a:r>
            <a:r>
              <a:rPr lang="ru-RU" altLang="ru-RU" sz="1500" dirty="0" err="1" smtClean="0">
                <a:ln>
                  <a:noFill/>
                </a:ln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це</a:t>
            </a:r>
            <a:r>
              <a:rPr lang="ru-RU" altLang="ru-RU" sz="1500" dirty="0" smtClean="0">
                <a:ln>
                  <a:noFill/>
                </a:ln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ru-RU" altLang="ru-RU" sz="1500" dirty="0" err="1" smtClean="0">
                <a:ln>
                  <a:noFill/>
                </a:ln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справжня</a:t>
            </a:r>
            <a:r>
              <a:rPr lang="ru-RU" altLang="ru-RU" sz="1500" dirty="0" smtClean="0">
                <a:ln>
                  <a:noFill/>
                </a:ln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«</a:t>
            </a:r>
            <a:r>
              <a:rPr lang="ru-RU" altLang="ru-RU" sz="1500" dirty="0" err="1" smtClean="0">
                <a:ln>
                  <a:noFill/>
                </a:ln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хімічна</a:t>
            </a:r>
            <a:r>
              <a:rPr lang="ru-RU" altLang="ru-RU" sz="1500" dirty="0" smtClean="0">
                <a:ln>
                  <a:noFill/>
                </a:ln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ru-RU" altLang="ru-RU" sz="1500" dirty="0" err="1" smtClean="0">
                <a:ln>
                  <a:noFill/>
                </a:ln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зброя</a:t>
            </a:r>
            <a:r>
              <a:rPr lang="ru-RU" altLang="ru-RU" sz="1500" dirty="0" smtClean="0">
                <a:ln>
                  <a:noFill/>
                </a:ln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» та один </a:t>
            </a:r>
            <a:r>
              <a:rPr lang="ru-RU" altLang="ru-RU" sz="1500" dirty="0" err="1" smtClean="0">
                <a:ln>
                  <a:noFill/>
                </a:ln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із</a:t>
            </a:r>
            <a:r>
              <a:rPr lang="ru-RU" altLang="ru-RU" sz="1500" dirty="0" smtClean="0">
                <a:ln>
                  <a:noFill/>
                </a:ln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ru-RU" altLang="ru-RU" sz="1500" dirty="0" err="1" smtClean="0">
                <a:ln>
                  <a:noFill/>
                </a:ln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найкращих</a:t>
            </a:r>
            <a:r>
              <a:rPr lang="ru-RU" altLang="ru-RU" sz="1500" dirty="0" smtClean="0">
                <a:ln>
                  <a:noFill/>
                </a:ln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ru-RU" altLang="ru-RU" sz="1500" dirty="0" err="1" smtClean="0">
                <a:ln>
                  <a:noFill/>
                </a:ln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прикладів</a:t>
            </a:r>
            <a:r>
              <a:rPr lang="ru-RU" altLang="ru-RU" sz="1500" dirty="0" smtClean="0">
                <a:ln>
                  <a:noFill/>
                </a:ln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того, як </a:t>
            </a:r>
            <a:r>
              <a:rPr lang="ru-RU" altLang="ru-RU" sz="1500" dirty="0" err="1" smtClean="0">
                <a:ln>
                  <a:noFill/>
                </a:ln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рослина</a:t>
            </a:r>
            <a:r>
              <a:rPr lang="ru-RU" altLang="ru-RU" sz="1500" dirty="0" smtClean="0">
                <a:ln>
                  <a:noFill/>
                </a:ln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ru-RU" altLang="ru-RU" sz="1500" dirty="0" err="1" smtClean="0">
                <a:ln>
                  <a:noFill/>
                </a:ln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може</a:t>
            </a:r>
            <a:r>
              <a:rPr lang="ru-RU" altLang="ru-RU" sz="1500" dirty="0" smtClean="0">
                <a:ln>
                  <a:noFill/>
                </a:ln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ru-RU" altLang="ru-RU" sz="1500" dirty="0" err="1" smtClean="0">
                <a:ln>
                  <a:noFill/>
                </a:ln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керувати</a:t>
            </a:r>
            <a:r>
              <a:rPr lang="ru-RU" altLang="ru-RU" sz="1500" dirty="0" smtClean="0">
                <a:ln>
                  <a:noFill/>
                </a:ln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ru-RU" altLang="ru-RU" sz="1500" dirty="0" err="1" smtClean="0">
                <a:ln>
                  <a:noFill/>
                </a:ln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комахами</a:t>
            </a:r>
            <a:r>
              <a:rPr lang="ru-RU" altLang="ru-RU" sz="1500" dirty="0" smtClean="0">
                <a:ln>
                  <a:noFill/>
                </a:ln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в </a:t>
            </a:r>
            <a:r>
              <a:rPr lang="ru-RU" altLang="ru-RU" sz="1500" dirty="0" err="1" smtClean="0">
                <a:ln>
                  <a:noFill/>
                </a:ln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агроекосистемах</a:t>
            </a:r>
            <a:r>
              <a:rPr lang="ru-RU" altLang="ru-RU" sz="1500" dirty="0" smtClean="0">
                <a:ln>
                  <a:noFill/>
                </a:ln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.</a:t>
            </a:r>
            <a:endParaRPr kumimoji="0" lang="ru-RU" altLang="ru-RU" sz="15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altLang="ru-RU" sz="1500" dirty="0" smtClean="0">
                <a:ln>
                  <a:noFill/>
                </a:ln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Ось як вони </a:t>
            </a:r>
            <a:r>
              <a:rPr lang="ru-RU" altLang="ru-RU" sz="1500" dirty="0" err="1" smtClean="0">
                <a:ln>
                  <a:noFill/>
                </a:ln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працюють</a:t>
            </a:r>
            <a:r>
              <a:rPr lang="ru-RU" altLang="ru-RU" sz="1500" dirty="0" smtClean="0">
                <a:ln>
                  <a:noFill/>
                </a:ln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через </a:t>
            </a:r>
            <a:r>
              <a:rPr lang="ru-RU" altLang="ru-RU" sz="1500" dirty="0" err="1" smtClean="0">
                <a:ln>
                  <a:noFill/>
                </a:ln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свої</a:t>
            </a:r>
            <a:r>
              <a:rPr lang="ru-RU" altLang="ru-RU" sz="1500" dirty="0" smtClean="0">
                <a:ln>
                  <a:noFill/>
                </a:ln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ru-RU" altLang="ru-RU" sz="1500" dirty="0" err="1" smtClean="0">
                <a:ln>
                  <a:noFill/>
                </a:ln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летючі</a:t>
            </a:r>
            <a:r>
              <a:rPr lang="ru-RU" altLang="ru-RU" sz="1500" dirty="0" smtClean="0">
                <a:ln>
                  <a:noFill/>
                </a:ln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ru-RU" altLang="ru-RU" sz="1500" dirty="0" err="1" smtClean="0">
                <a:ln>
                  <a:noFill/>
                </a:ln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сполуки</a:t>
            </a:r>
            <a:r>
              <a:rPr lang="ru-RU" altLang="ru-RU" sz="1500" dirty="0" smtClean="0">
                <a:ln>
                  <a:noFill/>
                </a:ln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та </a:t>
            </a:r>
            <a:r>
              <a:rPr lang="ru-RU" altLang="ru-RU" sz="1500" dirty="0" err="1" smtClean="0">
                <a:ln>
                  <a:noFill/>
                </a:ln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виділення</a:t>
            </a:r>
            <a:r>
              <a:rPr lang="ru-RU" altLang="ru-RU" sz="1500" dirty="0" smtClean="0">
                <a:ln>
                  <a:noFill/>
                </a:ln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: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Їхній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різкий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специфічний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запах —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це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суміш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терпенів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,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які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дезорієнтують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шкідників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. Вони «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маскують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» запах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овочів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(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томатів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,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капусти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,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картоплі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), тому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метелики-білани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або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попелиці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просто не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можуть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знайти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свою «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ціль</a:t>
            </a:r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».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Поки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шкідники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тікають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, аромат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чорнобривців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активно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приваблює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 </a:t>
            </a:r>
            <a:r>
              <a:rPr lang="ru-RU" sz="15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дзюрчалок</a:t>
            </a:r>
            <a:r>
              <a:rPr lang="ru-RU" sz="15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(</a:t>
            </a:r>
            <a:r>
              <a:rPr lang="ru-RU" sz="15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сирфід</a:t>
            </a:r>
            <a:r>
              <a:rPr lang="ru-RU" sz="15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)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.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Дорослі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дзюрчалки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живляться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нектаром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квітів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, а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їхні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личинки —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це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люті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хижаки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,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які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масово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знищують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попелиць</a:t>
            </a:r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.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Корені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чорнобривців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виділяють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особливу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речовину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— </a:t>
            </a:r>
            <a:r>
              <a:rPr lang="ru-RU" sz="15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альфа-</a:t>
            </a:r>
            <a:r>
              <a:rPr lang="ru-RU" sz="15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тертиєніл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.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Це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потужний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природний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інсектицид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і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нематоцид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,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який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знищує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ґрунтових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червів-шкідників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(нематод) та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відлякує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ведмедку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(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вовчка</a:t>
            </a:r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).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Деякі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види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комах-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шкідників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(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наприклад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, </a:t>
            </a:r>
            <a:r>
              <a:rPr lang="ru-RU" sz="15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трипси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) так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люблять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квіти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чорнобривців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,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що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збираються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лише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на них,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ігноруючи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основний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врожай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.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Це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дозволяє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локально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зібрати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або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знищити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шкідників</a:t>
            </a:r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. 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В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агроекосистемах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чорнобривці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виконують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роль </a:t>
            </a:r>
            <a:r>
              <a:rPr lang="ru-RU" sz="15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рослин-репелентів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 та </a:t>
            </a:r>
            <a:r>
              <a:rPr lang="ru-RU" sz="15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фітомеліорантів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,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створюючи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навколо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себе «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санітарну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зону» без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використання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хімії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.</a:t>
            </a:r>
            <a:endParaRPr kumimoji="0" lang="ru-RU" altLang="ru-RU" sz="1500" b="0" i="0" u="none" strike="noStrike" cap="none" normalizeH="0" baseline="0" dirty="0" smtClean="0">
              <a:ln>
                <a:noFill/>
              </a:ln>
              <a:solidFill>
                <a:srgbClr val="0A0A0A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uk-UA" sz="1500" b="1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ru-RU" sz="15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Календула (</a:t>
            </a:r>
            <a:r>
              <a:rPr lang="ru-RU" sz="15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Нагідки</a:t>
            </a:r>
            <a:r>
              <a:rPr lang="ru-RU" sz="15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) — «союзник </a:t>
            </a:r>
            <a:r>
              <a:rPr lang="ru-RU" sz="15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сонечок</a:t>
            </a:r>
            <a:r>
              <a:rPr lang="ru-RU" sz="1500" b="1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»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Їхній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яскравий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колір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і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доступний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нектар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змушують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хижих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комах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залишатися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на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ділянці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та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паралельно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знищувати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попелиць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на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сусідніх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овочах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.</a:t>
            </a:r>
            <a:endParaRPr lang="ru-RU" sz="15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15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Косм</a:t>
            </a:r>
            <a:r>
              <a:rPr lang="uk-UA" altLang="ru-RU" sz="15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ея</a:t>
            </a:r>
            <a:r>
              <a:rPr lang="en-US" altLang="ru-RU" sz="1500" b="1" dirty="0">
                <a:solidFill>
                  <a:srgbClr val="0A0A0A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—</a:t>
            </a:r>
            <a:r>
              <a:rPr lang="en-US" altLang="ru-RU" sz="1500" dirty="0">
                <a:solidFill>
                  <a:srgbClr val="0A0A0A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1500" dirty="0">
                <a:solidFill>
                  <a:srgbClr val="0A0A0A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це</a:t>
            </a:r>
            <a:r>
              <a:rPr lang="en-US" altLang="ru-RU" sz="1500" dirty="0">
                <a:solidFill>
                  <a:srgbClr val="0A0A0A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1500" dirty="0">
                <a:solidFill>
                  <a:srgbClr val="0A0A0A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«живий</a:t>
            </a:r>
            <a:r>
              <a:rPr lang="en-US" altLang="ru-RU" sz="1500" dirty="0">
                <a:solidFill>
                  <a:srgbClr val="0A0A0A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1500" dirty="0">
                <a:solidFill>
                  <a:srgbClr val="0A0A0A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магніт»</a:t>
            </a:r>
            <a:r>
              <a:rPr lang="en-US" altLang="ru-RU" sz="1500" dirty="0">
                <a:solidFill>
                  <a:srgbClr val="0A0A0A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1500" dirty="0">
                <a:solidFill>
                  <a:srgbClr val="0A0A0A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для</a:t>
            </a:r>
            <a:r>
              <a:rPr lang="en-US" altLang="ru-RU" sz="1500" dirty="0">
                <a:solidFill>
                  <a:srgbClr val="0A0A0A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1500" dirty="0">
                <a:solidFill>
                  <a:srgbClr val="0A0A0A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корисних</a:t>
            </a:r>
            <a:r>
              <a:rPr lang="en-US" altLang="ru-RU" sz="1500" dirty="0">
                <a:solidFill>
                  <a:srgbClr val="0A0A0A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1500" dirty="0">
                <a:solidFill>
                  <a:srgbClr val="0A0A0A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ентомофагів</a:t>
            </a:r>
            <a:r>
              <a:rPr lang="en-US" altLang="ru-RU" sz="1500" dirty="0">
                <a:solidFill>
                  <a:srgbClr val="0A0A0A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1500" dirty="0">
                <a:solidFill>
                  <a:srgbClr val="0A0A0A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та</a:t>
            </a:r>
            <a:r>
              <a:rPr lang="en-US" altLang="ru-RU" sz="1500" dirty="0">
                <a:solidFill>
                  <a:srgbClr val="0A0A0A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1500" dirty="0">
                <a:solidFill>
                  <a:srgbClr val="0A0A0A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ідеальний</a:t>
            </a:r>
            <a:r>
              <a:rPr lang="en-US" altLang="ru-RU" sz="1500" dirty="0">
                <a:solidFill>
                  <a:srgbClr val="0A0A0A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1500" dirty="0">
                <a:solidFill>
                  <a:srgbClr val="0A0A0A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супутник</a:t>
            </a:r>
            <a:r>
              <a:rPr lang="en-US" altLang="ru-RU" sz="1500" dirty="0">
                <a:solidFill>
                  <a:srgbClr val="0A0A0A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1500" dirty="0">
                <a:solidFill>
                  <a:srgbClr val="0A0A0A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для</a:t>
            </a:r>
            <a:r>
              <a:rPr lang="en-US" altLang="ru-RU" sz="1500" dirty="0">
                <a:solidFill>
                  <a:srgbClr val="0A0A0A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1500" dirty="0">
                <a:solidFill>
                  <a:srgbClr val="0A0A0A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овочевих</a:t>
            </a:r>
            <a:r>
              <a:rPr lang="en-US" altLang="ru-RU" sz="1500" dirty="0">
                <a:solidFill>
                  <a:srgbClr val="0A0A0A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1500" dirty="0">
                <a:solidFill>
                  <a:srgbClr val="0A0A0A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грядок</a:t>
            </a:r>
            <a:r>
              <a:rPr lang="en-US" altLang="ru-RU" sz="1500" dirty="0">
                <a:solidFill>
                  <a:srgbClr val="0A0A0A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.</a:t>
            </a:r>
            <a:endParaRPr lang="en-US" altLang="ru-RU" sz="1500" dirty="0">
              <a:solidFill>
                <a:srgbClr val="0A0A0A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n-US" altLang="en-US" sz="1500" dirty="0">
                <a:solidFill>
                  <a:srgbClr val="0A0A0A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Ось</a:t>
            </a:r>
            <a:r>
              <a:rPr lang="en-US" altLang="ru-RU" sz="1500" dirty="0">
                <a:solidFill>
                  <a:srgbClr val="0A0A0A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1500" dirty="0">
                <a:solidFill>
                  <a:srgbClr val="0A0A0A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як</a:t>
            </a:r>
            <a:r>
              <a:rPr lang="en-US" altLang="ru-RU" sz="1500" dirty="0">
                <a:solidFill>
                  <a:srgbClr val="0A0A0A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1500" dirty="0">
                <a:solidFill>
                  <a:srgbClr val="0A0A0A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вона</a:t>
            </a:r>
            <a:r>
              <a:rPr lang="en-US" altLang="ru-RU" sz="1500" dirty="0">
                <a:solidFill>
                  <a:srgbClr val="0A0A0A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1500" dirty="0">
                <a:solidFill>
                  <a:srgbClr val="0A0A0A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працює</a:t>
            </a:r>
            <a:r>
              <a:rPr lang="en-US" altLang="ru-RU" sz="1500" dirty="0">
                <a:solidFill>
                  <a:srgbClr val="0A0A0A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: </a:t>
            </a:r>
            <a:r>
              <a:rPr lang="en-US" altLang="en-US" sz="1500" dirty="0">
                <a:solidFill>
                  <a:srgbClr val="0A0A0A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її</a:t>
            </a:r>
            <a:r>
              <a:rPr lang="en-US" altLang="ru-RU" sz="1500" dirty="0">
                <a:solidFill>
                  <a:srgbClr val="0A0A0A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1500" dirty="0">
                <a:solidFill>
                  <a:srgbClr val="0A0A0A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ніжне</a:t>
            </a:r>
            <a:r>
              <a:rPr lang="en-US" altLang="ru-RU" sz="1500" dirty="0">
                <a:solidFill>
                  <a:srgbClr val="0A0A0A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1500" dirty="0">
                <a:solidFill>
                  <a:srgbClr val="0A0A0A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мереживне</a:t>
            </a:r>
            <a:r>
              <a:rPr lang="en-US" altLang="ru-RU" sz="1500" dirty="0">
                <a:solidFill>
                  <a:srgbClr val="0A0A0A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1500" dirty="0">
                <a:solidFill>
                  <a:srgbClr val="0A0A0A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листя</a:t>
            </a:r>
            <a:r>
              <a:rPr lang="en-US" altLang="ru-RU" sz="1500" dirty="0">
                <a:solidFill>
                  <a:srgbClr val="0A0A0A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1500" dirty="0">
                <a:solidFill>
                  <a:srgbClr val="0A0A0A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та</a:t>
            </a:r>
            <a:r>
              <a:rPr lang="en-US" altLang="ru-RU" sz="1500" dirty="0">
                <a:solidFill>
                  <a:srgbClr val="0A0A0A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1500" dirty="0">
                <a:solidFill>
                  <a:srgbClr val="0A0A0A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велика</a:t>
            </a:r>
            <a:r>
              <a:rPr lang="en-US" altLang="ru-RU" sz="1500" dirty="0">
                <a:solidFill>
                  <a:srgbClr val="0A0A0A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1500" dirty="0">
                <a:solidFill>
                  <a:srgbClr val="0A0A0A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кількість</a:t>
            </a:r>
            <a:r>
              <a:rPr lang="en-US" altLang="ru-RU" sz="1500" dirty="0">
                <a:solidFill>
                  <a:srgbClr val="0A0A0A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1500" dirty="0">
                <a:solidFill>
                  <a:srgbClr val="0A0A0A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пилку</a:t>
            </a:r>
            <a:r>
              <a:rPr lang="en-US" altLang="ru-RU" sz="1500" dirty="0">
                <a:solidFill>
                  <a:srgbClr val="0A0A0A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1500" dirty="0">
                <a:solidFill>
                  <a:srgbClr val="0A0A0A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приваблюють</a:t>
            </a:r>
            <a:r>
              <a:rPr lang="en-US" altLang="ru-RU" sz="1500" dirty="0">
                <a:solidFill>
                  <a:srgbClr val="0A0A0A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1500" dirty="0">
                <a:solidFill>
                  <a:srgbClr val="0A0A0A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золотоглазок</a:t>
            </a:r>
            <a:r>
              <a:rPr lang="en-US" altLang="ru-RU" sz="1500" dirty="0">
                <a:solidFill>
                  <a:srgbClr val="0A0A0A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1500" dirty="0">
                <a:solidFill>
                  <a:srgbClr val="0A0A0A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і</a:t>
            </a:r>
            <a:r>
              <a:rPr lang="en-US" altLang="ru-RU" sz="1500" dirty="0">
                <a:solidFill>
                  <a:srgbClr val="0A0A0A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1500" dirty="0">
                <a:solidFill>
                  <a:srgbClr val="0A0A0A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дзюрчалок</a:t>
            </a:r>
            <a:r>
              <a:rPr lang="en-US" altLang="ru-RU" sz="1500" dirty="0">
                <a:solidFill>
                  <a:srgbClr val="0A0A0A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. </a:t>
            </a:r>
            <a:r>
              <a:rPr lang="en-US" altLang="en-US" sz="1500" dirty="0">
                <a:solidFill>
                  <a:srgbClr val="0A0A0A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Дорослі</a:t>
            </a:r>
            <a:r>
              <a:rPr lang="en-US" altLang="ru-RU" sz="1500" dirty="0">
                <a:solidFill>
                  <a:srgbClr val="0A0A0A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1500" dirty="0">
                <a:solidFill>
                  <a:srgbClr val="0A0A0A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особини</a:t>
            </a:r>
            <a:r>
              <a:rPr lang="en-US" altLang="ru-RU" sz="1500" dirty="0">
                <a:solidFill>
                  <a:srgbClr val="0A0A0A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1500" dirty="0">
                <a:solidFill>
                  <a:srgbClr val="0A0A0A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живляться</a:t>
            </a:r>
            <a:r>
              <a:rPr lang="en-US" altLang="ru-RU" sz="1500" dirty="0">
                <a:solidFill>
                  <a:srgbClr val="0A0A0A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1500" dirty="0">
                <a:solidFill>
                  <a:srgbClr val="0A0A0A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нектаром</a:t>
            </a:r>
            <a:r>
              <a:rPr lang="en-US" altLang="ru-RU" sz="1500" dirty="0">
                <a:solidFill>
                  <a:srgbClr val="0A0A0A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, </a:t>
            </a:r>
            <a:r>
              <a:rPr lang="en-US" altLang="en-US" sz="1500" dirty="0">
                <a:solidFill>
                  <a:srgbClr val="0A0A0A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а</a:t>
            </a:r>
            <a:r>
              <a:rPr lang="en-US" altLang="ru-RU" sz="1500" dirty="0">
                <a:solidFill>
                  <a:srgbClr val="0A0A0A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1500" dirty="0">
                <a:solidFill>
                  <a:srgbClr val="0A0A0A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їхні</a:t>
            </a:r>
            <a:r>
              <a:rPr lang="en-US" altLang="ru-RU" sz="1500" dirty="0">
                <a:solidFill>
                  <a:srgbClr val="0A0A0A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1500" dirty="0">
                <a:solidFill>
                  <a:srgbClr val="0A0A0A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личинки</a:t>
            </a:r>
            <a:r>
              <a:rPr lang="en-US" altLang="ru-RU" sz="1500" dirty="0">
                <a:solidFill>
                  <a:srgbClr val="0A0A0A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— </a:t>
            </a:r>
            <a:r>
              <a:rPr lang="en-US" altLang="en-US" sz="1500" dirty="0">
                <a:solidFill>
                  <a:srgbClr val="0A0A0A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це</a:t>
            </a:r>
            <a:r>
              <a:rPr lang="en-US" altLang="ru-RU" sz="1500" dirty="0">
                <a:solidFill>
                  <a:srgbClr val="0A0A0A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1500" dirty="0">
                <a:solidFill>
                  <a:srgbClr val="0A0A0A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невтомні</a:t>
            </a:r>
            <a:r>
              <a:rPr lang="en-US" altLang="ru-RU" sz="1500" dirty="0">
                <a:solidFill>
                  <a:srgbClr val="0A0A0A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1500" dirty="0">
                <a:solidFill>
                  <a:srgbClr val="0A0A0A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хижаки</a:t>
            </a:r>
            <a:r>
              <a:rPr lang="en-US" altLang="ru-RU" sz="1500" dirty="0">
                <a:solidFill>
                  <a:srgbClr val="0A0A0A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, </a:t>
            </a:r>
            <a:r>
              <a:rPr lang="en-US" altLang="en-US" sz="1500" dirty="0">
                <a:solidFill>
                  <a:srgbClr val="0A0A0A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які</a:t>
            </a:r>
            <a:r>
              <a:rPr lang="en-US" altLang="ru-RU" sz="1500" dirty="0">
                <a:solidFill>
                  <a:srgbClr val="0A0A0A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1500" dirty="0">
                <a:solidFill>
                  <a:srgbClr val="0A0A0A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здатні</a:t>
            </a:r>
            <a:r>
              <a:rPr lang="en-US" altLang="ru-RU" sz="1500" dirty="0">
                <a:solidFill>
                  <a:srgbClr val="0A0A0A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1500" dirty="0">
                <a:solidFill>
                  <a:srgbClr val="0A0A0A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за</a:t>
            </a:r>
            <a:r>
              <a:rPr lang="en-US" altLang="ru-RU" sz="1500" dirty="0">
                <a:solidFill>
                  <a:srgbClr val="0A0A0A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1500" dirty="0">
                <a:solidFill>
                  <a:srgbClr val="0A0A0A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добу</a:t>
            </a:r>
            <a:r>
              <a:rPr lang="en-US" altLang="ru-RU" sz="1500" dirty="0">
                <a:solidFill>
                  <a:srgbClr val="0A0A0A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1500" dirty="0">
                <a:solidFill>
                  <a:srgbClr val="0A0A0A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знищити</a:t>
            </a:r>
            <a:r>
              <a:rPr lang="en-US" altLang="ru-RU" sz="1500" dirty="0">
                <a:solidFill>
                  <a:srgbClr val="0A0A0A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1500" dirty="0">
                <a:solidFill>
                  <a:srgbClr val="0A0A0A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сотні</a:t>
            </a:r>
            <a:r>
              <a:rPr lang="en-US" altLang="ru-RU" sz="1500" dirty="0">
                <a:solidFill>
                  <a:srgbClr val="0A0A0A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1500" dirty="0">
                <a:solidFill>
                  <a:srgbClr val="0A0A0A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попелиць</a:t>
            </a:r>
            <a:r>
              <a:rPr lang="en-US" altLang="ru-RU" sz="1500" dirty="0">
                <a:solidFill>
                  <a:srgbClr val="0A0A0A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, </a:t>
            </a:r>
            <a:r>
              <a:rPr lang="en-US" altLang="en-US" sz="1500" dirty="0">
                <a:solidFill>
                  <a:srgbClr val="0A0A0A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трипсів</a:t>
            </a:r>
            <a:r>
              <a:rPr lang="en-US" altLang="ru-RU" sz="1500" dirty="0">
                <a:solidFill>
                  <a:srgbClr val="0A0A0A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1500" dirty="0">
                <a:solidFill>
                  <a:srgbClr val="0A0A0A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та</a:t>
            </a:r>
            <a:r>
              <a:rPr lang="en-US" altLang="ru-RU" sz="1500" dirty="0">
                <a:solidFill>
                  <a:srgbClr val="0A0A0A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1500" dirty="0">
                <a:solidFill>
                  <a:srgbClr val="0A0A0A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павутинних</a:t>
            </a:r>
            <a:r>
              <a:rPr lang="en-US" altLang="ru-RU" sz="1500" dirty="0">
                <a:solidFill>
                  <a:srgbClr val="0A0A0A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1500" dirty="0">
                <a:solidFill>
                  <a:srgbClr val="0A0A0A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кліщів</a:t>
            </a:r>
            <a:r>
              <a:rPr lang="en-US" altLang="ru-RU" sz="1500" dirty="0">
                <a:solidFill>
                  <a:srgbClr val="0A0A0A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. </a:t>
            </a:r>
            <a:r>
              <a:rPr lang="en-US" altLang="en-US" sz="1500" dirty="0">
                <a:solidFill>
                  <a:srgbClr val="0A0A0A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Завдяки</a:t>
            </a:r>
            <a:r>
              <a:rPr lang="en-US" altLang="ru-RU" sz="1500" dirty="0">
                <a:solidFill>
                  <a:srgbClr val="0A0A0A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1500" dirty="0">
                <a:solidFill>
                  <a:srgbClr val="0A0A0A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своїй</a:t>
            </a:r>
            <a:r>
              <a:rPr lang="en-US" altLang="ru-RU" sz="1500" dirty="0">
                <a:solidFill>
                  <a:srgbClr val="0A0A0A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1500" dirty="0">
                <a:solidFill>
                  <a:srgbClr val="0A0A0A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висоті</a:t>
            </a:r>
            <a:r>
              <a:rPr lang="en-US" altLang="ru-RU" sz="1500" dirty="0">
                <a:solidFill>
                  <a:srgbClr val="0A0A0A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, </a:t>
            </a:r>
            <a:r>
              <a:rPr lang="en-US" altLang="en-US" sz="1500" dirty="0">
                <a:solidFill>
                  <a:srgbClr val="0A0A0A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космея</a:t>
            </a:r>
            <a:r>
              <a:rPr lang="en-US" altLang="ru-RU" sz="1500" dirty="0">
                <a:solidFill>
                  <a:srgbClr val="0A0A0A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1500" dirty="0">
                <a:solidFill>
                  <a:srgbClr val="0A0A0A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створює</a:t>
            </a:r>
            <a:r>
              <a:rPr lang="en-US" altLang="ru-RU" sz="1500" dirty="0">
                <a:solidFill>
                  <a:srgbClr val="0A0A0A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1500" dirty="0">
                <a:solidFill>
                  <a:srgbClr val="0A0A0A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легку</a:t>
            </a:r>
            <a:r>
              <a:rPr lang="en-US" altLang="ru-RU" sz="1500" dirty="0">
                <a:solidFill>
                  <a:srgbClr val="0A0A0A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1500" dirty="0">
                <a:solidFill>
                  <a:srgbClr val="0A0A0A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напівтінь</a:t>
            </a:r>
            <a:r>
              <a:rPr lang="en-US" altLang="ru-RU" sz="1500" dirty="0">
                <a:solidFill>
                  <a:srgbClr val="0A0A0A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, </a:t>
            </a:r>
            <a:r>
              <a:rPr lang="en-US" altLang="en-US" sz="1500" dirty="0">
                <a:solidFill>
                  <a:srgbClr val="0A0A0A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що</a:t>
            </a:r>
            <a:r>
              <a:rPr lang="en-US" altLang="ru-RU" sz="1500" dirty="0">
                <a:solidFill>
                  <a:srgbClr val="0A0A0A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1500" dirty="0">
                <a:solidFill>
                  <a:srgbClr val="0A0A0A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захищає</a:t>
            </a:r>
            <a:r>
              <a:rPr lang="en-US" altLang="ru-RU" sz="1500" dirty="0">
                <a:solidFill>
                  <a:srgbClr val="0A0A0A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1500" dirty="0">
                <a:solidFill>
                  <a:srgbClr val="0A0A0A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ґрунт</a:t>
            </a:r>
            <a:r>
              <a:rPr lang="en-US" altLang="ru-RU" sz="1500" dirty="0">
                <a:solidFill>
                  <a:srgbClr val="0A0A0A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1500" dirty="0">
                <a:solidFill>
                  <a:srgbClr val="0A0A0A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від</a:t>
            </a:r>
            <a:r>
              <a:rPr lang="en-US" altLang="ru-RU" sz="1500" dirty="0">
                <a:solidFill>
                  <a:srgbClr val="0A0A0A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1500" dirty="0">
                <a:solidFill>
                  <a:srgbClr val="0A0A0A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пересихання</a:t>
            </a:r>
            <a:r>
              <a:rPr lang="en-US" altLang="ru-RU" sz="1500" dirty="0">
                <a:solidFill>
                  <a:srgbClr val="0A0A0A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1500" dirty="0">
                <a:solidFill>
                  <a:srgbClr val="0A0A0A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та</a:t>
            </a:r>
            <a:r>
              <a:rPr lang="en-US" altLang="ru-RU" sz="1500" dirty="0">
                <a:solidFill>
                  <a:srgbClr val="0A0A0A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1500" dirty="0">
                <a:solidFill>
                  <a:srgbClr val="0A0A0A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допомагає</a:t>
            </a:r>
            <a:r>
              <a:rPr lang="en-US" altLang="ru-RU" sz="1500" dirty="0">
                <a:solidFill>
                  <a:srgbClr val="0A0A0A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1500" dirty="0">
                <a:solidFill>
                  <a:srgbClr val="0A0A0A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чутливим</a:t>
            </a:r>
            <a:r>
              <a:rPr lang="en-US" altLang="ru-RU" sz="1500" dirty="0">
                <a:solidFill>
                  <a:srgbClr val="0A0A0A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1500" dirty="0">
                <a:solidFill>
                  <a:srgbClr val="0A0A0A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культурам</a:t>
            </a:r>
            <a:r>
              <a:rPr lang="en-US" altLang="ru-RU" sz="1500" dirty="0">
                <a:solidFill>
                  <a:srgbClr val="0A0A0A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(</a:t>
            </a:r>
            <a:r>
              <a:rPr lang="en-US" altLang="en-US" sz="1500" dirty="0">
                <a:solidFill>
                  <a:srgbClr val="0A0A0A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наприклад</a:t>
            </a:r>
            <a:r>
              <a:rPr lang="en-US" altLang="ru-RU" sz="1500" dirty="0">
                <a:solidFill>
                  <a:srgbClr val="0A0A0A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, </a:t>
            </a:r>
            <a:r>
              <a:rPr lang="en-US" altLang="en-US" sz="1500" dirty="0">
                <a:solidFill>
                  <a:srgbClr val="0A0A0A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салату</a:t>
            </a:r>
            <a:r>
              <a:rPr lang="en-US" altLang="ru-RU" sz="1500" dirty="0">
                <a:solidFill>
                  <a:srgbClr val="0A0A0A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) </a:t>
            </a:r>
            <a:r>
              <a:rPr lang="en-US" altLang="en-US" sz="1500" dirty="0">
                <a:solidFill>
                  <a:srgbClr val="0A0A0A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краще</a:t>
            </a:r>
            <a:r>
              <a:rPr lang="en-US" altLang="ru-RU" sz="1500" dirty="0">
                <a:solidFill>
                  <a:srgbClr val="0A0A0A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1500" dirty="0">
                <a:solidFill>
                  <a:srgbClr val="0A0A0A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переносити</a:t>
            </a:r>
            <a:r>
              <a:rPr lang="en-US" altLang="ru-RU" sz="1500" dirty="0">
                <a:solidFill>
                  <a:srgbClr val="0A0A0A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1500" dirty="0">
                <a:solidFill>
                  <a:srgbClr val="0A0A0A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спеку</a:t>
            </a:r>
            <a:r>
              <a:rPr lang="en-US" altLang="ru-RU" sz="1500" dirty="0">
                <a:solidFill>
                  <a:srgbClr val="0A0A0A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.</a:t>
            </a:r>
            <a:endParaRPr lang="en-US" altLang="ru-RU" sz="1500" dirty="0">
              <a:solidFill>
                <a:srgbClr val="0A0A0A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uk-UA" altLang="ru-RU" sz="1500" b="1" dirty="0" smtClean="0">
                <a:ln>
                  <a:noFill/>
                </a:ln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Лаванда </a:t>
            </a:r>
            <a:r>
              <a:rPr lang="en-US" altLang="ru-RU" sz="1500" b="1" dirty="0" smtClean="0">
                <a:ln>
                  <a:noFill/>
                </a:ln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— </a:t>
            </a:r>
            <a:r>
              <a:rPr lang="en-US" altLang="en-US" sz="1500" dirty="0" smtClean="0">
                <a:ln>
                  <a:noFill/>
                </a:ln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це</a:t>
            </a:r>
            <a:r>
              <a:rPr lang="en-US" altLang="ru-RU" sz="1500" dirty="0" smtClean="0">
                <a:ln>
                  <a:noFill/>
                </a:ln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1500" dirty="0" smtClean="0">
                <a:ln>
                  <a:noFill/>
                </a:ln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справжній</a:t>
            </a:r>
            <a:r>
              <a:rPr lang="en-US" altLang="ru-RU" sz="1500" dirty="0" smtClean="0">
                <a:ln>
                  <a:noFill/>
                </a:ln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1500" dirty="0" smtClean="0">
                <a:ln>
                  <a:noFill/>
                </a:ln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«ароматний</a:t>
            </a:r>
            <a:r>
              <a:rPr lang="en-US" altLang="ru-RU" sz="1500" dirty="0" smtClean="0">
                <a:ln>
                  <a:noFill/>
                </a:ln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1500" dirty="0" smtClean="0">
                <a:ln>
                  <a:noFill/>
                </a:ln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щит»</a:t>
            </a:r>
            <a:r>
              <a:rPr lang="en-US" altLang="ru-RU" sz="1500" dirty="0" smtClean="0">
                <a:ln>
                  <a:noFill/>
                </a:ln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1500" dirty="0" smtClean="0">
                <a:ln>
                  <a:noFill/>
                </a:ln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та</a:t>
            </a:r>
            <a:r>
              <a:rPr lang="en-US" altLang="ru-RU" sz="1500" dirty="0" smtClean="0">
                <a:ln>
                  <a:noFill/>
                </a:ln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1500" dirty="0" smtClean="0">
                <a:ln>
                  <a:noFill/>
                </a:ln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природний</a:t>
            </a:r>
            <a:r>
              <a:rPr lang="en-US" altLang="ru-RU" sz="1500" dirty="0" smtClean="0">
                <a:ln>
                  <a:noFill/>
                </a:ln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1500" dirty="0" smtClean="0">
                <a:ln>
                  <a:noFill/>
                </a:ln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фунгіцид</a:t>
            </a:r>
            <a:r>
              <a:rPr lang="en-US" altLang="ru-RU" sz="1500" dirty="0" smtClean="0">
                <a:ln>
                  <a:noFill/>
                </a:ln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, </a:t>
            </a:r>
            <a:r>
              <a:rPr lang="en-US" altLang="en-US" sz="1500" dirty="0" smtClean="0">
                <a:ln>
                  <a:noFill/>
                </a:ln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що</a:t>
            </a:r>
            <a:r>
              <a:rPr lang="en-US" altLang="ru-RU" sz="1500" dirty="0" smtClean="0">
                <a:ln>
                  <a:noFill/>
                </a:ln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1500" dirty="0" smtClean="0">
                <a:ln>
                  <a:noFill/>
                </a:ln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діє</a:t>
            </a:r>
            <a:r>
              <a:rPr lang="en-US" altLang="ru-RU" sz="1500" dirty="0" smtClean="0">
                <a:ln>
                  <a:noFill/>
                </a:ln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1500" dirty="0" smtClean="0">
                <a:ln>
                  <a:noFill/>
                </a:ln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завдяки</a:t>
            </a:r>
            <a:r>
              <a:rPr lang="en-US" altLang="ru-RU" sz="1500" dirty="0" smtClean="0">
                <a:ln>
                  <a:noFill/>
                </a:ln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1500" dirty="0" smtClean="0">
                <a:ln>
                  <a:noFill/>
                </a:ln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високій</a:t>
            </a:r>
            <a:r>
              <a:rPr lang="en-US" altLang="ru-RU" sz="1500" dirty="0" smtClean="0">
                <a:ln>
                  <a:noFill/>
                </a:ln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1500" dirty="0" smtClean="0">
                <a:ln>
                  <a:noFill/>
                </a:ln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концентрації</a:t>
            </a:r>
            <a:r>
              <a:rPr lang="en-US" altLang="ru-RU" sz="1500" dirty="0" smtClean="0">
                <a:ln>
                  <a:noFill/>
                </a:ln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1500" dirty="0" smtClean="0">
                <a:ln>
                  <a:noFill/>
                </a:ln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ефірних</a:t>
            </a:r>
            <a:r>
              <a:rPr lang="en-US" altLang="ru-RU" sz="1500" dirty="0" smtClean="0">
                <a:ln>
                  <a:noFill/>
                </a:ln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1500" dirty="0" smtClean="0">
                <a:ln>
                  <a:noFill/>
                </a:ln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олій</a:t>
            </a:r>
            <a:r>
              <a:rPr lang="en-US" altLang="ru-RU" sz="1500" dirty="0" smtClean="0">
                <a:ln>
                  <a:noFill/>
                </a:ln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.</a:t>
            </a:r>
            <a:endParaRPr kumimoji="0" lang="en-US" altLang="ru-RU" sz="1500" i="0" u="none" strike="noStrike" cap="none" normalizeH="0" baseline="0" dirty="0" smtClean="0">
              <a:ln>
                <a:noFill/>
              </a:ln>
              <a:solidFill>
                <a:srgbClr val="0A0A0A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en-US" sz="1500" dirty="0" smtClean="0">
                <a:ln>
                  <a:noFill/>
                </a:ln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Сильний</a:t>
            </a:r>
            <a:r>
              <a:rPr lang="en-US" altLang="ru-RU" sz="1500" dirty="0" smtClean="0">
                <a:ln>
                  <a:noFill/>
                </a:ln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, </a:t>
            </a:r>
            <a:r>
              <a:rPr lang="en-US" altLang="en-US" sz="1500" dirty="0" smtClean="0">
                <a:ln>
                  <a:noFill/>
                </a:ln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стійкий</a:t>
            </a:r>
            <a:r>
              <a:rPr lang="en-US" altLang="ru-RU" sz="1500" dirty="0" smtClean="0">
                <a:ln>
                  <a:noFill/>
                </a:ln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1500" dirty="0" smtClean="0">
                <a:ln>
                  <a:noFill/>
                </a:ln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запах</a:t>
            </a:r>
            <a:r>
              <a:rPr lang="en-US" altLang="ru-RU" sz="1500" dirty="0" smtClean="0">
                <a:ln>
                  <a:noFill/>
                </a:ln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1500" dirty="0" smtClean="0">
                <a:ln>
                  <a:noFill/>
                </a:ln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лаванди</a:t>
            </a:r>
            <a:r>
              <a:rPr lang="en-US" altLang="ru-RU" sz="1500" dirty="0" smtClean="0">
                <a:ln>
                  <a:noFill/>
                </a:ln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1500" dirty="0" smtClean="0">
                <a:ln>
                  <a:noFill/>
                </a:ln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містить</a:t>
            </a:r>
            <a:r>
              <a:rPr lang="en-US" altLang="ru-RU" sz="1500" dirty="0" smtClean="0">
                <a:ln>
                  <a:noFill/>
                </a:ln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1500" dirty="0" smtClean="0">
                <a:ln>
                  <a:noFill/>
                </a:ln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сполуки</a:t>
            </a:r>
            <a:r>
              <a:rPr lang="en-US" altLang="ru-RU" sz="1500" dirty="0" smtClean="0">
                <a:ln>
                  <a:noFill/>
                </a:ln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, </a:t>
            </a:r>
            <a:r>
              <a:rPr lang="en-US" altLang="en-US" sz="1500" dirty="0" smtClean="0">
                <a:ln>
                  <a:noFill/>
                </a:ln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які</a:t>
            </a:r>
            <a:r>
              <a:rPr lang="en-US" altLang="ru-RU" sz="1500" dirty="0" smtClean="0">
                <a:ln>
                  <a:noFill/>
                </a:ln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1500" dirty="0" smtClean="0">
                <a:ln>
                  <a:noFill/>
                </a:ln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є</a:t>
            </a:r>
            <a:r>
              <a:rPr lang="en-US" altLang="ru-RU" sz="1500" dirty="0" smtClean="0">
                <a:ln>
                  <a:noFill/>
                </a:ln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1500" dirty="0" smtClean="0">
                <a:ln>
                  <a:noFill/>
                </a:ln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природними</a:t>
            </a:r>
            <a:r>
              <a:rPr lang="en-US" altLang="ru-RU" sz="1500" dirty="0" smtClean="0">
                <a:ln>
                  <a:noFill/>
                </a:ln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1500" dirty="0" smtClean="0">
                <a:ln>
                  <a:noFill/>
                </a:ln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репелентами</a:t>
            </a:r>
            <a:r>
              <a:rPr lang="en-US" altLang="ru-RU" sz="1500" dirty="0" smtClean="0">
                <a:ln>
                  <a:noFill/>
                </a:ln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: </a:t>
            </a:r>
            <a:r>
              <a:rPr lang="en-US" altLang="en-US" sz="1500" dirty="0" smtClean="0">
                <a:ln>
                  <a:noFill/>
                </a:ln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вони</a:t>
            </a:r>
            <a:r>
              <a:rPr lang="en-US" altLang="ru-RU" sz="1500" dirty="0" smtClean="0">
                <a:ln>
                  <a:noFill/>
                </a:ln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1500" dirty="0" smtClean="0">
                <a:ln>
                  <a:noFill/>
                </a:ln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ефективно</a:t>
            </a:r>
            <a:r>
              <a:rPr lang="en-US" altLang="ru-RU" sz="1500" dirty="0" smtClean="0">
                <a:ln>
                  <a:noFill/>
                </a:ln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1500" dirty="0" smtClean="0">
                <a:ln>
                  <a:noFill/>
                </a:ln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відлякують</a:t>
            </a:r>
            <a:r>
              <a:rPr lang="en-US" altLang="ru-RU" sz="1500" dirty="0" smtClean="0">
                <a:ln>
                  <a:noFill/>
                </a:ln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1500" dirty="0" smtClean="0">
                <a:ln>
                  <a:noFill/>
                </a:ln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попелиць</a:t>
            </a:r>
            <a:r>
              <a:rPr lang="en-US" altLang="ru-RU" sz="1500" dirty="0" smtClean="0">
                <a:ln>
                  <a:noFill/>
                </a:ln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, </a:t>
            </a:r>
            <a:r>
              <a:rPr lang="en-US" altLang="en-US" sz="1500" dirty="0" smtClean="0">
                <a:ln>
                  <a:noFill/>
                </a:ln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мурах</a:t>
            </a:r>
            <a:r>
              <a:rPr lang="en-US" altLang="ru-RU" sz="1500" dirty="0" smtClean="0">
                <a:ln>
                  <a:noFill/>
                </a:ln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, </a:t>
            </a:r>
            <a:r>
              <a:rPr lang="en-US" altLang="en-US" sz="1500" dirty="0" smtClean="0">
                <a:ln>
                  <a:noFill/>
                </a:ln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слимаків</a:t>
            </a:r>
            <a:r>
              <a:rPr lang="en-US" altLang="ru-RU" sz="1500" dirty="0" smtClean="0">
                <a:ln>
                  <a:noFill/>
                </a:ln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1500" dirty="0" smtClean="0">
                <a:ln>
                  <a:noFill/>
                </a:ln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та</a:t>
            </a:r>
            <a:r>
              <a:rPr lang="en-US" altLang="ru-RU" sz="1500" dirty="0" smtClean="0">
                <a:ln>
                  <a:noFill/>
                </a:ln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1500" dirty="0" smtClean="0">
                <a:ln>
                  <a:noFill/>
                </a:ln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навіть</a:t>
            </a:r>
            <a:r>
              <a:rPr lang="en-US" altLang="ru-RU" sz="1500" dirty="0" smtClean="0">
                <a:ln>
                  <a:noFill/>
                </a:ln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1500" dirty="0" smtClean="0">
                <a:ln>
                  <a:noFill/>
                </a:ln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молей</a:t>
            </a:r>
            <a:r>
              <a:rPr lang="en-US" altLang="ru-RU" sz="1500" dirty="0" smtClean="0">
                <a:ln>
                  <a:noFill/>
                </a:ln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, </a:t>
            </a:r>
            <a:r>
              <a:rPr lang="en-US" altLang="en-US" sz="1500" dirty="0" smtClean="0">
                <a:ln>
                  <a:noFill/>
                </a:ln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що</a:t>
            </a:r>
            <a:r>
              <a:rPr lang="en-US" altLang="ru-RU" sz="1500" dirty="0" smtClean="0">
                <a:ln>
                  <a:noFill/>
                </a:ln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1500" dirty="0" smtClean="0">
                <a:ln>
                  <a:noFill/>
                </a:ln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вражають</a:t>
            </a:r>
            <a:r>
              <a:rPr lang="en-US" altLang="ru-RU" sz="1500" dirty="0" smtClean="0">
                <a:ln>
                  <a:noFill/>
                </a:ln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1500" dirty="0" smtClean="0">
                <a:ln>
                  <a:noFill/>
                </a:ln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капусту</a:t>
            </a:r>
            <a:r>
              <a:rPr lang="en-US" altLang="ru-RU" sz="1500" dirty="0" smtClean="0">
                <a:ln>
                  <a:noFill/>
                </a:ln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. </a:t>
            </a:r>
            <a:r>
              <a:rPr lang="en-US" altLang="en-US" sz="1500" dirty="0" smtClean="0">
                <a:ln>
                  <a:noFill/>
                </a:ln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Посаджена</a:t>
            </a:r>
            <a:r>
              <a:rPr lang="en-US" altLang="ru-RU" sz="1500" dirty="0" smtClean="0">
                <a:ln>
                  <a:noFill/>
                </a:ln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1500" dirty="0" smtClean="0">
                <a:ln>
                  <a:noFill/>
                </a:ln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вздовж</a:t>
            </a:r>
            <a:r>
              <a:rPr lang="en-US" altLang="ru-RU" sz="1500" dirty="0" smtClean="0">
                <a:ln>
                  <a:noFill/>
                </a:ln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1500" dirty="0" smtClean="0">
                <a:ln>
                  <a:noFill/>
                </a:ln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доріжок</a:t>
            </a:r>
            <a:r>
              <a:rPr lang="en-US" altLang="ru-RU" sz="1500" dirty="0" smtClean="0">
                <a:ln>
                  <a:noFill/>
                </a:ln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1500" dirty="0" smtClean="0">
                <a:ln>
                  <a:noFill/>
                </a:ln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або</a:t>
            </a:r>
            <a:r>
              <a:rPr lang="en-US" altLang="ru-RU" sz="1500" dirty="0" smtClean="0">
                <a:ln>
                  <a:noFill/>
                </a:ln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1500" dirty="0" smtClean="0">
                <a:ln>
                  <a:noFill/>
                </a:ln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поруч</a:t>
            </a:r>
            <a:r>
              <a:rPr lang="en-US" altLang="ru-RU" sz="1500" dirty="0" smtClean="0">
                <a:ln>
                  <a:noFill/>
                </a:ln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1500" dirty="0" smtClean="0">
                <a:ln>
                  <a:noFill/>
                </a:ln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із</a:t>
            </a:r>
            <a:r>
              <a:rPr lang="en-US" altLang="ru-RU" sz="1500" dirty="0" smtClean="0">
                <a:ln>
                  <a:noFill/>
                </a:ln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1500" dirty="0" smtClean="0">
                <a:ln>
                  <a:noFill/>
                </a:ln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трояндами</a:t>
            </a:r>
            <a:r>
              <a:rPr lang="en-US" altLang="ru-RU" sz="1500" dirty="0" smtClean="0">
                <a:ln>
                  <a:noFill/>
                </a:ln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, </a:t>
            </a:r>
            <a:r>
              <a:rPr lang="en-US" altLang="en-US" sz="1500" dirty="0" smtClean="0">
                <a:ln>
                  <a:noFill/>
                </a:ln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лаванда</a:t>
            </a:r>
            <a:r>
              <a:rPr lang="en-US" altLang="ru-RU" sz="1500" dirty="0" smtClean="0">
                <a:ln>
                  <a:noFill/>
                </a:ln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1500" dirty="0" smtClean="0">
                <a:ln>
                  <a:noFill/>
                </a:ln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не</a:t>
            </a:r>
            <a:r>
              <a:rPr lang="en-US" altLang="ru-RU" sz="1500" dirty="0" smtClean="0">
                <a:ln>
                  <a:noFill/>
                </a:ln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1500" dirty="0" smtClean="0">
                <a:ln>
                  <a:noFill/>
                </a:ln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лише</a:t>
            </a:r>
            <a:r>
              <a:rPr lang="en-US" altLang="ru-RU" sz="1500" dirty="0" smtClean="0">
                <a:ln>
                  <a:noFill/>
                </a:ln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1500" dirty="0" smtClean="0">
                <a:ln>
                  <a:noFill/>
                </a:ln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захищає</a:t>
            </a:r>
            <a:r>
              <a:rPr lang="en-US" altLang="ru-RU" sz="1500" dirty="0" smtClean="0">
                <a:ln>
                  <a:noFill/>
                </a:ln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1500" dirty="0" smtClean="0">
                <a:ln>
                  <a:noFill/>
                </a:ln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їх</a:t>
            </a:r>
            <a:r>
              <a:rPr lang="en-US" altLang="ru-RU" sz="1500" dirty="0" smtClean="0">
                <a:ln>
                  <a:noFill/>
                </a:ln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1500" dirty="0" smtClean="0">
                <a:ln>
                  <a:noFill/>
                </a:ln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від</a:t>
            </a:r>
            <a:r>
              <a:rPr lang="en-US" altLang="ru-RU" sz="1500" dirty="0" smtClean="0">
                <a:ln>
                  <a:noFill/>
                </a:ln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1500" dirty="0" smtClean="0">
                <a:ln>
                  <a:noFill/>
                </a:ln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комах</a:t>
            </a:r>
            <a:r>
              <a:rPr lang="en-US" altLang="ru-RU" sz="1500" dirty="0" smtClean="0">
                <a:ln>
                  <a:noFill/>
                </a:ln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, </a:t>
            </a:r>
            <a:r>
              <a:rPr lang="en-US" altLang="en-US" sz="1500" dirty="0" smtClean="0">
                <a:ln>
                  <a:noFill/>
                </a:ln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а</a:t>
            </a:r>
            <a:r>
              <a:rPr lang="en-US" altLang="ru-RU" sz="1500" dirty="0" smtClean="0">
                <a:ln>
                  <a:noFill/>
                </a:ln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1500" dirty="0" smtClean="0">
                <a:ln>
                  <a:noFill/>
                </a:ln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й</a:t>
            </a:r>
            <a:r>
              <a:rPr lang="en-US" altLang="ru-RU" sz="1500" dirty="0" smtClean="0">
                <a:ln>
                  <a:noFill/>
                </a:ln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1500" dirty="0" smtClean="0">
                <a:ln>
                  <a:noFill/>
                </a:ln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пригнічує</a:t>
            </a:r>
            <a:r>
              <a:rPr lang="en-US" altLang="ru-RU" sz="1500" dirty="0" smtClean="0">
                <a:ln>
                  <a:noFill/>
                </a:ln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1500" dirty="0" smtClean="0">
                <a:ln>
                  <a:noFill/>
                </a:ln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розвиток</a:t>
            </a:r>
            <a:r>
              <a:rPr lang="en-US" altLang="ru-RU" sz="1500" dirty="0" smtClean="0">
                <a:ln>
                  <a:noFill/>
                </a:ln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1500" dirty="0" smtClean="0">
                <a:ln>
                  <a:noFill/>
                </a:ln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деяких</a:t>
            </a:r>
            <a:r>
              <a:rPr lang="en-US" altLang="ru-RU" sz="1500" dirty="0" smtClean="0">
                <a:ln>
                  <a:noFill/>
                </a:ln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1500" dirty="0" smtClean="0">
                <a:ln>
                  <a:noFill/>
                </a:ln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патогенних</a:t>
            </a:r>
            <a:r>
              <a:rPr lang="en-US" altLang="ru-RU" sz="1500" dirty="0" smtClean="0">
                <a:ln>
                  <a:noFill/>
                </a:ln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1500" dirty="0" smtClean="0">
                <a:ln>
                  <a:noFill/>
                </a:ln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грибків</a:t>
            </a:r>
            <a:r>
              <a:rPr lang="en-US" altLang="ru-RU" sz="1500" dirty="0" smtClean="0">
                <a:ln>
                  <a:noFill/>
                </a:ln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1500" dirty="0" smtClean="0">
                <a:ln>
                  <a:noFill/>
                </a:ln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у</a:t>
            </a:r>
            <a:r>
              <a:rPr lang="en-US" altLang="ru-RU" sz="1500" dirty="0" smtClean="0">
                <a:ln>
                  <a:noFill/>
                </a:ln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1500" dirty="0" smtClean="0">
                <a:ln>
                  <a:noFill/>
                </a:ln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ґрунті</a:t>
            </a:r>
            <a:r>
              <a:rPr lang="en-US" altLang="ru-RU" sz="1500" dirty="0" smtClean="0">
                <a:ln>
                  <a:noFill/>
                </a:ln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. </a:t>
            </a:r>
            <a:r>
              <a:rPr lang="en-US" altLang="en-US" sz="1500" dirty="0" smtClean="0">
                <a:ln>
                  <a:noFill/>
                </a:ln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Окрім</a:t>
            </a:r>
            <a:r>
              <a:rPr lang="en-US" altLang="ru-RU" sz="1500" dirty="0" smtClean="0">
                <a:ln>
                  <a:noFill/>
                </a:ln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1500" dirty="0" smtClean="0">
                <a:ln>
                  <a:noFill/>
                </a:ln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захисної</a:t>
            </a:r>
            <a:r>
              <a:rPr lang="en-US" altLang="ru-RU" sz="1500" dirty="0" smtClean="0">
                <a:ln>
                  <a:noFill/>
                </a:ln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1500" dirty="0" smtClean="0">
                <a:ln>
                  <a:noFill/>
                </a:ln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функції</a:t>
            </a:r>
            <a:r>
              <a:rPr lang="en-US" altLang="ru-RU" sz="1500" dirty="0" smtClean="0">
                <a:ln>
                  <a:noFill/>
                </a:ln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, </a:t>
            </a:r>
            <a:r>
              <a:rPr lang="en-US" altLang="en-US" sz="1500" dirty="0" smtClean="0">
                <a:ln>
                  <a:noFill/>
                </a:ln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вона</a:t>
            </a:r>
            <a:r>
              <a:rPr lang="en-US" altLang="ru-RU" sz="1500" dirty="0" smtClean="0">
                <a:ln>
                  <a:noFill/>
                </a:ln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1500" dirty="0" smtClean="0">
                <a:ln>
                  <a:noFill/>
                </a:ln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є</a:t>
            </a:r>
            <a:r>
              <a:rPr lang="en-US" altLang="ru-RU" sz="1500" dirty="0" smtClean="0">
                <a:ln>
                  <a:noFill/>
                </a:ln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1500" dirty="0" smtClean="0">
                <a:ln>
                  <a:noFill/>
                </a:ln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потужним</a:t>
            </a:r>
            <a:r>
              <a:rPr lang="en-US" altLang="ru-RU" sz="1500" dirty="0" smtClean="0">
                <a:ln>
                  <a:noFill/>
                </a:ln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1500" dirty="0" smtClean="0">
                <a:ln>
                  <a:noFill/>
                </a:ln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медоносом</a:t>
            </a:r>
            <a:r>
              <a:rPr lang="en-US" altLang="ru-RU" sz="1500" dirty="0" smtClean="0">
                <a:ln>
                  <a:noFill/>
                </a:ln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, </a:t>
            </a:r>
            <a:r>
              <a:rPr lang="en-US" altLang="en-US" sz="1500" dirty="0" smtClean="0">
                <a:ln>
                  <a:noFill/>
                </a:ln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який</a:t>
            </a:r>
            <a:r>
              <a:rPr lang="en-US" altLang="ru-RU" sz="1500" dirty="0" smtClean="0">
                <a:ln>
                  <a:noFill/>
                </a:ln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1500" dirty="0" smtClean="0">
                <a:ln>
                  <a:noFill/>
                </a:ln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залучає</a:t>
            </a:r>
            <a:r>
              <a:rPr lang="en-US" altLang="ru-RU" sz="1500" dirty="0" smtClean="0">
                <a:ln>
                  <a:noFill/>
                </a:ln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1500" dirty="0" smtClean="0">
                <a:ln>
                  <a:noFill/>
                </a:ln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на</a:t>
            </a:r>
            <a:r>
              <a:rPr lang="en-US" altLang="ru-RU" sz="1500" dirty="0" smtClean="0">
                <a:ln>
                  <a:noFill/>
                </a:ln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1500" dirty="0" smtClean="0">
                <a:ln>
                  <a:noFill/>
                </a:ln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ділянку</a:t>
            </a:r>
            <a:r>
              <a:rPr lang="en-US" altLang="ru-RU" sz="1500" dirty="0" smtClean="0">
                <a:ln>
                  <a:noFill/>
                </a:ln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1500" dirty="0" smtClean="0">
                <a:ln>
                  <a:noFill/>
                </a:ln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велику</a:t>
            </a:r>
            <a:r>
              <a:rPr lang="en-US" altLang="ru-RU" sz="1500" dirty="0" smtClean="0">
                <a:ln>
                  <a:noFill/>
                </a:ln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1500" dirty="0" smtClean="0">
                <a:ln>
                  <a:noFill/>
                </a:ln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кількість</a:t>
            </a:r>
            <a:r>
              <a:rPr lang="en-US" altLang="ru-RU" sz="1500" dirty="0" smtClean="0">
                <a:ln>
                  <a:noFill/>
                </a:ln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1500" dirty="0" smtClean="0">
                <a:ln>
                  <a:noFill/>
                </a:ln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бджіл</a:t>
            </a:r>
            <a:r>
              <a:rPr lang="en-US" altLang="ru-RU" sz="1500" dirty="0" smtClean="0">
                <a:ln>
                  <a:noFill/>
                </a:ln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1500" dirty="0" smtClean="0">
                <a:ln>
                  <a:noFill/>
                </a:ln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та</a:t>
            </a:r>
            <a:r>
              <a:rPr lang="en-US" altLang="ru-RU" sz="1500" dirty="0" smtClean="0">
                <a:ln>
                  <a:noFill/>
                </a:ln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1500" dirty="0" smtClean="0">
                <a:ln>
                  <a:noFill/>
                </a:ln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джмелів</a:t>
            </a:r>
            <a:r>
              <a:rPr lang="en-US" altLang="ru-RU" sz="1500" dirty="0" smtClean="0">
                <a:ln>
                  <a:noFill/>
                </a:ln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, </a:t>
            </a:r>
            <a:r>
              <a:rPr lang="en-US" altLang="en-US" sz="1500" dirty="0" smtClean="0">
                <a:ln>
                  <a:noFill/>
                </a:ln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що</a:t>
            </a:r>
            <a:r>
              <a:rPr lang="en-US" altLang="ru-RU" sz="1500" dirty="0" smtClean="0">
                <a:ln>
                  <a:noFill/>
                </a:ln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1500" dirty="0" smtClean="0">
                <a:ln>
                  <a:noFill/>
                </a:ln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критично</a:t>
            </a:r>
            <a:r>
              <a:rPr lang="en-US" altLang="ru-RU" sz="1500" dirty="0" smtClean="0">
                <a:ln>
                  <a:noFill/>
                </a:ln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1500" dirty="0" smtClean="0">
                <a:ln>
                  <a:noFill/>
                </a:ln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важливо</a:t>
            </a:r>
            <a:r>
              <a:rPr lang="en-US" altLang="ru-RU" sz="1500" dirty="0" smtClean="0">
                <a:ln>
                  <a:noFill/>
                </a:ln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1500" dirty="0" smtClean="0">
                <a:ln>
                  <a:noFill/>
                </a:ln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для</a:t>
            </a:r>
            <a:r>
              <a:rPr lang="en-US" altLang="ru-RU" sz="1500" dirty="0" smtClean="0">
                <a:ln>
                  <a:noFill/>
                </a:ln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1500" dirty="0" smtClean="0">
                <a:ln>
                  <a:noFill/>
                </a:ln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запилення</a:t>
            </a:r>
            <a:r>
              <a:rPr lang="en-US" altLang="ru-RU" sz="1500" dirty="0" smtClean="0">
                <a:ln>
                  <a:noFill/>
                </a:ln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1500" dirty="0" smtClean="0">
                <a:ln>
                  <a:noFill/>
                </a:ln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огірків</a:t>
            </a:r>
            <a:r>
              <a:rPr lang="en-US" altLang="ru-RU" sz="1500" dirty="0" smtClean="0">
                <a:ln>
                  <a:noFill/>
                </a:ln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, </a:t>
            </a:r>
            <a:r>
              <a:rPr lang="en-US" altLang="en-US" sz="1500" dirty="0" smtClean="0">
                <a:ln>
                  <a:noFill/>
                </a:ln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кабачків</a:t>
            </a:r>
            <a:r>
              <a:rPr lang="en-US" altLang="ru-RU" sz="1500" dirty="0" smtClean="0">
                <a:ln>
                  <a:noFill/>
                </a:ln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1500" dirty="0" smtClean="0">
                <a:ln>
                  <a:noFill/>
                </a:ln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та</a:t>
            </a:r>
            <a:r>
              <a:rPr lang="en-US" altLang="ru-RU" sz="1500" dirty="0" smtClean="0">
                <a:ln>
                  <a:noFill/>
                </a:ln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1500" dirty="0" smtClean="0">
                <a:ln>
                  <a:noFill/>
                </a:ln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плодових</a:t>
            </a:r>
            <a:r>
              <a:rPr lang="en-US" altLang="ru-RU" sz="1500" dirty="0" smtClean="0">
                <a:ln>
                  <a:noFill/>
                </a:ln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1500" dirty="0" smtClean="0">
                <a:ln>
                  <a:noFill/>
                </a:ln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дерев</a:t>
            </a:r>
            <a:r>
              <a:rPr lang="en-US" altLang="ru-RU" sz="1500" b="1" dirty="0" smtClean="0">
                <a:ln>
                  <a:noFill/>
                </a:ln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.</a:t>
            </a:r>
            <a:endParaRPr kumimoji="0" lang="en-US" altLang="ru-RU" sz="1500" b="1" i="0" u="none" strike="noStrike" cap="none" normalizeH="0" baseline="0" dirty="0" smtClean="0">
              <a:ln>
                <a:noFill/>
              </a:ln>
              <a:solidFill>
                <a:srgbClr val="0A0A0A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US" altLang="ru-RU" sz="1500" b="1" i="0" u="none" strike="noStrike" cap="none" normalizeH="0" baseline="0" dirty="0" smtClean="0">
              <a:ln>
                <a:noFill/>
              </a:ln>
              <a:solidFill>
                <a:srgbClr val="0A0A0A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>
          <a:xfrm>
            <a:off x="3035300" y="829945"/>
            <a:ext cx="8826500" cy="1581785"/>
          </a:xfrm>
        </p:spPr>
        <p:txBody>
          <a:bodyPr>
            <a:normAutofit/>
          </a:bodyPr>
          <a:lstStyle/>
          <a:p>
            <a:pPr marL="0" indent="457200">
              <a:buNone/>
            </a:pPr>
            <a:r>
              <a:rPr lang="en-US" altLang="en-US" sz="24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Екологічні</a:t>
            </a:r>
            <a:r>
              <a:rPr lang="en-US" altLang="ru-RU" sz="24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рішення</a:t>
            </a:r>
            <a:r>
              <a:rPr lang="en-US" altLang="ru-RU" sz="24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uk-UA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Створення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«квіткових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коридорів»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навколо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полів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щоб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диким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комахам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було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де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жити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r>
              <a:rPr lang="uk-UA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Відмова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суцільного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обприскування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отрутохімікатами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uk-UA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Використання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біометодів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заселення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полів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сонечками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трихограмою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en-US" altLang="ru-RU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Текстовое поле 5"/>
          <p:cNvSpPr txBox="1"/>
          <p:nvPr/>
        </p:nvSpPr>
        <p:spPr>
          <a:xfrm>
            <a:off x="3035300" y="2411730"/>
            <a:ext cx="6475730" cy="354457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можемо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зробити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майбутні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екологи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</a:t>
            </a:r>
            <a:r>
              <a:rPr lang="en-US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перше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підтримувати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створення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квіткових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смуг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біля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полів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</a:t>
            </a:r>
            <a:r>
              <a:rPr lang="en-US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друге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надавати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перевагу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біологічним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методам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захисту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замість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отрути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випускати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поля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корисних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комах</a:t>
            </a:r>
            <a:r>
              <a:rPr lang="en-US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ентомофагів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маємо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допомагати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природі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виконувати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роботу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заважати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їй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Изображение 1"/>
          <p:cNvPicPr/>
          <p:nvPr/>
        </p:nvPicPr>
        <p:blipFill>
          <a:blip r:embed="rId2"/>
          <a:stretch>
            <a:fillRect/>
          </a:stretch>
        </p:blipFill>
        <p:spPr>
          <a:xfrm>
            <a:off x="9324975" y="2621915"/>
            <a:ext cx="2809875" cy="4093210"/>
          </a:xfrm>
          <a:prstGeom prst="rect">
            <a:avLst/>
          </a:prstGeom>
          <a:effectLst>
            <a:softEdge rad="317500"/>
          </a:effectLst>
        </p:spPr>
      </p:pic>
      <p:pic>
        <p:nvPicPr>
          <p:cNvPr id="4" name="Изображение 3"/>
          <p:cNvPicPr/>
          <p:nvPr/>
        </p:nvPicPr>
        <p:blipFill>
          <a:blip r:embed="rId3"/>
          <a:stretch>
            <a:fillRect/>
          </a:stretch>
        </p:blipFill>
        <p:spPr>
          <a:xfrm>
            <a:off x="-108585" y="601588"/>
            <a:ext cx="2985349" cy="4045585"/>
          </a:xfrm>
          <a:prstGeom prst="rect">
            <a:avLst/>
          </a:prstGeom>
          <a:effectLst>
            <a:softEdge rad="317500"/>
          </a:effec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Изображение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00430"/>
            <a:ext cx="6647381" cy="5104765"/>
          </a:xfrm>
          <a:prstGeom prst="rect">
            <a:avLst/>
          </a:prstGeom>
          <a:effectLst>
            <a:softEdge rad="635000"/>
          </a:effectLst>
        </p:spPr>
      </p:pic>
      <p:sp>
        <p:nvSpPr>
          <p:cNvPr id="4" name="Текстовое поле 3"/>
          <p:cNvSpPr txBox="1"/>
          <p:nvPr/>
        </p:nvSpPr>
        <p:spPr>
          <a:xfrm>
            <a:off x="6552131" y="1710797"/>
            <a:ext cx="5544620" cy="2845942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indent="457200"/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Природа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мережа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складних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домовленостей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uk-UA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Збереження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комах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просто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любов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бабочок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продовольчу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безпеку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людства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alt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маємо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руйнувати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секретний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код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вчитися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використовувати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для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розумного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фермерства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uk-UA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Текстовое поле 5"/>
          <p:cNvSpPr txBox="1"/>
          <p:nvPr/>
        </p:nvSpPr>
        <p:spPr>
          <a:xfrm>
            <a:off x="4393565" y="0"/>
            <a:ext cx="3404870" cy="90043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r>
              <a:rPr lang="uk-UA" sz="5400">
                <a:latin typeface="Times New Roman" panose="02020603050405020304" pitchFamily="18" charset="0"/>
                <a:cs typeface="Times New Roman" panose="02020603050405020304" pitchFamily="18" charset="0"/>
              </a:rPr>
              <a:t>Висновок:</a:t>
            </a:r>
            <a:endParaRPr lang="uk-UA" sz="5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sz="5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Изображение 1"/>
          <p:cNvPicPr/>
          <p:nvPr/>
        </p:nvPicPr>
        <p:blipFill>
          <a:blip r:embed="rId3"/>
          <a:stretch>
            <a:fillRect/>
          </a:stretch>
        </p:blipFill>
        <p:spPr>
          <a:xfrm>
            <a:off x="7411720" y="3860165"/>
            <a:ext cx="4622800" cy="2880995"/>
          </a:xfrm>
          <a:prstGeom prst="rect">
            <a:avLst/>
          </a:prstGeom>
          <a:effectLst>
            <a:softEdge rad="635000"/>
          </a:effec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30250" y="1189355"/>
            <a:ext cx="8413750" cy="3394075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greenpost.ua/news/klimatychni-zminy-spryyayut-poshyrennyu-silskogospodarskyh-shkidnykiv-i87004</a:t>
            </a:r>
            <a:endParaRPr lang="uk-UA" dirty="0" smtClean="0"/>
          </a:p>
          <a:p>
            <a:r>
              <a:rPr lang="en-US" altLang="ru-RU">
                <a:sym typeface="+mn-ea"/>
              </a:rPr>
              <a:t>https://encrypted-tbn0.gstatic.com/images?q=tbn:ANd9GcQicjBQLrP83phZxCRa3xDHnNQNI7B3kR85jw&amp;s</a:t>
            </a:r>
            <a:endParaRPr lang="uk-UA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https://www.zoology.dp.ua/wp-content/downloads/pahomov/PA_10_05.pdf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946400" y="106045"/>
            <a:ext cx="8884285" cy="54673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r>
              <a:rPr lang="uk-UA" alt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Інформація взята з цих сайтів:</a:t>
            </a:r>
            <a:endParaRPr lang="uk-UA" alt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Текстовое поле 2"/>
          <p:cNvSpPr txBox="1"/>
          <p:nvPr/>
        </p:nvSpPr>
        <p:spPr>
          <a:xfrm>
            <a:off x="730250" y="2404745"/>
            <a:ext cx="618490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ru-RU"/>
              <a:t>https://slovoproslovo.info/ts-divovizhn-orh-de/</a:t>
            </a:r>
            <a:endParaRPr lang="ru-RU" altLang="en-US"/>
          </a:p>
        </p:txBody>
      </p:sp>
      <p:sp>
        <p:nvSpPr>
          <p:cNvPr id="4" name="Текстовое поле 3"/>
          <p:cNvSpPr txBox="1"/>
          <p:nvPr/>
        </p:nvSpPr>
        <p:spPr>
          <a:xfrm>
            <a:off x="730250" y="2773045"/>
            <a:ext cx="8632825" cy="43180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en-US" altLang="ru-RU"/>
              <a:t>https://pochemychki.com.ua/czikavi-fakty-pro-komah-dyvovyzhnyj-svit-yakyj-poruch/</a:t>
            </a:r>
            <a:endParaRPr lang="ru-RU" alt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9065</Words>
  <Application>WPS Presentation</Application>
  <PresentationFormat>Широкоэкранный</PresentationFormat>
  <Paragraphs>144</Paragraphs>
  <Slides>15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24" baseType="lpstr">
      <vt:lpstr>Arial</vt:lpstr>
      <vt:lpstr>SimSun</vt:lpstr>
      <vt:lpstr>Wingdings</vt:lpstr>
      <vt:lpstr>Times New Roman</vt:lpstr>
      <vt:lpstr>Microsoft YaHei</vt:lpstr>
      <vt:lpstr>Arial Unicode MS</vt:lpstr>
      <vt:lpstr>Calibri Light</vt:lpstr>
      <vt:lpstr>Calibri</vt:lpstr>
      <vt:lpstr>Office Theme</vt:lpstr>
      <vt:lpstr>До участі у Всеукраїнському інтерактивному конкурсі  «МАН–Юніор Дослідник»  Номінацією «Еколог-Юніор» </vt:lpstr>
      <vt:lpstr>PowerPoint 演示文稿</vt:lpstr>
      <vt:lpstr>PowerPoint 演示文稿</vt:lpstr>
      <vt:lpstr>PowerPoint 演示文稿</vt:lpstr>
      <vt:lpstr>Екологічні зв’язки в екосистемах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WPS Presentation</dc:title>
  <dc:creator>Євгеній Мещанінов</dc:creator>
  <cp:lastModifiedBy>Евгений Мещанин�</cp:lastModifiedBy>
  <cp:revision>32</cp:revision>
  <dcterms:created xsi:type="dcterms:W3CDTF">2025-07-23T00:59:00Z</dcterms:created>
  <dcterms:modified xsi:type="dcterms:W3CDTF">2026-03-27T19:58:02Z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24730B3E2BBF49B19053535FA73D60DD_13</vt:lpwstr>
  </property>
  <property fmtid="{D5CDD505-2E9C-101B-9397-08002B2CF9AE}" pid="3" name="KSOProductBuildVer">
    <vt:lpwstr>1049-12.2.0.22549</vt:lpwstr>
  </property>
</Properties>
</file>