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F0A59-0AC9-42EF-917E-E444D4A9884B}"/>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endParaRPr lang="ru-UA"/>
          </a:p>
        </p:txBody>
      </p:sp>
      <p:sp>
        <p:nvSpPr>
          <p:cNvPr id="3" name="Підзаголовок 2">
            <a:extLst>
              <a:ext uri="{FF2B5EF4-FFF2-40B4-BE49-F238E27FC236}">
                <a16:creationId xmlns:a16="http://schemas.microsoft.com/office/drawing/2014/main" id="{F9498D2D-5E0D-447F-A655-B957A4D460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ru-UA"/>
          </a:p>
        </p:txBody>
      </p:sp>
      <p:sp>
        <p:nvSpPr>
          <p:cNvPr id="4" name="Місце для дати 3">
            <a:extLst>
              <a:ext uri="{FF2B5EF4-FFF2-40B4-BE49-F238E27FC236}">
                <a16:creationId xmlns:a16="http://schemas.microsoft.com/office/drawing/2014/main" id="{96DCCB58-FBCC-4856-BE43-D64E315C625F}"/>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5" name="Місце для нижнього колонтитула 4">
            <a:extLst>
              <a:ext uri="{FF2B5EF4-FFF2-40B4-BE49-F238E27FC236}">
                <a16:creationId xmlns:a16="http://schemas.microsoft.com/office/drawing/2014/main" id="{800E43B0-D8C4-49B7-8CEC-60264A2C1518}"/>
              </a:ext>
            </a:extLst>
          </p:cNvPr>
          <p:cNvSpPr>
            <a:spLocks noGrp="1"/>
          </p:cNvSpPr>
          <p:nvPr>
            <p:ph type="ftr" sz="quarter" idx="11"/>
          </p:nvPr>
        </p:nvSpPr>
        <p:spPr/>
        <p:txBody>
          <a:bodyPr/>
          <a:lstStyle/>
          <a:p>
            <a:endParaRPr lang="ru-UA"/>
          </a:p>
        </p:txBody>
      </p:sp>
      <p:sp>
        <p:nvSpPr>
          <p:cNvPr id="6" name="Місце для номера слайда 5">
            <a:extLst>
              <a:ext uri="{FF2B5EF4-FFF2-40B4-BE49-F238E27FC236}">
                <a16:creationId xmlns:a16="http://schemas.microsoft.com/office/drawing/2014/main" id="{4E255089-D681-48E7-AD87-C4666B8FEEE1}"/>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730271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085660-5732-4D2C-AD00-3F107382345A}"/>
              </a:ext>
            </a:extLst>
          </p:cNvPr>
          <p:cNvSpPr>
            <a:spLocks noGrp="1"/>
          </p:cNvSpPr>
          <p:nvPr>
            <p:ph type="title"/>
          </p:nvPr>
        </p:nvSpPr>
        <p:spPr/>
        <p:txBody>
          <a:bodyPr/>
          <a:lstStyle/>
          <a:p>
            <a:r>
              <a:rPr lang="uk-UA"/>
              <a:t>Клацніть, щоб редагувати стиль зразка заголовка</a:t>
            </a:r>
            <a:endParaRPr lang="ru-UA"/>
          </a:p>
        </p:txBody>
      </p:sp>
      <p:sp>
        <p:nvSpPr>
          <p:cNvPr id="3" name="Місце для вмісту 2">
            <a:extLst>
              <a:ext uri="{FF2B5EF4-FFF2-40B4-BE49-F238E27FC236}">
                <a16:creationId xmlns:a16="http://schemas.microsoft.com/office/drawing/2014/main" id="{97E8C4D3-0A0C-45CD-B250-8D04A4B429FC}"/>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UA"/>
          </a:p>
        </p:txBody>
      </p:sp>
      <p:sp>
        <p:nvSpPr>
          <p:cNvPr id="4" name="Місце для дати 3">
            <a:extLst>
              <a:ext uri="{FF2B5EF4-FFF2-40B4-BE49-F238E27FC236}">
                <a16:creationId xmlns:a16="http://schemas.microsoft.com/office/drawing/2014/main" id="{01D2E691-C8E9-4BFC-8DFD-9DE14DAC112F}"/>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5" name="Місце для нижнього колонтитула 4">
            <a:extLst>
              <a:ext uri="{FF2B5EF4-FFF2-40B4-BE49-F238E27FC236}">
                <a16:creationId xmlns:a16="http://schemas.microsoft.com/office/drawing/2014/main" id="{1F8F6127-7562-43F9-8CE4-007B1DDAC177}"/>
              </a:ext>
            </a:extLst>
          </p:cNvPr>
          <p:cNvSpPr>
            <a:spLocks noGrp="1"/>
          </p:cNvSpPr>
          <p:nvPr>
            <p:ph type="ftr" sz="quarter" idx="11"/>
          </p:nvPr>
        </p:nvSpPr>
        <p:spPr/>
        <p:txBody>
          <a:bodyPr/>
          <a:lstStyle/>
          <a:p>
            <a:endParaRPr lang="ru-UA"/>
          </a:p>
        </p:txBody>
      </p:sp>
      <p:sp>
        <p:nvSpPr>
          <p:cNvPr id="6" name="Місце для номера слайда 5">
            <a:extLst>
              <a:ext uri="{FF2B5EF4-FFF2-40B4-BE49-F238E27FC236}">
                <a16:creationId xmlns:a16="http://schemas.microsoft.com/office/drawing/2014/main" id="{259FC378-2F36-4C56-8577-13FC5BD24E76}"/>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3443000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01410E-0493-4705-9F97-BDE8A414A73C}"/>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endParaRPr lang="ru-UA"/>
          </a:p>
        </p:txBody>
      </p:sp>
      <p:sp>
        <p:nvSpPr>
          <p:cNvPr id="3" name="Місце для тексту 2">
            <a:extLst>
              <a:ext uri="{FF2B5EF4-FFF2-40B4-BE49-F238E27FC236}">
                <a16:creationId xmlns:a16="http://schemas.microsoft.com/office/drawing/2014/main" id="{6FC593B7-5D8C-4F07-AE8B-F6550D5A38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932118F3-A32C-4F62-AAB0-EA60FD191DF7}"/>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5" name="Місце для нижнього колонтитула 4">
            <a:extLst>
              <a:ext uri="{FF2B5EF4-FFF2-40B4-BE49-F238E27FC236}">
                <a16:creationId xmlns:a16="http://schemas.microsoft.com/office/drawing/2014/main" id="{0C57D99C-B8C6-47C4-A4BB-0B486BB30CF8}"/>
              </a:ext>
            </a:extLst>
          </p:cNvPr>
          <p:cNvSpPr>
            <a:spLocks noGrp="1"/>
          </p:cNvSpPr>
          <p:nvPr>
            <p:ph type="ftr" sz="quarter" idx="11"/>
          </p:nvPr>
        </p:nvSpPr>
        <p:spPr/>
        <p:txBody>
          <a:bodyPr/>
          <a:lstStyle/>
          <a:p>
            <a:endParaRPr lang="ru-UA"/>
          </a:p>
        </p:txBody>
      </p:sp>
      <p:sp>
        <p:nvSpPr>
          <p:cNvPr id="6" name="Місце для номера слайда 5">
            <a:extLst>
              <a:ext uri="{FF2B5EF4-FFF2-40B4-BE49-F238E27FC236}">
                <a16:creationId xmlns:a16="http://schemas.microsoft.com/office/drawing/2014/main" id="{5F755303-6CF2-4E36-ACEE-8B74F6437C98}"/>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962803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CC722-B24D-49B3-8DF1-A34336914AD0}"/>
              </a:ext>
            </a:extLst>
          </p:cNvPr>
          <p:cNvSpPr>
            <a:spLocks noGrp="1"/>
          </p:cNvSpPr>
          <p:nvPr>
            <p:ph type="title"/>
          </p:nvPr>
        </p:nvSpPr>
        <p:spPr/>
        <p:txBody>
          <a:bodyPr/>
          <a:lstStyle/>
          <a:p>
            <a:r>
              <a:rPr lang="uk-UA"/>
              <a:t>Клацніть, щоб редагувати стиль зразка заголовка</a:t>
            </a:r>
            <a:endParaRPr lang="ru-UA"/>
          </a:p>
        </p:txBody>
      </p:sp>
      <p:sp>
        <p:nvSpPr>
          <p:cNvPr id="3" name="Місце для вмісту 2">
            <a:extLst>
              <a:ext uri="{FF2B5EF4-FFF2-40B4-BE49-F238E27FC236}">
                <a16:creationId xmlns:a16="http://schemas.microsoft.com/office/drawing/2014/main" id="{23D82825-BCE8-4468-9A99-39B824B03293}"/>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UA"/>
          </a:p>
        </p:txBody>
      </p:sp>
      <p:sp>
        <p:nvSpPr>
          <p:cNvPr id="4" name="Місце для вмісту 3">
            <a:extLst>
              <a:ext uri="{FF2B5EF4-FFF2-40B4-BE49-F238E27FC236}">
                <a16:creationId xmlns:a16="http://schemas.microsoft.com/office/drawing/2014/main" id="{0A27603A-D702-4684-B798-FE047AAC376E}"/>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UA"/>
          </a:p>
        </p:txBody>
      </p:sp>
      <p:sp>
        <p:nvSpPr>
          <p:cNvPr id="5" name="Місце для дати 4">
            <a:extLst>
              <a:ext uri="{FF2B5EF4-FFF2-40B4-BE49-F238E27FC236}">
                <a16:creationId xmlns:a16="http://schemas.microsoft.com/office/drawing/2014/main" id="{4CE44AC2-D094-4417-A67F-D78C5C0FE32A}"/>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6" name="Місце для нижнього колонтитула 5">
            <a:extLst>
              <a:ext uri="{FF2B5EF4-FFF2-40B4-BE49-F238E27FC236}">
                <a16:creationId xmlns:a16="http://schemas.microsoft.com/office/drawing/2014/main" id="{DE90894A-6F98-4E2E-8F0A-8E35ABCDB2B2}"/>
              </a:ext>
            </a:extLst>
          </p:cNvPr>
          <p:cNvSpPr>
            <a:spLocks noGrp="1"/>
          </p:cNvSpPr>
          <p:nvPr>
            <p:ph type="ftr" sz="quarter" idx="11"/>
          </p:nvPr>
        </p:nvSpPr>
        <p:spPr/>
        <p:txBody>
          <a:bodyPr/>
          <a:lstStyle/>
          <a:p>
            <a:endParaRPr lang="ru-UA"/>
          </a:p>
        </p:txBody>
      </p:sp>
      <p:sp>
        <p:nvSpPr>
          <p:cNvPr id="7" name="Місце для номера слайда 6">
            <a:extLst>
              <a:ext uri="{FF2B5EF4-FFF2-40B4-BE49-F238E27FC236}">
                <a16:creationId xmlns:a16="http://schemas.microsoft.com/office/drawing/2014/main" id="{6AD16CB9-1407-4941-AE66-D891067F69DD}"/>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361197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B1188C-79E6-4873-8290-13B71EABFA6D}"/>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endParaRPr lang="ru-UA"/>
          </a:p>
        </p:txBody>
      </p:sp>
      <p:sp>
        <p:nvSpPr>
          <p:cNvPr id="3" name="Місце для тексту 2">
            <a:extLst>
              <a:ext uri="{FF2B5EF4-FFF2-40B4-BE49-F238E27FC236}">
                <a16:creationId xmlns:a16="http://schemas.microsoft.com/office/drawing/2014/main" id="{E92A6CAB-C389-4214-804C-BC2B3253D1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FEB26F9C-CD02-4B6B-BE38-D1D39CA79E88}"/>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UA"/>
          </a:p>
        </p:txBody>
      </p:sp>
      <p:sp>
        <p:nvSpPr>
          <p:cNvPr id="5" name="Місце для тексту 4">
            <a:extLst>
              <a:ext uri="{FF2B5EF4-FFF2-40B4-BE49-F238E27FC236}">
                <a16:creationId xmlns:a16="http://schemas.microsoft.com/office/drawing/2014/main" id="{123C5C75-2C97-4B26-8669-5B1A945AC8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FEB99731-1AFC-45F6-9454-C128F67F5BBF}"/>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UA"/>
          </a:p>
        </p:txBody>
      </p:sp>
      <p:sp>
        <p:nvSpPr>
          <p:cNvPr id="7" name="Місце для дати 6">
            <a:extLst>
              <a:ext uri="{FF2B5EF4-FFF2-40B4-BE49-F238E27FC236}">
                <a16:creationId xmlns:a16="http://schemas.microsoft.com/office/drawing/2014/main" id="{20EF40B0-1528-4B83-894E-61C183D2614A}"/>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8" name="Місце для нижнього колонтитула 7">
            <a:extLst>
              <a:ext uri="{FF2B5EF4-FFF2-40B4-BE49-F238E27FC236}">
                <a16:creationId xmlns:a16="http://schemas.microsoft.com/office/drawing/2014/main" id="{FC3CEDD7-487A-4FA3-A007-4EC4589B9367}"/>
              </a:ext>
            </a:extLst>
          </p:cNvPr>
          <p:cNvSpPr>
            <a:spLocks noGrp="1"/>
          </p:cNvSpPr>
          <p:nvPr>
            <p:ph type="ftr" sz="quarter" idx="11"/>
          </p:nvPr>
        </p:nvSpPr>
        <p:spPr/>
        <p:txBody>
          <a:bodyPr/>
          <a:lstStyle/>
          <a:p>
            <a:endParaRPr lang="ru-UA"/>
          </a:p>
        </p:txBody>
      </p:sp>
      <p:sp>
        <p:nvSpPr>
          <p:cNvPr id="9" name="Місце для номера слайда 8">
            <a:extLst>
              <a:ext uri="{FF2B5EF4-FFF2-40B4-BE49-F238E27FC236}">
                <a16:creationId xmlns:a16="http://schemas.microsoft.com/office/drawing/2014/main" id="{893F5D4A-1859-4B07-BF49-0389AEBFBA6F}"/>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2435598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76F312-A194-4607-85D8-67ADC5469068}"/>
              </a:ext>
            </a:extLst>
          </p:cNvPr>
          <p:cNvSpPr>
            <a:spLocks noGrp="1"/>
          </p:cNvSpPr>
          <p:nvPr>
            <p:ph type="title"/>
          </p:nvPr>
        </p:nvSpPr>
        <p:spPr/>
        <p:txBody>
          <a:bodyPr/>
          <a:lstStyle/>
          <a:p>
            <a:r>
              <a:rPr lang="uk-UA"/>
              <a:t>Клацніть, щоб редагувати стиль зразка заголовка</a:t>
            </a:r>
            <a:endParaRPr lang="ru-UA"/>
          </a:p>
        </p:txBody>
      </p:sp>
      <p:sp>
        <p:nvSpPr>
          <p:cNvPr id="3" name="Місце для дати 2">
            <a:extLst>
              <a:ext uri="{FF2B5EF4-FFF2-40B4-BE49-F238E27FC236}">
                <a16:creationId xmlns:a16="http://schemas.microsoft.com/office/drawing/2014/main" id="{571EC461-52FD-477B-85D9-ED08980C4896}"/>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4" name="Місце для нижнього колонтитула 3">
            <a:extLst>
              <a:ext uri="{FF2B5EF4-FFF2-40B4-BE49-F238E27FC236}">
                <a16:creationId xmlns:a16="http://schemas.microsoft.com/office/drawing/2014/main" id="{BC796E30-4441-4D67-B5D2-CE3001E08E5E}"/>
              </a:ext>
            </a:extLst>
          </p:cNvPr>
          <p:cNvSpPr>
            <a:spLocks noGrp="1"/>
          </p:cNvSpPr>
          <p:nvPr>
            <p:ph type="ftr" sz="quarter" idx="11"/>
          </p:nvPr>
        </p:nvSpPr>
        <p:spPr/>
        <p:txBody>
          <a:bodyPr/>
          <a:lstStyle/>
          <a:p>
            <a:endParaRPr lang="ru-UA"/>
          </a:p>
        </p:txBody>
      </p:sp>
      <p:sp>
        <p:nvSpPr>
          <p:cNvPr id="5" name="Місце для номера слайда 4">
            <a:extLst>
              <a:ext uri="{FF2B5EF4-FFF2-40B4-BE49-F238E27FC236}">
                <a16:creationId xmlns:a16="http://schemas.microsoft.com/office/drawing/2014/main" id="{A0A38D26-A6FA-41A1-AC8A-257500533F65}"/>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887668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5F41A587-87FC-484A-8250-87E12CBA5B78}"/>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3" name="Місце для нижнього колонтитула 2">
            <a:extLst>
              <a:ext uri="{FF2B5EF4-FFF2-40B4-BE49-F238E27FC236}">
                <a16:creationId xmlns:a16="http://schemas.microsoft.com/office/drawing/2014/main" id="{1F43B058-6E32-4C66-9CE4-E03EA0BD3579}"/>
              </a:ext>
            </a:extLst>
          </p:cNvPr>
          <p:cNvSpPr>
            <a:spLocks noGrp="1"/>
          </p:cNvSpPr>
          <p:nvPr>
            <p:ph type="ftr" sz="quarter" idx="11"/>
          </p:nvPr>
        </p:nvSpPr>
        <p:spPr/>
        <p:txBody>
          <a:bodyPr/>
          <a:lstStyle/>
          <a:p>
            <a:endParaRPr lang="ru-UA"/>
          </a:p>
        </p:txBody>
      </p:sp>
      <p:sp>
        <p:nvSpPr>
          <p:cNvPr id="4" name="Місце для номера слайда 3">
            <a:extLst>
              <a:ext uri="{FF2B5EF4-FFF2-40B4-BE49-F238E27FC236}">
                <a16:creationId xmlns:a16="http://schemas.microsoft.com/office/drawing/2014/main" id="{E78641CA-BA13-4851-A7E0-4B33D9C8059A}"/>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3354075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D95BC3-6AC5-4BAF-BA1D-EE385E3524EB}"/>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ru-UA"/>
          </a:p>
        </p:txBody>
      </p:sp>
      <p:sp>
        <p:nvSpPr>
          <p:cNvPr id="3" name="Місце для вмісту 2">
            <a:extLst>
              <a:ext uri="{FF2B5EF4-FFF2-40B4-BE49-F238E27FC236}">
                <a16:creationId xmlns:a16="http://schemas.microsoft.com/office/drawing/2014/main" id="{EE8C61EB-BCB6-466F-88C6-194DF15BC3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UA"/>
          </a:p>
        </p:txBody>
      </p:sp>
      <p:sp>
        <p:nvSpPr>
          <p:cNvPr id="4" name="Місце для тексту 3">
            <a:extLst>
              <a:ext uri="{FF2B5EF4-FFF2-40B4-BE49-F238E27FC236}">
                <a16:creationId xmlns:a16="http://schemas.microsoft.com/office/drawing/2014/main" id="{5262C54F-2DA1-4B28-8911-EE7330744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908B386B-B33F-460C-BB35-4F6101432FB0}"/>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6" name="Місце для нижнього колонтитула 5">
            <a:extLst>
              <a:ext uri="{FF2B5EF4-FFF2-40B4-BE49-F238E27FC236}">
                <a16:creationId xmlns:a16="http://schemas.microsoft.com/office/drawing/2014/main" id="{492B04C9-7C66-4CD8-B96F-C4AF2E65283E}"/>
              </a:ext>
            </a:extLst>
          </p:cNvPr>
          <p:cNvSpPr>
            <a:spLocks noGrp="1"/>
          </p:cNvSpPr>
          <p:nvPr>
            <p:ph type="ftr" sz="quarter" idx="11"/>
          </p:nvPr>
        </p:nvSpPr>
        <p:spPr/>
        <p:txBody>
          <a:bodyPr/>
          <a:lstStyle/>
          <a:p>
            <a:endParaRPr lang="ru-UA"/>
          </a:p>
        </p:txBody>
      </p:sp>
      <p:sp>
        <p:nvSpPr>
          <p:cNvPr id="7" name="Місце для номера слайда 6">
            <a:extLst>
              <a:ext uri="{FF2B5EF4-FFF2-40B4-BE49-F238E27FC236}">
                <a16:creationId xmlns:a16="http://schemas.microsoft.com/office/drawing/2014/main" id="{F03A0CB9-B2E8-4AF4-BDF0-578CE1AC0D38}"/>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4047587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EE20ED-96C0-46DC-A0FB-61D0C311213E}"/>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ru-UA"/>
          </a:p>
        </p:txBody>
      </p:sp>
      <p:sp>
        <p:nvSpPr>
          <p:cNvPr id="3" name="Місце для зображення 2">
            <a:extLst>
              <a:ext uri="{FF2B5EF4-FFF2-40B4-BE49-F238E27FC236}">
                <a16:creationId xmlns:a16="http://schemas.microsoft.com/office/drawing/2014/main" id="{BF5EA365-DDD5-4751-A642-FAECC1236A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UA"/>
          </a:p>
        </p:txBody>
      </p:sp>
      <p:sp>
        <p:nvSpPr>
          <p:cNvPr id="4" name="Місце для тексту 3">
            <a:extLst>
              <a:ext uri="{FF2B5EF4-FFF2-40B4-BE49-F238E27FC236}">
                <a16:creationId xmlns:a16="http://schemas.microsoft.com/office/drawing/2014/main" id="{1E76004C-A8EC-4818-AD90-DB6169DCDC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301781B9-27C3-46A9-A952-C6C8E88F919A}"/>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6" name="Місце для нижнього колонтитула 5">
            <a:extLst>
              <a:ext uri="{FF2B5EF4-FFF2-40B4-BE49-F238E27FC236}">
                <a16:creationId xmlns:a16="http://schemas.microsoft.com/office/drawing/2014/main" id="{4BBE5008-8F83-40E6-84E4-DAB64BDBB388}"/>
              </a:ext>
            </a:extLst>
          </p:cNvPr>
          <p:cNvSpPr>
            <a:spLocks noGrp="1"/>
          </p:cNvSpPr>
          <p:nvPr>
            <p:ph type="ftr" sz="quarter" idx="11"/>
          </p:nvPr>
        </p:nvSpPr>
        <p:spPr/>
        <p:txBody>
          <a:bodyPr/>
          <a:lstStyle/>
          <a:p>
            <a:endParaRPr lang="ru-UA"/>
          </a:p>
        </p:txBody>
      </p:sp>
      <p:sp>
        <p:nvSpPr>
          <p:cNvPr id="7" name="Місце для номера слайда 6">
            <a:extLst>
              <a:ext uri="{FF2B5EF4-FFF2-40B4-BE49-F238E27FC236}">
                <a16:creationId xmlns:a16="http://schemas.microsoft.com/office/drawing/2014/main" id="{01F2EDD6-6A76-41E1-9615-76CF9D831414}"/>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297578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B5D1D6-A799-4510-B539-B2BD66929073}"/>
              </a:ext>
            </a:extLst>
          </p:cNvPr>
          <p:cNvSpPr>
            <a:spLocks noGrp="1"/>
          </p:cNvSpPr>
          <p:nvPr>
            <p:ph type="title"/>
          </p:nvPr>
        </p:nvSpPr>
        <p:spPr/>
        <p:txBody>
          <a:bodyPr/>
          <a:lstStyle/>
          <a:p>
            <a:r>
              <a:rPr lang="uk-UA"/>
              <a:t>Клацніть, щоб редагувати стиль зразка заголовка</a:t>
            </a:r>
            <a:endParaRPr lang="ru-UA"/>
          </a:p>
        </p:txBody>
      </p:sp>
      <p:sp>
        <p:nvSpPr>
          <p:cNvPr id="3" name="Місце для вертикального тексту 2">
            <a:extLst>
              <a:ext uri="{FF2B5EF4-FFF2-40B4-BE49-F238E27FC236}">
                <a16:creationId xmlns:a16="http://schemas.microsoft.com/office/drawing/2014/main" id="{4D1DA0B6-1527-4536-9DB6-186E88888311}"/>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UA"/>
          </a:p>
        </p:txBody>
      </p:sp>
      <p:sp>
        <p:nvSpPr>
          <p:cNvPr id="4" name="Місце для дати 3">
            <a:extLst>
              <a:ext uri="{FF2B5EF4-FFF2-40B4-BE49-F238E27FC236}">
                <a16:creationId xmlns:a16="http://schemas.microsoft.com/office/drawing/2014/main" id="{4028DD37-BFE3-450E-9825-B35F763926C8}"/>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5" name="Місце для нижнього колонтитула 4">
            <a:extLst>
              <a:ext uri="{FF2B5EF4-FFF2-40B4-BE49-F238E27FC236}">
                <a16:creationId xmlns:a16="http://schemas.microsoft.com/office/drawing/2014/main" id="{CDF89C28-3D25-4542-9E11-C5E22CA32533}"/>
              </a:ext>
            </a:extLst>
          </p:cNvPr>
          <p:cNvSpPr>
            <a:spLocks noGrp="1"/>
          </p:cNvSpPr>
          <p:nvPr>
            <p:ph type="ftr" sz="quarter" idx="11"/>
          </p:nvPr>
        </p:nvSpPr>
        <p:spPr/>
        <p:txBody>
          <a:bodyPr/>
          <a:lstStyle/>
          <a:p>
            <a:endParaRPr lang="ru-UA"/>
          </a:p>
        </p:txBody>
      </p:sp>
      <p:sp>
        <p:nvSpPr>
          <p:cNvPr id="6" name="Місце для номера слайда 5">
            <a:extLst>
              <a:ext uri="{FF2B5EF4-FFF2-40B4-BE49-F238E27FC236}">
                <a16:creationId xmlns:a16="http://schemas.microsoft.com/office/drawing/2014/main" id="{CF996496-5495-4EBE-95A1-E65A2B39D7C2}"/>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3027456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ED410804-12F8-4988-AE75-890E0E4858E7}"/>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endParaRPr lang="ru-UA"/>
          </a:p>
        </p:txBody>
      </p:sp>
      <p:sp>
        <p:nvSpPr>
          <p:cNvPr id="3" name="Місце для вертикального тексту 2">
            <a:extLst>
              <a:ext uri="{FF2B5EF4-FFF2-40B4-BE49-F238E27FC236}">
                <a16:creationId xmlns:a16="http://schemas.microsoft.com/office/drawing/2014/main" id="{E0F5FDE5-C0CA-4D82-9135-71A8FF350192}"/>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UA"/>
          </a:p>
        </p:txBody>
      </p:sp>
      <p:sp>
        <p:nvSpPr>
          <p:cNvPr id="4" name="Місце для дати 3">
            <a:extLst>
              <a:ext uri="{FF2B5EF4-FFF2-40B4-BE49-F238E27FC236}">
                <a16:creationId xmlns:a16="http://schemas.microsoft.com/office/drawing/2014/main" id="{1ABCE8AE-FCB3-4984-BED0-CF695BBDB157}"/>
              </a:ext>
            </a:extLst>
          </p:cNvPr>
          <p:cNvSpPr>
            <a:spLocks noGrp="1"/>
          </p:cNvSpPr>
          <p:nvPr>
            <p:ph type="dt" sz="half" idx="10"/>
          </p:nvPr>
        </p:nvSpPr>
        <p:spPr/>
        <p:txBody>
          <a:bodyPr/>
          <a:lstStyle/>
          <a:p>
            <a:fld id="{DE7915E1-7D6E-47DE-90E3-63AD7BF66254}" type="datetimeFigureOut">
              <a:rPr lang="ru-UA" smtClean="0"/>
              <a:t>21.01.2026</a:t>
            </a:fld>
            <a:endParaRPr lang="ru-UA"/>
          </a:p>
        </p:txBody>
      </p:sp>
      <p:sp>
        <p:nvSpPr>
          <p:cNvPr id="5" name="Місце для нижнього колонтитула 4">
            <a:extLst>
              <a:ext uri="{FF2B5EF4-FFF2-40B4-BE49-F238E27FC236}">
                <a16:creationId xmlns:a16="http://schemas.microsoft.com/office/drawing/2014/main" id="{84C1D068-64F3-4FD8-BED7-63BB57CC8E63}"/>
              </a:ext>
            </a:extLst>
          </p:cNvPr>
          <p:cNvSpPr>
            <a:spLocks noGrp="1"/>
          </p:cNvSpPr>
          <p:nvPr>
            <p:ph type="ftr" sz="quarter" idx="11"/>
          </p:nvPr>
        </p:nvSpPr>
        <p:spPr/>
        <p:txBody>
          <a:bodyPr/>
          <a:lstStyle/>
          <a:p>
            <a:endParaRPr lang="ru-UA"/>
          </a:p>
        </p:txBody>
      </p:sp>
      <p:sp>
        <p:nvSpPr>
          <p:cNvPr id="6" name="Місце для номера слайда 5">
            <a:extLst>
              <a:ext uri="{FF2B5EF4-FFF2-40B4-BE49-F238E27FC236}">
                <a16:creationId xmlns:a16="http://schemas.microsoft.com/office/drawing/2014/main" id="{A8DB10F6-B875-40DE-885F-B0A69C89C9E0}"/>
              </a:ext>
            </a:extLst>
          </p:cNvPr>
          <p:cNvSpPr>
            <a:spLocks noGrp="1"/>
          </p:cNvSpPr>
          <p:nvPr>
            <p:ph type="sldNum" sz="quarter" idx="12"/>
          </p:nvPr>
        </p:nvSpPr>
        <p:spPr/>
        <p:txBody>
          <a:bodyPr/>
          <a:lstStyle/>
          <a:p>
            <a:fld id="{96103109-BB20-450B-9DF4-FA017D076306}" type="slidenum">
              <a:rPr lang="ru-UA" smtClean="0"/>
              <a:t>‹№›</a:t>
            </a:fld>
            <a:endParaRPr lang="ru-UA"/>
          </a:p>
        </p:txBody>
      </p:sp>
    </p:spTree>
    <p:extLst>
      <p:ext uri="{BB962C8B-B14F-4D97-AF65-F5344CB8AC3E}">
        <p14:creationId xmlns:p14="http://schemas.microsoft.com/office/powerpoint/2010/main" val="1625583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7F7FF8CA-B0E9-4796-8DEB-D7A2F2A1B8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ru-UA"/>
          </a:p>
        </p:txBody>
      </p:sp>
      <p:sp>
        <p:nvSpPr>
          <p:cNvPr id="3" name="Місце для тексту 2">
            <a:extLst>
              <a:ext uri="{FF2B5EF4-FFF2-40B4-BE49-F238E27FC236}">
                <a16:creationId xmlns:a16="http://schemas.microsoft.com/office/drawing/2014/main" id="{DE72AC7B-A84B-4975-9D66-6D502811A9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UA"/>
          </a:p>
        </p:txBody>
      </p:sp>
      <p:sp>
        <p:nvSpPr>
          <p:cNvPr id="4" name="Місце для дати 3">
            <a:extLst>
              <a:ext uri="{FF2B5EF4-FFF2-40B4-BE49-F238E27FC236}">
                <a16:creationId xmlns:a16="http://schemas.microsoft.com/office/drawing/2014/main" id="{9DD5BFF4-1C1F-4203-AF3C-7107272AB3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7915E1-7D6E-47DE-90E3-63AD7BF66254}" type="datetimeFigureOut">
              <a:rPr lang="ru-UA" smtClean="0"/>
              <a:t>21.01.2026</a:t>
            </a:fld>
            <a:endParaRPr lang="ru-UA"/>
          </a:p>
        </p:txBody>
      </p:sp>
      <p:sp>
        <p:nvSpPr>
          <p:cNvPr id="5" name="Місце для нижнього колонтитула 4">
            <a:extLst>
              <a:ext uri="{FF2B5EF4-FFF2-40B4-BE49-F238E27FC236}">
                <a16:creationId xmlns:a16="http://schemas.microsoft.com/office/drawing/2014/main" id="{26705EEF-0E92-4B5B-AA32-DA261F0CB0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UA"/>
          </a:p>
        </p:txBody>
      </p:sp>
      <p:sp>
        <p:nvSpPr>
          <p:cNvPr id="6" name="Місце для номера слайда 5">
            <a:extLst>
              <a:ext uri="{FF2B5EF4-FFF2-40B4-BE49-F238E27FC236}">
                <a16:creationId xmlns:a16="http://schemas.microsoft.com/office/drawing/2014/main" id="{654A7768-639D-4FEA-8A60-88C26CF2B5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103109-BB20-450B-9DF4-FA017D076306}" type="slidenum">
              <a:rPr lang="ru-UA" smtClean="0"/>
              <a:t>‹№›</a:t>
            </a:fld>
            <a:endParaRPr lang="ru-UA"/>
          </a:p>
        </p:txBody>
      </p:sp>
    </p:spTree>
    <p:extLst>
      <p:ext uri="{BB962C8B-B14F-4D97-AF65-F5344CB8AC3E}">
        <p14:creationId xmlns:p14="http://schemas.microsoft.com/office/powerpoint/2010/main" val="1031460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agrotimes.ua/agronomiya/najnyzhchyj-vmist-gumusu-v-grunti-na-zhytomyrshhyni-ta-volyni/"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F17A74-A95A-4B04-93CD-8A1B50C4FA80}"/>
              </a:ext>
            </a:extLst>
          </p:cNvPr>
          <p:cNvSpPr>
            <a:spLocks noGrp="1"/>
          </p:cNvSpPr>
          <p:nvPr>
            <p:ph type="ctrTitle"/>
          </p:nvPr>
        </p:nvSpPr>
        <p:spPr>
          <a:xfrm>
            <a:off x="1524000" y="1818167"/>
            <a:ext cx="9144000" cy="1883181"/>
          </a:xfrm>
        </p:spPr>
        <p:txBody>
          <a:bodyPr>
            <a:normAutofit/>
          </a:bodyPr>
          <a:lstStyle/>
          <a:p>
            <a:r>
              <a:rPr lang="ru-RU" sz="4000" dirty="0">
                <a:latin typeface="Times New Roman" panose="02020603050405020304" pitchFamily="18" charset="0"/>
                <a:cs typeface="Times New Roman" panose="02020603050405020304" pitchFamily="18" charset="0"/>
              </a:rPr>
              <a:t>ПОКРАЩЕННЯ  РОДЮЧОСТІ  ГРУНТІВ  ШЛЯХОМ  ВИКОРИСТАННЯ  ДИГЕСТАТУ</a:t>
            </a:r>
            <a:endParaRPr lang="ru-UA" sz="4000" dirty="0">
              <a:latin typeface="Times New Roman" panose="02020603050405020304" pitchFamily="18" charset="0"/>
              <a:cs typeface="Times New Roman" panose="02020603050405020304" pitchFamily="18" charset="0"/>
            </a:endParaRPr>
          </a:p>
        </p:txBody>
      </p:sp>
      <p:sp>
        <p:nvSpPr>
          <p:cNvPr id="3" name="Підзаголовок 2">
            <a:extLst>
              <a:ext uri="{FF2B5EF4-FFF2-40B4-BE49-F238E27FC236}">
                <a16:creationId xmlns:a16="http://schemas.microsoft.com/office/drawing/2014/main" id="{492B1197-860E-49BB-AB60-F42A6277CF90}"/>
              </a:ext>
            </a:extLst>
          </p:cNvPr>
          <p:cNvSpPr>
            <a:spLocks noGrp="1"/>
          </p:cNvSpPr>
          <p:nvPr>
            <p:ph type="subTitle" idx="1"/>
          </p:nvPr>
        </p:nvSpPr>
        <p:spPr>
          <a:xfrm>
            <a:off x="1428307" y="135824"/>
            <a:ext cx="9144000" cy="1193246"/>
          </a:xfrm>
        </p:spPr>
        <p:txBody>
          <a:bodyPr/>
          <a:lstStyle/>
          <a:p>
            <a:r>
              <a:rPr lang="ru-RU"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КОМУНАЛЬНИЙ ЗАКЛАД ПОЗАШКІЛЬНОЇ ОСВІТИ «КИЇВСЬКА МАЛА АКАДЕМІЯ НАУК УЧНІВСЬКОЇ МОЛОДІ»</a:t>
            </a:r>
          </a:p>
          <a:p>
            <a:endParaRPr lang="ru-UA" dirty="0"/>
          </a:p>
        </p:txBody>
      </p:sp>
      <p:sp>
        <p:nvSpPr>
          <p:cNvPr id="5" name="TextBox 4">
            <a:extLst>
              <a:ext uri="{FF2B5EF4-FFF2-40B4-BE49-F238E27FC236}">
                <a16:creationId xmlns:a16="http://schemas.microsoft.com/office/drawing/2014/main" id="{26C09E8C-BE28-461B-9DBB-FDC86313F11A}"/>
              </a:ext>
            </a:extLst>
          </p:cNvPr>
          <p:cNvSpPr txBox="1"/>
          <p:nvPr/>
        </p:nvSpPr>
        <p:spPr>
          <a:xfrm>
            <a:off x="6007395" y="4412810"/>
            <a:ext cx="5765505" cy="1477328"/>
          </a:xfrm>
          <a:prstGeom prst="rect">
            <a:avLst/>
          </a:prstGeom>
          <a:noFill/>
        </p:spPr>
        <p:txBody>
          <a:bodyPr wrap="square">
            <a:spAutoFit/>
          </a:bodyPr>
          <a:lstStyle/>
          <a:p>
            <a:pPr algn="just"/>
            <a:r>
              <a:rPr lang="uk-UA" sz="1800" b="1" dirty="0">
                <a:solidFill>
                  <a:schemeClr val="tx1"/>
                </a:solidFill>
                <a:latin typeface="Times" pitchFamily="2" charset="0"/>
              </a:rPr>
              <a:t>Макаревич Владислав Сергійович, </a:t>
            </a:r>
            <a:r>
              <a:rPr lang="uk-UA" sz="1800" dirty="0">
                <a:solidFill>
                  <a:schemeClr val="tx1"/>
                </a:solidFill>
                <a:latin typeface="Times" pitchFamily="2" charset="0"/>
              </a:rPr>
              <a:t>учень </a:t>
            </a:r>
            <a:r>
              <a:rPr lang="ru-RU" sz="1800" dirty="0">
                <a:solidFill>
                  <a:schemeClr val="tx1"/>
                </a:solidFill>
                <a:latin typeface="Times" pitchFamily="2" charset="0"/>
              </a:rPr>
              <a:t>10 </a:t>
            </a:r>
            <a:r>
              <a:rPr lang="uk-UA" sz="1800" dirty="0">
                <a:solidFill>
                  <a:schemeClr val="tx1"/>
                </a:solidFill>
                <a:latin typeface="Times" pitchFamily="2" charset="0"/>
              </a:rPr>
              <a:t>класу Академічного ліцею </a:t>
            </a:r>
            <a:r>
              <a:rPr lang="ru-RU" sz="1800" dirty="0">
                <a:solidFill>
                  <a:schemeClr val="tx1"/>
                </a:solidFill>
                <a:latin typeface="Times" pitchFamily="2" charset="0"/>
              </a:rPr>
              <a:t>№ 47 </a:t>
            </a:r>
            <a:r>
              <a:rPr lang="uk-UA" sz="1800" dirty="0">
                <a:solidFill>
                  <a:schemeClr val="tx1"/>
                </a:solidFill>
                <a:latin typeface="Times" pitchFamily="2" charset="0"/>
              </a:rPr>
              <a:t>Печерського району м. Києва</a:t>
            </a:r>
            <a:br>
              <a:rPr lang="uk-UA" sz="1800" b="1" dirty="0">
                <a:solidFill>
                  <a:schemeClr val="tx1"/>
                </a:solidFill>
                <a:latin typeface="Times" pitchFamily="2" charset="0"/>
              </a:rPr>
            </a:br>
            <a:r>
              <a:rPr lang="uk-UA" sz="1800" b="1" dirty="0">
                <a:solidFill>
                  <a:schemeClr val="tx1"/>
                </a:solidFill>
                <a:latin typeface="Times" pitchFamily="2" charset="0"/>
              </a:rPr>
              <a:t>Педагогічний керівник: </a:t>
            </a:r>
            <a:r>
              <a:rPr lang="uk-UA" sz="1800" dirty="0">
                <a:solidFill>
                  <a:schemeClr val="tx1"/>
                </a:solidFill>
                <a:latin typeface="Times" pitchFamily="2" charset="0"/>
              </a:rPr>
              <a:t>Володіна Юлія Миколаївна, учитель біології Академічного ліцею №</a:t>
            </a:r>
            <a:r>
              <a:rPr lang="en-US" sz="1800" dirty="0">
                <a:solidFill>
                  <a:schemeClr val="tx1"/>
                </a:solidFill>
                <a:latin typeface="Times" pitchFamily="2" charset="0"/>
              </a:rPr>
              <a:t> </a:t>
            </a:r>
            <a:r>
              <a:rPr lang="uk-UA" sz="1800" dirty="0">
                <a:solidFill>
                  <a:schemeClr val="tx1"/>
                </a:solidFill>
                <a:latin typeface="Times" pitchFamily="2" charset="0"/>
              </a:rPr>
              <a:t>47</a:t>
            </a:r>
            <a:r>
              <a:rPr lang="en-US" sz="1800" dirty="0">
                <a:solidFill>
                  <a:schemeClr val="tx1"/>
                </a:solidFill>
                <a:latin typeface="Times" pitchFamily="2" charset="0"/>
              </a:rPr>
              <a:t> </a:t>
            </a:r>
            <a:r>
              <a:rPr lang="uk-UA" sz="1800" dirty="0">
                <a:solidFill>
                  <a:schemeClr val="tx1"/>
                </a:solidFill>
                <a:latin typeface="Times" pitchFamily="2" charset="0"/>
              </a:rPr>
              <a:t>Печерського району м. Києва</a:t>
            </a:r>
          </a:p>
        </p:txBody>
      </p:sp>
      <p:sp>
        <p:nvSpPr>
          <p:cNvPr id="6" name="TextBox 5">
            <a:extLst>
              <a:ext uri="{FF2B5EF4-FFF2-40B4-BE49-F238E27FC236}">
                <a16:creationId xmlns:a16="http://schemas.microsoft.com/office/drawing/2014/main" id="{71D21199-D569-4EDC-A49F-CFD033C4C9D6}"/>
              </a:ext>
            </a:extLst>
          </p:cNvPr>
          <p:cNvSpPr txBox="1"/>
          <p:nvPr/>
        </p:nvSpPr>
        <p:spPr>
          <a:xfrm>
            <a:off x="5217041" y="6139935"/>
            <a:ext cx="878959" cy="369332"/>
          </a:xfrm>
          <a:prstGeom prst="rect">
            <a:avLst/>
          </a:prstGeom>
          <a:noFill/>
        </p:spPr>
        <p:txBody>
          <a:bodyPr wrap="square">
            <a:spAutoFit/>
          </a:bodyPr>
          <a:lstStyle/>
          <a:p>
            <a:r>
              <a:rPr lang="en-US" sz="1800" b="1" dirty="0">
                <a:solidFill>
                  <a:schemeClr val="tx1"/>
                </a:solidFill>
                <a:latin typeface="Times" pitchFamily="2" charset="0"/>
              </a:rPr>
              <a:t>2026</a:t>
            </a:r>
            <a:endParaRPr lang="uk-UA" sz="1800" dirty="0">
              <a:solidFill>
                <a:schemeClr val="tx1"/>
              </a:solidFill>
              <a:latin typeface="Times" pitchFamily="2" charset="0"/>
            </a:endParaRPr>
          </a:p>
        </p:txBody>
      </p:sp>
    </p:spTree>
    <p:extLst>
      <p:ext uri="{BB962C8B-B14F-4D97-AF65-F5344CB8AC3E}">
        <p14:creationId xmlns:p14="http://schemas.microsoft.com/office/powerpoint/2010/main" val="618284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2D97AB1-9DB8-4AF9-A1E0-960F67555153}"/>
              </a:ext>
            </a:extLst>
          </p:cNvPr>
          <p:cNvSpPr txBox="1"/>
          <p:nvPr/>
        </p:nvSpPr>
        <p:spPr>
          <a:xfrm>
            <a:off x="305686" y="400791"/>
            <a:ext cx="11655942" cy="1754326"/>
          </a:xfrm>
          <a:prstGeom prst="rect">
            <a:avLst/>
          </a:prstGeom>
          <a:noFill/>
        </p:spPr>
        <p:txBody>
          <a:bodyPr wrap="square">
            <a:spAutoFit/>
          </a:bodyPr>
          <a:lstStyle/>
          <a:p>
            <a:pPr algn="ctr"/>
            <a:r>
              <a:rPr lang="uk-UA" b="1" dirty="0">
                <a:solidFill>
                  <a:srgbClr val="000000"/>
                </a:solidFill>
                <a:latin typeface="Times New Roman" panose="02020603050405020304" pitchFamily="18" charset="0"/>
                <a:cs typeface="Times New Roman" panose="02020603050405020304" pitchFamily="18" charset="0"/>
              </a:rPr>
              <a:t>АКТУАЛЬНІСТЬ  ДОСЛІДЖЕННЯ</a:t>
            </a:r>
            <a:endParaRPr lang="uk-UA" sz="1800" b="1" dirty="0">
              <a:solidFill>
                <a:srgbClr val="000000"/>
              </a:solidFill>
              <a:latin typeface="Times New Roman" panose="02020603050405020304" pitchFamily="18" charset="0"/>
              <a:cs typeface="Times New Roman" panose="02020603050405020304" pitchFamily="18" charset="0"/>
            </a:endParaRPr>
          </a:p>
          <a:p>
            <a:pPr algn="just"/>
            <a:r>
              <a:rPr lang="uk-UA" sz="1800" dirty="0">
                <a:solidFill>
                  <a:srgbClr val="000000"/>
                </a:solidFill>
                <a:latin typeface="Times New Roman" panose="02020603050405020304" pitchFamily="18" charset="0"/>
                <a:cs typeface="Times New Roman" panose="02020603050405020304" pitchFamily="18" charset="0"/>
              </a:rPr>
              <a:t>В умовах війни в Україні питання енергетичної безпеки набуло особливого значення, адже руйнування інфраструктури та дефіцит енергоресурсів потребують пошуку відновлюваних джерел енергії. Одним із найперспективніших напрямів є використання біогазових технологій, що дозволяють отримувати енергію з відходів сільського господарства та одночасно зменшувати шкідливий вплив на довкілля. Дослідження розвитку біогазових установок і застосування дигестату як добрива сприяє формуванню екологічної свідомості молоді</a:t>
            </a:r>
          </a:p>
        </p:txBody>
      </p:sp>
      <p:sp>
        <p:nvSpPr>
          <p:cNvPr id="7" name="TextBox 6">
            <a:extLst>
              <a:ext uri="{FF2B5EF4-FFF2-40B4-BE49-F238E27FC236}">
                <a16:creationId xmlns:a16="http://schemas.microsoft.com/office/drawing/2014/main" id="{ADE610BB-9F5A-438C-B87A-66E53B1D8244}"/>
              </a:ext>
            </a:extLst>
          </p:cNvPr>
          <p:cNvSpPr txBox="1"/>
          <p:nvPr/>
        </p:nvSpPr>
        <p:spPr>
          <a:xfrm>
            <a:off x="342457" y="2228671"/>
            <a:ext cx="11507086" cy="1200329"/>
          </a:xfrm>
          <a:prstGeom prst="rect">
            <a:avLst/>
          </a:prstGeom>
          <a:noFill/>
        </p:spPr>
        <p:txBody>
          <a:bodyPr wrap="square">
            <a:spAutoFit/>
          </a:bodyPr>
          <a:lstStyle/>
          <a:p>
            <a:pPr algn="ctr"/>
            <a:r>
              <a:rPr lang="uk-UA" b="1" dirty="0">
                <a:latin typeface="Times New Roman" panose="02020603050405020304" pitchFamily="18" charset="0"/>
                <a:cs typeface="Times New Roman" panose="02020603050405020304" pitchFamily="18" charset="0"/>
              </a:rPr>
              <a:t>МЕТА ДОСЛІДЖЕННЯ: </a:t>
            </a:r>
          </a:p>
          <a:p>
            <a:r>
              <a:rPr lang="uk-UA" dirty="0">
                <a:latin typeface="Times New Roman" panose="02020603050405020304" pitchFamily="18" charset="0"/>
                <a:cs typeface="Times New Roman" panose="02020603050405020304" pitchFamily="18" charset="0"/>
              </a:rPr>
              <a:t>дослідити перспективи розвитку біогазових технологій у сільському господарстві України та обґрунтувати екологічну й агрономічну ефективність використання дигестату як органічного добрива для збереження родючості ґрунтів.</a:t>
            </a:r>
          </a:p>
        </p:txBody>
      </p:sp>
      <p:sp>
        <p:nvSpPr>
          <p:cNvPr id="9" name="TextBox 8">
            <a:extLst>
              <a:ext uri="{FF2B5EF4-FFF2-40B4-BE49-F238E27FC236}">
                <a16:creationId xmlns:a16="http://schemas.microsoft.com/office/drawing/2014/main" id="{80D15571-A01E-467C-AC5C-34FFA7B0053D}"/>
              </a:ext>
            </a:extLst>
          </p:cNvPr>
          <p:cNvSpPr txBox="1"/>
          <p:nvPr/>
        </p:nvSpPr>
        <p:spPr>
          <a:xfrm>
            <a:off x="342014" y="3193604"/>
            <a:ext cx="11432658" cy="878895"/>
          </a:xfrm>
          <a:prstGeom prst="rect">
            <a:avLst/>
          </a:prstGeom>
          <a:noFill/>
        </p:spPr>
        <p:txBody>
          <a:bodyPr wrap="square">
            <a:spAutoFit/>
          </a:bodyPr>
          <a:lstStyle/>
          <a:p>
            <a:pPr algn="ctr">
              <a:lnSpc>
                <a:spcPct val="150000"/>
              </a:lnSpc>
              <a:tabLst>
                <a:tab pos="1021080" algn="l"/>
              </a:tabLst>
            </a:pPr>
            <a:r>
              <a:rPr lang="uk-UA"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ПРЕДМЕТ ДОСЛІДЖЕННЯ</a:t>
            </a:r>
          </a:p>
          <a:p>
            <a:pPr algn="just">
              <a:lnSpc>
                <a:spcPct val="150000"/>
              </a:lnSpc>
              <a:tabLst>
                <a:tab pos="1021080" algn="l"/>
              </a:tabLst>
            </a:pPr>
            <a:r>
              <a:rPr lang="uk-UA"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технологічні, енергетичні та екологічні аспекти виробництва біогазу та використання дигестату в агросистемах.</a:t>
            </a:r>
            <a:endParaRPr lang="ru-UA"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11" name="TextBox 10">
            <a:extLst>
              <a:ext uri="{FF2B5EF4-FFF2-40B4-BE49-F238E27FC236}">
                <a16:creationId xmlns:a16="http://schemas.microsoft.com/office/drawing/2014/main" id="{B61D575F-1EB1-4CA0-9AAB-EA4DF1E8D87B}"/>
              </a:ext>
            </a:extLst>
          </p:cNvPr>
          <p:cNvSpPr txBox="1"/>
          <p:nvPr/>
        </p:nvSpPr>
        <p:spPr>
          <a:xfrm>
            <a:off x="417328" y="4072499"/>
            <a:ext cx="11432658" cy="2554545"/>
          </a:xfrm>
          <a:prstGeom prst="rect">
            <a:avLst/>
          </a:prstGeom>
          <a:noFill/>
        </p:spPr>
        <p:txBody>
          <a:bodyPr wrap="square">
            <a:spAutoFit/>
          </a:bodyPr>
          <a:lstStyle/>
          <a:p>
            <a:pPr algn="just"/>
            <a:r>
              <a:rPr lang="uk-UA" sz="1600" b="1" dirty="0">
                <a:solidFill>
                  <a:srgbClr val="000000"/>
                </a:solidFill>
                <a:effectLst/>
                <a:latin typeface="Times New Roman" panose="02020603050405020304" pitchFamily="18" charset="0"/>
                <a:ea typeface="Times New Roman" panose="02020603050405020304" pitchFamily="18" charset="0"/>
              </a:rPr>
              <a:t>Теоретична цінність роботи.</a:t>
            </a:r>
            <a:r>
              <a:rPr lang="uk-UA" sz="1600" dirty="0">
                <a:solidFill>
                  <a:srgbClr val="000000"/>
                </a:solidFill>
                <a:effectLst/>
                <a:latin typeface="Times New Roman" panose="02020603050405020304" pitchFamily="18" charset="0"/>
                <a:ea typeface="Times New Roman" panose="02020603050405020304" pitchFamily="18" charset="0"/>
              </a:rPr>
              <a:t> Цінність дослідження полягає у систематизації знань про принципи роботи біогазових установок, можливості використання різних видів сільськогосподарської сировини та особливості застосування дигестату як добрива. Робота узагальнює сучасні наукові підходи до розвитку відновлюваної енергетики та показує взаємозв’язок між екологічними, енергетичними і аграрними процесами.</a:t>
            </a:r>
            <a:endParaRPr lang="ru-UA" sz="1600" dirty="0">
              <a:effectLst/>
              <a:latin typeface="Times New Roman" panose="02020603050405020304" pitchFamily="18" charset="0"/>
              <a:ea typeface="Times New Roman" panose="02020603050405020304" pitchFamily="18" charset="0"/>
            </a:endParaRPr>
          </a:p>
          <a:p>
            <a:pPr algn="just"/>
            <a:r>
              <a:rPr lang="uk-UA" sz="1600" dirty="0">
                <a:solidFill>
                  <a:srgbClr val="000000"/>
                </a:solidFill>
                <a:effectLst/>
                <a:latin typeface="Times New Roman" panose="02020603050405020304" pitchFamily="18" charset="0"/>
                <a:ea typeface="Times New Roman" panose="02020603050405020304" pitchFamily="18" charset="0"/>
              </a:rPr>
              <a:t>Матеріали дослідження можуть бути використані для формування екологічної культури учнів, розвитку їхнього наукового мислення та ознайомлення з інноваційними технологіями у сфері зеленої енергетики.</a:t>
            </a:r>
            <a:endParaRPr lang="ru-UA" sz="1600" dirty="0">
              <a:effectLst/>
              <a:latin typeface="Times New Roman" panose="02020603050405020304" pitchFamily="18" charset="0"/>
              <a:ea typeface="Times New Roman" panose="02020603050405020304" pitchFamily="18" charset="0"/>
            </a:endParaRPr>
          </a:p>
          <a:p>
            <a:pPr algn="just"/>
            <a:r>
              <a:rPr lang="uk-UA" sz="1600" b="1" dirty="0">
                <a:solidFill>
                  <a:srgbClr val="000000"/>
                </a:solidFill>
                <a:effectLst/>
                <a:latin typeface="Times New Roman" panose="02020603050405020304" pitchFamily="18" charset="0"/>
                <a:ea typeface="Times New Roman" panose="02020603050405020304" pitchFamily="18" charset="0"/>
              </a:rPr>
              <a:t>Практична цінність роботи.</a:t>
            </a:r>
            <a:r>
              <a:rPr lang="uk-UA" sz="1600" dirty="0">
                <a:solidFill>
                  <a:srgbClr val="000000"/>
                </a:solidFill>
                <a:effectLst/>
                <a:latin typeface="Times New Roman" panose="02020603050405020304" pitchFamily="18" charset="0"/>
                <a:ea typeface="Times New Roman" panose="02020603050405020304" pitchFamily="18" charset="0"/>
              </a:rPr>
              <a:t> Застосування отриманих результатів роботи підвищить обізнаність учнівської молоді щодо проблем енергетичної безпеки, раціонального використання ресурсів і збереження родючості ґрунтів. Робота може бути використана для популяризації біоенергетики серед школярів, організації гурткової діяльності, виставок наукових робіт і проєктів екологічного спрямування.</a:t>
            </a:r>
            <a:endParaRPr lang="ru-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6456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0ADD7C-27FC-4720-8879-1104A2AB3EFC}"/>
              </a:ext>
            </a:extLst>
          </p:cNvPr>
          <p:cNvSpPr txBox="1"/>
          <p:nvPr/>
        </p:nvSpPr>
        <p:spPr>
          <a:xfrm>
            <a:off x="2113219" y="182588"/>
            <a:ext cx="7753793" cy="587148"/>
          </a:xfrm>
          <a:prstGeom prst="rect">
            <a:avLst/>
          </a:prstGeom>
          <a:noFill/>
        </p:spPr>
        <p:txBody>
          <a:bodyPr wrap="square">
            <a:spAutoFit/>
          </a:bodyPr>
          <a:lstStyle/>
          <a:p>
            <a:pPr marL="457200" indent="449580">
              <a:lnSpc>
                <a:spcPct val="150000"/>
              </a:lnSpc>
              <a:spcAft>
                <a:spcPts val="800"/>
              </a:spcAft>
            </a:pPr>
            <a:r>
              <a:rPr lang="uk-UA" sz="24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Перспективи розвитку біогазових технологій  </a:t>
            </a:r>
            <a:endParaRPr lang="ru-UA" sz="2400" b="1" dirt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1026" name="Графіка 1">
            <a:extLst>
              <a:ext uri="{FF2B5EF4-FFF2-40B4-BE49-F238E27FC236}">
                <a16:creationId xmlns:a16="http://schemas.microsoft.com/office/drawing/2014/main" id="{2E8E5AD7-6F99-478B-8527-6D0148CB2E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799" r="-11" b="10019"/>
          <a:stretch>
            <a:fillRect/>
          </a:stretch>
        </p:blipFill>
        <p:spPr bwMode="auto">
          <a:xfrm>
            <a:off x="1750534" y="959469"/>
            <a:ext cx="8964692" cy="5016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16875FCB-2FAF-40D5-A0AE-E9746F19092D}"/>
              </a:ext>
            </a:extLst>
          </p:cNvPr>
          <p:cNvSpPr txBox="1"/>
          <p:nvPr/>
        </p:nvSpPr>
        <p:spPr>
          <a:xfrm>
            <a:off x="1750534" y="6067212"/>
            <a:ext cx="9550252" cy="646331"/>
          </a:xfrm>
          <a:prstGeom prst="rect">
            <a:avLst/>
          </a:prstGeom>
          <a:noFill/>
        </p:spPr>
        <p:txBody>
          <a:bodyPr wrap="square">
            <a:spAutoFit/>
          </a:bodyPr>
          <a:lstStyle/>
          <a:p>
            <a:pPr algn="ctr"/>
            <a:r>
              <a:rPr lang="uk-UA" sz="18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Рис 1 – Енергетичний потенціал біомаси України у 2021 р (42,77 млн. т. н. е. = 50% від загального постачання первинної енергії (86,36 млн т н. е в 2020 р.).  </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242580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0ADD7C-27FC-4720-8879-1104A2AB3EFC}"/>
              </a:ext>
            </a:extLst>
          </p:cNvPr>
          <p:cNvSpPr txBox="1"/>
          <p:nvPr/>
        </p:nvSpPr>
        <p:spPr>
          <a:xfrm>
            <a:off x="1990226" y="144456"/>
            <a:ext cx="7753793" cy="587148"/>
          </a:xfrm>
          <a:prstGeom prst="rect">
            <a:avLst/>
          </a:prstGeom>
          <a:noFill/>
        </p:spPr>
        <p:txBody>
          <a:bodyPr wrap="square">
            <a:spAutoFit/>
          </a:bodyPr>
          <a:lstStyle/>
          <a:p>
            <a:pPr marL="457200" indent="449580">
              <a:lnSpc>
                <a:spcPct val="150000"/>
              </a:lnSpc>
              <a:spcAft>
                <a:spcPts val="800"/>
              </a:spcAft>
            </a:pPr>
            <a:r>
              <a:rPr lang="uk-UA" sz="24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Перспективи розвитку біогазових технологій  </a:t>
            </a:r>
            <a:endParaRPr lang="ru-UA" sz="2400" b="1"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6" name="TextBox 5">
            <a:extLst>
              <a:ext uri="{FF2B5EF4-FFF2-40B4-BE49-F238E27FC236}">
                <a16:creationId xmlns:a16="http://schemas.microsoft.com/office/drawing/2014/main" id="{F4B50E29-1148-4E7C-B187-54FFDE6078D0}"/>
              </a:ext>
            </a:extLst>
          </p:cNvPr>
          <p:cNvSpPr txBox="1"/>
          <p:nvPr/>
        </p:nvSpPr>
        <p:spPr>
          <a:xfrm>
            <a:off x="4452384" y="731605"/>
            <a:ext cx="3777216" cy="369332"/>
          </a:xfrm>
          <a:prstGeom prst="rect">
            <a:avLst/>
          </a:prstGeom>
          <a:noFill/>
        </p:spPr>
        <p:txBody>
          <a:bodyPr wrap="square">
            <a:spAutoFit/>
          </a:bodyPr>
          <a:lstStyle/>
          <a:p>
            <a:r>
              <a:rPr lang="uk-UA" sz="1800" b="1" dirty="0">
                <a:solidFill>
                  <a:srgbClr val="000000"/>
                </a:solidFill>
                <a:effectLst/>
                <a:latin typeface="Times New Roman" panose="02020603050405020304" pitchFamily="18" charset="0"/>
                <a:ea typeface="SimSun" panose="02010600030101010101" pitchFamily="2" charset="-122"/>
              </a:rPr>
              <a:t>Компоненти біогазової установки</a:t>
            </a:r>
            <a:endParaRPr lang="ru-UA" b="1" dirty="0"/>
          </a:p>
        </p:txBody>
      </p:sp>
      <p:sp>
        <p:nvSpPr>
          <p:cNvPr id="3" name="Rectangle 2">
            <a:extLst>
              <a:ext uri="{FF2B5EF4-FFF2-40B4-BE49-F238E27FC236}">
                <a16:creationId xmlns:a16="http://schemas.microsoft.com/office/drawing/2014/main" id="{60701076-742F-42B2-9AFA-C5D5418D6D81}"/>
              </a:ext>
            </a:extLst>
          </p:cNvPr>
          <p:cNvSpPr>
            <a:spLocks noChangeArrowheads="1"/>
          </p:cNvSpPr>
          <p:nvPr/>
        </p:nvSpPr>
        <p:spPr bwMode="auto">
          <a:xfrm>
            <a:off x="340242"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pic>
        <p:nvPicPr>
          <p:cNvPr id="2049" name="Picture 1">
            <a:extLst>
              <a:ext uri="{FF2B5EF4-FFF2-40B4-BE49-F238E27FC236}">
                <a16:creationId xmlns:a16="http://schemas.microsoft.com/office/drawing/2014/main" id="{321E6BCC-FD1B-4D6A-80DD-D3971D3C54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242" y="1416371"/>
            <a:ext cx="4986338" cy="31369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Рисунок 1">
            <a:extLst>
              <a:ext uri="{FF2B5EF4-FFF2-40B4-BE49-F238E27FC236}">
                <a16:creationId xmlns:a16="http://schemas.microsoft.com/office/drawing/2014/main" id="{B4BF7811-74F0-458E-A3A8-E63F19B96B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6249" y="2127321"/>
            <a:ext cx="6475449" cy="3343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7989154E-337D-40DA-A2FE-B3549B65E826}"/>
              </a:ext>
            </a:extLst>
          </p:cNvPr>
          <p:cNvSpPr txBox="1"/>
          <p:nvPr/>
        </p:nvSpPr>
        <p:spPr>
          <a:xfrm>
            <a:off x="475806" y="4690360"/>
            <a:ext cx="6097772" cy="369332"/>
          </a:xfrm>
          <a:prstGeom prst="rect">
            <a:avLst/>
          </a:prstGeom>
          <a:noFill/>
        </p:spPr>
        <p:txBody>
          <a:bodyPr wrap="square">
            <a:spAutoFit/>
          </a:bodyPr>
          <a:lstStyle/>
          <a:p>
            <a:r>
              <a:rPr lang="uk-UA" sz="1800" dirty="0">
                <a:solidFill>
                  <a:srgbClr val="000000"/>
                </a:solidFill>
                <a:effectLst/>
                <a:latin typeface="Times New Roman" panose="02020603050405020304" pitchFamily="18" charset="0"/>
                <a:ea typeface="SimSun" panose="02010600030101010101" pitchFamily="2" charset="-122"/>
              </a:rPr>
              <a:t>Рис. 2 – Зовнішній вигляд біогазової установки</a:t>
            </a:r>
            <a:endParaRPr lang="ru-UA" dirty="0"/>
          </a:p>
        </p:txBody>
      </p:sp>
      <p:sp>
        <p:nvSpPr>
          <p:cNvPr id="15" name="TextBox 14">
            <a:extLst>
              <a:ext uri="{FF2B5EF4-FFF2-40B4-BE49-F238E27FC236}">
                <a16:creationId xmlns:a16="http://schemas.microsoft.com/office/drawing/2014/main" id="{613472F0-E958-42A2-8BE4-025953CA85C6}"/>
              </a:ext>
            </a:extLst>
          </p:cNvPr>
          <p:cNvSpPr txBox="1"/>
          <p:nvPr/>
        </p:nvSpPr>
        <p:spPr>
          <a:xfrm>
            <a:off x="5516249" y="5578719"/>
            <a:ext cx="6475449" cy="923330"/>
          </a:xfrm>
          <a:prstGeom prst="rect">
            <a:avLst/>
          </a:prstGeom>
          <a:noFill/>
        </p:spPr>
        <p:txBody>
          <a:bodyPr wrap="square">
            <a:spAutoFit/>
          </a:bodyPr>
          <a:lstStyle/>
          <a:p>
            <a:pPr algn="just"/>
            <a:r>
              <a:rPr lang="uk-UA" sz="18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Рис.3 – Узагальнена схема біогазової установки: 1 - ферма; 2 - гноєприймач; 3 - насос; 4 - метантенк; 5 - газгольдер; 6 - теплообмінник; 7 - казан; 8 – сховище.</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670023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0ADD7C-27FC-4720-8879-1104A2AB3EFC}"/>
              </a:ext>
            </a:extLst>
          </p:cNvPr>
          <p:cNvSpPr txBox="1"/>
          <p:nvPr/>
        </p:nvSpPr>
        <p:spPr>
          <a:xfrm>
            <a:off x="1127052" y="144457"/>
            <a:ext cx="9282222" cy="468077"/>
          </a:xfrm>
          <a:prstGeom prst="rect">
            <a:avLst/>
          </a:prstGeom>
          <a:noFill/>
        </p:spPr>
        <p:txBody>
          <a:bodyPr wrap="square">
            <a:spAutoFit/>
          </a:bodyPr>
          <a:lstStyle/>
          <a:p>
            <a:pPr lvl="1">
              <a:lnSpc>
                <a:spcPct val="107000"/>
              </a:lnSpc>
              <a:spcAft>
                <a:spcPts val="800"/>
              </a:spcAft>
            </a:pPr>
            <a:r>
              <a:rPr lang="uk-UA" sz="24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Види сільськогосподарської сировини для отримання біогазу</a:t>
            </a:r>
            <a:endParaRPr lang="ru-UA" sz="1800" b="1"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Rectangle 2">
            <a:extLst>
              <a:ext uri="{FF2B5EF4-FFF2-40B4-BE49-F238E27FC236}">
                <a16:creationId xmlns:a16="http://schemas.microsoft.com/office/drawing/2014/main" id="{60701076-742F-42B2-9AFA-C5D5418D6D81}"/>
              </a:ext>
            </a:extLst>
          </p:cNvPr>
          <p:cNvSpPr>
            <a:spLocks noChangeArrowheads="1"/>
          </p:cNvSpPr>
          <p:nvPr/>
        </p:nvSpPr>
        <p:spPr bwMode="auto">
          <a:xfrm>
            <a:off x="340242"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10" name="TextBox 9">
            <a:extLst>
              <a:ext uri="{FF2B5EF4-FFF2-40B4-BE49-F238E27FC236}">
                <a16:creationId xmlns:a16="http://schemas.microsoft.com/office/drawing/2014/main" id="{234A7E67-B417-480A-BF56-915416349662}"/>
              </a:ext>
            </a:extLst>
          </p:cNvPr>
          <p:cNvSpPr txBox="1"/>
          <p:nvPr/>
        </p:nvSpPr>
        <p:spPr>
          <a:xfrm>
            <a:off x="5943878" y="616127"/>
            <a:ext cx="6097772" cy="923330"/>
          </a:xfrm>
          <a:prstGeom prst="rect">
            <a:avLst/>
          </a:prstGeom>
          <a:noFill/>
        </p:spPr>
        <p:txBody>
          <a:bodyPr wrap="square">
            <a:spAutoFit/>
          </a:bodyPr>
          <a:lstStyle/>
          <a:p>
            <a:pPr algn="r"/>
            <a:r>
              <a:rPr lang="uk-UA" sz="18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«Земля є основним національним багатством,</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a:p>
            <a:pPr algn="r"/>
            <a:r>
              <a:rPr lang="uk-UA" sz="18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що перебуває під особливою охороною держави»</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a:p>
            <a:pPr algn="r"/>
            <a:r>
              <a:rPr lang="uk-UA" sz="18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Конституція України, ст. 14</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3074" name="Picture 2">
            <a:extLst>
              <a:ext uri="{FF2B5EF4-FFF2-40B4-BE49-F238E27FC236}">
                <a16:creationId xmlns:a16="http://schemas.microsoft.com/office/drawing/2014/main" id="{302307D4-A559-4555-B4BE-03A2E1F54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168" y="1350115"/>
            <a:ext cx="4306850" cy="3732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0F968925-8827-4B48-AA69-F4777B4B1CD8}"/>
              </a:ext>
            </a:extLst>
          </p:cNvPr>
          <p:cNvSpPr txBox="1"/>
          <p:nvPr/>
        </p:nvSpPr>
        <p:spPr>
          <a:xfrm>
            <a:off x="642384" y="5184719"/>
            <a:ext cx="4306850" cy="646331"/>
          </a:xfrm>
          <a:prstGeom prst="rect">
            <a:avLst/>
          </a:prstGeom>
          <a:noFill/>
        </p:spPr>
        <p:txBody>
          <a:bodyPr wrap="square">
            <a:spAutoFit/>
          </a:bodyPr>
          <a:lstStyle/>
          <a:p>
            <a:r>
              <a:rPr lang="uk-UA" sz="1800" dirty="0">
                <a:solidFill>
                  <a:srgbClr val="000000"/>
                </a:solidFill>
                <a:effectLst/>
                <a:latin typeface="Times New Roman" panose="02020603050405020304" pitchFamily="18" charset="0"/>
                <a:ea typeface="SimSun" panose="02010600030101010101" pitchFamily="2" charset="-122"/>
              </a:rPr>
              <a:t>Рис. 4 – Структура споживання сировини </a:t>
            </a:r>
          </a:p>
          <a:p>
            <a:r>
              <a:rPr lang="uk-UA" sz="1800" dirty="0">
                <a:solidFill>
                  <a:srgbClr val="000000"/>
                </a:solidFill>
                <a:effectLst/>
                <a:latin typeface="Times New Roman" panose="02020603050405020304" pitchFamily="18" charset="0"/>
                <a:ea typeface="SimSun" panose="02010600030101010101" pitchFamily="2" charset="-122"/>
              </a:rPr>
              <a:t>для виробництва біогазу, 2020 рік</a:t>
            </a:r>
            <a:endParaRPr lang="ru-UA" dirty="0"/>
          </a:p>
        </p:txBody>
      </p:sp>
      <p:pic>
        <p:nvPicPr>
          <p:cNvPr id="3077" name="Picture 5">
            <a:extLst>
              <a:ext uri="{FF2B5EF4-FFF2-40B4-BE49-F238E27FC236}">
                <a16:creationId xmlns:a16="http://schemas.microsoft.com/office/drawing/2014/main" id="{7DAB2FC6-56F4-444B-B452-4BE8DD1C1A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8163" y="1539457"/>
            <a:ext cx="5447781" cy="4079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a:extLst>
              <a:ext uri="{FF2B5EF4-FFF2-40B4-BE49-F238E27FC236}">
                <a16:creationId xmlns:a16="http://schemas.microsoft.com/office/drawing/2014/main" id="{10D9992E-BF22-4A2F-AE8E-A8AE33F0A39C}"/>
              </a:ext>
            </a:extLst>
          </p:cNvPr>
          <p:cNvSpPr txBox="1"/>
          <p:nvPr/>
        </p:nvSpPr>
        <p:spPr>
          <a:xfrm>
            <a:off x="5768163" y="5831050"/>
            <a:ext cx="6097773" cy="646331"/>
          </a:xfrm>
          <a:prstGeom prst="rect">
            <a:avLst/>
          </a:prstGeom>
          <a:noFill/>
        </p:spPr>
        <p:txBody>
          <a:bodyPr wrap="square">
            <a:spAutoFit/>
          </a:bodyPr>
          <a:lstStyle/>
          <a:p>
            <a:r>
              <a:rPr lang="uk-UA" dirty="0">
                <a:latin typeface="Times New Roman" panose="02020603050405020304" pitchFamily="18" charset="0"/>
                <a:cs typeface="Times New Roman" panose="02020603050405020304" pitchFamily="18" charset="0"/>
              </a:rPr>
              <a:t>Рис.5 – Структура виробництва біогазу за типом сировини, </a:t>
            </a:r>
          </a:p>
          <a:p>
            <a:r>
              <a:rPr lang="uk-UA" dirty="0">
                <a:latin typeface="Times New Roman" panose="02020603050405020304" pitchFamily="18" charset="0"/>
                <a:cs typeface="Times New Roman" panose="02020603050405020304" pitchFamily="18" charset="0"/>
              </a:rPr>
              <a:t>2020 рік</a:t>
            </a:r>
          </a:p>
        </p:txBody>
      </p:sp>
    </p:spTree>
    <p:extLst>
      <p:ext uri="{BB962C8B-B14F-4D97-AF65-F5344CB8AC3E}">
        <p14:creationId xmlns:p14="http://schemas.microsoft.com/office/powerpoint/2010/main" val="2217811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0ADD7C-27FC-4720-8879-1104A2AB3EFC}"/>
              </a:ext>
            </a:extLst>
          </p:cNvPr>
          <p:cNvSpPr txBox="1"/>
          <p:nvPr/>
        </p:nvSpPr>
        <p:spPr>
          <a:xfrm>
            <a:off x="1754372" y="144457"/>
            <a:ext cx="8654901" cy="468077"/>
          </a:xfrm>
          <a:prstGeom prst="rect">
            <a:avLst/>
          </a:prstGeom>
          <a:noFill/>
        </p:spPr>
        <p:txBody>
          <a:bodyPr wrap="square">
            <a:spAutoFit/>
          </a:bodyPr>
          <a:lstStyle/>
          <a:p>
            <a:pPr lvl="1">
              <a:lnSpc>
                <a:spcPct val="107000"/>
              </a:lnSpc>
              <a:spcAft>
                <a:spcPts val="800"/>
              </a:spcAft>
            </a:pPr>
            <a:r>
              <a:rPr lang="uk-UA"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Види сільськогосподарської сировини для отримання біогазу</a:t>
            </a:r>
            <a:endParaRPr lang="ru-UA" sz="1800"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Rectangle 2">
            <a:extLst>
              <a:ext uri="{FF2B5EF4-FFF2-40B4-BE49-F238E27FC236}">
                <a16:creationId xmlns:a16="http://schemas.microsoft.com/office/drawing/2014/main" id="{60701076-742F-42B2-9AFA-C5D5418D6D81}"/>
              </a:ext>
            </a:extLst>
          </p:cNvPr>
          <p:cNvSpPr>
            <a:spLocks noChangeArrowheads="1"/>
          </p:cNvSpPr>
          <p:nvPr/>
        </p:nvSpPr>
        <p:spPr bwMode="auto">
          <a:xfrm>
            <a:off x="340242"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10" name="TextBox 9">
            <a:extLst>
              <a:ext uri="{FF2B5EF4-FFF2-40B4-BE49-F238E27FC236}">
                <a16:creationId xmlns:a16="http://schemas.microsoft.com/office/drawing/2014/main" id="{234A7E67-B417-480A-BF56-915416349662}"/>
              </a:ext>
            </a:extLst>
          </p:cNvPr>
          <p:cNvSpPr txBox="1"/>
          <p:nvPr/>
        </p:nvSpPr>
        <p:spPr>
          <a:xfrm>
            <a:off x="5943878" y="616127"/>
            <a:ext cx="6097772" cy="923330"/>
          </a:xfrm>
          <a:prstGeom prst="rect">
            <a:avLst/>
          </a:prstGeom>
          <a:noFill/>
        </p:spPr>
        <p:txBody>
          <a:bodyPr wrap="square">
            <a:spAutoFit/>
          </a:bodyPr>
          <a:lstStyle/>
          <a:p>
            <a:pPr algn="r"/>
            <a:r>
              <a:rPr lang="uk-UA" sz="18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«Земля є основним національним багатством,</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a:p>
            <a:pPr algn="r"/>
            <a:r>
              <a:rPr lang="uk-UA" sz="18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що перебуває під особливою охороною держави»</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a:p>
            <a:pPr algn="r"/>
            <a:r>
              <a:rPr lang="uk-UA" sz="18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Конституція України, ст. 14</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16" name="TextBox 15">
            <a:extLst>
              <a:ext uri="{FF2B5EF4-FFF2-40B4-BE49-F238E27FC236}">
                <a16:creationId xmlns:a16="http://schemas.microsoft.com/office/drawing/2014/main" id="{0F968925-8827-4B48-AA69-F4777B4B1CD8}"/>
              </a:ext>
            </a:extLst>
          </p:cNvPr>
          <p:cNvSpPr txBox="1"/>
          <p:nvPr/>
        </p:nvSpPr>
        <p:spPr>
          <a:xfrm>
            <a:off x="340242" y="4433876"/>
            <a:ext cx="5391150" cy="646331"/>
          </a:xfrm>
          <a:prstGeom prst="rect">
            <a:avLst/>
          </a:prstGeom>
          <a:noFill/>
        </p:spPr>
        <p:txBody>
          <a:bodyPr wrap="square">
            <a:spAutoFit/>
          </a:bodyPr>
          <a:lstStyle/>
          <a:p>
            <a:r>
              <a:rPr lang="uk-UA" dirty="0">
                <a:solidFill>
                  <a:srgbClr val="000000"/>
                </a:solidFill>
                <a:latin typeface="Times New Roman" panose="02020603050405020304" pitchFamily="18" charset="0"/>
                <a:ea typeface="SimSun" panose="02010600030101010101" pitchFamily="2" charset="-122"/>
              </a:rPr>
              <a:t>Рис. 6 – </a:t>
            </a:r>
            <a:r>
              <a:rPr lang="uk-UA" sz="1800" dirty="0">
                <a:solidFill>
                  <a:srgbClr val="000000"/>
                </a:solidFill>
                <a:effectLst/>
                <a:latin typeface="Times New Roman" panose="02020603050405020304" pitchFamily="18" charset="0"/>
                <a:ea typeface="SimSun" panose="02010600030101010101" pitchFamily="2" charset="-122"/>
              </a:rPr>
              <a:t>Динаміка вмісту органічної речовини в ґрунтах України</a:t>
            </a:r>
            <a:endParaRPr lang="ru-UA" dirty="0"/>
          </a:p>
        </p:txBody>
      </p:sp>
      <p:pic>
        <p:nvPicPr>
          <p:cNvPr id="4098" name="Рисунок 11">
            <a:extLst>
              <a:ext uri="{FF2B5EF4-FFF2-40B4-BE49-F238E27FC236}">
                <a16:creationId xmlns:a16="http://schemas.microsoft.com/office/drawing/2014/main" id="{C7696D5A-B77F-4D8A-9E67-47FC707F74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420" r="1778"/>
          <a:stretch>
            <a:fillRect/>
          </a:stretch>
        </p:blipFill>
        <p:spPr bwMode="auto">
          <a:xfrm>
            <a:off x="150350" y="1094113"/>
            <a:ext cx="5391150"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Таблиця 1">
            <a:extLst>
              <a:ext uri="{FF2B5EF4-FFF2-40B4-BE49-F238E27FC236}">
                <a16:creationId xmlns:a16="http://schemas.microsoft.com/office/drawing/2014/main" id="{6C37B7C5-862D-4982-AE84-60A53EDDEBCA}"/>
              </a:ext>
            </a:extLst>
          </p:cNvPr>
          <p:cNvGraphicFramePr>
            <a:graphicFrameLocks noGrp="1"/>
          </p:cNvGraphicFramePr>
          <p:nvPr>
            <p:extLst>
              <p:ext uri="{D42A27DB-BD31-4B8C-83A1-F6EECF244321}">
                <p14:modId xmlns:p14="http://schemas.microsoft.com/office/powerpoint/2010/main" val="49213483"/>
              </p:ext>
            </p:extLst>
          </p:nvPr>
        </p:nvGraphicFramePr>
        <p:xfrm>
          <a:off x="6096000" y="2967363"/>
          <a:ext cx="6032500" cy="2248853"/>
        </p:xfrm>
        <a:graphic>
          <a:graphicData uri="http://schemas.openxmlformats.org/drawingml/2006/table">
            <a:tbl>
              <a:tblPr firstRow="1" bandRow="1">
                <a:tableStyleId>{5C22544A-7EE6-4342-B048-85BDC9FD1C3A}</a:tableStyleId>
              </a:tblPr>
              <a:tblGrid>
                <a:gridCol w="1802130">
                  <a:extLst>
                    <a:ext uri="{9D8B030D-6E8A-4147-A177-3AD203B41FA5}">
                      <a16:colId xmlns:a16="http://schemas.microsoft.com/office/drawing/2014/main" val="11621257"/>
                    </a:ext>
                  </a:extLst>
                </a:gridCol>
                <a:gridCol w="1748155">
                  <a:extLst>
                    <a:ext uri="{9D8B030D-6E8A-4147-A177-3AD203B41FA5}">
                      <a16:colId xmlns:a16="http://schemas.microsoft.com/office/drawing/2014/main" val="472841055"/>
                    </a:ext>
                  </a:extLst>
                </a:gridCol>
                <a:gridCol w="1496695">
                  <a:extLst>
                    <a:ext uri="{9D8B030D-6E8A-4147-A177-3AD203B41FA5}">
                      <a16:colId xmlns:a16="http://schemas.microsoft.com/office/drawing/2014/main" val="3778675194"/>
                    </a:ext>
                  </a:extLst>
                </a:gridCol>
                <a:gridCol w="985520">
                  <a:extLst>
                    <a:ext uri="{9D8B030D-6E8A-4147-A177-3AD203B41FA5}">
                      <a16:colId xmlns:a16="http://schemas.microsoft.com/office/drawing/2014/main" val="641123969"/>
                    </a:ext>
                  </a:extLst>
                </a:gridCol>
              </a:tblGrid>
              <a:tr h="0">
                <a:tc rowSpan="2">
                  <a:txBody>
                    <a:bodyPr/>
                    <a:lstStyle/>
                    <a:p>
                      <a:pPr algn="just">
                        <a:lnSpc>
                          <a:spcPct val="107000"/>
                        </a:lnSpc>
                        <a:spcAft>
                          <a:spcPts val="800"/>
                        </a:spcAft>
                      </a:pPr>
                      <a:r>
                        <a:rPr lang="uk-UA" sz="1400">
                          <a:effectLst/>
                        </a:rPr>
                        <a:t>Природно-кліматичні зони</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nchor="ctr"/>
                </a:tc>
                <a:tc gridSpan="3">
                  <a:txBody>
                    <a:bodyPr/>
                    <a:lstStyle/>
                    <a:p>
                      <a:pPr algn="ctr">
                        <a:lnSpc>
                          <a:spcPct val="107000"/>
                        </a:lnSpc>
                        <a:spcAft>
                          <a:spcPts val="800"/>
                        </a:spcAft>
                      </a:pPr>
                      <a:r>
                        <a:rPr lang="uk-UA" sz="1400">
                          <a:effectLst/>
                        </a:rPr>
                        <a:t>Вміст гумусу, %</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hMerge="1">
                  <a:txBody>
                    <a:bodyPr/>
                    <a:lstStyle/>
                    <a:p>
                      <a:endParaRPr lang="ru-UA"/>
                    </a:p>
                  </a:txBody>
                  <a:tcPr/>
                </a:tc>
                <a:tc hMerge="1">
                  <a:txBody>
                    <a:bodyPr/>
                    <a:lstStyle/>
                    <a:p>
                      <a:endParaRPr lang="ru-UA"/>
                    </a:p>
                  </a:txBody>
                  <a:tcPr/>
                </a:tc>
                <a:extLst>
                  <a:ext uri="{0D108BD9-81ED-4DB2-BD59-A6C34878D82A}">
                    <a16:rowId xmlns:a16="http://schemas.microsoft.com/office/drawing/2014/main" val="2055301095"/>
                  </a:ext>
                </a:extLst>
              </a:tr>
              <a:tr h="370840">
                <a:tc vMerge="1">
                  <a:txBody>
                    <a:bodyPr/>
                    <a:lstStyle/>
                    <a:p>
                      <a:endParaRPr lang="ru-UA"/>
                    </a:p>
                  </a:txBody>
                  <a:tcPr/>
                </a:tc>
                <a:tc>
                  <a:txBody>
                    <a:bodyPr/>
                    <a:lstStyle/>
                    <a:p>
                      <a:pPr algn="just">
                        <a:lnSpc>
                          <a:spcPct val="107000"/>
                        </a:lnSpc>
                        <a:spcAft>
                          <a:spcPts val="800"/>
                        </a:spcAft>
                      </a:pPr>
                      <a:r>
                        <a:rPr lang="uk-UA" sz="1400">
                          <a:effectLst/>
                        </a:rPr>
                        <a:t>фактичний</a:t>
                      </a:r>
                      <a:endParaRPr lang="ru-UA" sz="1100">
                        <a:effectLst/>
                      </a:endParaRPr>
                    </a:p>
                    <a:p>
                      <a:pPr algn="just">
                        <a:lnSpc>
                          <a:spcPct val="107000"/>
                        </a:lnSpc>
                        <a:spcAft>
                          <a:spcPts val="800"/>
                        </a:spcAft>
                      </a:pPr>
                      <a:r>
                        <a:rPr lang="en-US" sz="1400">
                          <a:effectLst/>
                        </a:rPr>
                        <a:t>2012 / </a:t>
                      </a:r>
                      <a:r>
                        <a:rPr lang="uk-UA" sz="1400">
                          <a:effectLst/>
                        </a:rPr>
                        <a:t>2021</a:t>
                      </a:r>
                      <a:r>
                        <a:rPr lang="en-US" sz="1400">
                          <a:effectLst/>
                        </a:rPr>
                        <a:t>*</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uk-UA" sz="1400">
                          <a:effectLst/>
                        </a:rPr>
                        <a:t>оптимальний</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uk-UA" sz="1400">
                          <a:effectLst/>
                        </a:rPr>
                        <a:t>різниця</a:t>
                      </a:r>
                      <a:r>
                        <a:rPr lang="en-US" sz="1400">
                          <a:effectLst/>
                        </a:rPr>
                        <a:t>*</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extLst>
                  <a:ext uri="{0D108BD9-81ED-4DB2-BD59-A6C34878D82A}">
                    <a16:rowId xmlns:a16="http://schemas.microsoft.com/office/drawing/2014/main" val="936225500"/>
                  </a:ext>
                </a:extLst>
              </a:tr>
              <a:tr h="172720">
                <a:tc>
                  <a:txBody>
                    <a:bodyPr/>
                    <a:lstStyle/>
                    <a:p>
                      <a:pPr algn="just">
                        <a:lnSpc>
                          <a:spcPct val="107000"/>
                        </a:lnSpc>
                        <a:spcAft>
                          <a:spcPts val="800"/>
                        </a:spcAft>
                      </a:pPr>
                      <a:r>
                        <a:rPr lang="uk-UA" sz="1400">
                          <a:effectLst/>
                        </a:rPr>
                        <a:t>Степ</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en-US" sz="1400">
                          <a:effectLst/>
                        </a:rPr>
                        <a:t>3,5 / </a:t>
                      </a:r>
                      <a:r>
                        <a:rPr lang="uk-UA" sz="1400">
                          <a:effectLst/>
                        </a:rPr>
                        <a:t>3,45</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uk-UA" sz="1400">
                          <a:effectLst/>
                        </a:rPr>
                        <a:t>4,3</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uk-UA" sz="1400">
                          <a:effectLst/>
                        </a:rPr>
                        <a:t>0,85</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extLst>
                  <a:ext uri="{0D108BD9-81ED-4DB2-BD59-A6C34878D82A}">
                    <a16:rowId xmlns:a16="http://schemas.microsoft.com/office/drawing/2014/main" val="1312361533"/>
                  </a:ext>
                </a:extLst>
              </a:tr>
              <a:tr h="220345">
                <a:tc>
                  <a:txBody>
                    <a:bodyPr/>
                    <a:lstStyle/>
                    <a:p>
                      <a:pPr algn="just">
                        <a:lnSpc>
                          <a:spcPct val="107000"/>
                        </a:lnSpc>
                        <a:spcAft>
                          <a:spcPts val="800"/>
                        </a:spcAft>
                      </a:pPr>
                      <a:r>
                        <a:rPr lang="uk-UA" sz="1400">
                          <a:effectLst/>
                        </a:rPr>
                        <a:t>Лісостеп</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en-US" sz="1400">
                          <a:effectLst/>
                        </a:rPr>
                        <a:t>3,3 / </a:t>
                      </a:r>
                      <a:r>
                        <a:rPr lang="uk-UA" sz="1400">
                          <a:effectLst/>
                        </a:rPr>
                        <a:t>3,21</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uk-UA" sz="1400">
                          <a:effectLst/>
                        </a:rPr>
                        <a:t>4,3</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uk-UA" sz="1400">
                          <a:effectLst/>
                        </a:rPr>
                        <a:t>1,09</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extLst>
                  <a:ext uri="{0D108BD9-81ED-4DB2-BD59-A6C34878D82A}">
                    <a16:rowId xmlns:a16="http://schemas.microsoft.com/office/drawing/2014/main" val="1655524839"/>
                  </a:ext>
                </a:extLst>
              </a:tr>
              <a:tr h="170815">
                <a:tc>
                  <a:txBody>
                    <a:bodyPr/>
                    <a:lstStyle/>
                    <a:p>
                      <a:pPr algn="just">
                        <a:lnSpc>
                          <a:spcPct val="107000"/>
                        </a:lnSpc>
                        <a:spcAft>
                          <a:spcPts val="800"/>
                        </a:spcAft>
                      </a:pPr>
                      <a:r>
                        <a:rPr lang="uk-UA" sz="1400">
                          <a:effectLst/>
                        </a:rPr>
                        <a:t>Полісся</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en-US" sz="1400">
                          <a:effectLst/>
                        </a:rPr>
                        <a:t>1,9 / </a:t>
                      </a:r>
                      <a:r>
                        <a:rPr lang="uk-UA" sz="1400">
                          <a:effectLst/>
                        </a:rPr>
                        <a:t>2,33</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uk-UA" sz="1400">
                          <a:effectLst/>
                        </a:rPr>
                        <a:t>2,6</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uk-UA" sz="1400">
                          <a:effectLst/>
                        </a:rPr>
                        <a:t>0,27</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extLst>
                  <a:ext uri="{0D108BD9-81ED-4DB2-BD59-A6C34878D82A}">
                    <a16:rowId xmlns:a16="http://schemas.microsoft.com/office/drawing/2014/main" val="25915876"/>
                  </a:ext>
                </a:extLst>
              </a:tr>
              <a:tr h="370840">
                <a:tc>
                  <a:txBody>
                    <a:bodyPr/>
                    <a:lstStyle/>
                    <a:p>
                      <a:pPr algn="just">
                        <a:lnSpc>
                          <a:spcPct val="107000"/>
                        </a:lnSpc>
                        <a:spcAft>
                          <a:spcPts val="800"/>
                        </a:spcAft>
                      </a:pPr>
                      <a:r>
                        <a:rPr lang="uk-UA" sz="1400" dirty="0">
                          <a:effectLst/>
                        </a:rPr>
                        <a:t>По Україні</a:t>
                      </a:r>
                      <a:endParaRPr lang="ru-UA" sz="1100" dirty="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en-US" sz="1400">
                          <a:effectLst/>
                        </a:rPr>
                        <a:t>3,1 / </a:t>
                      </a:r>
                      <a:r>
                        <a:rPr lang="uk-UA" sz="1400">
                          <a:effectLst/>
                        </a:rPr>
                        <a:t>3,16</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uk-UA" sz="1400">
                          <a:effectLst/>
                        </a:rPr>
                        <a:t>4,0</a:t>
                      </a:r>
                      <a:endParaRPr lang="ru-UA" sz="1100">
                        <a:effectLst/>
                        <a:latin typeface="Calibri" panose="020F0502020204030204" pitchFamily="34" charset="0"/>
                        <a:ea typeface="SimSun" panose="02010600030101010101" pitchFamily="2" charset="-122"/>
                        <a:cs typeface="Times New Roman" panose="02020603050405020304" pitchFamily="18" charset="0"/>
                      </a:endParaRPr>
                    </a:p>
                  </a:txBody>
                  <a:tcPr/>
                </a:tc>
                <a:tc>
                  <a:txBody>
                    <a:bodyPr/>
                    <a:lstStyle/>
                    <a:p>
                      <a:pPr algn="just">
                        <a:lnSpc>
                          <a:spcPct val="107000"/>
                        </a:lnSpc>
                        <a:spcAft>
                          <a:spcPts val="800"/>
                        </a:spcAft>
                      </a:pPr>
                      <a:r>
                        <a:rPr lang="uk-UA" sz="1400" dirty="0">
                          <a:effectLst/>
                        </a:rPr>
                        <a:t>0,84</a:t>
                      </a:r>
                      <a:endParaRPr lang="ru-UA" sz="1100" dirty="0">
                        <a:effectLst/>
                        <a:latin typeface="Calibri" panose="020F0502020204030204" pitchFamily="34" charset="0"/>
                        <a:ea typeface="SimSun" panose="02010600030101010101" pitchFamily="2" charset="-122"/>
                        <a:cs typeface="Times New Roman" panose="02020603050405020304" pitchFamily="18" charset="0"/>
                      </a:endParaRPr>
                    </a:p>
                  </a:txBody>
                  <a:tcPr/>
                </a:tc>
                <a:extLst>
                  <a:ext uri="{0D108BD9-81ED-4DB2-BD59-A6C34878D82A}">
                    <a16:rowId xmlns:a16="http://schemas.microsoft.com/office/drawing/2014/main" val="1089004281"/>
                  </a:ext>
                </a:extLst>
              </a:tr>
            </a:tbl>
          </a:graphicData>
        </a:graphic>
      </p:graphicFrame>
      <p:sp>
        <p:nvSpPr>
          <p:cNvPr id="12" name="TextBox 11">
            <a:extLst>
              <a:ext uri="{FF2B5EF4-FFF2-40B4-BE49-F238E27FC236}">
                <a16:creationId xmlns:a16="http://schemas.microsoft.com/office/drawing/2014/main" id="{D55562E3-99FF-413F-BC11-C458A6A53E94}"/>
              </a:ext>
            </a:extLst>
          </p:cNvPr>
          <p:cNvSpPr txBox="1"/>
          <p:nvPr/>
        </p:nvSpPr>
        <p:spPr>
          <a:xfrm>
            <a:off x="6525290" y="2421658"/>
            <a:ext cx="5516360" cy="463397"/>
          </a:xfrm>
          <a:prstGeom prst="rect">
            <a:avLst/>
          </a:prstGeom>
          <a:noFill/>
        </p:spPr>
        <p:txBody>
          <a:bodyPr wrap="square">
            <a:spAutoFit/>
          </a:bodyPr>
          <a:lstStyle/>
          <a:p>
            <a:pPr algn="ctr">
              <a:lnSpc>
                <a:spcPct val="150000"/>
              </a:lnSpc>
              <a:spcAft>
                <a:spcPts val="800"/>
              </a:spcAft>
            </a:pPr>
            <a:r>
              <a:rPr lang="uk-UA" sz="18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Вміст гумусу в ґрунтах України</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14" name="TextBox 13">
            <a:extLst>
              <a:ext uri="{FF2B5EF4-FFF2-40B4-BE49-F238E27FC236}">
                <a16:creationId xmlns:a16="http://schemas.microsoft.com/office/drawing/2014/main" id="{833AB314-D440-462E-AC00-CF3443260EF9}"/>
              </a:ext>
            </a:extLst>
          </p:cNvPr>
          <p:cNvSpPr txBox="1"/>
          <p:nvPr/>
        </p:nvSpPr>
        <p:spPr>
          <a:xfrm>
            <a:off x="6063364" y="5347886"/>
            <a:ext cx="6097772" cy="461665"/>
          </a:xfrm>
          <a:prstGeom prst="rect">
            <a:avLst/>
          </a:prstGeom>
          <a:noFill/>
        </p:spPr>
        <p:txBody>
          <a:bodyPr wrap="square">
            <a:spAutoFit/>
          </a:bodyPr>
          <a:lstStyle/>
          <a:p>
            <a:pPr algn="just"/>
            <a:r>
              <a:rPr lang="uk-UA" sz="1200"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ДУ «Інститут охорони ґрунтів» </a:t>
            </a:r>
            <a:r>
              <a:rPr lang="uk-UA" sz="1200" i="1" u="sng"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hlinkClick r:id="rId3"/>
              </a:rPr>
              <a:t>https://agrotimes.ua/agronomiya/najnyzhchyj-vmist-gumusu-v-grunti-na-zhytomyrshhyni-ta-volyni/</a:t>
            </a:r>
            <a:r>
              <a:rPr lang="uk-UA" sz="1200"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endParaRPr lang="ru-UA" sz="1200"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11" name="TextBox 10">
            <a:extLst>
              <a:ext uri="{FF2B5EF4-FFF2-40B4-BE49-F238E27FC236}">
                <a16:creationId xmlns:a16="http://schemas.microsoft.com/office/drawing/2014/main" id="{8EAB6166-3A49-4369-807F-A280D3A60262}"/>
              </a:ext>
            </a:extLst>
          </p:cNvPr>
          <p:cNvSpPr txBox="1"/>
          <p:nvPr/>
        </p:nvSpPr>
        <p:spPr>
          <a:xfrm>
            <a:off x="10487904" y="2195838"/>
            <a:ext cx="1553746" cy="369332"/>
          </a:xfrm>
          <a:prstGeom prst="rect">
            <a:avLst/>
          </a:prstGeom>
          <a:noFill/>
        </p:spPr>
        <p:txBody>
          <a:bodyPr wrap="square">
            <a:spAutoFit/>
          </a:bodyPr>
          <a:lstStyle/>
          <a:p>
            <a:r>
              <a:rPr lang="uk-UA" i="1" dirty="0">
                <a:latin typeface="Times New Roman" panose="02020603050405020304" pitchFamily="18" charset="0"/>
                <a:cs typeface="Times New Roman" panose="02020603050405020304" pitchFamily="18" charset="0"/>
              </a:rPr>
              <a:t>Таблиця 1.1</a:t>
            </a:r>
            <a:endParaRPr lang="ru-UA"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0197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0ADD7C-27FC-4720-8879-1104A2AB3EFC}"/>
              </a:ext>
            </a:extLst>
          </p:cNvPr>
          <p:cNvSpPr txBox="1"/>
          <p:nvPr/>
        </p:nvSpPr>
        <p:spPr>
          <a:xfrm>
            <a:off x="1031358" y="144457"/>
            <a:ext cx="9377915" cy="468077"/>
          </a:xfrm>
          <a:prstGeom prst="rect">
            <a:avLst/>
          </a:prstGeom>
          <a:noFill/>
        </p:spPr>
        <p:txBody>
          <a:bodyPr wrap="square">
            <a:spAutoFit/>
          </a:bodyPr>
          <a:lstStyle/>
          <a:p>
            <a:pPr lvl="1">
              <a:lnSpc>
                <a:spcPct val="107000"/>
              </a:lnSpc>
              <a:spcAft>
                <a:spcPts val="800"/>
              </a:spcAft>
            </a:pPr>
            <a:r>
              <a:rPr lang="uk-UA" sz="24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Види сільськогосподарської сировини для отримання біогазу</a:t>
            </a:r>
            <a:endParaRPr lang="ru-UA" sz="1800" b="1"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Rectangle 2">
            <a:extLst>
              <a:ext uri="{FF2B5EF4-FFF2-40B4-BE49-F238E27FC236}">
                <a16:creationId xmlns:a16="http://schemas.microsoft.com/office/drawing/2014/main" id="{60701076-742F-42B2-9AFA-C5D5418D6D81}"/>
              </a:ext>
            </a:extLst>
          </p:cNvPr>
          <p:cNvSpPr>
            <a:spLocks noChangeArrowheads="1"/>
          </p:cNvSpPr>
          <p:nvPr/>
        </p:nvSpPr>
        <p:spPr bwMode="auto">
          <a:xfrm>
            <a:off x="340242"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10" name="TextBox 9">
            <a:extLst>
              <a:ext uri="{FF2B5EF4-FFF2-40B4-BE49-F238E27FC236}">
                <a16:creationId xmlns:a16="http://schemas.microsoft.com/office/drawing/2014/main" id="{234A7E67-B417-480A-BF56-915416349662}"/>
              </a:ext>
            </a:extLst>
          </p:cNvPr>
          <p:cNvSpPr txBox="1"/>
          <p:nvPr/>
        </p:nvSpPr>
        <p:spPr>
          <a:xfrm>
            <a:off x="5890715" y="484243"/>
            <a:ext cx="6097772" cy="923330"/>
          </a:xfrm>
          <a:prstGeom prst="rect">
            <a:avLst/>
          </a:prstGeom>
          <a:noFill/>
        </p:spPr>
        <p:txBody>
          <a:bodyPr wrap="square">
            <a:spAutoFit/>
          </a:bodyPr>
          <a:lstStyle/>
          <a:p>
            <a:pPr algn="r"/>
            <a:r>
              <a:rPr lang="uk-UA" sz="18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«Земля є основним національним багатством,</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a:p>
            <a:pPr algn="r"/>
            <a:r>
              <a:rPr lang="uk-UA" sz="18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що перебуває під особливою охороною держави»</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a:p>
            <a:pPr algn="r"/>
            <a:r>
              <a:rPr lang="uk-UA" sz="18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Конституція України, ст. 14</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12" name="TextBox 11">
            <a:extLst>
              <a:ext uri="{FF2B5EF4-FFF2-40B4-BE49-F238E27FC236}">
                <a16:creationId xmlns:a16="http://schemas.microsoft.com/office/drawing/2014/main" id="{D55562E3-99FF-413F-BC11-C458A6A53E94}"/>
              </a:ext>
            </a:extLst>
          </p:cNvPr>
          <p:cNvSpPr txBox="1"/>
          <p:nvPr/>
        </p:nvSpPr>
        <p:spPr>
          <a:xfrm>
            <a:off x="948234" y="6142058"/>
            <a:ext cx="10662519" cy="463397"/>
          </a:xfrm>
          <a:prstGeom prst="rect">
            <a:avLst/>
          </a:prstGeom>
          <a:noFill/>
        </p:spPr>
        <p:txBody>
          <a:bodyPr wrap="square">
            <a:spAutoFit/>
          </a:bodyPr>
          <a:lstStyle/>
          <a:p>
            <a:pPr algn="ctr">
              <a:lnSpc>
                <a:spcPct val="150000"/>
              </a:lnSpc>
              <a:spcAft>
                <a:spcPts val="800"/>
              </a:spcAft>
            </a:pPr>
            <a:r>
              <a:rPr lang="uk-UA" dirty="0">
                <a:solidFill>
                  <a:srgbClr val="000000"/>
                </a:solidFill>
                <a:latin typeface="Times New Roman" panose="02020603050405020304" pitchFamily="18" charset="0"/>
                <a:ea typeface="SimSun" panose="02010600030101010101" pitchFamily="2" charset="-122"/>
              </a:rPr>
              <a:t>Рис. 7 – </a:t>
            </a:r>
            <a:r>
              <a:rPr lang="uk-UA" sz="1800" dirty="0">
                <a:solidFill>
                  <a:srgbClr val="000000"/>
                </a:solidFill>
                <a:effectLst/>
                <a:latin typeface="Times New Roman" panose="02020603050405020304" pitchFamily="18" charset="0"/>
                <a:ea typeface="SimSun" panose="02010600030101010101" pitchFamily="2" charset="-122"/>
              </a:rPr>
              <a:t>Існуючі та переважаючі (*) напрямки використання сільськогосподарських залишків в Україні</a:t>
            </a:r>
            <a:endParaRPr lang="ru-UA" sz="1400" dirt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5122" name="Рисунок 1">
            <a:extLst>
              <a:ext uri="{FF2B5EF4-FFF2-40B4-BE49-F238E27FC236}">
                <a16:creationId xmlns:a16="http://schemas.microsoft.com/office/drawing/2014/main" id="{259B06FC-32BF-410B-B898-3DACA2D94C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1886" y="1454789"/>
            <a:ext cx="7555214" cy="455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335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0ADD7C-27FC-4720-8879-1104A2AB3EFC}"/>
              </a:ext>
            </a:extLst>
          </p:cNvPr>
          <p:cNvSpPr txBox="1"/>
          <p:nvPr/>
        </p:nvSpPr>
        <p:spPr>
          <a:xfrm>
            <a:off x="1779182" y="287307"/>
            <a:ext cx="9863470" cy="468077"/>
          </a:xfrm>
          <a:prstGeom prst="rect">
            <a:avLst/>
          </a:prstGeom>
          <a:noFill/>
        </p:spPr>
        <p:txBody>
          <a:bodyPr wrap="square">
            <a:spAutoFit/>
          </a:bodyPr>
          <a:lstStyle/>
          <a:p>
            <a:pPr lvl="1">
              <a:lnSpc>
                <a:spcPct val="107000"/>
              </a:lnSpc>
              <a:spcAft>
                <a:spcPts val="800"/>
              </a:spcAft>
            </a:pPr>
            <a:r>
              <a:rPr lang="uk-UA" sz="24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Види сільськогосподарської сировини для отримання біогазу</a:t>
            </a:r>
            <a:endParaRPr lang="ru-UA" sz="1800" b="1"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Rectangle 2">
            <a:extLst>
              <a:ext uri="{FF2B5EF4-FFF2-40B4-BE49-F238E27FC236}">
                <a16:creationId xmlns:a16="http://schemas.microsoft.com/office/drawing/2014/main" id="{60701076-742F-42B2-9AFA-C5D5418D6D81}"/>
              </a:ext>
            </a:extLst>
          </p:cNvPr>
          <p:cNvSpPr>
            <a:spLocks noChangeArrowheads="1"/>
          </p:cNvSpPr>
          <p:nvPr/>
        </p:nvSpPr>
        <p:spPr bwMode="auto">
          <a:xfrm>
            <a:off x="340242"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2" name="Rectangle 2">
            <a:extLst>
              <a:ext uri="{FF2B5EF4-FFF2-40B4-BE49-F238E27FC236}">
                <a16:creationId xmlns:a16="http://schemas.microsoft.com/office/drawing/2014/main" id="{5303A334-E9C6-479A-8F88-BA21CF163E73}"/>
              </a:ext>
            </a:extLst>
          </p:cNvPr>
          <p:cNvSpPr>
            <a:spLocks noChangeArrowheads="1"/>
          </p:cNvSpPr>
          <p:nvPr/>
        </p:nvSpPr>
        <p:spPr bwMode="auto">
          <a:xfrm>
            <a:off x="203513"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pic>
        <p:nvPicPr>
          <p:cNvPr id="6145" name="Picture 1">
            <a:extLst>
              <a:ext uri="{FF2B5EF4-FFF2-40B4-BE49-F238E27FC236}">
                <a16:creationId xmlns:a16="http://schemas.microsoft.com/office/drawing/2014/main" id="{8E267EF5-97EA-47C7-88F2-3962232EAA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513" y="1042691"/>
            <a:ext cx="5826153" cy="270057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3935B96D-1A08-4641-A16B-DF3E239658F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pic>
        <p:nvPicPr>
          <p:cNvPr id="6149" name="Picture 5">
            <a:extLst>
              <a:ext uri="{FF2B5EF4-FFF2-40B4-BE49-F238E27FC236}">
                <a16:creationId xmlns:a16="http://schemas.microsoft.com/office/drawing/2014/main" id="{12B46F15-E4D2-4D61-8DE5-EEDF68F0A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6139" y="3144263"/>
            <a:ext cx="5924994" cy="266554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869039B-97D9-48EA-A3C1-C8FA15A26F12}"/>
              </a:ext>
            </a:extLst>
          </p:cNvPr>
          <p:cNvSpPr txBox="1"/>
          <p:nvPr/>
        </p:nvSpPr>
        <p:spPr>
          <a:xfrm>
            <a:off x="203513" y="3871552"/>
            <a:ext cx="6097772" cy="369332"/>
          </a:xfrm>
          <a:prstGeom prst="rect">
            <a:avLst/>
          </a:prstGeom>
          <a:noFill/>
        </p:spPr>
        <p:txBody>
          <a:bodyPr wrap="square">
            <a:spAutoFit/>
          </a:bodyPr>
          <a:lstStyle/>
          <a:p>
            <a:r>
              <a:rPr lang="uk-UA" dirty="0">
                <a:solidFill>
                  <a:srgbClr val="000000"/>
                </a:solidFill>
                <a:latin typeface="Times New Roman" panose="02020603050405020304" pitchFamily="18" charset="0"/>
                <a:ea typeface="SimSun" panose="02010600030101010101" pitchFamily="2" charset="-122"/>
              </a:rPr>
              <a:t>Рис. 7 </a:t>
            </a:r>
            <a:r>
              <a:rPr lang="ru-RU"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Гістограма внесення мінеральних </a:t>
            </a:r>
            <a:r>
              <a:rPr lang="ru-RU" dirty="0">
                <a:latin typeface="Times New Roman" panose="02020603050405020304" pitchFamily="18" charset="0"/>
                <a:cs typeface="Times New Roman" panose="02020603050405020304" pitchFamily="18" charset="0"/>
              </a:rPr>
              <a:t>добрив в Україні</a:t>
            </a:r>
            <a:endParaRPr lang="ru-UA"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35E92306-EECC-44C0-95D5-E5551EDF0A3F}"/>
              </a:ext>
            </a:extLst>
          </p:cNvPr>
          <p:cNvSpPr txBox="1"/>
          <p:nvPr/>
        </p:nvSpPr>
        <p:spPr>
          <a:xfrm>
            <a:off x="5728069" y="5938099"/>
            <a:ext cx="6423064" cy="463397"/>
          </a:xfrm>
          <a:prstGeom prst="rect">
            <a:avLst/>
          </a:prstGeom>
          <a:noFill/>
        </p:spPr>
        <p:txBody>
          <a:bodyPr wrap="square">
            <a:spAutoFit/>
          </a:bodyPr>
          <a:lstStyle/>
          <a:p>
            <a:pPr indent="449580" algn="just">
              <a:lnSpc>
                <a:spcPct val="150000"/>
              </a:lnSpc>
              <a:spcAft>
                <a:spcPts val="800"/>
              </a:spcAft>
            </a:pPr>
            <a:r>
              <a:rPr lang="uk-UA" dirty="0">
                <a:solidFill>
                  <a:srgbClr val="000000"/>
                </a:solidFill>
                <a:latin typeface="Times New Roman" panose="02020603050405020304" pitchFamily="18" charset="0"/>
                <a:ea typeface="SimSun" panose="02010600030101010101" pitchFamily="2" charset="-122"/>
              </a:rPr>
              <a:t>Рис. 8 </a:t>
            </a:r>
            <a:r>
              <a:rPr lang="ru-RU" dirty="0">
                <a:latin typeface="Times New Roman" panose="02020603050405020304" pitchFamily="18" charset="0"/>
                <a:cs typeface="Times New Roman" panose="02020603050405020304" pitchFamily="18" charset="0"/>
              </a:rPr>
              <a:t>– </a:t>
            </a:r>
            <a:r>
              <a:rPr lang="uk-UA" sz="18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Гістограма внесення органічних добрив в Україні</a:t>
            </a:r>
            <a:endParaRPr lang="ru-UA" sz="1600"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48756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0ADD7C-27FC-4720-8879-1104A2AB3EFC}"/>
              </a:ext>
            </a:extLst>
          </p:cNvPr>
          <p:cNvSpPr txBox="1"/>
          <p:nvPr/>
        </p:nvSpPr>
        <p:spPr>
          <a:xfrm>
            <a:off x="1779182" y="287307"/>
            <a:ext cx="9863470" cy="468077"/>
          </a:xfrm>
          <a:prstGeom prst="rect">
            <a:avLst/>
          </a:prstGeom>
          <a:noFill/>
        </p:spPr>
        <p:txBody>
          <a:bodyPr wrap="square">
            <a:spAutoFit/>
          </a:bodyPr>
          <a:lstStyle/>
          <a:p>
            <a:pPr lvl="1">
              <a:lnSpc>
                <a:spcPct val="107000"/>
              </a:lnSpc>
              <a:spcAft>
                <a:spcPts val="800"/>
              </a:spcAft>
            </a:pPr>
            <a:r>
              <a:rPr lang="uk-UA" sz="24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Види сільськогосподарської сировини для отримання біогазу</a:t>
            </a:r>
            <a:endParaRPr lang="ru-UA" sz="1800" b="1"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Rectangle 2">
            <a:extLst>
              <a:ext uri="{FF2B5EF4-FFF2-40B4-BE49-F238E27FC236}">
                <a16:creationId xmlns:a16="http://schemas.microsoft.com/office/drawing/2014/main" id="{60701076-742F-42B2-9AFA-C5D5418D6D81}"/>
              </a:ext>
            </a:extLst>
          </p:cNvPr>
          <p:cNvSpPr>
            <a:spLocks noChangeArrowheads="1"/>
          </p:cNvSpPr>
          <p:nvPr/>
        </p:nvSpPr>
        <p:spPr bwMode="auto">
          <a:xfrm>
            <a:off x="340242"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2" name="Rectangle 2">
            <a:extLst>
              <a:ext uri="{FF2B5EF4-FFF2-40B4-BE49-F238E27FC236}">
                <a16:creationId xmlns:a16="http://schemas.microsoft.com/office/drawing/2014/main" id="{5303A334-E9C6-479A-8F88-BA21CF163E73}"/>
              </a:ext>
            </a:extLst>
          </p:cNvPr>
          <p:cNvSpPr>
            <a:spLocks noChangeArrowheads="1"/>
          </p:cNvSpPr>
          <p:nvPr/>
        </p:nvSpPr>
        <p:spPr bwMode="auto">
          <a:xfrm>
            <a:off x="203513"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6" name="Rectangle 6">
            <a:extLst>
              <a:ext uri="{FF2B5EF4-FFF2-40B4-BE49-F238E27FC236}">
                <a16:creationId xmlns:a16="http://schemas.microsoft.com/office/drawing/2014/main" id="{3935B96D-1A08-4641-A16B-DF3E239658F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11" name="TextBox 10">
            <a:extLst>
              <a:ext uri="{FF2B5EF4-FFF2-40B4-BE49-F238E27FC236}">
                <a16:creationId xmlns:a16="http://schemas.microsoft.com/office/drawing/2014/main" id="{A869039B-97D9-48EA-A3C1-C8FA15A26F12}"/>
              </a:ext>
            </a:extLst>
          </p:cNvPr>
          <p:cNvSpPr txBox="1"/>
          <p:nvPr/>
        </p:nvSpPr>
        <p:spPr>
          <a:xfrm>
            <a:off x="3831291" y="5367115"/>
            <a:ext cx="4936443" cy="646331"/>
          </a:xfrm>
          <a:prstGeom prst="rect">
            <a:avLst/>
          </a:prstGeom>
          <a:noFill/>
        </p:spPr>
        <p:txBody>
          <a:bodyPr wrap="square">
            <a:spAutoFit/>
          </a:bodyPr>
          <a:lstStyle/>
          <a:p>
            <a:r>
              <a:rPr lang="uk-UA" dirty="0">
                <a:solidFill>
                  <a:srgbClr val="000000"/>
                </a:solidFill>
                <a:latin typeface="Times New Roman" panose="02020603050405020304" pitchFamily="18" charset="0"/>
                <a:ea typeface="SimSun" panose="02010600030101010101" pitchFamily="2" charset="-122"/>
              </a:rPr>
              <a:t>Рис. 7 </a:t>
            </a:r>
            <a:r>
              <a:rPr lang="ru-RU" dirty="0">
                <a:latin typeface="Times New Roman" panose="02020603050405020304" pitchFamily="18" charset="0"/>
                <a:cs typeface="Times New Roman" panose="02020603050405020304" pitchFamily="18" charset="0"/>
              </a:rPr>
              <a:t>– </a:t>
            </a:r>
            <a:r>
              <a:rPr lang="uk-UA" sz="18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Технологія анаеробного зброджування</a:t>
            </a:r>
            <a:endParaRPr lang="ru-UA" sz="1800" dirty="0">
              <a:effectLst/>
              <a:latin typeface="Calibri" panose="020F0502020204030204" pitchFamily="34" charset="0"/>
              <a:ea typeface="SimSun" panose="02010600030101010101" pitchFamily="2" charset="-122"/>
              <a:cs typeface="Times New Roman" panose="02020603050405020304" pitchFamily="18" charset="0"/>
            </a:endParaRPr>
          </a:p>
          <a:p>
            <a:endParaRPr lang="ru-UA" dirty="0">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5A1F001A-C5CF-43F9-81BF-D7F17EB298AB}"/>
              </a:ext>
            </a:extLst>
          </p:cNvPr>
          <p:cNvPicPr>
            <a:picLocks noChangeAspect="1"/>
          </p:cNvPicPr>
          <p:nvPr/>
        </p:nvPicPr>
        <p:blipFill>
          <a:blip r:embed="rId2"/>
          <a:stretch>
            <a:fillRect/>
          </a:stretch>
        </p:blipFill>
        <p:spPr>
          <a:xfrm>
            <a:off x="1960336" y="1249777"/>
            <a:ext cx="8678354" cy="3916607"/>
          </a:xfrm>
          <a:prstGeom prst="rect">
            <a:avLst/>
          </a:prstGeom>
        </p:spPr>
      </p:pic>
    </p:spTree>
    <p:extLst>
      <p:ext uri="{BB962C8B-B14F-4D97-AF65-F5344CB8AC3E}">
        <p14:creationId xmlns:p14="http://schemas.microsoft.com/office/powerpoint/2010/main" val="3190788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0ADD7C-27FC-4720-8879-1104A2AB3EFC}"/>
              </a:ext>
            </a:extLst>
          </p:cNvPr>
          <p:cNvSpPr txBox="1"/>
          <p:nvPr/>
        </p:nvSpPr>
        <p:spPr>
          <a:xfrm>
            <a:off x="5194005" y="366815"/>
            <a:ext cx="2484474" cy="468077"/>
          </a:xfrm>
          <a:prstGeom prst="rect">
            <a:avLst/>
          </a:prstGeom>
          <a:noFill/>
        </p:spPr>
        <p:txBody>
          <a:bodyPr wrap="square">
            <a:spAutoFit/>
          </a:bodyPr>
          <a:lstStyle/>
          <a:p>
            <a:pPr algn="just"/>
            <a:r>
              <a:rPr lang="uk-UA"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ВИСНОВКИ</a:t>
            </a:r>
            <a:endParaRPr lang="ru-UA" sz="1800" dirty="0">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3" name="Rectangle 2">
            <a:extLst>
              <a:ext uri="{FF2B5EF4-FFF2-40B4-BE49-F238E27FC236}">
                <a16:creationId xmlns:a16="http://schemas.microsoft.com/office/drawing/2014/main" id="{60701076-742F-42B2-9AFA-C5D5418D6D81}"/>
              </a:ext>
            </a:extLst>
          </p:cNvPr>
          <p:cNvSpPr>
            <a:spLocks noChangeArrowheads="1"/>
          </p:cNvSpPr>
          <p:nvPr/>
        </p:nvSpPr>
        <p:spPr bwMode="auto">
          <a:xfrm>
            <a:off x="340242"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2" name="Rectangle 2">
            <a:extLst>
              <a:ext uri="{FF2B5EF4-FFF2-40B4-BE49-F238E27FC236}">
                <a16:creationId xmlns:a16="http://schemas.microsoft.com/office/drawing/2014/main" id="{5303A334-E9C6-479A-8F88-BA21CF163E73}"/>
              </a:ext>
            </a:extLst>
          </p:cNvPr>
          <p:cNvSpPr>
            <a:spLocks noChangeArrowheads="1"/>
          </p:cNvSpPr>
          <p:nvPr/>
        </p:nvSpPr>
        <p:spPr bwMode="auto">
          <a:xfrm>
            <a:off x="203513"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6" name="Rectangle 6">
            <a:extLst>
              <a:ext uri="{FF2B5EF4-FFF2-40B4-BE49-F238E27FC236}">
                <a16:creationId xmlns:a16="http://schemas.microsoft.com/office/drawing/2014/main" id="{3935B96D-1A08-4641-A16B-DF3E239658F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12" name="TextBox 11">
            <a:extLst>
              <a:ext uri="{FF2B5EF4-FFF2-40B4-BE49-F238E27FC236}">
                <a16:creationId xmlns:a16="http://schemas.microsoft.com/office/drawing/2014/main" id="{30A32E0F-D5BD-461D-97B0-CF49B34CAE3B}"/>
              </a:ext>
            </a:extLst>
          </p:cNvPr>
          <p:cNvSpPr txBox="1"/>
          <p:nvPr/>
        </p:nvSpPr>
        <p:spPr>
          <a:xfrm>
            <a:off x="743253" y="1405711"/>
            <a:ext cx="11197109" cy="3366563"/>
          </a:xfrm>
          <a:prstGeom prst="rect">
            <a:avLst/>
          </a:prstGeom>
          <a:noFill/>
        </p:spPr>
        <p:txBody>
          <a:bodyPr wrap="square">
            <a:spAutoFit/>
          </a:bodyPr>
          <a:lstStyle/>
          <a:p>
            <a:pPr marL="342900" lvl="0" indent="-342900" algn="just">
              <a:lnSpc>
                <a:spcPct val="150000"/>
              </a:lnSpc>
              <a:buFont typeface="+mj-lt"/>
              <a:buAutoNum type="arabicPeriod"/>
            </a:pPr>
            <a:r>
              <a:rPr lang="uk-UA" sz="18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Біогазові технології мають значний потенціал розвитку в Україні, особливо в умовах воєнного часу, коли постає потреба у підвищенні енергетичної незалежності та раціональному використанні місцевих ресурсів.</a:t>
            </a:r>
            <a:endParaRPr lang="ru-UA" sz="1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50000"/>
              </a:lnSpc>
              <a:buFont typeface="+mj-lt"/>
              <a:buAutoNum type="arabicPeriod"/>
            </a:pPr>
            <a:r>
              <a:rPr lang="uk-UA" sz="18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Найперспективнішою сировиною для виробництва біогазу є відходи тваринництва, пожнивні рештки та енергетичні культури, які забезпечують стабільний вихід метану при анаеробному зброджуванні.</a:t>
            </a:r>
            <a:endParaRPr lang="ru-UA" sz="1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50000"/>
              </a:lnSpc>
              <a:buFont typeface="+mj-lt"/>
              <a:buAutoNum type="arabicPeriod"/>
            </a:pPr>
            <a:r>
              <a:rPr lang="uk-UA" sz="18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Використання дигестату як органічного добрива сприяє підвищенню родючості ґрунтів, зменшенню потреби у мінеральних добривах і запобігає збідненню ґрунтів при вилученні пожнивних решток.</a:t>
            </a:r>
            <a:endParaRPr lang="ru-UA" sz="14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a:lnSpc>
                <a:spcPct val="150000"/>
              </a:lnSpc>
              <a:buFont typeface="+mj-lt"/>
              <a:buAutoNum type="arabicPeriod"/>
            </a:pPr>
            <a:r>
              <a:rPr lang="uk-UA" sz="18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Узагальнення результатів показує, що впровадження біогазових технологій у сільському господарстві є не лише економічно доцільним, а й екологічно безпечним рішенням, яке сприяє сталому розвитку територій.</a:t>
            </a:r>
            <a:endParaRPr lang="ru-UA" sz="1400" dirty="0">
              <a:effectLst/>
              <a:latin typeface="Times New Roman" panose="02020603050405020304" pitchFamily="18"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476858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0701076-742F-42B2-9AFA-C5D5418D6D81}"/>
              </a:ext>
            </a:extLst>
          </p:cNvPr>
          <p:cNvSpPr>
            <a:spLocks noChangeArrowheads="1"/>
          </p:cNvSpPr>
          <p:nvPr/>
        </p:nvSpPr>
        <p:spPr bwMode="auto">
          <a:xfrm>
            <a:off x="340242"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2" name="Rectangle 2">
            <a:extLst>
              <a:ext uri="{FF2B5EF4-FFF2-40B4-BE49-F238E27FC236}">
                <a16:creationId xmlns:a16="http://schemas.microsoft.com/office/drawing/2014/main" id="{5303A334-E9C6-479A-8F88-BA21CF163E73}"/>
              </a:ext>
            </a:extLst>
          </p:cNvPr>
          <p:cNvSpPr>
            <a:spLocks noChangeArrowheads="1"/>
          </p:cNvSpPr>
          <p:nvPr/>
        </p:nvSpPr>
        <p:spPr bwMode="auto">
          <a:xfrm>
            <a:off x="203513" y="12792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6" name="Rectangle 6">
            <a:extLst>
              <a:ext uri="{FF2B5EF4-FFF2-40B4-BE49-F238E27FC236}">
                <a16:creationId xmlns:a16="http://schemas.microsoft.com/office/drawing/2014/main" id="{3935B96D-1A08-4641-A16B-DF3E239658F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12" name="TextBox 11">
            <a:extLst>
              <a:ext uri="{FF2B5EF4-FFF2-40B4-BE49-F238E27FC236}">
                <a16:creationId xmlns:a16="http://schemas.microsoft.com/office/drawing/2014/main" id="{30A32E0F-D5BD-461D-97B0-CF49B34CAE3B}"/>
              </a:ext>
            </a:extLst>
          </p:cNvPr>
          <p:cNvSpPr txBox="1"/>
          <p:nvPr/>
        </p:nvSpPr>
        <p:spPr>
          <a:xfrm>
            <a:off x="4295158" y="2771215"/>
            <a:ext cx="4008709" cy="905056"/>
          </a:xfrm>
          <a:prstGeom prst="rect">
            <a:avLst/>
          </a:prstGeom>
          <a:noFill/>
        </p:spPr>
        <p:txBody>
          <a:bodyPr wrap="square">
            <a:spAutoFit/>
          </a:bodyPr>
          <a:lstStyle/>
          <a:p>
            <a:pPr lvl="0" algn="just">
              <a:lnSpc>
                <a:spcPct val="150000"/>
              </a:lnSpc>
            </a:pPr>
            <a:r>
              <a:rPr lang="uk-UA" sz="40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Дякую за увагу!</a:t>
            </a:r>
            <a:endParaRPr lang="ru-UA" sz="4000" dirty="0">
              <a:effectLst/>
              <a:latin typeface="Times New Roman" panose="02020603050405020304" pitchFamily="18"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618809075"/>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726</Words>
  <Application>Microsoft Office PowerPoint</Application>
  <PresentationFormat>Широкий екран</PresentationFormat>
  <Paragraphs>73</Paragraphs>
  <Slides>11</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11</vt:i4>
      </vt:variant>
    </vt:vector>
  </HeadingPairs>
  <TitlesOfParts>
    <vt:vector size="17" baseType="lpstr">
      <vt:lpstr>Arial</vt:lpstr>
      <vt:lpstr>Calibri</vt:lpstr>
      <vt:lpstr>Calibri Light</vt:lpstr>
      <vt:lpstr>Times</vt:lpstr>
      <vt:lpstr>Times New Roman</vt:lpstr>
      <vt:lpstr>Тема Office</vt:lpstr>
      <vt:lpstr>ПОКРАЩЕННЯ  РОДЮЧОСТІ  ГРУНТІВ  ШЛЯХОМ  ВИКОРИСТАННЯ  ДИГЕСТАТУ</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ПОКРАЩЕННЯ  РОДЮЧОСТІ  ГРУНТІВ  ШЛЯХОМ  ВИКОРИСТАННЯ  ДИГЕСТАТУ</dc:title>
  <dc:creator>Birna</dc:creator>
  <cp:lastModifiedBy>Birna</cp:lastModifiedBy>
  <cp:revision>13</cp:revision>
  <dcterms:created xsi:type="dcterms:W3CDTF">2026-01-20T06:30:33Z</dcterms:created>
  <dcterms:modified xsi:type="dcterms:W3CDTF">2026-01-21T18:35:01Z</dcterms:modified>
</cp:coreProperties>
</file>