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9" r:id="rId2"/>
    <p:sldId id="278" r:id="rId3"/>
    <p:sldId id="277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9" r:id="rId15"/>
    <p:sldId id="274" r:id="rId16"/>
  </p:sldIdLst>
  <p:sldSz cx="12192000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1FE3B14E-A677-4DE6-B7E1-02695ECD164A}">
          <p14:sldIdLst>
            <p14:sldId id="259"/>
            <p14:sldId id="278"/>
            <p14:sldId id="277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Розділ без заголовка" id="{31DE657B-4855-4C87-85D5-4FF0D6AEC30D}">
          <p14:sldIdLst>
            <p14:sldId id="272"/>
            <p14:sldId id="273"/>
            <p14:sldId id="279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884D"/>
    <a:srgbClr val="F9F9F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3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902" y="34"/>
      </p:cViewPr>
      <p:guideLst/>
    </p:cSldViewPr>
  </p:slideViewPr>
  <p:outlineViewPr>
    <p:cViewPr>
      <p:scale>
        <a:sx n="33" d="100"/>
        <a:sy n="33" d="100"/>
      </p:scale>
      <p:origin x="0" y="-91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0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D8B46-E832-41B6-A239-4EA66EF6997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272238D4-D889-4625-8210-D2E81B1706C0}">
      <dgm:prSet phldrT="[Текст]" custT="1"/>
      <dgm:spPr/>
      <dgm:t>
        <a:bodyPr/>
        <a:lstStyle/>
        <a:p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Молоді вербняки стали прихистком для комах. </a:t>
          </a:r>
          <a:r>
            <a:rPr lang="uk-UA" sz="1800" b="1" dirty="0">
              <a:solidFill>
                <a:schemeClr val="accent1">
                  <a:lumMod val="50000"/>
                </a:schemeClr>
              </a:solidFill>
            </a:rPr>
            <a:t>Верба</a:t>
          </a:r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 (</a:t>
          </a:r>
          <a:r>
            <a:rPr lang="en-US" sz="1800" i="1" dirty="0">
              <a:solidFill>
                <a:schemeClr val="accent1">
                  <a:lumMod val="50000"/>
                </a:schemeClr>
              </a:solidFill>
            </a:rPr>
            <a:t>Salix spp.</a:t>
          </a:r>
          <a:r>
            <a:rPr lang="en-US" sz="1800" dirty="0">
              <a:solidFill>
                <a:schemeClr val="accent1">
                  <a:lumMod val="50000"/>
                </a:schemeClr>
              </a:solidFill>
            </a:rPr>
            <a:t>) </a:t>
          </a:r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—</a:t>
          </a:r>
          <a:r>
            <a:rPr lang="en-US" sz="180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один із найкращих ранніх медоносів. Завдяки весняному нектару місцеві бджоли, джмелі та метелики отримали нову кормову базу</a:t>
          </a:r>
          <a:r>
            <a:rPr lang="uk-UA" sz="1500" dirty="0">
              <a:solidFill>
                <a:schemeClr val="accent1">
                  <a:lumMod val="50000"/>
                </a:schemeClr>
              </a:solidFill>
            </a:rPr>
            <a:t>.</a:t>
          </a:r>
          <a:endParaRPr lang="uk-UA" sz="1500" dirty="0"/>
        </a:p>
      </dgm:t>
    </dgm:pt>
    <dgm:pt modelId="{851235F9-CA80-4526-84A9-B963DFBCC4C9}" type="parTrans" cxnId="{4A622D74-F0C7-446F-9301-762DDE83458A}">
      <dgm:prSet/>
      <dgm:spPr/>
      <dgm:t>
        <a:bodyPr/>
        <a:lstStyle/>
        <a:p>
          <a:endParaRPr lang="uk-UA"/>
        </a:p>
      </dgm:t>
    </dgm:pt>
    <dgm:pt modelId="{0769273E-6E6A-4F6E-B6CB-DE3C64B60B9E}" type="sibTrans" cxnId="{4A622D74-F0C7-446F-9301-762DDE83458A}">
      <dgm:prSet/>
      <dgm:spPr/>
      <dgm:t>
        <a:bodyPr/>
        <a:lstStyle/>
        <a:p>
          <a:endParaRPr lang="uk-UA"/>
        </a:p>
      </dgm:t>
    </dgm:pt>
    <dgm:pt modelId="{6EB35A3C-FA4B-4C08-A0C8-A85B5F9C20ED}" type="pres">
      <dgm:prSet presAssocID="{615D8B46-E832-41B6-A239-4EA66EF69970}" presName="Name0" presStyleCnt="0">
        <dgm:presLayoutVars>
          <dgm:dir/>
          <dgm:resizeHandles val="exact"/>
        </dgm:presLayoutVars>
      </dgm:prSet>
      <dgm:spPr/>
    </dgm:pt>
    <dgm:pt modelId="{5EA8E046-8C1E-45F9-8039-899952AF34C5}" type="pres">
      <dgm:prSet presAssocID="{272238D4-D889-4625-8210-D2E81B1706C0}" presName="composite" presStyleCnt="0"/>
      <dgm:spPr/>
    </dgm:pt>
    <dgm:pt modelId="{96B24C33-8251-4223-AE20-34D351E5C397}" type="pres">
      <dgm:prSet presAssocID="{272238D4-D889-4625-8210-D2E81B1706C0}" presName="rect1" presStyleLbl="bgImgPlace1" presStyleIdx="0" presStyleCnt="1" custScaleX="127363" custScaleY="145104" custLinFactNeighborX="0" custLinFactNeighborY="-685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9BE9255F-7CEF-457C-B795-BEE73DE83E6D}" type="pres">
      <dgm:prSet presAssocID="{272238D4-D889-4625-8210-D2E81B1706C0}" presName="wedgeRectCallout1" presStyleLbl="node1" presStyleIdx="0" presStyleCnt="1" custScaleX="128481" custScaleY="144287" custLinFactNeighborX="79" custLinFactNeighborY="46536">
        <dgm:presLayoutVars>
          <dgm:bulletEnabled val="1"/>
        </dgm:presLayoutVars>
      </dgm:prSet>
      <dgm:spPr/>
    </dgm:pt>
  </dgm:ptLst>
  <dgm:cxnLst>
    <dgm:cxn modelId="{2A223C12-33DB-4B43-8F79-9A8E00A799D7}" type="presOf" srcId="{615D8B46-E832-41B6-A239-4EA66EF69970}" destId="{6EB35A3C-FA4B-4C08-A0C8-A85B5F9C20ED}" srcOrd="0" destOrd="0" presId="urn:microsoft.com/office/officeart/2008/layout/BendingPictureCaptionList"/>
    <dgm:cxn modelId="{17D43728-62EC-4F87-8712-0BEFD8D164FD}" type="presOf" srcId="{272238D4-D889-4625-8210-D2E81B1706C0}" destId="{9BE9255F-7CEF-457C-B795-BEE73DE83E6D}" srcOrd="0" destOrd="0" presId="urn:microsoft.com/office/officeart/2008/layout/BendingPictureCaptionList"/>
    <dgm:cxn modelId="{4A622D74-F0C7-446F-9301-762DDE83458A}" srcId="{615D8B46-E832-41B6-A239-4EA66EF69970}" destId="{272238D4-D889-4625-8210-D2E81B1706C0}" srcOrd="0" destOrd="0" parTransId="{851235F9-CA80-4526-84A9-B963DFBCC4C9}" sibTransId="{0769273E-6E6A-4F6E-B6CB-DE3C64B60B9E}"/>
    <dgm:cxn modelId="{7EB1E5EC-097E-48D1-A118-B25FC40B16D7}" type="presParOf" srcId="{6EB35A3C-FA4B-4C08-A0C8-A85B5F9C20ED}" destId="{5EA8E046-8C1E-45F9-8039-899952AF34C5}" srcOrd="0" destOrd="0" presId="urn:microsoft.com/office/officeart/2008/layout/BendingPictureCaptionList"/>
    <dgm:cxn modelId="{489FF28D-80BD-4BC0-8168-4E131BC17637}" type="presParOf" srcId="{5EA8E046-8C1E-45F9-8039-899952AF34C5}" destId="{96B24C33-8251-4223-AE20-34D351E5C397}" srcOrd="0" destOrd="0" presId="urn:microsoft.com/office/officeart/2008/layout/BendingPictureCaptionList"/>
    <dgm:cxn modelId="{87EF9F89-CC6F-404D-98C1-ACE7800507C5}" type="presParOf" srcId="{5EA8E046-8C1E-45F9-8039-899952AF34C5}" destId="{9BE9255F-7CEF-457C-B795-BEE73DE83E6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0A182B-AF5B-40B2-A3EC-3C6B091DAF0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967D86CF-F5F7-449F-917B-FA9555BD033D}">
      <dgm:prSet phldrT="[Текст]" custT="1"/>
      <dgm:spPr/>
      <dgm:t>
        <a:bodyPr/>
        <a:lstStyle/>
        <a:p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На дні колишнього водосховища з’явилися мільйони дерев. Гаї верби та </a:t>
          </a:r>
          <a:r>
            <a:rPr lang="uk-UA" sz="1800" b="1" dirty="0">
              <a:solidFill>
                <a:schemeClr val="accent1">
                  <a:lumMod val="50000"/>
                </a:schemeClr>
              </a:solidFill>
            </a:rPr>
            <a:t>тополі</a:t>
          </a:r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 (</a:t>
          </a:r>
          <a:r>
            <a:rPr lang="en-US" sz="1800" i="1" dirty="0">
              <a:solidFill>
                <a:schemeClr val="accent1">
                  <a:lumMod val="50000"/>
                </a:schemeClr>
              </a:solidFill>
            </a:rPr>
            <a:t>Populus spp.</a:t>
          </a:r>
          <a:r>
            <a:rPr lang="en-US" sz="1800" dirty="0">
              <a:solidFill>
                <a:schemeClr val="accent1">
                  <a:lumMod val="50000"/>
                </a:schemeClr>
              </a:solidFill>
            </a:rPr>
            <a:t>) </a:t>
          </a:r>
          <a:r>
            <a:rPr lang="uk-UA" sz="1800" dirty="0">
              <a:solidFill>
                <a:schemeClr val="accent1">
                  <a:lumMod val="50000"/>
                </a:schemeClr>
              </a:solidFill>
            </a:rPr>
            <a:t>майже повністю вкрили територію. За рік висота верб подвоїлася, а різноманіття лісової флори зросло вдесятеро.</a:t>
          </a:r>
          <a:endParaRPr lang="uk-UA" sz="1800" dirty="0"/>
        </a:p>
      </dgm:t>
    </dgm:pt>
    <dgm:pt modelId="{7AF7C12D-3118-4569-85F8-6A93F17A12A9}" type="parTrans" cxnId="{604BA54B-4E38-4EE0-B7B6-8E8CCB2B38C2}">
      <dgm:prSet/>
      <dgm:spPr/>
      <dgm:t>
        <a:bodyPr/>
        <a:lstStyle/>
        <a:p>
          <a:endParaRPr lang="uk-UA"/>
        </a:p>
      </dgm:t>
    </dgm:pt>
    <dgm:pt modelId="{051E3CA5-D324-4812-8441-D1E0C006EF93}" type="sibTrans" cxnId="{604BA54B-4E38-4EE0-B7B6-8E8CCB2B38C2}">
      <dgm:prSet/>
      <dgm:spPr/>
      <dgm:t>
        <a:bodyPr/>
        <a:lstStyle/>
        <a:p>
          <a:endParaRPr lang="uk-UA"/>
        </a:p>
      </dgm:t>
    </dgm:pt>
    <dgm:pt modelId="{B82737EE-5A59-484A-8B73-4EF5981059BE}" type="pres">
      <dgm:prSet presAssocID="{8A0A182B-AF5B-40B2-A3EC-3C6B091DAF0F}" presName="Name0" presStyleCnt="0">
        <dgm:presLayoutVars>
          <dgm:dir/>
          <dgm:resizeHandles val="exact"/>
        </dgm:presLayoutVars>
      </dgm:prSet>
      <dgm:spPr/>
    </dgm:pt>
    <dgm:pt modelId="{5C58494D-6DC4-4312-988B-F8182E312B23}" type="pres">
      <dgm:prSet presAssocID="{967D86CF-F5F7-449F-917B-FA9555BD033D}" presName="composite" presStyleCnt="0"/>
      <dgm:spPr/>
    </dgm:pt>
    <dgm:pt modelId="{E36993F7-79EE-4C1F-A322-BC8B77261BF7}" type="pres">
      <dgm:prSet presAssocID="{967D86CF-F5F7-449F-917B-FA9555BD033D}" presName="rect1" presStyleLbl="bgImgPlace1" presStyleIdx="0" presStyleCnt="1" custScaleX="95174" custScaleY="92563" custLinFactNeighborX="-12788" custLinFactNeighborY="-985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extLst>
        <a:ext uri="{E40237B7-FDA0-4F09-8148-C483321AD2D9}">
          <dgm14:cNvPr xmlns:dgm14="http://schemas.microsoft.com/office/drawing/2010/diagram" id="0" name="" descr="&quot;Два роки тому тут була вода, а зараз густий вербовий ліс&quot;: як відновлюється Великий Луг після підриву Каховської ГЕС">
            <a:extLst>
              <a:ext uri="{FF2B5EF4-FFF2-40B4-BE49-F238E27FC236}">
                <a16:creationId xmlns:a16="http://schemas.microsoft.com/office/drawing/2014/main" id="{D41EF984-4914-D157-7D56-76209885D53F}"/>
              </a:ext>
            </a:extLst>
          </dgm14:cNvPr>
        </a:ext>
      </dgm:extLst>
    </dgm:pt>
    <dgm:pt modelId="{DBB95C73-7297-4E78-9B94-2E11CF1B7244}" type="pres">
      <dgm:prSet presAssocID="{967D86CF-F5F7-449F-917B-FA9555BD033D}" presName="wedgeRectCallout1" presStyleLbl="node1" presStyleIdx="0" presStyleCnt="1" custScaleX="97231" custLinFactNeighborX="-4902" custLinFactNeighborY="110">
        <dgm:presLayoutVars>
          <dgm:bulletEnabled val="1"/>
        </dgm:presLayoutVars>
      </dgm:prSet>
      <dgm:spPr/>
    </dgm:pt>
  </dgm:ptLst>
  <dgm:cxnLst>
    <dgm:cxn modelId="{5679E516-C4C5-4338-B304-6A9FF1FB9B4E}" type="presOf" srcId="{967D86CF-F5F7-449F-917B-FA9555BD033D}" destId="{DBB95C73-7297-4E78-9B94-2E11CF1B7244}" srcOrd="0" destOrd="0" presId="urn:microsoft.com/office/officeart/2008/layout/BendingPictureCaptionList"/>
    <dgm:cxn modelId="{604BA54B-4E38-4EE0-B7B6-8E8CCB2B38C2}" srcId="{8A0A182B-AF5B-40B2-A3EC-3C6B091DAF0F}" destId="{967D86CF-F5F7-449F-917B-FA9555BD033D}" srcOrd="0" destOrd="0" parTransId="{7AF7C12D-3118-4569-85F8-6A93F17A12A9}" sibTransId="{051E3CA5-D324-4812-8441-D1E0C006EF93}"/>
    <dgm:cxn modelId="{629A7B93-F277-4DFB-848D-9AFF3189BC99}" type="presOf" srcId="{8A0A182B-AF5B-40B2-A3EC-3C6B091DAF0F}" destId="{B82737EE-5A59-484A-8B73-4EF5981059BE}" srcOrd="0" destOrd="0" presId="urn:microsoft.com/office/officeart/2008/layout/BendingPictureCaptionList"/>
    <dgm:cxn modelId="{BFBB0F57-C388-4503-8D66-BCEC82E3CCE0}" type="presParOf" srcId="{B82737EE-5A59-484A-8B73-4EF5981059BE}" destId="{5C58494D-6DC4-4312-988B-F8182E312B23}" srcOrd="0" destOrd="0" presId="urn:microsoft.com/office/officeart/2008/layout/BendingPictureCaptionList"/>
    <dgm:cxn modelId="{744CAA51-DCAE-40F9-B732-8A091DAC437B}" type="presParOf" srcId="{5C58494D-6DC4-4312-988B-F8182E312B23}" destId="{E36993F7-79EE-4C1F-A322-BC8B77261BF7}" srcOrd="0" destOrd="0" presId="urn:microsoft.com/office/officeart/2008/layout/BendingPictureCaptionList"/>
    <dgm:cxn modelId="{660D2739-7167-47D8-819B-F0A186D61E29}" type="presParOf" srcId="{5C58494D-6DC4-4312-988B-F8182E312B23}" destId="{DBB95C73-7297-4E78-9B94-2E11CF1B724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24C33-8251-4223-AE20-34D351E5C397}">
      <dsp:nvSpPr>
        <dsp:cNvPr id="0" name=""/>
        <dsp:cNvSpPr/>
      </dsp:nvSpPr>
      <dsp:spPr>
        <a:xfrm>
          <a:off x="4" y="240008"/>
          <a:ext cx="5567671" cy="50745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E9255F-7CEF-457C-B795-BEE73DE83E6D}">
      <dsp:nvSpPr>
        <dsp:cNvPr id="0" name=""/>
        <dsp:cNvSpPr/>
      </dsp:nvSpPr>
      <dsp:spPr>
        <a:xfrm>
          <a:off x="440553" y="4624538"/>
          <a:ext cx="4998725" cy="17661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Молоді вербняки стали прихистком для комах. </a:t>
          </a:r>
          <a:r>
            <a:rPr lang="uk-UA" sz="1800" b="1" kern="1200" dirty="0">
              <a:solidFill>
                <a:schemeClr val="accent1">
                  <a:lumMod val="50000"/>
                </a:schemeClr>
              </a:solidFill>
            </a:rPr>
            <a:t>Верба</a:t>
          </a: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 (</a:t>
          </a:r>
          <a:r>
            <a:rPr lang="en-US" sz="1800" i="1" kern="1200" dirty="0">
              <a:solidFill>
                <a:schemeClr val="accent1">
                  <a:lumMod val="50000"/>
                </a:schemeClr>
              </a:solidFill>
            </a:rPr>
            <a:t>Salix spp.</a:t>
          </a:r>
          <a:r>
            <a:rPr lang="en-US" sz="1800" kern="1200" dirty="0">
              <a:solidFill>
                <a:schemeClr val="accent1">
                  <a:lumMod val="50000"/>
                </a:schemeClr>
              </a:solidFill>
            </a:rPr>
            <a:t>) </a:t>
          </a: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—</a:t>
          </a:r>
          <a:r>
            <a:rPr lang="en-US" sz="1800" kern="120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один із найкращих ранніх медоносів. Завдяки весняному нектару місцеві бджоли, джмелі та метелики отримали нову кормову базу</a:t>
          </a:r>
          <a:r>
            <a:rPr lang="uk-UA" sz="1500" kern="1200" dirty="0">
              <a:solidFill>
                <a:schemeClr val="accent1">
                  <a:lumMod val="50000"/>
                </a:schemeClr>
              </a:solidFill>
            </a:rPr>
            <a:t>.</a:t>
          </a:r>
          <a:endParaRPr lang="uk-UA" sz="1500" kern="1200" dirty="0"/>
        </a:p>
      </dsp:txBody>
      <dsp:txXfrm>
        <a:off x="440553" y="4624538"/>
        <a:ext cx="4998725" cy="1766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993F7-79EE-4C1F-A322-BC8B77261BF7}">
      <dsp:nvSpPr>
        <dsp:cNvPr id="0" name=""/>
        <dsp:cNvSpPr/>
      </dsp:nvSpPr>
      <dsp:spPr>
        <a:xfrm>
          <a:off x="0" y="0"/>
          <a:ext cx="6015748" cy="46805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B95C73-7297-4E78-9B94-2E11CF1B7244}">
      <dsp:nvSpPr>
        <dsp:cNvPr id="0" name=""/>
        <dsp:cNvSpPr/>
      </dsp:nvSpPr>
      <dsp:spPr>
        <a:xfrm>
          <a:off x="421159" y="4366818"/>
          <a:ext cx="5469732" cy="176982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На дні колишнього водосховища з’явилися мільйони дерев. Гаї верби та </a:t>
          </a:r>
          <a:r>
            <a:rPr lang="uk-UA" sz="1800" b="1" kern="1200" dirty="0">
              <a:solidFill>
                <a:schemeClr val="accent1">
                  <a:lumMod val="50000"/>
                </a:schemeClr>
              </a:solidFill>
            </a:rPr>
            <a:t>тополі</a:t>
          </a: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 (</a:t>
          </a:r>
          <a:r>
            <a:rPr lang="en-US" sz="1800" i="1" kern="1200" dirty="0">
              <a:solidFill>
                <a:schemeClr val="accent1">
                  <a:lumMod val="50000"/>
                </a:schemeClr>
              </a:solidFill>
            </a:rPr>
            <a:t>Populus spp.</a:t>
          </a:r>
          <a:r>
            <a:rPr lang="en-US" sz="1800" kern="1200" dirty="0">
              <a:solidFill>
                <a:schemeClr val="accent1">
                  <a:lumMod val="50000"/>
                </a:schemeClr>
              </a:solidFill>
            </a:rPr>
            <a:t>) </a:t>
          </a:r>
          <a:r>
            <a:rPr lang="uk-UA" sz="1800" kern="1200" dirty="0">
              <a:solidFill>
                <a:schemeClr val="accent1">
                  <a:lumMod val="50000"/>
                </a:schemeClr>
              </a:solidFill>
            </a:rPr>
            <a:t>майже повністю вкрили територію. За рік висота верб подвоїлася, а різноманіття лісової флори зросло вдесятеро.</a:t>
          </a:r>
          <a:endParaRPr lang="uk-UA" sz="1800" kern="1200" dirty="0"/>
        </a:p>
      </dsp:txBody>
      <dsp:txXfrm>
        <a:off x="421159" y="4366818"/>
        <a:ext cx="5469732" cy="1769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9B48A7-0DB5-4EE7-9918-26F3704EC51F}" type="datetime1">
              <a:rPr lang="uk-UA" smtClean="0"/>
              <a:t>25.03.2026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3FB42-312D-429D-A89D-91E21C85F0BA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4CA2065-90D6-4F68-9797-EEC7FF896C0F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809D77-6270-417D-B912-9E40620F0D03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845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uk-UA" noProof="0" smtClean="0"/>
              <a:t>4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37126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uk-UA" noProof="0" smtClean="0"/>
              <a:t>15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29327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0"/>
            <a:ext cx="10363200" cy="426720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defRPr sz="6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343399"/>
            <a:ext cx="8534400" cy="1219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uk-UA" noProof="0"/>
              <a:t>Клацніть, щоб змінити стиль зразка підзаголовка</a:t>
            </a:r>
          </a:p>
        </p:txBody>
      </p:sp>
      <p:sp>
        <p:nvSpPr>
          <p:cNvPr id="9" name="Заповнювач для нижнього колонтитула 8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E4079050-BA7D-4D3B-A85E-7C4A7246780C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8" name="Місце для номера слайда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0A8009-B22B-4C3E-9FE7-3D28655284DB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63084" y="0"/>
            <a:ext cx="10363200" cy="25050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963084" y="2697163"/>
            <a:ext cx="10363200" cy="1131887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9AC79B-FB8F-4022-9073-2C5A69D4A5F8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9" name="Місце для вмісту 8"/>
          <p:cNvSpPr>
            <a:spLocks noGrp="1"/>
          </p:cNvSpPr>
          <p:nvPr>
            <p:ph sz="quarter" idx="13" hasCustomPrompt="1"/>
          </p:nvPr>
        </p:nvSpPr>
        <p:spPr>
          <a:xfrm>
            <a:off x="612805" y="1828800"/>
            <a:ext cx="5388864" cy="3429255"/>
          </a:xfrm>
        </p:spPr>
        <p:txBody>
          <a:bodyPr rtlCol="0"/>
          <a:lstStyle/>
          <a:p>
            <a:pPr lvl="0" rtl="0"/>
            <a:r>
              <a:rPr lang="uk-UA" noProof="0"/>
              <a:t>Зразки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197600" y="1828785"/>
            <a:ext cx="5384800" cy="3429015"/>
          </a:xfrm>
        </p:spPr>
        <p:txBody>
          <a:bodyPr rtlCol="0"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C0738D1-604F-4D30-BF4B-F5D5D8C509BA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609600" y="1840825"/>
            <a:ext cx="5386917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13" hasCustomPrompt="1"/>
          </p:nvPr>
        </p:nvSpPr>
        <p:spPr>
          <a:xfrm>
            <a:off x="609600" y="2453473"/>
            <a:ext cx="5388864" cy="2834031"/>
          </a:xfrm>
        </p:spPr>
        <p:txBody>
          <a:bodyPr rtlCol="0"/>
          <a:lstStyle/>
          <a:p>
            <a:pPr lvl="0" rtl="0"/>
            <a:r>
              <a:rPr lang="uk-UA" noProof="0"/>
              <a:t>Зразки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6197601" y="1840825"/>
            <a:ext cx="5389033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Зразки тексту</a:t>
            </a:r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14" hasCustomPrompt="1"/>
          </p:nvPr>
        </p:nvSpPr>
        <p:spPr>
          <a:xfrm>
            <a:off x="6201237" y="2453474"/>
            <a:ext cx="5388864" cy="2833709"/>
          </a:xfrm>
        </p:spPr>
        <p:txBody>
          <a:bodyPr rtlCol="0"/>
          <a:lstStyle/>
          <a:p>
            <a:pPr lvl="0" rtl="0"/>
            <a:r>
              <a:rPr lang="uk-UA" noProof="0"/>
              <a:t>Зразки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83EE4F-8D92-4297-A68A-BCADD23FEA8A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B417D4-BB68-41D2-8780-81ABE7A8E9A9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внювач для нижнього колонтитула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E7DF66-F47F-4175-B366-D2294DFB4F64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876117" y="266700"/>
            <a:ext cx="4011084" cy="209550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958850" y="273052"/>
            <a:ext cx="6661151" cy="4984748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7876117" y="2438401"/>
            <a:ext cx="4011084" cy="2819399"/>
          </a:xfr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625A9E-89D2-4DFF-BE0D-9C2770209752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239435" y="228600"/>
            <a:ext cx="7615765" cy="89535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зображення 2" descr="Пустий покажчик місця заповнення для зображення Клацніть цей покажчик і виберіть зображення, яке потрібно додати"/>
          <p:cNvSpPr>
            <a:spLocks noGrp="1"/>
          </p:cNvSpPr>
          <p:nvPr>
            <p:ph type="pic" idx="1"/>
          </p:nvPr>
        </p:nvSpPr>
        <p:spPr>
          <a:xfrm>
            <a:off x="2010835" y="1597800"/>
            <a:ext cx="8072965" cy="38552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 noProof="0" dirty="0"/>
              <a:t>Клацніть піктограму, щоб додати зображення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579250"/>
            <a:ext cx="7615765" cy="533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Зразки заголовків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28FB1FA-2D8D-461A-8F16-5D025D26EF60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6233045-5AFA-48E5-B085-5BE8CF693F45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 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39"/>
            <a:ext cx="2743200" cy="4983161"/>
          </a:xfrm>
        </p:spPr>
        <p:txBody>
          <a:bodyPr vert="eaVert"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983161"/>
          </a:xfrm>
        </p:spPr>
        <p:txBody>
          <a:bodyPr vert="eaVert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3DD11FF-7FB2-481A-A348-06076CA45E71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внювач для заголовка 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uk-UA" noProof="0" dirty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9600" y="1846262"/>
            <a:ext cx="10972800" cy="341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5" name="Заповнювач для нижнього колонтитула 4"/>
          <p:cNvSpPr>
            <a:spLocks noGrp="1"/>
          </p:cNvSpPr>
          <p:nvPr>
            <p:ph type="ftr" sz="quarter" idx="3"/>
          </p:nvPr>
        </p:nvSpPr>
        <p:spPr>
          <a:xfrm>
            <a:off x="2692275" y="6137408"/>
            <a:ext cx="36543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7303488" y="6137408"/>
            <a:ext cx="1173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2874818F-335C-46A7-ACA6-FA408C6D2595}" type="datetime1">
              <a:rPr lang="uk-UA" noProof="0" smtClean="0"/>
              <a:t>25.03.2026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9433430" y="6137408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401CF334-2D5C-4859-84A6-CA7E6E43FAEB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  <p:grpSp>
        <p:nvGrpSpPr>
          <p:cNvPr id="7" name="Група 6" descr="Кущі на узбережжі">
            <a:extLst>
              <a:ext uri="{FF2B5EF4-FFF2-40B4-BE49-F238E27FC236}">
                <a16:creationId xmlns:a16="http://schemas.microsoft.com/office/drawing/2014/main" id="{32ABC1A6-8856-41D7-BF42-7ED8D4AC1C81}"/>
              </a:ext>
            </a:extLst>
          </p:cNvPr>
          <p:cNvGrpSpPr/>
          <p:nvPr userDrawn="1"/>
        </p:nvGrpSpPr>
        <p:grpSpPr>
          <a:xfrm>
            <a:off x="11112" y="4291013"/>
            <a:ext cx="12180887" cy="2589212"/>
            <a:chOff x="11112" y="4291013"/>
            <a:chExt cx="12180887" cy="2589212"/>
          </a:xfrm>
        </p:grpSpPr>
        <p:sp>
          <p:nvSpPr>
            <p:cNvPr id="8" name="Овал 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 sz="18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0" name="Полілінія 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/>
            <a:lstStyle/>
            <a:p>
              <a:pPr rtl="0"/>
              <a:endParaRPr lang="uk-UA" noProof="0" dirty="0"/>
            </a:p>
          </p:txBody>
        </p:sp>
        <p:grpSp>
          <p:nvGrpSpPr>
            <p:cNvPr id="11" name="Група 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Група 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Група 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Полілінія 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119" name="Полілінія 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</p:grpSp>
            <p:grpSp>
              <p:nvGrpSpPr>
                <p:cNvPr id="96" name="Група 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Полілінія 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117" name="Полілінія 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</p:grpSp>
            <p:sp>
              <p:nvSpPr>
                <p:cNvPr id="97" name="Полілінія 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98" name="Полілінія 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99" name="Полілінія 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grpSp>
              <p:nvGrpSpPr>
                <p:cNvPr id="100" name="Група 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Полілінія 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113" name="Полілінія 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114" name="Полілінія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115" name="Полілінія 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</p:grpSp>
            <p:sp>
              <p:nvSpPr>
                <p:cNvPr id="101" name="Полілінія 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2" name="Полілінія 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3" name="Полілінія 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4" name="Полілінія 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5" name="Полілінія 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6" name="Полілінія 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7" name="Полілінія 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8" name="Полілінія 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09" name="Полілінія 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10" name="Полілінія 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111" name="Полілінія 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56" name="Полілінія 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grpSp>
            <p:nvGrpSpPr>
              <p:cNvPr id="57" name="Група 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Полілінія 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93" name="Полілінія 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94" name="Полілінія 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58" name="Полілінія 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59" name="Полілінія 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grpSp>
            <p:nvGrpSpPr>
              <p:cNvPr id="60" name="Група 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Полілінія 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91" name="Полілінія 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61" name="Полілінія 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grpSp>
            <p:nvGrpSpPr>
              <p:cNvPr id="62" name="Група 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Полілінія 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84" name="Полілінія 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grpSp>
              <p:nvGrpSpPr>
                <p:cNvPr id="85" name="Група 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Полілінія 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  <p:sp>
                <p:nvSpPr>
                  <p:cNvPr id="89" name="Полілінія 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uk-UA" noProof="0" dirty="0"/>
                  </a:p>
                </p:txBody>
              </p:sp>
            </p:grpSp>
            <p:sp>
              <p:nvSpPr>
                <p:cNvPr id="86" name="Полілінія 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87" name="Полілінія 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63" name="Полілінія 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4" name="Полілінія 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5" name="Полілінія 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6" name="Полілінія 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7" name="Полілінія 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8" name="Полілінія 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69" name="Полілінія 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0" name="Полілінія 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1" name="Полілінія 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2" name="Полілінія 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3" name="Полілінія 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4" name="Полілінія 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grpSp>
            <p:nvGrpSpPr>
              <p:cNvPr id="75" name="Група 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Полілінія 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82" name="Полілінія 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76" name="Полілінія 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7" name="Полілінія 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8" name="Полілінія 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79" name="Полілінія 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80" name="Полілінія 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</p:grpSp>
        <p:grpSp>
          <p:nvGrpSpPr>
            <p:cNvPr id="12" name="Група 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Група 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Полілінія 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1" name="Полілінія 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2" name="Полілінія 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3" name="Полілінія 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4" name="Полілінія 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5" name="Полілінія 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6" name="Полілінія 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7" name="Полілінія 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8" name="Полілінія 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49" name="Полілінія 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50" name="Полілінія 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51" name="Полілінія 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52" name="Полілінія 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53" name="Полілінія 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  <p:sp>
              <p:nvSpPr>
                <p:cNvPr id="54" name="Полілінія 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uk-UA" noProof="0" dirty="0"/>
                </a:p>
              </p:txBody>
            </p:sp>
          </p:grpSp>
          <p:sp>
            <p:nvSpPr>
              <p:cNvPr id="14" name="Полілінія 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15" name="Полілінія 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16" name="Полілінія 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17" name="Полілінія 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18" name="Полілінія 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19" name="Полілінія 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0" name="Полілінія 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1" name="Полілінія 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2" name="Полілінія 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3" name="Полілінія 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4" name="Полілінія 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5" name="Полілінія 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6" name="Полілінія 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7" name="Полілінія 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8" name="Полілінія 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29" name="Полілінія 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0" name="Полілінія 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1" name="Полілінія 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2" name="Полілінія 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3" name="Полілінія 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4" name="Полілінія 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5" name="Полілінія 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6" name="Полілінія 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7" name="Полілінія 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8" name="Полілінія 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  <p:sp>
            <p:nvSpPr>
              <p:cNvPr id="39" name="Полілінія 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uk-UA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21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oodle.nati.org.ua/pluginfile.php/16203/mod_resource/content/1/zlobin_yu_a_kochubei_n_v_zagalna_ekologiya.pdf" TargetMode="External"/><Relationship Id="rId2" Type="http://schemas.openxmlformats.org/officeDocument/2006/relationships/hyperlink" Target="https://www.zoology.dp.ua/wp-content/downloads/pahomov/PA_10_05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epository.pdmu.edu.ua/bitstream/123456789/14010/1/biologo_ekologichna_practuka.pdf" TargetMode="External"/><Relationship Id="rId5" Type="http://schemas.openxmlformats.org/officeDocument/2006/relationships/hyperlink" Target="https://socrates.vsau.org/repository/getfile.php/29094.pdf" TargetMode="External"/><Relationship Id="rId4" Type="http://schemas.openxmlformats.org/officeDocument/2006/relationships/hyperlink" Target="https://eztuir.ztu.edu.ua/bitstream/handle/123456789/7933/%D0%92%D1%96%D0%BD%D1%96%D1%87%D1%83%D0%BA_%D0%97%D0%B0%D0%B3%D0%B0%D0%BB%D1%8C%D0%BD%D0%B0%20%D0%B5%D0%BA%D0%BE%D0%BB%D0%BE%D0%B3%D1%96%D1%8F.pdf?sequence=3&amp;isAllowed=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ображення, що містить просто неба, небо, трава, пейзаж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FF19C18-85F3-041A-F7C0-DFCF3CA92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046" y="2937864"/>
            <a:ext cx="4013956" cy="25072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Рисунок 3" descr="Зображення, що містить просто неба, природа, небо, трав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4D1AADF3-B50D-23E6-2A1D-9F98967F6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2937864"/>
            <a:ext cx="3994100" cy="250729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-680323"/>
            <a:ext cx="10363200" cy="3044757"/>
          </a:xfrm>
        </p:spPr>
        <p:txBody>
          <a:bodyPr rtlCol="0"/>
          <a:lstStyle/>
          <a:p>
            <a:pPr rtl="0"/>
            <a:r>
              <a:rPr lang="uk-UA" sz="4800" b="1" dirty="0"/>
              <a:t>Світ під нашими ногами: </a:t>
            </a:r>
            <a:r>
              <a:rPr lang="uk-UA" sz="3600" dirty="0"/>
              <a:t>Моніторинг зв’язків рослин і комах Нікопольщини в умовах екологічної катастрофи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423803" y="4970834"/>
            <a:ext cx="5344391" cy="170234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Номінація: Еколог-ЮНІОР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Виконав: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Учень 8-А класу Нікопольської гімназії №9 НМР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Колейко Максим Ігорович 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Дніпропетровська область, місто Нікополь</a:t>
            </a:r>
          </a:p>
          <a:p>
            <a:pPr rtl="0"/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Керівник проєкту: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Вчитель біології</a:t>
            </a:r>
            <a:b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1300" b="1" dirty="0">
                <a:solidFill>
                  <a:schemeClr val="accent1">
                    <a:lumMod val="50000"/>
                  </a:schemeClr>
                </a:solidFill>
              </a:rPr>
              <a:t>Швайка Наталія Петрівна</a:t>
            </a:r>
          </a:p>
          <a:p>
            <a:pPr rtl="0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94C8D-A304-C0F2-660C-144CD3BC5386}"/>
              </a:ext>
            </a:extLst>
          </p:cNvPr>
          <p:cNvSpPr txBox="1"/>
          <p:nvPr/>
        </p:nvSpPr>
        <p:spPr>
          <a:xfrm>
            <a:off x="761024" y="2469428"/>
            <a:ext cx="2057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До </a:t>
            </a:r>
            <a:r>
              <a:rPr lang="uk-UA" sz="1800" dirty="0">
                <a:solidFill>
                  <a:schemeClr val="accent1">
                    <a:lumMod val="50000"/>
                  </a:schemeClr>
                </a:solidFill>
              </a:rPr>
              <a:t>катастрофи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B05B6-C201-197C-0698-88367CC015E0}"/>
              </a:ext>
            </a:extLst>
          </p:cNvPr>
          <p:cNvSpPr txBox="1"/>
          <p:nvPr/>
        </p:nvSpPr>
        <p:spPr>
          <a:xfrm>
            <a:off x="9220200" y="2469428"/>
            <a:ext cx="22107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1800" dirty="0">
                <a:solidFill>
                  <a:schemeClr val="accent1">
                    <a:lumMod val="50000"/>
                  </a:schemeClr>
                </a:solidFill>
              </a:rPr>
              <a:t>Після катастрофи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060EC2-07A8-B784-F0A7-B975D1E2A796}"/>
              </a:ext>
            </a:extLst>
          </p:cNvPr>
          <p:cNvSpPr txBox="1"/>
          <p:nvPr/>
        </p:nvSpPr>
        <p:spPr>
          <a:xfrm>
            <a:off x="0" y="0"/>
            <a:ext cx="623824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4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Мета дослідження: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F7734-585D-128E-BFCC-01E1C12CA15A}"/>
              </a:ext>
            </a:extLst>
          </p:cNvPr>
          <p:cNvSpPr txBox="1"/>
          <p:nvPr/>
        </p:nvSpPr>
        <p:spPr>
          <a:xfrm>
            <a:off x="0" y="830997"/>
            <a:ext cx="11982893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Проаналізувати </a:t>
            </a:r>
            <a:r>
              <a:rPr lang="uk-UA" dirty="0">
                <a:solidFill>
                  <a:srgbClr val="74884D"/>
                </a:solidFill>
              </a:rPr>
              <a:t>динаміку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формування трофічних та симбіотичних зв’язків між рослинністю (верба, тополя) та комахами-першопоселенцями на території осушеного Каховського водосховища для визначення темпів самовідновлення екосистеми.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Запилювачі (дикі бджоли, джмелі):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як головний чинник відтворення рослинного покриву на нових ділянках.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Фітофаги (листоїди):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як регулятори росту молодого вербового лісу та кормова база для птахів.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E6595-A81F-BBC4-5C8D-5455E426E6CF}"/>
              </a:ext>
            </a:extLst>
          </p:cNvPr>
          <p:cNvSpPr txBox="1"/>
          <p:nvPr/>
        </p:nvSpPr>
        <p:spPr>
          <a:xfrm>
            <a:off x="0" y="2598003"/>
            <a:ext cx="327837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4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Завдання: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665B7E-F3B8-97EF-B790-B2EF2E56A7ED}"/>
              </a:ext>
            </a:extLst>
          </p:cNvPr>
          <p:cNvSpPr txBox="1"/>
          <p:nvPr/>
        </p:nvSpPr>
        <p:spPr>
          <a:xfrm>
            <a:off x="426027" y="3496754"/>
            <a:ext cx="11556866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>
              <a:buFont typeface="+mj-lt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 Охарактеризувати видовий склад рослинності, що заселила територію (зокрема верби та тополі), на основі актуальних екологічних звітів.</a:t>
            </a:r>
          </a:p>
          <a:p>
            <a:pPr>
              <a:buFont typeface="+mj-lt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 Виявити основні групи комах-ентомофагів та запилювачів, які з’явилися на цих територіях у перші два роки після осушення.</a:t>
            </a:r>
          </a:p>
          <a:p>
            <a:pPr>
              <a:buFont typeface="+mj-lt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 Описати трофічні ланцюги, де рослини виступають кормовою базою для комах, та проаналізувати їхній вплив на виживання молодих пагонів.</a:t>
            </a:r>
          </a:p>
          <a:p>
            <a:pPr>
              <a:buFont typeface="+mj-lt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 Дослідити симбіотичну роль комах-запилювачів у процесі розмноження та поширення рослин на великих площах колишнього ложа водосховища.</a:t>
            </a:r>
          </a:p>
          <a:p>
            <a:pPr>
              <a:buFont typeface="+mj-lt"/>
              <a:buAutoNum type="arabicPeriod"/>
            </a:pP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 Обґрунтувати роль екологічних зв’язків у процесах саморегуляції, зробивши висновок про здатність екосистеми до відновлення без втручання людини.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8805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6782" y="252490"/>
            <a:ext cx="6660572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Об’єкт дослідження: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D1743A-49B1-F605-CFDB-380BB578B753}"/>
              </a:ext>
            </a:extLst>
          </p:cNvPr>
          <p:cNvSpPr txBox="1"/>
          <p:nvPr/>
        </p:nvSpPr>
        <p:spPr>
          <a:xfrm>
            <a:off x="1626782" y="2767623"/>
            <a:ext cx="739832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4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Предмет дослідження:</a:t>
            </a:r>
          </a:p>
        </p:txBody>
      </p:sp>
      <p:pic>
        <p:nvPicPr>
          <p:cNvPr id="5" name="Рисунок 4" descr="Зображення, що містить емблем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47E889F-6755-7F5A-1D32-2F5C80230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75382" y="353160"/>
            <a:ext cx="3322102" cy="1812055"/>
          </a:xfrm>
          <a:prstGeom prst="rect">
            <a:avLst/>
          </a:prstGeom>
        </p:spPr>
      </p:pic>
      <p:pic>
        <p:nvPicPr>
          <p:cNvPr id="7" name="Рисунок 6" descr="Зображення, що містить малюнок, ескіз, ілюстрація, дизайн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E4F2339-24D1-1487-F2A3-A972D5523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02" b="97786" l="9659" r="89986">
                        <a14:foregroundMark x1="36222" y1="11198" x2="36222" y2="11198"/>
                        <a14:foregroundMark x1="37074" y1="9635" x2="37074" y2="9635"/>
                        <a14:foregroundMark x1="37571" y1="10547" x2="37571" y2="10547"/>
                        <a14:foregroundMark x1="40199" y1="7682" x2="40199" y2="7682"/>
                        <a14:foregroundMark x1="25142" y1="32292" x2="25142" y2="32292"/>
                        <a14:foregroundMark x1="23864" y1="48177" x2="23864" y2="48177"/>
                        <a14:foregroundMark x1="24858" y1="56641" x2="24858" y2="56641"/>
                        <a14:foregroundMark x1="44389" y1="95833" x2="44389" y2="95833"/>
                        <a14:foregroundMark x1="51634" y1="1432" x2="51634" y2="1432"/>
                        <a14:foregroundMark x1="36506" y1="22005" x2="36506" y2="22005"/>
                        <a14:foregroundMark x1="64347" y1="20833" x2="64347" y2="20833"/>
                        <a14:foregroundMark x1="54830" y1="25130" x2="54830" y2="25130"/>
                        <a14:foregroundMark x1="35653" y1="37891" x2="35653" y2="37891"/>
                        <a14:foregroundMark x1="34020" y1="49089" x2="34020" y2="49089"/>
                        <a14:foregroundMark x1="34162" y1="48047" x2="34162" y2="48047"/>
                        <a14:foregroundMark x1="44460" y1="50911" x2="44460" y2="50911"/>
                        <a14:foregroundMark x1="40483" y1="42578" x2="40483" y2="42578"/>
                        <a14:foregroundMark x1="40696" y1="37891" x2="40696" y2="37891"/>
                        <a14:foregroundMark x1="41051" y1="38281" x2="41051" y2="38281"/>
                        <a14:foregroundMark x1="40270" y1="36849" x2="40270" y2="36849"/>
                        <a14:foregroundMark x1="47727" y1="40755" x2="47727" y2="40755"/>
                        <a14:foregroundMark x1="33807" y1="50391" x2="33807" y2="50391"/>
                        <a14:foregroundMark x1="33736" y1="49479" x2="33736" y2="49479"/>
                        <a14:foregroundMark x1="34091" y1="51302" x2="34091" y2="51302"/>
                        <a14:foregroundMark x1="34091" y1="52344" x2="34091" y2="52344"/>
                        <a14:foregroundMark x1="34375" y1="52604" x2="34375" y2="52604"/>
                        <a14:foregroundMark x1="34801" y1="53255" x2="34801" y2="53255"/>
                        <a14:foregroundMark x1="34872" y1="54036" x2="34872" y2="54036"/>
                        <a14:foregroundMark x1="35156" y1="54427" x2="35156" y2="54427"/>
                        <a14:foregroundMark x1="35511" y1="54427" x2="35511" y2="54427"/>
                        <a14:foregroundMark x1="36222" y1="54818" x2="36222" y2="54818"/>
                        <a14:foregroundMark x1="36861" y1="55208" x2="36861" y2="55208"/>
                        <a14:foregroundMark x1="36861" y1="55208" x2="36861" y2="55208"/>
                        <a14:foregroundMark x1="37074" y1="54036" x2="37074" y2="54036"/>
                        <a14:foregroundMark x1="36861" y1="52604" x2="36861" y2="52604"/>
                        <a14:foregroundMark x1="36861" y1="51953" x2="36861" y2="51953"/>
                        <a14:foregroundMark x1="37216" y1="51042" x2="37216" y2="51042"/>
                        <a14:foregroundMark x1="37855" y1="50911" x2="37855" y2="50911"/>
                        <a14:foregroundMark x1="38210" y1="51042" x2="38210" y2="51042"/>
                        <a14:foregroundMark x1="38281" y1="52344" x2="38281" y2="52344"/>
                        <a14:foregroundMark x1="38281" y1="53125" x2="38281" y2="53125"/>
                        <a14:foregroundMark x1="37784" y1="54427" x2="37784" y2="54427"/>
                        <a14:foregroundMark x1="37571" y1="55078" x2="37571" y2="55078"/>
                        <a14:foregroundMark x1="37642" y1="55339" x2="37642" y2="55339"/>
                        <a14:foregroundMark x1="38565" y1="55859" x2="38565" y2="55859"/>
                        <a14:foregroundMark x1="39489" y1="56120" x2="39489" y2="56120"/>
                        <a14:foregroundMark x1="40483" y1="55990" x2="40483" y2="55990"/>
                        <a14:foregroundMark x1="44460" y1="53776" x2="44460" y2="53776"/>
                        <a14:foregroundMark x1="44744" y1="53646" x2="44744" y2="53646"/>
                        <a14:foregroundMark x1="44744" y1="52995" x2="44744" y2="52995"/>
                        <a14:foregroundMark x1="45455" y1="50911" x2="45455" y2="50911"/>
                        <a14:foregroundMark x1="46165" y1="48177" x2="46165" y2="48177"/>
                        <a14:foregroundMark x1="46165" y1="47005" x2="46165" y2="47005"/>
                        <a14:foregroundMark x1="45526" y1="44661" x2="45526" y2="44661"/>
                        <a14:foregroundMark x1="43253" y1="37891" x2="43253" y2="37891"/>
                        <a14:foregroundMark x1="43253" y1="37891" x2="43253" y2="37891"/>
                        <a14:foregroundMark x1="43537" y1="39714" x2="43537" y2="39714"/>
                        <a14:foregroundMark x1="43111" y1="37630" x2="43111" y2="37630"/>
                        <a14:foregroundMark x1="42401" y1="37240" x2="42401" y2="37240"/>
                        <a14:foregroundMark x1="42045" y1="36589" x2="42045" y2="36589"/>
                        <a14:foregroundMark x1="41406" y1="35677" x2="41406" y2="35677"/>
                        <a14:foregroundMark x1="41051" y1="35156" x2="41051" y2="35156"/>
                        <a14:foregroundMark x1="40838" y1="34375" x2="40838" y2="34375"/>
                        <a14:foregroundMark x1="40057" y1="34766" x2="40057" y2="34766"/>
                        <a14:foregroundMark x1="40554" y1="35677" x2="40554" y2="35677"/>
                        <a14:foregroundMark x1="39773" y1="35677" x2="39773" y2="35677"/>
                        <a14:foregroundMark x1="39773" y1="35677" x2="39773" y2="35677"/>
                        <a14:foregroundMark x1="39063" y1="35547" x2="39063" y2="35547"/>
                        <a14:foregroundMark x1="38778" y1="35547" x2="38778" y2="35547"/>
                        <a14:foregroundMark x1="38636" y1="36068" x2="38636" y2="36068"/>
                        <a14:foregroundMark x1="36435" y1="34245" x2="36435" y2="34245"/>
                        <a14:foregroundMark x1="36790" y1="34245" x2="36790" y2="34245"/>
                        <a14:foregroundMark x1="36364" y1="31901" x2="36364" y2="31901"/>
                        <a14:foregroundMark x1="36364" y1="32813" x2="36364" y2="32813"/>
                        <a14:foregroundMark x1="36222" y1="29427" x2="36222" y2="29427"/>
                        <a14:foregroundMark x1="48224" y1="36979" x2="48224" y2="36979"/>
                        <a14:foregroundMark x1="50071" y1="36458" x2="50071" y2="36458"/>
                        <a14:foregroundMark x1="50071" y1="37240" x2="50071" y2="37240"/>
                        <a14:foregroundMark x1="50071" y1="38281" x2="50071" y2="38281"/>
                        <a14:foregroundMark x1="49787" y1="39583" x2="49787" y2="39583"/>
                        <a14:foregroundMark x1="47443" y1="37630" x2="47443" y2="37630"/>
                        <a14:foregroundMark x1="46591" y1="37500" x2="46591" y2="37500"/>
                        <a14:foregroundMark x1="46449" y1="36979" x2="46449" y2="36979"/>
                        <a14:foregroundMark x1="45952" y1="36198" x2="45952" y2="36198"/>
                        <a14:foregroundMark x1="45668" y1="35547" x2="45668" y2="35547"/>
                        <a14:foregroundMark x1="45597" y1="35417" x2="45597" y2="35417"/>
                        <a14:foregroundMark x1="45526" y1="34896" x2="45526" y2="34896"/>
                        <a14:foregroundMark x1="45455" y1="34896" x2="45241" y2="34375"/>
                        <a14:foregroundMark x1="44744" y1="33594" x2="44744" y2="33594"/>
                        <a14:foregroundMark x1="44744" y1="33594" x2="44744" y2="33594"/>
                        <a14:foregroundMark x1="44744" y1="33464" x2="44744" y2="33464"/>
                        <a14:foregroundMark x1="45810" y1="19922" x2="45810" y2="19922"/>
                        <a14:foregroundMark x1="45810" y1="19922" x2="45810" y2="19922"/>
                        <a14:foregroundMark x1="46165" y1="19531" x2="46165" y2="19531"/>
                        <a14:foregroundMark x1="46378" y1="19271" x2="46804" y2="19271"/>
                        <a14:foregroundMark x1="46804" y1="19271" x2="46804" y2="19271"/>
                        <a14:foregroundMark x1="48295" y1="19531" x2="48651" y2="19661"/>
                        <a14:foregroundMark x1="48864" y1="19661" x2="49006" y2="19271"/>
                        <a14:foregroundMark x1="49219" y1="19010" x2="49219" y2="19010"/>
                        <a14:foregroundMark x1="49361" y1="19010" x2="50497" y2="19010"/>
                        <a14:foregroundMark x1="51207" y1="19271" x2="51207" y2="19271"/>
                        <a14:foregroundMark x1="51207" y1="20313" x2="51207" y2="20313"/>
                        <a14:foregroundMark x1="57315" y1="25130" x2="57315" y2="25130"/>
                        <a14:foregroundMark x1="57315" y1="25130" x2="57315" y2="25130"/>
                        <a14:foregroundMark x1="57315" y1="25911" x2="57315" y2="25911"/>
                        <a14:foregroundMark x1="57386" y1="26432" x2="57457" y2="27214"/>
                        <a14:foregroundMark x1="57670" y1="27865" x2="57741" y2="28516"/>
                        <a14:foregroundMark x1="56250" y1="43880" x2="56250" y2="43880"/>
                        <a14:foregroundMark x1="56250" y1="43880" x2="56250" y2="43880"/>
                        <a14:foregroundMark x1="56250" y1="44010" x2="56250" y2="44010"/>
                        <a14:foregroundMark x1="55753" y1="45443" x2="55469" y2="46745"/>
                        <a14:foregroundMark x1="55469" y1="46745" x2="55469" y2="46745"/>
                        <a14:foregroundMark x1="55398" y1="46875" x2="55398" y2="46875"/>
                        <a14:foregroundMark x1="47514" y1="59896" x2="47514" y2="59896"/>
                        <a14:foregroundMark x1="47514" y1="60156" x2="47727" y2="60677"/>
                        <a14:foregroundMark x1="47727" y1="61328" x2="47727" y2="61328"/>
                        <a14:foregroundMark x1="47727" y1="61328" x2="47727" y2="61328"/>
                        <a14:foregroundMark x1="47798" y1="61328" x2="47940" y2="62109"/>
                        <a14:foregroundMark x1="49006" y1="62370" x2="49716" y2="62370"/>
                        <a14:foregroundMark x1="50426" y1="61849" x2="50426" y2="61849"/>
                        <a14:foregroundMark x1="50781" y1="63021" x2="50923" y2="63932"/>
                        <a14:foregroundMark x1="50923" y1="66276" x2="50923" y2="66276"/>
                        <a14:foregroundMark x1="51278" y1="67188" x2="51278" y2="67188"/>
                        <a14:foregroundMark x1="39560" y1="67318" x2="38636" y2="66016"/>
                        <a14:foregroundMark x1="36506" y1="64844" x2="36506" y2="64844"/>
                        <a14:foregroundMark x1="36435" y1="64844" x2="36435" y2="65234"/>
                        <a14:foregroundMark x1="36364" y1="65234" x2="36080" y2="65365"/>
                        <a14:foregroundMark x1="35511" y1="67057" x2="35227" y2="67708"/>
                        <a14:foregroundMark x1="35085" y1="67318" x2="33665" y2="64193"/>
                        <a14:foregroundMark x1="33594" y1="63802" x2="33594" y2="63802"/>
                        <a14:foregroundMark x1="30966" y1="57292" x2="30966" y2="57292"/>
                        <a14:foregroundMark x1="30256" y1="56641" x2="29972" y2="56120"/>
                        <a14:foregroundMark x1="29616" y1="55729" x2="29616" y2="55729"/>
                        <a14:foregroundMark x1="29616" y1="55469" x2="29616" y2="55469"/>
                        <a14:foregroundMark x1="29474" y1="54427" x2="29332" y2="53776"/>
                        <a14:foregroundMark x1="29119" y1="53385" x2="29119" y2="53385"/>
                        <a14:foregroundMark x1="28835" y1="52995" x2="28835" y2="52995"/>
                        <a14:foregroundMark x1="28267" y1="51693" x2="28054" y2="50260"/>
                        <a14:foregroundMark x1="28054" y1="50130" x2="28054" y2="50130"/>
                        <a14:foregroundMark x1="27983" y1="48828" x2="27983" y2="48828"/>
                        <a14:foregroundMark x1="27912" y1="48047" x2="27699" y2="47005"/>
                        <a14:foregroundMark x1="27699" y1="46354" x2="27628" y2="45964"/>
                        <a14:foregroundMark x1="27415" y1="43880" x2="27415" y2="43880"/>
                        <a14:foregroundMark x1="28622" y1="33594" x2="28622" y2="33594"/>
                        <a14:foregroundMark x1="28622" y1="32552" x2="28764" y2="32031"/>
                        <a14:foregroundMark x1="29048" y1="30599" x2="29474" y2="29167"/>
                        <a14:foregroundMark x1="29759" y1="28125" x2="29901" y2="27474"/>
                        <a14:foregroundMark x1="30114" y1="26953" x2="30114" y2="26953"/>
                        <a14:foregroundMark x1="30327" y1="25911" x2="30540" y2="25260"/>
                        <a14:foregroundMark x1="31037" y1="24349" x2="31037" y2="24349"/>
                        <a14:foregroundMark x1="31889" y1="22917" x2="31889" y2="22917"/>
                        <a14:foregroundMark x1="33736" y1="21094" x2="33736" y2="21094"/>
                        <a14:foregroundMark x1="34162" y1="20703" x2="34446" y2="20443"/>
                        <a14:foregroundMark x1="34872" y1="20052" x2="34872" y2="20052"/>
                        <a14:foregroundMark x1="35653" y1="17969" x2="35653" y2="17969"/>
                        <a14:foregroundMark x1="35653" y1="17839" x2="36009" y2="17188"/>
                        <a14:foregroundMark x1="36293" y1="16667" x2="36293" y2="16667"/>
                        <a14:foregroundMark x1="39489" y1="13672" x2="39489" y2="13672"/>
                        <a14:foregroundMark x1="39560" y1="13672" x2="39560" y2="13672"/>
                        <a14:foregroundMark x1="39773" y1="13411" x2="40483" y2="12630"/>
                        <a14:foregroundMark x1="40625" y1="12370" x2="40625" y2="12370"/>
                        <a14:foregroundMark x1="41477" y1="11719" x2="42401" y2="11068"/>
                        <a14:foregroundMark x1="42472" y1="10938" x2="42472" y2="10938"/>
                        <a14:foregroundMark x1="42543" y1="10938" x2="45455" y2="10417"/>
                        <a14:foregroundMark x1="46449" y1="9896" x2="46449" y2="9896"/>
                        <a14:foregroundMark x1="46733" y1="9766" x2="47301" y2="9505"/>
                        <a14:foregroundMark x1="47372" y1="9245" x2="47585" y2="9245"/>
                        <a14:foregroundMark x1="48722" y1="8203" x2="57244" y2="9505"/>
                        <a14:foregroundMark x1="57244" y1="9505" x2="58949" y2="10807"/>
                        <a14:foregroundMark x1="70028" y1="25651" x2="72940" y2="56380"/>
                        <a14:foregroundMark x1="65838" y1="28776" x2="65696" y2="36328"/>
                        <a14:foregroundMark x1="65696" y1="36328" x2="64915" y2="35807"/>
                        <a14:foregroundMark x1="64276" y1="49479" x2="60866" y2="56510"/>
                        <a14:foregroundMark x1="60866" y1="56510" x2="60369" y2="63932"/>
                        <a14:foregroundMark x1="57457" y1="58203" x2="56179" y2="74349"/>
                        <a14:foregroundMark x1="59730" y1="77083" x2="65767" y2="73828"/>
                        <a14:foregroundMark x1="65767" y1="73828" x2="67259" y2="63151"/>
                        <a14:foregroundMark x1="46023" y1="89714" x2="50213" y2="90755"/>
                        <a14:foregroundMark x1="50213" y1="90755" x2="58026" y2="88672"/>
                        <a14:foregroundMark x1="74290" y1="63932" x2="72940" y2="70573"/>
                        <a14:foregroundMark x1="68040" y1="85417" x2="68040" y2="85417"/>
                        <a14:foregroundMark x1="66548" y1="86849" x2="66548" y2="86849"/>
                        <a14:foregroundMark x1="66264" y1="87630" x2="66264" y2="87630"/>
                        <a14:foregroundMark x1="66264" y1="87630" x2="66264" y2="87630"/>
                        <a14:foregroundMark x1="66122" y1="87760" x2="66122" y2="87760"/>
                        <a14:foregroundMark x1="65554" y1="88411" x2="65554" y2="88411"/>
                        <a14:foregroundMark x1="64915" y1="88932" x2="64560" y2="89193"/>
                        <a14:foregroundMark x1="64418" y1="89714" x2="62287" y2="92448"/>
                        <a14:foregroundMark x1="47727" y1="97786" x2="47727" y2="977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06938" y="3246944"/>
            <a:ext cx="2585214" cy="1410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B2D322-22E7-CBB8-531B-EF4049762853}"/>
              </a:ext>
            </a:extLst>
          </p:cNvPr>
          <p:cNvSpPr txBox="1"/>
          <p:nvPr/>
        </p:nvSpPr>
        <p:spPr>
          <a:xfrm>
            <a:off x="1626782" y="1119870"/>
            <a:ext cx="81339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400" dirty="0">
                <a:solidFill>
                  <a:srgbClr val="74884D"/>
                </a:solidFill>
              </a:rPr>
              <a:t>рослинно-комахові угруповання природних екосистем дна Каховського водосховища.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1D15B-2C0F-F38C-25B4-B18579B497A5}"/>
              </a:ext>
            </a:extLst>
          </p:cNvPr>
          <p:cNvSpPr txBox="1"/>
          <p:nvPr/>
        </p:nvSpPr>
        <p:spPr>
          <a:xfrm>
            <a:off x="1626782" y="3746375"/>
            <a:ext cx="838377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400" dirty="0">
                <a:solidFill>
                  <a:srgbClr val="74884D"/>
                </a:solidFill>
              </a:rPr>
              <a:t>особливості екологічних взаємодій між рослинами і комахами, їхня роль у процесі запилення та формуванні біорізноманіття природних і аграрних екосистем Нікопольського району.</a:t>
            </a:r>
          </a:p>
        </p:txBody>
      </p:sp>
    </p:spTree>
    <p:extLst>
      <p:ext uri="{BB962C8B-B14F-4D97-AF65-F5344CB8AC3E}">
        <p14:creationId xmlns:p14="http://schemas.microsoft.com/office/powerpoint/2010/main" val="2136084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ображення, що містить просто неба, вода, небо, природ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F32D3B2-1763-0D6F-9F0E-3D4CC3951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9030"/>
            <a:ext cx="5048655" cy="315540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BAEAD-FB8C-E41A-96A2-723B7438B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49030"/>
          </a:xfrm>
        </p:spPr>
        <p:txBody>
          <a:bodyPr/>
          <a:lstStyle/>
          <a:p>
            <a:r>
              <a:rPr lang="uk-UA" b="1" dirty="0"/>
              <a:t>Розірвані зв’язки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E6771F-B659-E5C2-9DFB-619E47A3156E}"/>
              </a:ext>
            </a:extLst>
          </p:cNvPr>
          <p:cNvSpPr txBox="1"/>
          <p:nvPr/>
        </p:nvSpPr>
        <p:spPr>
          <a:xfrm>
            <a:off x="0" y="2704110"/>
            <a:ext cx="364787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b="0" i="0" dirty="0">
                <a:solidFill>
                  <a:schemeClr val="bg1"/>
                </a:solidFill>
                <a:effectLst/>
              </a:rPr>
              <a:t>6 червня 2023 року підрив дамби Каховської ГЕС спричинив масштабну водно-екологічну катастрофу</a:t>
            </a:r>
            <a:r>
              <a:rPr lang="uk-UA" b="0" i="0" dirty="0">
                <a:solidFill>
                  <a:schemeClr val="bg1"/>
                </a:solidFill>
                <a:effectLst/>
                <a:latin typeface="-apple-system"/>
              </a:rPr>
              <a:t>. 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11" name="Рисунок 10" descr="Зображення, що містить хмара, пейзаж, просто неба, неб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798432A-0ED4-6B0D-7E0A-B002BC529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90664"/>
            <a:ext cx="5048655" cy="29673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61E94E-B1BC-4096-C6DA-D337D37D3C33}"/>
              </a:ext>
            </a:extLst>
          </p:cNvPr>
          <p:cNvSpPr txBox="1"/>
          <p:nvPr/>
        </p:nvSpPr>
        <p:spPr>
          <a:xfrm>
            <a:off x="1" y="6211669"/>
            <a:ext cx="394943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Р</a:t>
            </a:r>
            <a:r>
              <a:rPr lang="uk-UA" b="0" i="0" dirty="0">
                <a:solidFill>
                  <a:schemeClr val="bg1"/>
                </a:solidFill>
                <a:effectLst/>
              </a:rPr>
              <a:t>аптове обміління заплав знищили цілі екосистеми плавнів.</a:t>
            </a:r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5DCC0A-F553-D489-9951-75E674A823FF}"/>
              </a:ext>
            </a:extLst>
          </p:cNvPr>
          <p:cNvSpPr txBox="1"/>
          <p:nvPr/>
        </p:nvSpPr>
        <p:spPr>
          <a:xfrm>
            <a:off x="5894961" y="793349"/>
            <a:ext cx="5155659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Відбулась загибель тисяч риб, спустошення водосховища й інтенсивна ерозія берегів.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Б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ула знищена величезна територія з місцевою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флорою та фауною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  <a:endParaRPr lang="uk-U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1FE98-0255-4DC9-42EC-D0EF4511195C}"/>
              </a:ext>
            </a:extLst>
          </p:cNvPr>
          <p:cNvSpPr txBox="1"/>
          <p:nvPr/>
        </p:nvSpPr>
        <p:spPr>
          <a:xfrm>
            <a:off x="5894960" y="2613392"/>
            <a:ext cx="5155659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Зникла вода, а її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мешканц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і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—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р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ослини-гідрофіти (латаття, кубишки, очерет) загинули</a:t>
            </a: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;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 комахи</a:t>
            </a: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uk-UA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ж, чиє життя було пов'язане з водою (личинки бабок, клопи-водомірки, прибережні жужелиці), втратили середовище існування.</a:t>
            </a:r>
            <a:endParaRPr lang="uk-UA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C5D70F-6B31-4BE0-C04A-4BB30B8F5380}"/>
              </a:ext>
            </a:extLst>
          </p:cNvPr>
          <p:cNvSpPr txBox="1"/>
          <p:nvPr/>
        </p:nvSpPr>
        <p:spPr>
          <a:xfrm>
            <a:off x="5894960" y="5048988"/>
            <a:ext cx="515565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Масштабні зміни довкілля порушили природний баланс, що формувався десятиліттями.</a:t>
            </a:r>
          </a:p>
        </p:txBody>
      </p:sp>
    </p:spTree>
    <p:extLst>
      <p:ext uri="{BB962C8B-B14F-4D97-AF65-F5344CB8AC3E}">
        <p14:creationId xmlns:p14="http://schemas.microsoft.com/office/powerpoint/2010/main" val="2690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2AA33-CDF6-573F-3889-EDE3CB5C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04009"/>
          </a:xfrm>
        </p:spPr>
        <p:txBody>
          <a:bodyPr/>
          <a:lstStyle/>
          <a:p>
            <a:r>
              <a:rPr lang="uk-UA" b="1" dirty="0"/>
              <a:t>Трагедія прибережних зв’язків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B7D3DE-B913-D1F2-8F7C-3A05BA0B63ED}"/>
              </a:ext>
            </a:extLst>
          </p:cNvPr>
          <p:cNvSpPr txBox="1"/>
          <p:nvPr/>
        </p:nvSpPr>
        <p:spPr>
          <a:xfrm>
            <a:off x="152401" y="879915"/>
            <a:ext cx="5943599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Життя у воді та на межі суходолу різко змінилося. Водні 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</a:rPr>
              <a:t>клопи-водомірки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Gerridae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та 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</a:rPr>
              <a:t>бабки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Odonata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),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чиї личинки розвиваються у водоймах, втратили середовище існування: вони гинуть без стоячої прісної води. Аналогічно, прибережні жуки, зокрема </a:t>
            </a: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</a:rPr>
              <a:t>туруни (жужелиці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</a:rPr>
              <a:t>), втратили місця для відкладання яєць та укриття на висохлих берегах</a:t>
            </a:r>
            <a:r>
              <a:rPr lang="uk-UA" sz="2400" dirty="0"/>
              <a:t>.</a:t>
            </a:r>
          </a:p>
        </p:txBody>
      </p:sp>
      <p:pic>
        <p:nvPicPr>
          <p:cNvPr id="1038" name="Picture 14" descr="Gerridae photo">
            <a:extLst>
              <a:ext uri="{FF2B5EF4-FFF2-40B4-BE49-F238E27FC236}">
                <a16:creationId xmlns:a16="http://schemas.microsoft.com/office/drawing/2014/main" id="{14D64832-0E7F-C017-B4FF-78769B223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00" y="822613"/>
            <a:ext cx="3668799" cy="269263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C78CA66-AE52-E6D9-F370-CA869C34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64" b="89871" l="4000" r="90000">
                        <a14:foregroundMark x1="4500" y1="4741" x2="4500" y2="4741"/>
                        <a14:foregroundMark x1="4000" y1="3664" x2="4000" y2="3664"/>
                        <a14:foregroundMark x1="4500" y1="3664" x2="4500" y2="3664"/>
                        <a14:foregroundMark x1="33000" y1="47845" x2="33000" y2="47845"/>
                        <a14:foregroundMark x1="67750" y1="42672" x2="67750" y2="42672"/>
                        <a14:backgroundMark x1="13000" y1="10991" x2="30875" y2="15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0" y="4639062"/>
            <a:ext cx="3108960" cy="1803197"/>
          </a:xfrm>
          <a:prstGeom prst="rect">
            <a:avLst/>
          </a:prstGeom>
          <a:solidFill>
            <a:srgbClr val="F9F9F9"/>
          </a:solidFill>
          <a:effectLst>
            <a:softEdge rad="165100"/>
          </a:effectLst>
        </p:spPr>
      </p:pic>
      <p:pic>
        <p:nvPicPr>
          <p:cNvPr id="1042" name="Picture 18" descr="Odonata.dk – The amazing world of dragonflies and damselflies of Denmark">
            <a:extLst>
              <a:ext uri="{FF2B5EF4-FFF2-40B4-BE49-F238E27FC236}">
                <a16:creationId xmlns:a16="http://schemas.microsoft.com/office/drawing/2014/main" id="{319ECC80-4B58-89C1-EB2B-DDFFDC6FE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200" y="3312160"/>
            <a:ext cx="3962400" cy="316992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93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0E93-F707-CC64-D67A-3ED6232D2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4515"/>
            <a:ext cx="10972800" cy="782320"/>
          </a:xfrm>
        </p:spPr>
        <p:txBody>
          <a:bodyPr/>
          <a:lstStyle/>
          <a:p>
            <a:r>
              <a:rPr lang="uk-UA" b="1" dirty="0"/>
              <a:t>Трагедія прибережних зв’язків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48EB42C-EF80-FF30-66BB-B736326E0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244" y="831595"/>
            <a:ext cx="5386917" cy="2626360"/>
          </a:xfrm>
        </p:spPr>
        <p:txBody>
          <a:bodyPr/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Багато видів латаття та кубишок раніше підтримували баланс, надаючи прихисток комахам-ентомофагам (природним ворогам шкідників). Після руйнування ГЕС ці рослини опинилися без води та природного захисту, що призвело до висихання значної частини їхньої популяції</a:t>
            </a:r>
            <a:endParaRPr lang="uk-UA" sz="2000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BCC45DAD-F667-3B60-FBBF-76F16D501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2024" y="4612639"/>
            <a:ext cx="4838615" cy="1402983"/>
          </a:xfrm>
        </p:spPr>
        <p:txBody>
          <a:bodyPr/>
          <a:lstStyle/>
          <a:p>
            <a:r>
              <a:rPr lang="uk-UA" sz="2000" dirty="0"/>
              <a:t>Щоб відновити природний баланс, ділянки, де раніше була вода, почали інтенсивно заростати наземною рослинністю.</a:t>
            </a:r>
          </a:p>
        </p:txBody>
      </p:sp>
      <p:pic>
        <p:nvPicPr>
          <p:cNvPr id="11" name="Місце для вмісту 10">
            <a:extLst>
              <a:ext uri="{FF2B5EF4-FFF2-40B4-BE49-F238E27FC236}">
                <a16:creationId xmlns:a16="http://schemas.microsoft.com/office/drawing/2014/main" id="{DB6B7350-4A0C-3750-7A80-17B0E6AE44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632025" y="889000"/>
            <a:ext cx="4258104" cy="2626360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58243DE-8350-F863-B779-03C9A5E1615F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51" y="3638637"/>
            <a:ext cx="4258105" cy="2835275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14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88030-9E77-A683-A0F4-2C58CF573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12800"/>
          </a:xfrm>
        </p:spPr>
        <p:txBody>
          <a:bodyPr/>
          <a:lstStyle/>
          <a:p>
            <a:r>
              <a:rPr lang="uk-UA" b="1" dirty="0"/>
              <a:t>Феномен «зеленого вибуху» на дні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EB5962C-8B73-EADD-6270-F5C3FC5C75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573636"/>
              </p:ext>
            </p:extLst>
          </p:nvPr>
        </p:nvGraphicFramePr>
        <p:xfrm>
          <a:off x="6827520" y="467360"/>
          <a:ext cx="5567680" cy="639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20FF9DFE-2041-85BD-E749-749881F680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3801293"/>
              </p:ext>
            </p:extLst>
          </p:nvPr>
        </p:nvGraphicFramePr>
        <p:xfrm>
          <a:off x="0" y="721360"/>
          <a:ext cx="6421120" cy="6136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05503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D65CD-092A-162D-3EA6-74FF4C18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72160"/>
          </a:xfrm>
        </p:spPr>
        <p:txBody>
          <a:bodyPr/>
          <a:lstStyle/>
          <a:p>
            <a:r>
              <a:rPr lang="uk-UA" b="1" dirty="0"/>
              <a:t>Феномен «зеленого вибуху» на дні</a:t>
            </a:r>
            <a:endParaRPr lang="uk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EDDB8D-6E69-8846-B621-541E23A7B80B}"/>
              </a:ext>
            </a:extLst>
          </p:cNvPr>
          <p:cNvSpPr txBox="1"/>
          <p:nvPr/>
        </p:nvSpPr>
        <p:spPr>
          <a:xfrm>
            <a:off x="762924" y="752963"/>
            <a:ext cx="4632960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Головним «інженером» лісу стала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бджола-тесляр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Xylocopa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. Вона гніздиться у мертвій деревині загиблих прибережних дерев. Ксилокопа першою заселила пустища, запилюючи молоді верби. Її роль критична: вона активна з травня до серпня і запилює понад 60 видів рослин, гарантуючи успіх екосистеми</a:t>
            </a:r>
            <a:r>
              <a:rPr lang="uk-UA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0086A1-31F2-7EB3-9C60-3660F036D81F}"/>
              </a:ext>
            </a:extLst>
          </p:cNvPr>
          <p:cNvSpPr txBox="1"/>
          <p:nvPr/>
        </p:nvSpPr>
        <p:spPr>
          <a:xfrm>
            <a:off x="762924" y="3558475"/>
            <a:ext cx="429768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Бджола-тесляр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стійка до вітрів та спеки, тому ефективно розносить пилок навіть у посушливих умовах обмілілого дна.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Xylocopa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стала символом відродження: мертві дерева дають їй дім, а вона — майбутнє новому лісу.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44CF26F-636F-01BC-2225-2FFF24262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80" y="772160"/>
            <a:ext cx="5032248" cy="55870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86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F2BEB-3525-A4DB-6364-FBA120944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-220793"/>
            <a:ext cx="10972800" cy="1600200"/>
          </a:xfrm>
        </p:spPr>
        <p:txBody>
          <a:bodyPr/>
          <a:lstStyle/>
          <a:p>
            <a:r>
              <a:rPr lang="uk-UA" b="1" dirty="0"/>
              <a:t>Агроекосистеми Нікопольщини — подвійний удар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C0FC5ACC-635D-09DC-EE5D-F12B0A698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82" y="1343660"/>
            <a:ext cx="5887156" cy="3784600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51388F-5AE4-C12B-92C5-9D52AA02151F}"/>
              </a:ext>
            </a:extLst>
          </p:cNvPr>
          <p:cNvSpPr txBox="1"/>
          <p:nvPr/>
        </p:nvSpPr>
        <p:spPr>
          <a:xfrm>
            <a:off x="30480" y="1389300"/>
            <a:ext cx="2827302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Через зникнення водосховища припинилося зрошення. Соняшник, кукурудза та озимі культури гостро відчувають брак води: рослини в’януть, втрачають колір і слабко цвітуть.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40D9A9-A44F-A6A3-8823-44312698B6F7}"/>
              </a:ext>
            </a:extLst>
          </p:cNvPr>
          <p:cNvSpPr txBox="1"/>
          <p:nvPr/>
        </p:nvSpPr>
        <p:spPr>
          <a:xfrm>
            <a:off x="9039578" y="1189246"/>
            <a:ext cx="3152422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У стресових умовах культурні рослини виробляють значно менше нектару. Дослідження свідчать, що посуха може знизити його енергетичну цінність на 95%. Без живлення запилювачі — бджоли та метелики — залишають поля або гинуть.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4FC02-E757-9C5F-4BEA-190F46423FB8}"/>
              </a:ext>
            </a:extLst>
          </p:cNvPr>
          <p:cNvSpPr txBox="1"/>
          <p:nvPr/>
        </p:nvSpPr>
        <p:spPr>
          <a:xfrm>
            <a:off x="2875280" y="5226784"/>
            <a:ext cx="6093178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Після обміління водосховища активність диких бджіл і джмелів на полях різко впала. Як наслідок, через брак запилення врожайність сільськогосподарських культур може суттєво знизитися</a:t>
            </a:r>
          </a:p>
        </p:txBody>
      </p:sp>
    </p:spTree>
    <p:extLst>
      <p:ext uri="{BB962C8B-B14F-4D97-AF65-F5344CB8AC3E}">
        <p14:creationId xmlns:p14="http://schemas.microsoft.com/office/powerpoint/2010/main" val="53278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E0EAB9B0-AC11-A542-8509-F449A1EB4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799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ACB5C-3B77-0104-2277-E033DE87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62000"/>
          </a:xfrm>
        </p:spPr>
        <p:txBody>
          <a:bodyPr/>
          <a:lstStyle/>
          <a:p>
            <a:r>
              <a:rPr lang="uk-UA" b="1" dirty="0"/>
              <a:t>Комахи як індикатори змін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74016C3-648D-BF42-79D9-64962E4BD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8" y="1072127"/>
            <a:ext cx="3429665" cy="3200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190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92D60D-BBAB-A4B6-1031-781D3BB2A95A}"/>
              </a:ext>
            </a:extLst>
          </p:cNvPr>
          <p:cNvSpPr txBox="1"/>
          <p:nvPr/>
        </p:nvSpPr>
        <p:spPr>
          <a:xfrm>
            <a:off x="159488" y="4490322"/>
            <a:ext cx="579474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На зміну типовій фауні плавнів приходять степові комахи. Фіксуються масові скупчення </a:t>
            </a:r>
            <a:r>
              <a:rPr lang="uk-UA" sz="2000" b="1" dirty="0">
                <a:solidFill>
                  <a:schemeClr val="bg1"/>
                </a:solidFill>
              </a:rPr>
              <a:t>перелітної сарани</a:t>
            </a:r>
            <a:r>
              <a:rPr lang="uk-UA" sz="2000" dirty="0">
                <a:solidFill>
                  <a:schemeClr val="bg1"/>
                </a:solidFill>
              </a:rPr>
              <a:t> на колишньому дні. Також зростає чисельність лучних метеликів та деяких видів клопів, які раніше не були характерними для цієї місцевості</a:t>
            </a:r>
            <a:r>
              <a:rPr lang="uk-UA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22F88-BED2-D79D-B3BE-922F439F6AD7}"/>
              </a:ext>
            </a:extLst>
          </p:cNvPr>
          <p:cNvSpPr txBox="1"/>
          <p:nvPr/>
        </p:nvSpPr>
        <p:spPr>
          <a:xfrm>
            <a:off x="7070651" y="3958667"/>
            <a:ext cx="4680762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    Рідкісні види, пристосовані до вологого мікроклімату Нікопольських плавнів зникають. </a:t>
            </a:r>
            <a:br>
              <a:rPr lang="uk-UA" sz="2000" dirty="0">
                <a:solidFill>
                  <a:schemeClr val="bg1"/>
                </a:solidFill>
              </a:rPr>
            </a:br>
            <a:r>
              <a:rPr lang="uk-UA" sz="2000" dirty="0">
                <a:solidFill>
                  <a:schemeClr val="bg1"/>
                </a:solidFill>
              </a:rPr>
              <a:t>    Ми спостерігаємо процес </a:t>
            </a:r>
            <a:r>
              <a:rPr lang="uk-UA" sz="2000" b="1" dirty="0">
                <a:solidFill>
                  <a:schemeClr val="bg1"/>
                </a:solidFill>
              </a:rPr>
              <a:t>«степізації» </a:t>
            </a:r>
            <a:r>
              <a:rPr lang="uk-UA" sz="2000" dirty="0">
                <a:solidFill>
                  <a:schemeClr val="bg1"/>
                </a:solidFill>
              </a:rPr>
              <a:t>Нікопольщини. Екосистема набуває рис сухостепових ландшафтів, що підтверджується масовою появою степових комах (сарани, турунів тощо).</a:t>
            </a:r>
          </a:p>
        </p:txBody>
      </p:sp>
    </p:spTree>
    <p:extLst>
      <p:ext uri="{BB962C8B-B14F-4D97-AF65-F5344CB8AC3E}">
        <p14:creationId xmlns:p14="http://schemas.microsoft.com/office/powerpoint/2010/main" val="205626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9888DBCA-32FD-00AC-4B9A-C95514EE0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873" y="3940291"/>
            <a:ext cx="2593846" cy="17281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ccinellidae - Wikipedia">
            <a:extLst>
              <a:ext uri="{FF2B5EF4-FFF2-40B4-BE49-F238E27FC236}">
                <a16:creationId xmlns:a16="http://schemas.microsoft.com/office/drawing/2014/main" id="{62FDC028-7C71-E632-0BCA-60F06178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96" b="89892" l="9304" r="92409">
                        <a14:foregroundMark x1="38927" y1="36883" x2="38927" y2="36883"/>
                        <a14:foregroundMark x1="61416" y1="31713" x2="61416" y2="31713"/>
                        <a14:foregroundMark x1="60731" y1="46296" x2="60731" y2="46296"/>
                        <a14:foregroundMark x1="74886" y1="56636" x2="74886" y2="56636"/>
                        <a14:foregroundMark x1="76256" y1="32639" x2="76256" y2="32639"/>
                        <a14:foregroundMark x1="61986" y1="30710" x2="61986" y2="30710"/>
                        <a14:foregroundMark x1="9304" y1="44059" x2="9304" y2="44059"/>
                        <a14:foregroundMark x1="14155" y1="13349" x2="14155" y2="13349"/>
                        <a14:foregroundMark x1="13927" y1="12731" x2="13927" y2="12731"/>
                        <a14:foregroundMark x1="10445" y1="8333" x2="10445" y2="8333"/>
                        <a14:foregroundMark x1="13470" y1="12886" x2="13470" y2="12886"/>
                        <a14:foregroundMark x1="16153" y1="17284" x2="16153" y2="17284"/>
                        <a14:foregroundMark x1="16381" y1="17593" x2="16381" y2="17593"/>
                        <a14:foregroundMark x1="14441" y1="14429" x2="14441" y2="14429"/>
                        <a14:foregroundMark x1="13128" y1="11960" x2="13128" y2="11960"/>
                        <a14:foregroundMark x1="57135" y1="11960" x2="57135" y2="11960"/>
                        <a14:foregroundMark x1="56164" y1="15046" x2="56164" y2="15046"/>
                        <a14:foregroundMark x1="58390" y1="7562" x2="58390" y2="7562"/>
                        <a14:foregroundMark x1="58619" y1="6713" x2="58619" y2="6713"/>
                        <a14:foregroundMark x1="58276" y1="6096" x2="58276" y2="6096"/>
                        <a14:foregroundMark x1="59418" y1="6404" x2="59418" y2="6404"/>
                        <a14:foregroundMark x1="57705" y1="8951" x2="57705" y2="8951"/>
                        <a14:foregroundMark x1="57477" y1="10340" x2="57477" y2="10340"/>
                        <a14:foregroundMark x1="91838" y1="37809" x2="91838" y2="37809"/>
                        <a14:foregroundMark x1="88813" y1="38272" x2="88813" y2="38272"/>
                        <a14:foregroundMark x1="87728" y1="39198" x2="87728" y2="39198"/>
                        <a14:foregroundMark x1="87158" y1="39969" x2="87158" y2="39969"/>
                        <a14:foregroundMark x1="86815" y1="40664" x2="86815" y2="40664"/>
                        <a14:foregroundMark x1="85674" y1="41744" x2="85674" y2="41744"/>
                        <a14:foregroundMark x1="84760" y1="42361" x2="84760" y2="42361"/>
                        <a14:foregroundMark x1="87842" y1="61497" x2="87842" y2="61497"/>
                        <a14:foregroundMark x1="84132" y1="56173" x2="84132" y2="56173"/>
                        <a14:foregroundMark x1="84132" y1="55093" x2="84132" y2="55093"/>
                        <a14:foregroundMark x1="84018" y1="54244" x2="84018" y2="54244"/>
                        <a14:foregroundMark x1="92409" y1="7870" x2="92409" y2="7870"/>
                        <a14:foregroundMark x1="90411" y1="9877" x2="90411" y2="9877"/>
                        <a14:foregroundMark x1="90183" y1="10957" x2="90183" y2="10957"/>
                        <a14:foregroundMark x1="89840" y1="16127" x2="89840" y2="16127"/>
                        <a14:foregroundMark x1="87043" y1="20370" x2="87043" y2="20370"/>
                        <a14:foregroundMark x1="84475" y1="22299" x2="84475" y2="22299"/>
                        <a14:foregroundMark x1="11073" y1="9105" x2="11073" y2="9105"/>
                        <a14:foregroundMark x1="11416" y1="9568" x2="11416" y2="9568"/>
                        <a14:foregroundMark x1="11758" y1="10185" x2="11758" y2="10185"/>
                        <a14:foregroundMark x1="37728" y1="37500" x2="37728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074" y="4647317"/>
            <a:ext cx="2489794" cy="184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reen Lacewings (Family Chrysopidae) · iNaturalist">
            <a:extLst>
              <a:ext uri="{FF2B5EF4-FFF2-40B4-BE49-F238E27FC236}">
                <a16:creationId xmlns:a16="http://schemas.microsoft.com/office/drawing/2014/main" id="{1AB2FE4A-36B5-1858-3A17-24528E189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28" b="90236" l="200" r="92600">
                        <a14:foregroundMark x1="83600" y1="58586" x2="83600" y2="58586"/>
                        <a14:foregroundMark x1="92600" y1="78788" x2="92600" y2="78788"/>
                        <a14:foregroundMark x1="67200" y1="84512" x2="67200" y2="84512"/>
                        <a14:foregroundMark x1="37800" y1="64983" x2="37800" y2="64983"/>
                        <a14:foregroundMark x1="78800" y1="90572" x2="78800" y2="90572"/>
                        <a14:foregroundMark x1="83600" y1="36364" x2="83600" y2="36364"/>
                        <a14:foregroundMark x1="77400" y1="13468" x2="77400" y2="13468"/>
                        <a14:foregroundMark x1="77200" y1="12458" x2="77200" y2="12458"/>
                        <a14:foregroundMark x1="71600" y1="13468" x2="71600" y2="13468"/>
                        <a14:foregroundMark x1="67000" y1="16498" x2="67000" y2="16498"/>
                        <a14:foregroundMark x1="64000" y1="17845" x2="64000" y2="17845"/>
                        <a14:foregroundMark x1="58400" y1="19865" x2="58400" y2="19865"/>
                        <a14:foregroundMark x1="62000" y1="20539" x2="62000" y2="20539"/>
                        <a14:foregroundMark x1="58000" y1="22896" x2="58000" y2="22896"/>
                        <a14:foregroundMark x1="56000" y1="23906" x2="56000" y2="23906"/>
                        <a14:foregroundMark x1="54000" y1="24916" x2="54000" y2="24916"/>
                        <a14:foregroundMark x1="52200" y1="27609" x2="52200" y2="27609"/>
                        <a14:foregroundMark x1="50000" y1="27946" x2="50000" y2="27946"/>
                        <a14:foregroundMark x1="47800" y1="29966" x2="47800" y2="29966"/>
                        <a14:foregroundMark x1="45600" y1="30303" x2="45600" y2="30303"/>
                        <a14:foregroundMark x1="44200" y1="31313" x2="44200" y2="31313"/>
                        <a14:foregroundMark x1="43000" y1="32997" x2="43000" y2="32997"/>
                        <a14:foregroundMark x1="40400" y1="35354" x2="40400" y2="35354"/>
                        <a14:foregroundMark x1="35400" y1="40404" x2="35400" y2="40404"/>
                        <a14:foregroundMark x1="34400" y1="40741" x2="34400" y2="40741"/>
                        <a14:foregroundMark x1="33000" y1="43771" x2="33000" y2="43771"/>
                        <a14:foregroundMark x1="36600" y1="28620" x2="36600" y2="28620"/>
                        <a14:foregroundMark x1="36600" y1="29630" x2="36600" y2="29630"/>
                        <a14:foregroundMark x1="36200" y1="31313" x2="36200" y2="31313"/>
                        <a14:foregroundMark x1="36200" y1="31987" x2="36200" y2="31987"/>
                        <a14:foregroundMark x1="36000" y1="32997" x2="36000" y2="32997"/>
                        <a14:foregroundMark x1="30800" y1="44444" x2="30800" y2="44444"/>
                        <a14:foregroundMark x1="30200" y1="43771" x2="30200" y2="43771"/>
                        <a14:foregroundMark x1="29200" y1="43098" x2="29200" y2="43098"/>
                        <a14:foregroundMark x1="29400" y1="43098" x2="29400" y2="43098"/>
                        <a14:foregroundMark x1="29600" y1="43434" x2="29600" y2="43434"/>
                        <a14:foregroundMark x1="28600" y1="43434" x2="28600" y2="43434"/>
                        <a14:foregroundMark x1="28000" y1="43098" x2="28000" y2="43098"/>
                        <a14:foregroundMark x1="27600" y1="43771" x2="27600" y2="43771"/>
                        <a14:foregroundMark x1="26400" y1="42424" x2="26400" y2="42424"/>
                        <a14:foregroundMark x1="25800" y1="42088" x2="25800" y2="42088"/>
                        <a14:foregroundMark x1="25400" y1="40404" x2="25400" y2="40404"/>
                        <a14:foregroundMark x1="25000" y1="40067" x2="25000" y2="40067"/>
                        <a14:foregroundMark x1="26000" y1="41414" x2="26000" y2="41414"/>
                        <a14:foregroundMark x1="27000" y1="42088" x2="27000" y2="42088"/>
                        <a14:foregroundMark x1="27600" y1="42761" x2="27600" y2="42761"/>
                        <a14:foregroundMark x1="27600" y1="42424" x2="27600" y2="42424"/>
                        <a14:foregroundMark x1="35600" y1="68687" x2="35600" y2="68687"/>
                        <a14:foregroundMark x1="36000" y1="71044" x2="36000" y2="71044"/>
                        <a14:foregroundMark x1="36400" y1="72727" x2="36400" y2="72727"/>
                        <a14:foregroundMark x1="36800" y1="73737" x2="36800" y2="73737"/>
                        <a14:foregroundMark x1="37200" y1="75084" x2="37200" y2="75084"/>
                        <a14:foregroundMark x1="37200" y1="76094" x2="37200" y2="76094"/>
                        <a14:foregroundMark x1="34400" y1="64983" x2="34400" y2="64983"/>
                        <a14:foregroundMark x1="34000" y1="64310" x2="34000" y2="64310"/>
                        <a14:foregroundMark x1="35400" y1="67003" x2="35400" y2="67003"/>
                        <a14:foregroundMark x1="35400" y1="68350" x2="35400" y2="68350"/>
                        <a14:foregroundMark x1="35600" y1="69024" x2="35600" y2="69024"/>
                        <a14:foregroundMark x1="35800" y1="71044" x2="35800" y2="71044"/>
                        <a14:foregroundMark x1="31200" y1="66667" x2="31200" y2="66667"/>
                        <a14:foregroundMark x1="29600" y1="70370" x2="29600" y2="70370"/>
                        <a14:foregroundMark x1="29000" y1="72391" x2="29000" y2="72391"/>
                        <a14:foregroundMark x1="30400" y1="63973" x2="30400" y2="63973"/>
                        <a14:foregroundMark x1="28800" y1="61616" x2="28800" y2="61616"/>
                        <a14:foregroundMark x1="26600" y1="58586" x2="26600" y2="58586"/>
                        <a14:foregroundMark x1="25600" y1="56229" x2="25600" y2="56229"/>
                        <a14:foregroundMark x1="24800" y1="51515" x2="24800" y2="51515"/>
                        <a14:foregroundMark x1="22600" y1="50842" x2="22600" y2="50842"/>
                        <a14:foregroundMark x1="22200" y1="49495" x2="22200" y2="49495"/>
                        <a14:foregroundMark x1="21200" y1="48148" x2="21200" y2="48148"/>
                        <a14:foregroundMark x1="21000" y1="47475" x2="21000" y2="47475"/>
                        <a14:foregroundMark x1="20200" y1="46465" x2="20200" y2="46465"/>
                        <a14:foregroundMark x1="19800" y1="45455" x2="19800" y2="45455"/>
                        <a14:foregroundMark x1="600" y1="12458" x2="600" y2="12458"/>
                        <a14:foregroundMark x1="1200" y1="14478" x2="1200" y2="14478"/>
                        <a14:foregroundMark x1="2000" y1="15488" x2="2000" y2="15488"/>
                        <a14:foregroundMark x1="2600" y1="17172" x2="2600" y2="17172"/>
                        <a14:foregroundMark x1="3200" y1="18519" x2="3200" y2="18519"/>
                        <a14:foregroundMark x1="4000" y1="19529" x2="4000" y2="19529"/>
                        <a14:foregroundMark x1="4600" y1="20875" x2="4600" y2="20875"/>
                        <a14:foregroundMark x1="5600" y1="22896" x2="5600" y2="22896"/>
                        <a14:foregroundMark x1="6400" y1="24242" x2="6400" y2="24242"/>
                        <a14:foregroundMark x1="7400" y1="25926" x2="7400" y2="25926"/>
                        <a14:foregroundMark x1="7200" y1="25253" x2="7200" y2="25253"/>
                        <a14:foregroundMark x1="7200" y1="24916" x2="7200" y2="24916"/>
                        <a14:foregroundMark x1="7400" y1="24242" x2="7400" y2="24242"/>
                        <a14:foregroundMark x1="6600" y1="23906" x2="6600" y2="23906"/>
                        <a14:foregroundMark x1="6400" y1="23232" x2="6400" y2="23232"/>
                        <a14:foregroundMark x1="5400" y1="22222" x2="5400" y2="22222"/>
                        <a14:foregroundMark x1="4800" y1="20875" x2="4800" y2="20875"/>
                        <a14:foregroundMark x1="4200" y1="19192" x2="4200" y2="19192"/>
                        <a14:foregroundMark x1="19200" y1="45455" x2="19200" y2="45455"/>
                        <a14:foregroundMark x1="18800" y1="44781" x2="18800" y2="44781"/>
                        <a14:foregroundMark x1="18000" y1="42761" x2="18000" y2="42761"/>
                        <a14:foregroundMark x1="17000" y1="41077" x2="17000" y2="41077"/>
                        <a14:foregroundMark x1="15600" y1="38721" x2="15600" y2="38721"/>
                        <a14:foregroundMark x1="14000" y1="36364" x2="14000" y2="36364"/>
                        <a14:foregroundMark x1="12800" y1="34343" x2="12800" y2="34343"/>
                        <a14:foregroundMark x1="10800" y1="31313" x2="10800" y2="31313"/>
                        <a14:foregroundMark x1="9800" y1="29293" x2="9800" y2="29293"/>
                        <a14:foregroundMark x1="23400" y1="53199" x2="23400" y2="53199"/>
                        <a14:foregroundMark x1="20200" y1="55219" x2="20200" y2="55219"/>
                        <a14:foregroundMark x1="21600" y1="54545" x2="21600" y2="54545"/>
                        <a14:foregroundMark x1="22400" y1="54209" x2="22400" y2="54209"/>
                        <a14:foregroundMark x1="21400" y1="54545" x2="21400" y2="54545"/>
                        <a14:foregroundMark x1="20600" y1="55219" x2="20600" y2="55219"/>
                        <a14:foregroundMark x1="19000" y1="57239" x2="19000" y2="57239"/>
                        <a14:foregroundMark x1="19600" y1="56229" x2="19600" y2="56229"/>
                        <a14:foregroundMark x1="200" y1="75758" x2="200" y2="75758"/>
                        <a14:foregroundMark x1="1200" y1="75084" x2="1200" y2="75084"/>
                        <a14:foregroundMark x1="1800" y1="74074" x2="1800" y2="74074"/>
                        <a14:foregroundMark x1="3200" y1="72727" x2="3200" y2="72727"/>
                        <a14:foregroundMark x1="4000" y1="72054" x2="4000" y2="72054"/>
                        <a14:foregroundMark x1="5200" y1="70370" x2="5200" y2="70370"/>
                        <a14:foregroundMark x1="6200" y1="69360" x2="6200" y2="69360"/>
                        <a14:foregroundMark x1="7200" y1="68350" x2="7200" y2="68350"/>
                        <a14:foregroundMark x1="8600" y1="66667" x2="8600" y2="66667"/>
                        <a14:foregroundMark x1="9600" y1="65993" x2="9600" y2="65993"/>
                        <a14:foregroundMark x1="10600" y1="65320" x2="10600" y2="65320"/>
                        <a14:foregroundMark x1="10800" y1="64646" x2="10800" y2="64646"/>
                        <a14:foregroundMark x1="10400" y1="64983" x2="10400" y2="64983"/>
                        <a14:foregroundMark x1="11800" y1="64646" x2="11800" y2="64646"/>
                        <a14:foregroundMark x1="11600" y1="64646" x2="11600" y2="64646"/>
                        <a14:foregroundMark x1="12400" y1="63636" x2="12400" y2="63636"/>
                        <a14:foregroundMark x1="12200" y1="63636" x2="12200" y2="63636"/>
                        <a14:foregroundMark x1="11800" y1="63300" x2="11800" y2="63300"/>
                        <a14:foregroundMark x1="12600" y1="63300" x2="12600" y2="63300"/>
                        <a14:foregroundMark x1="13200" y1="62963" x2="13200" y2="62963"/>
                        <a14:foregroundMark x1="14400" y1="61953" x2="14400" y2="61953"/>
                        <a14:foregroundMark x1="15400" y1="60606" x2="15400" y2="60606"/>
                        <a14:foregroundMark x1="17000" y1="59596" x2="17000" y2="59596"/>
                        <a14:foregroundMark x1="17600" y1="58586" x2="17600" y2="58586"/>
                        <a14:foregroundMark x1="18600" y1="57912" x2="18600" y2="57912"/>
                        <a14:foregroundMark x1="92600" y1="20202" x2="92600" y2="20202"/>
                        <a14:foregroundMark x1="35800" y1="35017" x2="35800" y2="35017"/>
                        <a14:backgroundMark x1="34000" y1="72054" x2="34000" y2="72054"/>
                        <a14:backgroundMark x1="27800" y1="46465" x2="27800" y2="46465"/>
                        <a14:backgroundMark x1="78200" y1="48822" x2="78200" y2="48822"/>
                        <a14:backgroundMark x1="76200" y1="48822" x2="76200" y2="48822"/>
                        <a14:backgroundMark x1="74600" y1="49495" x2="74600" y2="49495"/>
                        <a14:backgroundMark x1="73200" y1="49158" x2="73200" y2="49158"/>
                        <a14:backgroundMark x1="72400" y1="48822" x2="72400" y2="48822"/>
                        <a14:backgroundMark x1="70800" y1="49158" x2="70800" y2="49158"/>
                        <a14:backgroundMark x1="34000" y1="70034" x2="34000" y2="70034"/>
                        <a14:backgroundMark x1="32600" y1="63300" x2="32600" y2="63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5516">
            <a:off x="8921506" y="210057"/>
            <a:ext cx="3100616" cy="184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2A988-041D-655E-BEC7-16A7A5E0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800100"/>
            <a:ext cx="10972800" cy="1600200"/>
          </a:xfrm>
        </p:spPr>
        <p:txBody>
          <a:bodyPr/>
          <a:lstStyle/>
          <a:p>
            <a:r>
              <a:rPr lang="uk-UA" b="1" dirty="0"/>
              <a:t>Прогнози та загрози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BFDE4E-6F53-0FDE-CD3E-0CD95E8B3458}"/>
              </a:ext>
            </a:extLst>
          </p:cNvPr>
          <p:cNvSpPr txBox="1"/>
          <p:nvPr/>
        </p:nvSpPr>
        <p:spPr>
          <a:xfrm>
            <a:off x="259774" y="1461778"/>
            <a:ext cx="530410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На диких територіях колишнього дна стрімко зростає чисельність шкідників (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перелітна сарана,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лучних метеликів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).</a:t>
            </a:r>
            <a:br>
              <a:rPr lang="uk-UA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br>
              <a:rPr lang="uk-UA" sz="20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uk-UA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Екосистема ще не збалансована: бракує хижих комах та комахоїдних птахів.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DE8A73-F709-E9C6-A93C-4669C0B64E6D}"/>
              </a:ext>
            </a:extLst>
          </p:cNvPr>
          <p:cNvSpPr txBox="1"/>
          <p:nvPr/>
        </p:nvSpPr>
        <p:spPr>
          <a:xfrm>
            <a:off x="6628122" y="2049794"/>
            <a:ext cx="5304105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Необхідно сприяти відновленню популяцій природних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ентомофагів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. Наприклад,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сонечка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Coccinellidae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та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золотоочки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Chrysopidae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ефективно знищують попелиць і трипсів. Використання цих «природних захисників» допоможе стримати шкідників без надмірного застосування хімікатів.</a:t>
            </a:r>
          </a:p>
        </p:txBody>
      </p:sp>
      <p:pic>
        <p:nvPicPr>
          <p:cNvPr id="2052" name="Picture 4" descr="Лучний метелик Шкідник | Сингента Україна">
            <a:extLst>
              <a:ext uri="{FF2B5EF4-FFF2-40B4-BE49-F238E27FC236}">
                <a16:creationId xmlns:a16="http://schemas.microsoft.com/office/drawing/2014/main" id="{E3090C5D-9FB5-1E08-2738-C1419F24C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08" b="89953" l="9982" r="89929">
                        <a14:foregroundMark x1="64576" y1="5808" x2="64576" y2="5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9211">
            <a:off x="-182566" y="60020"/>
            <a:ext cx="3071084" cy="172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2233D8-B79A-84CB-5FFC-1F1B8AB74CB4}"/>
              </a:ext>
            </a:extLst>
          </p:cNvPr>
          <p:cNvSpPr txBox="1"/>
          <p:nvPr/>
        </p:nvSpPr>
        <p:spPr>
          <a:xfrm>
            <a:off x="2372501" y="5900200"/>
            <a:ext cx="663746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800" dirty="0">
                <a:solidFill>
                  <a:srgbClr val="C00000"/>
                </a:solidFill>
              </a:rPr>
              <a:t>Масштаб загроз потребує рішучих дій</a:t>
            </a:r>
          </a:p>
        </p:txBody>
      </p:sp>
    </p:spTree>
    <p:extLst>
      <p:ext uri="{BB962C8B-B14F-4D97-AF65-F5344CB8AC3E}">
        <p14:creationId xmlns:p14="http://schemas.microsoft.com/office/powerpoint/2010/main" val="318623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Зображення, що містить усмішка, жовтий, усміхнений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A74F50C-AD38-E84D-76DE-24A1B1BD6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5667" l="5843" r="95730">
                        <a14:foregroundMark x1="11461" y1="43000" x2="11461" y2="43000"/>
                        <a14:foregroundMark x1="11236" y1="47333" x2="11236" y2="47333"/>
                        <a14:foregroundMark x1="12809" y1="52833" x2="12809" y2="52833"/>
                        <a14:foregroundMark x1="9663" y1="53500" x2="9663" y2="53500"/>
                        <a14:foregroundMark x1="8539" y1="52667" x2="8539" y2="52667"/>
                        <a14:foregroundMark x1="13708" y1="52000" x2="13708" y2="52000"/>
                        <a14:foregroundMark x1="11461" y1="45833" x2="11461" y2="45833"/>
                        <a14:foregroundMark x1="15056" y1="41333" x2="15056" y2="41333"/>
                        <a14:foregroundMark x1="22697" y1="34500" x2="22697" y2="34500"/>
                        <a14:foregroundMark x1="21798" y1="34333" x2="21798" y2="34333"/>
                        <a14:foregroundMark x1="20449" y1="34667" x2="20449" y2="34667"/>
                        <a14:foregroundMark x1="19101" y1="34667" x2="19101" y2="34667"/>
                        <a14:foregroundMark x1="6292" y1="38167" x2="6292" y2="38167"/>
                        <a14:foregroundMark x1="6292" y1="37000" x2="6292" y2="37000"/>
                        <a14:foregroundMark x1="36854" y1="92333" x2="36854" y2="92333"/>
                        <a14:foregroundMark x1="42921" y1="91000" x2="42921" y2="91000"/>
                        <a14:foregroundMark x1="42472" y1="94333" x2="42472" y2="94333"/>
                        <a14:foregroundMark x1="73034" y1="95667" x2="73034" y2="95667"/>
                        <a14:foregroundMark x1="62921" y1="95167" x2="62921" y2="95167"/>
                        <a14:foregroundMark x1="92135" y1="63500" x2="92135" y2="63500"/>
                        <a14:foregroundMark x1="90787" y1="55833" x2="90787" y2="55833"/>
                        <a14:foregroundMark x1="95955" y1="62167" x2="95955" y2="62167"/>
                        <a14:foregroundMark x1="30337" y1="4000" x2="30337" y2="4000"/>
                        <a14:foregroundMark x1="64270" y1="4833" x2="64270" y2="4833"/>
                        <a14:foregroundMark x1="11910" y1="40667" x2="11910" y2="40667"/>
                        <a14:foregroundMark x1="14157" y1="40333" x2="14157" y2="40333"/>
                        <a14:foregroundMark x1="16180" y1="40833" x2="16180" y2="40833"/>
                        <a14:foregroundMark x1="15955" y1="39167" x2="15955" y2="39167"/>
                        <a14:foregroundMark x1="16629" y1="39167" x2="16629" y2="39167"/>
                        <a14:foregroundMark x1="16854" y1="38833" x2="16854" y2="38833"/>
                        <a14:foregroundMark x1="6067" y1="47333" x2="6067" y2="4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3360" y="1131040"/>
            <a:ext cx="3408640" cy="4595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9FC2A-2B58-DBB3-5838-F5ECDC14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403498"/>
          </a:xfrm>
        </p:spPr>
        <p:txBody>
          <a:bodyPr/>
          <a:lstStyle/>
          <a:p>
            <a:r>
              <a:rPr lang="uk-UA" b="1" dirty="0"/>
              <a:t>Моя пропозиція — </a:t>
            </a:r>
            <a:br>
              <a:rPr lang="uk-UA" b="1" dirty="0"/>
            </a:br>
            <a:r>
              <a:rPr lang="uk-UA" b="1" dirty="0"/>
              <a:t>«Екологічна реновація»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25CC2-D6F4-ACC6-6A23-B72ED3D80C98}"/>
              </a:ext>
            </a:extLst>
          </p:cNvPr>
          <p:cNvSpPr txBox="1"/>
          <p:nvPr/>
        </p:nvSpPr>
        <p:spPr>
          <a:xfrm>
            <a:off x="81280" y="1318408"/>
            <a:ext cx="52418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робити нікопольцям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2BF6C-1D50-1426-292F-CE7B71C0A4AF}"/>
              </a:ext>
            </a:extLst>
          </p:cNvPr>
          <p:cNvSpPr txBox="1"/>
          <p:nvPr/>
        </p:nvSpPr>
        <p:spPr>
          <a:xfrm>
            <a:off x="609601" y="1961336"/>
            <a:ext cx="856487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Створення штучних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напувалок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у садах, парках та поблизу полів. Це можуть бути неглибокі ємності з водою та камінням або мікроставки. Навіть невеликі майданчики для пиття допоможуть бджолам і метеликам вижити в умовах посухи.</a:t>
            </a:r>
          </a:p>
        </p:txBody>
      </p:sp>
      <p:pic>
        <p:nvPicPr>
          <p:cNvPr id="6" name="Графіка 5" descr="Butterfly with solid fill">
            <a:extLst>
              <a:ext uri="{FF2B5EF4-FFF2-40B4-BE49-F238E27FC236}">
                <a16:creationId xmlns:a16="http://schemas.microsoft.com/office/drawing/2014/main" id="{3944767A-6A80-F033-7281-9B35DD587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213" y="2058448"/>
            <a:ext cx="432345" cy="432345"/>
          </a:xfrm>
          <a:prstGeom prst="rect">
            <a:avLst/>
          </a:prstGeom>
        </p:spPr>
      </p:pic>
      <p:pic>
        <p:nvPicPr>
          <p:cNvPr id="7" name="Графіка 6" descr="Butterfly with solid fill">
            <a:extLst>
              <a:ext uri="{FF2B5EF4-FFF2-40B4-BE49-F238E27FC236}">
                <a16:creationId xmlns:a16="http://schemas.microsoft.com/office/drawing/2014/main" id="{D9BD1BAC-7F38-5C75-5AAC-2FB54DFB6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7186" y="3436416"/>
            <a:ext cx="432345" cy="432345"/>
          </a:xfrm>
          <a:prstGeom prst="rect">
            <a:avLst/>
          </a:prstGeom>
        </p:spPr>
      </p:pic>
      <p:pic>
        <p:nvPicPr>
          <p:cNvPr id="8" name="Графіка 7" descr="Butterfly with solid fill">
            <a:extLst>
              <a:ext uri="{FF2B5EF4-FFF2-40B4-BE49-F238E27FC236}">
                <a16:creationId xmlns:a16="http://schemas.microsoft.com/office/drawing/2014/main" id="{738F6C5E-51E2-34D3-303D-A485D7A5E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7186" y="4717022"/>
            <a:ext cx="432345" cy="432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82FF8A-02EA-C902-8A5E-E92F5AFF5916}"/>
              </a:ext>
            </a:extLst>
          </p:cNvPr>
          <p:cNvSpPr txBox="1"/>
          <p:nvPr/>
        </p:nvSpPr>
        <p:spPr>
          <a:xfrm>
            <a:off x="609600" y="3276600"/>
            <a:ext cx="856488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Важливо не знищувати молоду поросль верби на колишньому дні. Верба швидко самовідновлюється, а її зарості — це природні «пасіки» для диких запилювачів. Також необхідно залишати суху деревину, яка слугує домівкою для бджоли-тесляра та інших корисних комах.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4272A3-C3F4-B982-7A53-AF158624BA02}"/>
              </a:ext>
            </a:extLst>
          </p:cNvPr>
          <p:cNvSpPr txBox="1"/>
          <p:nvPr/>
        </p:nvSpPr>
        <p:spPr>
          <a:xfrm>
            <a:off x="609600" y="4598456"/>
            <a:ext cx="874112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Необхідно суттєво обмежити застосування інсектицидів та гербіцидів. Місцева ентомофауна перебуває у стресовому стані, і токсичні речовини можуть її знищити. Натомість варто впроваджувати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біологічний захист: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залучення сонечок, використання ентомопатогенів та інтегровані технології захисту рослин.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A3B85B34-2D43-EF03-30DE-47CE2D1E0E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6043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6B6A2-F63E-F931-CB6A-DF1B05078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62000"/>
          </a:xfrm>
        </p:spPr>
        <p:txBody>
          <a:bodyPr/>
          <a:lstStyle/>
          <a:p>
            <a:r>
              <a:rPr lang="uk-UA" b="1" dirty="0"/>
              <a:t>Висновки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720193-A7E1-084B-59AC-AFBCF03F75DA}"/>
              </a:ext>
            </a:extLst>
          </p:cNvPr>
          <p:cNvSpPr txBox="1"/>
          <p:nvPr/>
        </p:nvSpPr>
        <p:spPr>
          <a:xfrm>
            <a:off x="0" y="898590"/>
            <a:ext cx="121920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Руйнування ГЕС стало викликом для екосистеми Нікопольщини. Проте зв’язки «рослина–комаха» виявилися надзвичайно гнучкими. Природа вже почала «заліковувати рани»: на місці колишніх плавнів постають молоді ліси, а запилювачі поступово відновлюють свої популяції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E502C6-25E6-5326-6086-BF6F7E4D4D80}"/>
              </a:ext>
            </a:extLst>
          </p:cNvPr>
          <p:cNvSpPr txBox="1"/>
          <p:nvPr/>
        </p:nvSpPr>
        <p:spPr>
          <a:xfrm>
            <a:off x="-228600" y="2092523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176213"/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Повне відновлення екосистеми триватиме десятиліттями. Нинішня динаміка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</a:rPr>
              <a:t>сукцесії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 вказує на формування степових ландшафтів.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0092A-3963-6ADC-BAFC-1360E1170239}"/>
              </a:ext>
            </a:extLst>
          </p:cNvPr>
          <p:cNvSpPr txBox="1"/>
          <p:nvPr/>
        </p:nvSpPr>
        <p:spPr>
          <a:xfrm>
            <a:off x="-531628" y="3306625"/>
            <a:ext cx="127236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Нашим пріоритетом має стати довготривала підтримка природних процесів: захист водних мікроресурсів, охорона вербових гаїв та збереження комах-ентомофагів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uk-UA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8161F2-05BE-70DD-CF2F-2966B8F56404}"/>
              </a:ext>
            </a:extLst>
          </p:cNvPr>
          <p:cNvSpPr txBox="1"/>
          <p:nvPr/>
        </p:nvSpPr>
        <p:spPr>
          <a:xfrm>
            <a:off x="0" y="4520727"/>
            <a:ext cx="1209985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Ідеальним символом виживання та відродження нашого краю після катастрофи на ГЕС є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бджола-тесляр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Xylocopa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).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Вона занесена до Червоної книги України, часто зустрічається на Нікопольщині й зараз відіграє критичну роль у «запуску» життя на новостворених територіях.</a:t>
            </a:r>
          </a:p>
        </p:txBody>
      </p:sp>
    </p:spTree>
    <p:extLst>
      <p:ext uri="{BB962C8B-B14F-4D97-AF65-F5344CB8AC3E}">
        <p14:creationId xmlns:p14="http://schemas.microsoft.com/office/powerpoint/2010/main" val="3933299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57CF7-1491-28BC-A585-560D1239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0"/>
            <a:ext cx="10972800" cy="746760"/>
          </a:xfrm>
        </p:spPr>
        <p:txBody>
          <a:bodyPr/>
          <a:lstStyle/>
          <a:p>
            <a:r>
              <a:rPr lang="uk-UA" b="1" dirty="0"/>
              <a:t>Список використаних джерел</a:t>
            </a:r>
            <a:r>
              <a:rPr lang="en-US" b="1" dirty="0"/>
              <a:t>:</a:t>
            </a:r>
            <a:endParaRPr lang="uk-UA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8E20F-9446-658F-7FBC-3DC2B73B7365}"/>
              </a:ext>
            </a:extLst>
          </p:cNvPr>
          <p:cNvSpPr txBox="1"/>
          <p:nvPr/>
        </p:nvSpPr>
        <p:spPr>
          <a:xfrm>
            <a:off x="396240" y="1126018"/>
            <a:ext cx="1121664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https://www.zoology.dp.ua/wp-content/downloads/pahomov/PA_10_05.pdf</a:t>
            </a:r>
            <a:b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</a:rPr>
            </a:br>
            <a:endParaRPr lang="en-US" sz="1400" dirty="0">
              <a:solidFill>
                <a:srgbClr val="74884D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http://moodle.nati.org.ua/pluginfile.php/16203/mod_resource/content/1/zlobin_yu_a_kochubei_n_v_zagalna_ekologiya.pdf</a:t>
            </a:r>
            <a:b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</a:rPr>
            </a:br>
            <a:endParaRPr lang="en-US" sz="1400" dirty="0">
              <a:solidFill>
                <a:srgbClr val="74884D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htttps://eztuir.ztu.edu.ua/bitstream/handle/123456789/7933/%D0%92%D1%96%D0%BD%D1%96%D1%87%D1%83%D0%BA_%D0%97%D0%B0%D0%B3%D0%B0%D0%BB%D1%8C%D0%BD%D0%B0%20%D0%B5%D0%BA%D0%BE%D0%BB%D0%BE%D0%B3%D1%96%D1%8F.pdf?sequence=3&amp;isAllowed=y</a:t>
            </a:r>
            <a:b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</a:rPr>
            </a:br>
            <a:endParaRPr lang="en-US" sz="1400" dirty="0">
              <a:solidFill>
                <a:srgbClr val="74884D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https://socrates.vsau.org/repository/getfile.php/29094.pdf</a:t>
            </a:r>
            <a:br>
              <a:rPr lang="en-US" sz="1400" dirty="0">
                <a:solidFill>
                  <a:srgbClr val="74884D"/>
                </a:solidFill>
                <a:cs typeface="Times New Roman" panose="02020603050405020304" pitchFamily="18" charset="0"/>
              </a:rPr>
            </a:br>
            <a:endParaRPr lang="en-US" sz="1400" dirty="0">
              <a:solidFill>
                <a:srgbClr val="74884D"/>
              </a:solidFill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400" dirty="0">
                <a:solidFill>
                  <a:srgbClr val="74884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https://repository.pdmu.edu.ua/bitstream/123456789/14010/1/biologo_ekologichna_practuka.pdf</a:t>
            </a:r>
            <a:endParaRPr lang="en-US" sz="1400" dirty="0">
              <a:solidFill>
                <a:srgbClr val="74884D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96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ображення, що містить небо, просто неба, дерево, земл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CDB101E-308D-99F4-3A6E-986E4B03C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2C427-938C-4E9B-B8CE-C38CCEE7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26918" y="4862946"/>
            <a:ext cx="10972800" cy="1600200"/>
          </a:xfrm>
        </p:spPr>
        <p:txBody>
          <a:bodyPr/>
          <a:lstStyle/>
          <a:p>
            <a:r>
              <a:rPr lang="uk-UA" sz="5400" b="1" dirty="0">
                <a:solidFill>
                  <a:schemeClr val="bg1"/>
                </a:solidFill>
              </a:rPr>
              <a:t>Дякую за увагу!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FCC90F-2AB1-EC5C-928F-5710783BB4BB}"/>
              </a:ext>
            </a:extLst>
          </p:cNvPr>
          <p:cNvSpPr txBox="1"/>
          <p:nvPr/>
        </p:nvSpPr>
        <p:spPr>
          <a:xfrm>
            <a:off x="-20862" y="15427"/>
            <a:ext cx="976068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uk-UA" sz="6000" b="1" dirty="0">
                <a:solidFill>
                  <a:schemeClr val="accent1">
                    <a:lumMod val="50000"/>
                  </a:schemeClr>
                </a:solidFill>
                <a:latin typeface="Mistral" panose="03090702030407020403" pitchFamily="66" charset="0"/>
                <a:cs typeface="Courier New" panose="02070309020205020404" pitchFamily="49" charset="0"/>
              </a:rPr>
              <a:t>Життя пробивається крізь мул — ми маємо його зберегти!</a:t>
            </a:r>
          </a:p>
        </p:txBody>
      </p:sp>
    </p:spTree>
    <p:extLst>
      <p:ext uri="{BB962C8B-B14F-4D97-AF65-F5344CB8AC3E}">
        <p14:creationId xmlns:p14="http://schemas.microsoft.com/office/powerpoint/2010/main" val="2159300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оформлення &quot;Узбережжя&quot;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2928_TF03460566" id="{A726ACC5-9DDE-42F1-AB20-CCEFA94190D7}" vid="{02DE5EBA-7D93-4663-BD6B-7CDEEC9DB110}"/>
    </a:ext>
  </a:extLst>
</a:theme>
</file>

<file path=ppt/theme/theme2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Слайди в оформленні Узбережжя</Template>
  <TotalTime>1788</TotalTime>
  <Words>1361</Words>
  <Application>Microsoft Office PowerPoint</Application>
  <PresentationFormat>Широкий екран</PresentationFormat>
  <Paragraphs>68</Paragraphs>
  <Slides>15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-apple-system</vt:lpstr>
      <vt:lpstr>Arial</vt:lpstr>
      <vt:lpstr>Century Gothic</vt:lpstr>
      <vt:lpstr>Courier New</vt:lpstr>
      <vt:lpstr>Mistral</vt:lpstr>
      <vt:lpstr>Palatino Linotype</vt:lpstr>
      <vt:lpstr>Times New Roman</vt:lpstr>
      <vt:lpstr>Шаблон оформлення "Узбережжя"</vt:lpstr>
      <vt:lpstr>Світ під нашими ногами: Моніторинг зв’язків рослин і комах Нікопольщини в умовах екологічної катастрофи</vt:lpstr>
      <vt:lpstr>Презентація PowerPoint</vt:lpstr>
      <vt:lpstr>Презентація PowerPoint</vt:lpstr>
      <vt:lpstr>Розірвані зв’язки</vt:lpstr>
      <vt:lpstr>Трагедія прибережних зв’язків</vt:lpstr>
      <vt:lpstr>Трагедія прибережних зв’язків</vt:lpstr>
      <vt:lpstr>Феномен «зеленого вибуху» на дні</vt:lpstr>
      <vt:lpstr>Феномен «зеленого вибуху» на дні</vt:lpstr>
      <vt:lpstr>Агроекосистеми Нікопольщини — подвійний удар</vt:lpstr>
      <vt:lpstr>Комахи як індикатори змін</vt:lpstr>
      <vt:lpstr>Прогнози та загрози</vt:lpstr>
      <vt:lpstr>Моя пропозиція —  «Екологічна реновація»</vt:lpstr>
      <vt:lpstr>Висновки</vt:lpstr>
      <vt:lpstr>Список використаних джерел: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Світ під нашими ногами: Моніторинг зв’язків рослин і комах Нікопольщини в умовах екологічної катастрофи</dc:title>
  <dc:creator>FOKyC</dc:creator>
  <cp:lastModifiedBy>FOKyC</cp:lastModifiedBy>
  <cp:revision>14</cp:revision>
  <dcterms:created xsi:type="dcterms:W3CDTF">2026-03-17T16:08:24Z</dcterms:created>
  <dcterms:modified xsi:type="dcterms:W3CDTF">2026-03-25T11:00:48Z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