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5" r:id="rId9"/>
    <p:sldId id="298" r:id="rId10"/>
    <p:sldId id="297" r:id="rId11"/>
    <p:sldId id="294" r:id="rId12"/>
    <p:sldId id="299" r:id="rId13"/>
    <p:sldId id="302" r:id="rId14"/>
    <p:sldId id="292" r:id="rId15"/>
    <p:sldId id="29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3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781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608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45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17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624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665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89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924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081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0310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462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2777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654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2601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8801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71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FD52C2A-7659-4DCC-B2F1-D83D64DF696A}" type="datetimeFigureOut">
              <a:rPr lang="uk-UA" smtClean="0"/>
              <a:t>19.03.2026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28866-3EA9-4C32-8F77-315D4240930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3322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s://uk.wikipedia.org/wiki/%D0%94%D0%B0%D0%B2%D0%BD%D1%8C%D0%BE%D0%B3%D1%80%D0%B5%D1%86%D1%8C%D0%BA%D0%B0_%D0%BC%D0%BE%D0%B2%D0%B0" TargetMode="Externa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15CBA7D-1D6A-3ECE-488C-CA5E69C09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4C46247-E1B6-4879-8AB3-185C3F5C2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6810" y="640756"/>
            <a:ext cx="8060634" cy="3523501"/>
          </a:xfrm>
        </p:spPr>
        <p:txBody>
          <a:bodyPr/>
          <a:lstStyle/>
          <a:p>
            <a:pPr algn="ctr"/>
            <a:r>
              <a:rPr lang="uk-UA" sz="5400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ПАРЕЙДОЛІЇ В АСТРОНОМІЧНИХ ЗОБРАЖЕННЯХ: КІЛЬКІСНА ТА ПСИХОЛОГІЧНА ОЦІНКА</a:t>
            </a:r>
            <a:endParaRPr lang="uk-UA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3ED780-DBC4-0DF2-5B75-4B97E7726B48}"/>
              </a:ext>
            </a:extLst>
          </p:cNvPr>
          <p:cNvSpPr/>
          <p:nvPr/>
        </p:nvSpPr>
        <p:spPr>
          <a:xfrm>
            <a:off x="344556" y="4532243"/>
            <a:ext cx="11642035" cy="192875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00B050"/>
                </a:solidFill>
                <a:latin typeface="Impact" panose="020B0806030902050204" pitchFamily="34" charset="0"/>
              </a:rPr>
              <a:t>Авторка: </a:t>
            </a:r>
            <a:r>
              <a:rPr lang="uk-UA" sz="2000" dirty="0" err="1">
                <a:solidFill>
                  <a:srgbClr val="00B050"/>
                </a:solidFill>
                <a:latin typeface="Impact" panose="020B0806030902050204" pitchFamily="34" charset="0"/>
              </a:rPr>
              <a:t>Кейбало</a:t>
            </a:r>
            <a:r>
              <a:rPr lang="uk-UA" sz="2000" dirty="0">
                <a:solidFill>
                  <a:srgbClr val="00B050"/>
                </a:solidFill>
                <a:latin typeface="Impact" panose="020B0806030902050204" pitchFamily="34" charset="0"/>
              </a:rPr>
              <a:t> Аліна, учениця 10Б класу наукового ліцею комунального закладу вищої освіти «</a:t>
            </a:r>
            <a:r>
              <a:rPr lang="uk-UA" sz="2000" dirty="0" err="1">
                <a:solidFill>
                  <a:srgbClr val="00B050"/>
                </a:solidFill>
                <a:latin typeface="Impact" panose="020B0806030902050204" pitchFamily="34" charset="0"/>
              </a:rPr>
              <a:t>Хортицька</a:t>
            </a:r>
            <a:r>
              <a:rPr lang="uk-UA" sz="2000" dirty="0">
                <a:solidFill>
                  <a:srgbClr val="00B050"/>
                </a:solidFill>
                <a:latin typeface="Impact" panose="020B0806030902050204" pitchFamily="34" charset="0"/>
              </a:rPr>
              <a:t> національна навчально-реабілітаційна академія» Запорізької обласної ради</a:t>
            </a:r>
          </a:p>
          <a:p>
            <a:pPr algn="ctr"/>
            <a:endParaRPr lang="ru-UA" sz="2000" dirty="0">
              <a:solidFill>
                <a:srgbClr val="002060"/>
              </a:solidFill>
              <a:latin typeface="Impact" panose="020B0806030902050204" pitchFamily="34" charset="0"/>
            </a:endParaRP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Impact" panose="020B0806030902050204" pitchFamily="34" charset="0"/>
              </a:rPr>
              <a:t>Керівник: Владислав </a:t>
            </a:r>
            <a:r>
              <a:rPr lang="uk-UA" sz="2000" dirty="0" err="1">
                <a:solidFill>
                  <a:srgbClr val="002060"/>
                </a:solidFill>
                <a:latin typeface="Impact" panose="020B0806030902050204" pitchFamily="34" charset="0"/>
              </a:rPr>
              <a:t>Ємельянченко</a:t>
            </a:r>
            <a:r>
              <a:rPr lang="uk-UA" sz="2000" dirty="0">
                <a:solidFill>
                  <a:srgbClr val="002060"/>
                </a:solidFill>
                <a:latin typeface="Impact" panose="020B0806030902050204" pitchFamily="34" charset="0"/>
              </a:rPr>
              <a:t>, викладач фізики наукового ліцею комунального закладу вищої освіти «</a:t>
            </a:r>
            <a:r>
              <a:rPr lang="uk-UA" sz="2000" dirty="0" err="1">
                <a:solidFill>
                  <a:srgbClr val="002060"/>
                </a:solidFill>
                <a:latin typeface="Impact" panose="020B0806030902050204" pitchFamily="34" charset="0"/>
              </a:rPr>
              <a:t>Хортицька</a:t>
            </a:r>
            <a:r>
              <a:rPr lang="uk-UA" sz="2000" dirty="0">
                <a:solidFill>
                  <a:srgbClr val="002060"/>
                </a:solidFill>
                <a:latin typeface="Impact" panose="020B0806030902050204" pitchFamily="34" charset="0"/>
              </a:rPr>
              <a:t> національна навчально-реабілітаційна академія» Запорізької обласної ради</a:t>
            </a:r>
            <a:endParaRPr lang="ru-UA" sz="20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CA2C9F-D21D-1C4F-9B7D-ACB769434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86" y="541129"/>
            <a:ext cx="2792068" cy="372275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36453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38AAA-0ECD-5485-71E3-672E520FD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557B70A-0A8D-9074-79D7-F5A2A9DAD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194162-774B-FE23-66CB-616D58B88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7672">
            <a:off x="6928857" y="2981195"/>
            <a:ext cx="4972998" cy="33093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F000D9C-A342-A619-0B12-0D1F2FFD0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7546">
            <a:off x="3974098" y="2769073"/>
            <a:ext cx="2796556" cy="37335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598B9D-EB37-0C6F-44F0-E3CBD5CFB837}"/>
              </a:ext>
            </a:extLst>
          </p:cNvPr>
          <p:cNvSpPr/>
          <p:nvPr/>
        </p:nvSpPr>
        <p:spPr>
          <a:xfrm>
            <a:off x="4585674" y="308111"/>
            <a:ext cx="7400917" cy="213747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Парейдо́лія</a:t>
            </a:r>
            <a:r>
              <a:rPr lang="ru-RU" sz="2400" dirty="0">
                <a:solidFill>
                  <a:srgbClr val="C00000"/>
                </a:solidFill>
                <a:latin typeface="Impact" panose="020B0806030902050204" pitchFamily="34" charset="0"/>
              </a:rPr>
              <a:t>, </a:t>
            </a:r>
            <a:r>
              <a:rPr lang="ru-RU" sz="24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парейдольна</a:t>
            </a:r>
            <a:r>
              <a:rPr lang="ru-RU" sz="24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Impact" panose="020B0806030902050204" pitchFamily="34" charset="0"/>
              </a:rPr>
              <a:t>ілюзія</a:t>
            </a:r>
            <a:r>
              <a:rPr lang="ru-RU" sz="2400" dirty="0">
                <a:solidFill>
                  <a:srgbClr val="C00000"/>
                </a:solidFill>
                <a:latin typeface="Impact" panose="020B0806030902050204" pitchFamily="34" charset="0"/>
              </a:rPr>
              <a:t> 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(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  <a:hlinkClick r:id="rId5" tooltip="Давньогрецька мов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дав.-гр.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 </a:t>
            </a:r>
            <a:r>
              <a:rPr lang="el-GR" sz="2400" dirty="0">
                <a:solidFill>
                  <a:srgbClr val="002060"/>
                </a:solidFill>
                <a:latin typeface="Impact" panose="020B0806030902050204" pitchFamily="34" charset="0"/>
              </a:rPr>
              <a:t>παρά — «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поруч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», «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близько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», «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відхилення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від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чого-небудь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», </a:t>
            </a:r>
            <a:r>
              <a:rPr lang="el-GR" sz="2400" dirty="0">
                <a:solidFill>
                  <a:srgbClr val="002060"/>
                </a:solidFill>
                <a:latin typeface="Impact" panose="020B0806030902050204" pitchFamily="34" charset="0"/>
              </a:rPr>
              <a:t>εἴδωλον — «</a:t>
            </a:r>
            <a:r>
              <a:rPr lang="ru-RU" sz="2400" dirty="0" err="1">
                <a:solidFill>
                  <a:srgbClr val="002060"/>
                </a:solidFill>
                <a:latin typeface="Impact" panose="020B0806030902050204" pitchFamily="34" charset="0"/>
              </a:rPr>
              <a:t>зображення</a:t>
            </a:r>
            <a:r>
              <a:rPr lang="ru-RU" sz="2400" dirty="0">
                <a:solidFill>
                  <a:srgbClr val="002060"/>
                </a:solidFill>
                <a:latin typeface="Impact" panose="020B0806030902050204" pitchFamily="34" charset="0"/>
              </a:rPr>
              <a:t>») 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—</a:t>
            </a:r>
            <a:r>
              <a:rPr lang="ru-RU" sz="24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хибне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зорове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чи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слухове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сприйняття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реальних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об'єктів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як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інших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,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подібних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за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загальними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Impact" panose="020B0806030902050204" pitchFamily="34" charset="0"/>
              </a:rPr>
              <a:t>ознаками</a:t>
            </a:r>
            <a:r>
              <a:rPr lang="ru-RU" sz="2400" dirty="0">
                <a:solidFill>
                  <a:srgbClr val="00B050"/>
                </a:solidFill>
                <a:latin typeface="Impact" panose="020B0806030902050204" pitchFamily="34" charset="0"/>
              </a:rPr>
              <a:t>.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AE7B91C-F0ED-2256-B605-C404FE204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94109">
            <a:off x="633454" y="805526"/>
            <a:ext cx="3619830" cy="43513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922C7E-58D8-9DE4-741F-0C12C36C0BA6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2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199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2B5F-061F-4B88-EA6D-853698424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4E348BA-FA74-DF2E-F3CE-EF9517C10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8C27CE-8824-CCDB-B3E9-37512E5F8363}"/>
              </a:ext>
            </a:extLst>
          </p:cNvPr>
          <p:cNvSpPr/>
          <p:nvPr/>
        </p:nvSpPr>
        <p:spPr>
          <a:xfrm>
            <a:off x="506472" y="276216"/>
            <a:ext cx="6182563" cy="103574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в астрономії</a:t>
            </a:r>
            <a:endParaRPr lang="ru-UA" sz="32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0C74BF9-87DB-5173-98EB-C39C217E9D84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3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C31E59-4CDE-48D2-DC30-DC8D482D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0155">
            <a:off x="8525076" y="371806"/>
            <a:ext cx="3335118" cy="29265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72FDBF-6FD6-3543-3C48-97A0CDAB7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949">
            <a:off x="3487339" y="1702629"/>
            <a:ext cx="5037141" cy="31210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74E8C9-B2C2-897A-A8FA-430103C3B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9303">
            <a:off x="7457121" y="3728003"/>
            <a:ext cx="4469255" cy="255019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D0F4BE-BCF1-E71F-F303-A1057552DCC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1225">
            <a:off x="230562" y="2468215"/>
            <a:ext cx="3556206" cy="32335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30820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E9DD6-D3AF-FAF9-F065-AA56EFED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E024BCA-9A34-6851-5289-C6E85731B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2E3CB2-0C61-C740-3D1D-BCF187A44EDA}"/>
              </a:ext>
            </a:extLst>
          </p:cNvPr>
          <p:cNvSpPr/>
          <p:nvPr/>
        </p:nvSpPr>
        <p:spPr>
          <a:xfrm>
            <a:off x="506472" y="80970"/>
            <a:ext cx="11179054" cy="110324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Мета роботи:</a:t>
            </a: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uk-UA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розробка індексу </a:t>
            </a:r>
            <a:r>
              <a:rPr lang="uk-UA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для кількісної оцінки виразності </a:t>
            </a:r>
            <a:r>
              <a:rPr lang="uk-UA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парейдолічних</a:t>
            </a:r>
            <a:r>
              <a:rPr lang="uk-UA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образів та дослідження зв’язку між його значеннями і суб’єктивним сприйняттям людини та систем штучного інтелекту.</a:t>
            </a:r>
            <a:endParaRPr lang="ru-UA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A8DF82-DBFE-7C02-C613-88030A557CD3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4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3193EC-0CC4-634C-5393-7EB748D2E175}"/>
              </a:ext>
            </a:extLst>
          </p:cNvPr>
          <p:cNvSpPr/>
          <p:nvPr/>
        </p:nvSpPr>
        <p:spPr>
          <a:xfrm>
            <a:off x="506471" y="1265184"/>
            <a:ext cx="11179055" cy="353541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900" dirty="0">
                <a:solidFill>
                  <a:srgbClr val="C00000"/>
                </a:solidFill>
                <a:latin typeface="Impact" panose="020B0806030902050204" pitchFamily="34" charset="0"/>
              </a:rPr>
              <a:t>Завдання: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Розглянути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наукові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підходи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до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дослідження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парейдолій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та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визначити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фактори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які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сприяють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їх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появі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Ввести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умовну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величину — </a:t>
            </a:r>
            <a:r>
              <a:rPr lang="ru-RU" sz="1900" dirty="0" err="1">
                <a:solidFill>
                  <a:srgbClr val="C00000"/>
                </a:solidFill>
                <a:latin typeface="Impact" panose="020B0806030902050204" pitchFamily="34" charset="0"/>
              </a:rPr>
              <a:t>індекс</a:t>
            </a:r>
            <a:r>
              <a:rPr lang="ru-RU" sz="19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ru-RU" sz="19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sz="1900" dirty="0">
                <a:solidFill>
                  <a:srgbClr val="C00000"/>
                </a:solidFill>
                <a:latin typeface="Impact" panose="020B0806030902050204" pitchFamily="34" charset="0"/>
              </a:rPr>
              <a:t>P 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— 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для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кількісної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оцінки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вираженості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парейдолічного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ефекту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та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встановити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залежність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індексу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P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від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кута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падіння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світла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(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incidence angle) 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для ряду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парейдолій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зафіксованих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на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поверхні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Меркурія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Провести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опитування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людей і систем штучного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інтелекту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з метою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оцінки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відповідності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розрахованого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індексу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P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людському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сприйняттю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та результатам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автоматизованого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розпізнавання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образів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а також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встановлення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відмінностей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між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людським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і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машинним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сприйняттям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Застосувати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індекс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парейдолії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P 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до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інших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прикладів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астрономічних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парейдолій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і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оцінити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його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ефективність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як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інструменту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прогнозування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сприйняття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19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образів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EA99FD-FA76-0B6D-A757-AB482E79CEA2}"/>
              </a:ext>
            </a:extLst>
          </p:cNvPr>
          <p:cNvSpPr/>
          <p:nvPr/>
        </p:nvSpPr>
        <p:spPr>
          <a:xfrm>
            <a:off x="506473" y="4899990"/>
            <a:ext cx="3305240" cy="102799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Об’єкт дослідження: </a:t>
            </a:r>
            <a:r>
              <a:rPr lang="uk-UA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когнітивні оптичні ілюзії</a:t>
            </a:r>
            <a:endParaRPr lang="ru-UA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3EB3036-91AD-497A-95BD-A9C7D06A9F8F}"/>
              </a:ext>
            </a:extLst>
          </p:cNvPr>
          <p:cNvSpPr/>
          <p:nvPr/>
        </p:nvSpPr>
        <p:spPr>
          <a:xfrm>
            <a:off x="4067806" y="4899990"/>
            <a:ext cx="4469258" cy="185861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Предмет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: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вплив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параметрів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освітлення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контрастності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та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симетрії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зображення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на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сприйняття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астрономічних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парейдолій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людьми та системами штучного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інтелекту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 </a:t>
            </a:r>
            <a:endParaRPr lang="ru-UA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0990DCD-C11E-2B74-8B84-8FCF85A560F3}"/>
              </a:ext>
            </a:extLst>
          </p:cNvPr>
          <p:cNvSpPr/>
          <p:nvPr/>
        </p:nvSpPr>
        <p:spPr>
          <a:xfrm>
            <a:off x="8793157" y="4899990"/>
            <a:ext cx="2892369" cy="185861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Методи: </a:t>
            </a:r>
            <a:r>
              <a:rPr lang="uk-UA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теоретичні розрахунки, опитування людей та систем ШІ, порівняння</a:t>
            </a:r>
            <a:endParaRPr lang="ru-UA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0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43B83-69E3-C01E-B9D5-20DACDD3A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08F561C-CF70-21A0-2AC3-C1F1EE5C8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3EB5A7-9207-286C-2637-AA0109FA873A}"/>
              </a:ext>
            </a:extLst>
          </p:cNvPr>
          <p:cNvSpPr/>
          <p:nvPr/>
        </p:nvSpPr>
        <p:spPr>
          <a:xfrm>
            <a:off x="1644202" y="170135"/>
            <a:ext cx="8903596" cy="5718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Індекс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endParaRPr lang="ru-UA" sz="32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03AD34-9982-B83D-73B5-77461BADE6F7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5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6B3C86AD-7ABC-1F54-ABE4-76937D8A4006}"/>
                  </a:ext>
                </a:extLst>
              </p:cNvPr>
              <p:cNvSpPr/>
              <p:nvPr/>
            </p:nvSpPr>
            <p:spPr>
              <a:xfrm>
                <a:off x="1644201" y="961245"/>
                <a:ext cx="3359651" cy="978068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ru-UA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𝑰</m:t>
                          </m:r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𝑪</m:t>
                          </m:r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𝑺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ru-UA" sz="2400" b="1" dirty="0"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6B3C86AD-7ABC-1F54-ABE4-76937D8A40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201" y="961245"/>
                <a:ext cx="3359651" cy="9780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D377366-2E81-3282-6468-F605A113AF7F}"/>
              </a:ext>
            </a:extLst>
          </p:cNvPr>
          <p:cNvSpPr/>
          <p:nvPr/>
        </p:nvSpPr>
        <p:spPr>
          <a:xfrm>
            <a:off x="5301128" y="961245"/>
            <a:ext cx="5246670" cy="97806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I 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нормалізована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інтенсивність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(0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…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1)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;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</a:p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C 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контрастність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об’єкта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(0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…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1)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;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S 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коефіцієнт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симетричності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(0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…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1)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</a:t>
            </a:r>
            <a:endParaRPr lang="ru-UA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D7DDD2BC-C75A-1BB1-56C0-2A6A4510C8CF}"/>
                  </a:ext>
                </a:extLst>
              </p:cNvPr>
              <p:cNvSpPr/>
              <p:nvPr/>
            </p:nvSpPr>
            <p:spPr>
              <a:xfrm>
                <a:off x="240405" y="2158602"/>
                <a:ext cx="2459287" cy="843667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ru-UA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𝑴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𝟐𝟓𝟓</m:t>
                          </m:r>
                        </m:den>
                      </m:f>
                    </m:oMath>
                  </m:oMathPara>
                </a14:m>
                <a:endParaRPr lang="ru-UA" sz="2400" b="1" dirty="0"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D7DDD2BC-C75A-1BB1-56C0-2A6A4510C8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05" y="2158602"/>
                <a:ext cx="2459287" cy="8436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3E5764-DF8D-7CDA-46ED-C43C2396A6C6}"/>
              </a:ext>
            </a:extLst>
          </p:cNvPr>
          <p:cNvSpPr/>
          <p:nvPr/>
        </p:nvSpPr>
        <p:spPr>
          <a:xfrm>
            <a:off x="5901802" y="2158602"/>
            <a:ext cx="6049793" cy="84366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M -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середнє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значення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яскравості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в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пікселях</a:t>
            </a: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;</a:t>
            </a:r>
          </a:p>
          <a:p>
            <a:pPr algn="ctr">
              <a:lnSpc>
                <a:spcPts val="2500"/>
              </a:lnSpc>
            </a:pP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SD  -</a:t>
            </a:r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стандартне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відхилення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яскравості</a:t>
            </a:r>
            <a:endParaRPr lang="ru-RU" sz="20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B2D9A3A2-B877-BD80-5894-2BE8012C32B0}"/>
                  </a:ext>
                </a:extLst>
              </p:cNvPr>
              <p:cNvSpPr/>
              <p:nvPr/>
            </p:nvSpPr>
            <p:spPr>
              <a:xfrm>
                <a:off x="3071103" y="2158602"/>
                <a:ext cx="2459287" cy="843667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ru-UA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𝑺𝑫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𝟏𝟐𝟖</m:t>
                          </m:r>
                        </m:den>
                      </m:f>
                    </m:oMath>
                  </m:oMathPara>
                </a14:m>
                <a:endParaRPr lang="ru-UA" sz="2400" b="1" dirty="0"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B2D9A3A2-B877-BD80-5894-2BE8012C3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103" y="2158602"/>
                <a:ext cx="2459287" cy="8436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9C3CB3E1-6C02-72F6-FD1F-CBD471EB2A6A}"/>
                  </a:ext>
                </a:extLst>
              </p:cNvPr>
              <p:cNvSpPr/>
              <p:nvPr/>
            </p:nvSpPr>
            <p:spPr>
              <a:xfrm>
                <a:off x="8612166" y="3554005"/>
                <a:ext cx="2459287" cy="843667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ru-UA" sz="24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𝑴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𝟐𝟓𝟓</m:t>
                          </m:r>
                        </m:den>
                      </m:f>
                    </m:oMath>
                  </m:oMathPara>
                </a14:m>
                <a:endParaRPr lang="ru-UA" sz="2400" b="1" dirty="0"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9C3CB3E1-6C02-72F6-FD1F-CBD471EB2A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166" y="3554005"/>
                <a:ext cx="2459287" cy="8436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577DD09-9C53-0ED3-80D2-BFF01B0C2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8643" y="3332277"/>
            <a:ext cx="3114692" cy="33419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5FD756-E1F5-0628-EF1F-ADBFD7B70D94}"/>
              </a:ext>
            </a:extLst>
          </p:cNvPr>
          <p:cNvSpPr/>
          <p:nvPr/>
        </p:nvSpPr>
        <p:spPr>
          <a:xfrm>
            <a:off x="7732025" y="4616961"/>
            <a:ext cx="4219570" cy="205729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Накладання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половин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зображення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парейдолії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у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ImageJ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b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</a:b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(режим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Difference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) для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оцінки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коефіцієнту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симетричності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9017AD-1BB2-3260-5679-3630A5854D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3" y="3332277"/>
            <a:ext cx="3181465" cy="334624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955839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13EE9-E114-48A5-5E59-E2B221C03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A8F4220-D0D8-58F0-6500-86B274A84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0A1966-D26A-3C4C-2D50-EA2C6D048690}"/>
              </a:ext>
            </a:extLst>
          </p:cNvPr>
          <p:cNvSpPr/>
          <p:nvPr/>
        </p:nvSpPr>
        <p:spPr>
          <a:xfrm>
            <a:off x="441788" y="346064"/>
            <a:ext cx="11096089" cy="115523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Залежність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індекса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від кута падіння світла для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Impact" panose="020B0806030902050204" pitchFamily="34" charset="0"/>
              </a:rPr>
              <a:t>Happy Little Crater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1D83024-508B-23A4-6A38-1F0C06F10CDC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Impact" panose="020B0806030902050204" pitchFamily="34" charset="0"/>
              </a:rPr>
              <a:t>6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77E995-6F47-5719-4EC6-32B71FA487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07" y="2025144"/>
            <a:ext cx="3464289" cy="34783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D931869C-7B36-8905-3CEE-F6E0267E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1784" y="16772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97DD5B52-384D-353C-C556-D8934D14C5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62913"/>
              </p:ext>
            </p:extLst>
          </p:nvPr>
        </p:nvGraphicFramePr>
        <p:xfrm>
          <a:off x="4819819" y="2029078"/>
          <a:ext cx="6718058" cy="3478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3759393" imgH="1943200" progId="Paint.Picture">
                  <p:embed/>
                </p:oleObj>
              </mc:Choice>
              <mc:Fallback>
                <p:oleObj name="Точечный рисунок" r:id="rId4" imgW="3759393" imgH="194320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819" y="2029078"/>
                        <a:ext cx="6718058" cy="347838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217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3F69-CF95-C18F-3159-579AF3BD9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7CFC121-BDB7-B38E-741F-F245E2768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841BFE-88BF-5A2E-BC7C-8B008F707020}"/>
              </a:ext>
            </a:extLst>
          </p:cNvPr>
          <p:cNvSpPr/>
          <p:nvPr/>
        </p:nvSpPr>
        <p:spPr>
          <a:xfrm>
            <a:off x="441788" y="346064"/>
            <a:ext cx="11096089" cy="115523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Залежність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індекса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від кута падіння світла для </a:t>
            </a:r>
            <a:r>
              <a:rPr lang="uk-UA" sz="32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Impact" panose="020B0806030902050204" pitchFamily="34" charset="0"/>
              </a:rPr>
              <a:t>Mickey Mouse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2EC1D7-4FE0-F6AD-598C-26784EEDF390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7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89C78C06-403D-A29B-6F9A-B7517B95C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1784" y="16772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B16DAA-0F5F-DB0A-DB9D-4A9AD20624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88" y="2014923"/>
            <a:ext cx="3464235" cy="34783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E86DB07-4AC3-D6B7-CD88-9D9CF3E6FB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717471"/>
              </p:ext>
            </p:extLst>
          </p:nvPr>
        </p:nvGraphicFramePr>
        <p:xfrm>
          <a:off x="4576504" y="2014923"/>
          <a:ext cx="6945015" cy="3478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3746693" imgH="1879697" progId="Paint.Picture">
                  <p:embed/>
                </p:oleObj>
              </mc:Choice>
              <mc:Fallback>
                <p:oleObj name="Точечный рисунок" r:id="rId4" imgW="3746693" imgH="187969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504" y="2014923"/>
                        <a:ext cx="6945015" cy="34783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891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56FB7-DB73-46BB-4A94-F618FE14C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AF47378-BC58-1566-4CB5-4BFF85BC7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EE9791-81CB-97F3-D013-F17028B7DBB2}"/>
              </a:ext>
            </a:extLst>
          </p:cNvPr>
          <p:cNvSpPr/>
          <p:nvPr/>
        </p:nvSpPr>
        <p:spPr>
          <a:xfrm>
            <a:off x="506472" y="182918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Результати опитування людей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CD76A6-42CF-B964-5DD4-E55A87847035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8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98EB29F2-B48B-9CEE-CC5A-58554AB42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1784" y="16772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ABC423B-8337-73FF-CA49-C1F71D2D3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405" y="15591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022C0881-18C3-75A0-1348-BDD80728B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293966" y="36707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7F4E9EF4-2FB5-2D0F-5A45-883CDC302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18" y="24198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BC7844DC-FBE9-0641-2A26-52E3B3D21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4274" y="240308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" name="Объект 35">
            <a:extLst>
              <a:ext uri="{FF2B5EF4-FFF2-40B4-BE49-F238E27FC236}">
                <a16:creationId xmlns:a16="http://schemas.microsoft.com/office/drawing/2014/main" id="{917A8A48-7574-45A6-BD21-D23EFFAD7F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374702"/>
              </p:ext>
            </p:extLst>
          </p:nvPr>
        </p:nvGraphicFramePr>
        <p:xfrm>
          <a:off x="506472" y="1319128"/>
          <a:ext cx="5389860" cy="2796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3" imgW="6064562" imgH="3137061" progId="Paint.Picture">
                  <p:embed/>
                </p:oleObj>
              </mc:Choice>
              <mc:Fallback>
                <p:oleObj name="Точечный рисунок" r:id="rId3" imgW="6064562" imgH="3137061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72" y="1319128"/>
                        <a:ext cx="5389860" cy="27967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16">
            <a:extLst>
              <a:ext uri="{FF2B5EF4-FFF2-40B4-BE49-F238E27FC236}">
                <a16:creationId xmlns:a16="http://schemas.microsoft.com/office/drawing/2014/main" id="{F052E462-34AF-3B6E-7D62-AA6409EF4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" name="Объект 37">
            <a:extLst>
              <a:ext uri="{FF2B5EF4-FFF2-40B4-BE49-F238E27FC236}">
                <a16:creationId xmlns:a16="http://schemas.microsoft.com/office/drawing/2014/main" id="{639EFEF8-8A55-A222-A530-CB07531F5C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865132"/>
              </p:ext>
            </p:extLst>
          </p:nvPr>
        </p:nvGraphicFramePr>
        <p:xfrm>
          <a:off x="6212702" y="1292647"/>
          <a:ext cx="5389859" cy="280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5" imgW="6070912" imgH="3181513" progId="Paint.Picture">
                  <p:embed/>
                </p:oleObj>
              </mc:Choice>
              <mc:Fallback>
                <p:oleObj name="Точечный рисунок" r:id="rId5" imgW="6070912" imgH="3181513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2702" y="1292647"/>
                        <a:ext cx="5389859" cy="28078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834D00E4-1C9B-B1F9-C4A2-68DED198623D}"/>
                  </a:ext>
                </a:extLst>
              </p:cNvPr>
              <p:cNvSpPr/>
              <p:nvPr/>
            </p:nvSpPr>
            <p:spPr>
              <a:xfrm>
                <a:off x="1178382" y="5258589"/>
                <a:ext cx="1839711" cy="1306144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uk-UA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ru-RU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uk-UA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sup>
                        <m:e>
                          <m:sSub>
                            <m:sSubPr>
                              <m:ctrlPr>
                                <a:rPr lang="ru-RU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uk-UA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ru-UA" sz="2800" b="1" dirty="0"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834D00E4-1C9B-B1F9-C4A2-68DED19862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382" y="5258589"/>
                <a:ext cx="1839711" cy="13061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767EEC5-9973-920F-747A-9A215AB446AF}"/>
              </a:ext>
            </a:extLst>
          </p:cNvPr>
          <p:cNvSpPr/>
          <p:nvPr/>
        </p:nvSpPr>
        <p:spPr>
          <a:xfrm>
            <a:off x="3511784" y="5258589"/>
            <a:ext cx="7838703" cy="132537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500"/>
              </a:lnSpc>
            </a:pPr>
            <a:r>
              <a:rPr lang="ru-RU" sz="2000" b="1" dirty="0">
                <a:solidFill>
                  <a:srgbClr val="C00000"/>
                </a:solidFill>
                <a:latin typeface="Impact" panose="020B0806030902050204" pitchFamily="34" charset="0"/>
              </a:rPr>
              <a:t>𝑆 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—</a:t>
            </a:r>
            <a:r>
              <a:rPr lang="ru-RU" sz="2000" b="1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uk-UA" sz="2000" dirty="0">
                <a:solidFill>
                  <a:srgbClr val="C00000"/>
                </a:solidFill>
                <a:latin typeface="Impact" panose="020B0806030902050204" pitchFamily="34" charset="0"/>
              </a:rPr>
              <a:t>середня суб’єктивна оцінка виразності </a:t>
            </a:r>
            <a:r>
              <a:rPr lang="uk-UA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;</a:t>
            </a:r>
            <a:endParaRPr lang="ru-RU" sz="2000" b="1" dirty="0">
              <a:solidFill>
                <a:srgbClr val="C00000"/>
              </a:solidFill>
              <a:latin typeface="Impact" panose="020B0806030902050204" pitchFamily="34" charset="0"/>
            </a:endParaRPr>
          </a:p>
          <a:p>
            <a:pPr algn="just">
              <a:lnSpc>
                <a:spcPts val="2500"/>
              </a:lnSpc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𝑆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𝑖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оцінка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надана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i-им респондентом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;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just">
              <a:lnSpc>
                <a:spcPts val="2500"/>
              </a:lnSpc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𝑁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загальна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кількість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респондентів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(у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даному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дослідженні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𝑁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=50)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E06497-F4ED-2659-DD25-749531EF135C}"/>
              </a:ext>
            </a:extLst>
          </p:cNvPr>
          <p:cNvSpPr txBox="1"/>
          <p:nvPr/>
        </p:nvSpPr>
        <p:spPr>
          <a:xfrm>
            <a:off x="506472" y="4233915"/>
            <a:ext cx="11057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Залежність середньої суб’єктивної оцінки виразності від кута падіння світла для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парейдолій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Happy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Little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Crater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>
                <a:solidFill>
                  <a:srgbClr val="00206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Mickey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Mouse </a:t>
            </a:r>
            <a:endParaRPr lang="ru-RU" sz="1600" kern="100" dirty="0">
              <a:solidFill>
                <a:srgbClr val="002060"/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70A651-2DEF-5EBD-8161-715E12613B02}"/>
              </a:ext>
            </a:extLst>
          </p:cNvPr>
          <p:cNvSpPr txBox="1"/>
          <p:nvPr/>
        </p:nvSpPr>
        <p:spPr>
          <a:xfrm>
            <a:off x="1516148" y="973250"/>
            <a:ext cx="3258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Happy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Little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Crater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C3969-D97B-C514-F67B-819556A20FA0}"/>
              </a:ext>
            </a:extLst>
          </p:cNvPr>
          <p:cNvSpPr txBox="1"/>
          <p:nvPr/>
        </p:nvSpPr>
        <p:spPr>
          <a:xfrm>
            <a:off x="7659057" y="951369"/>
            <a:ext cx="2982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Mickey Mouse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6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4397A-FEDF-9041-8A5D-129ADBDB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3B18D65-2B23-23E1-3AD2-C07B01DB0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8CD8BB-920E-16E2-6A10-E8AEC7FC1E6D}"/>
              </a:ext>
            </a:extLst>
          </p:cNvPr>
          <p:cNvSpPr/>
          <p:nvPr/>
        </p:nvSpPr>
        <p:spPr>
          <a:xfrm>
            <a:off x="547954" y="178193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Результати опитування систем ШІ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0656AF-8315-C4A6-2DAE-21F1B5ED118D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9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3A79C97E-7D48-7B8E-1053-28CBF1191E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960209"/>
              </p:ext>
            </p:extLst>
          </p:nvPr>
        </p:nvGraphicFramePr>
        <p:xfrm>
          <a:off x="547954" y="1344666"/>
          <a:ext cx="5405584" cy="2848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3" imgW="5943905" imgH="3143412" progId="Paint.Picture">
                  <p:embed/>
                </p:oleObj>
              </mc:Choice>
              <mc:Fallback>
                <p:oleObj name="Точечный рисунок" r:id="rId3" imgW="5943905" imgH="3143412" progId="Paint.Picture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DA398B4D-AAB2-1350-F29B-E1A64AB61F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54" y="1344666"/>
                        <a:ext cx="5405584" cy="28489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5549A107-869D-910E-B93C-745BCFCAD2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250262"/>
              </p:ext>
            </p:extLst>
          </p:nvPr>
        </p:nvGraphicFramePr>
        <p:xfrm>
          <a:off x="6238459" y="1342544"/>
          <a:ext cx="5405584" cy="2848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5" imgW="6007409" imgH="3156112" progId="Paint.Picture">
                  <p:embed/>
                </p:oleObj>
              </mc:Choice>
              <mc:Fallback>
                <p:oleObj name="Точечный рисунок" r:id="rId5" imgW="6007409" imgH="3156112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635C0DC8-FA37-1230-A672-673608F083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459" y="1342544"/>
                        <a:ext cx="5405584" cy="28482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2">
            <a:extLst>
              <a:ext uri="{FF2B5EF4-FFF2-40B4-BE49-F238E27FC236}">
                <a16:creationId xmlns:a16="http://schemas.microsoft.com/office/drawing/2014/main" id="{26017A76-F96A-1994-778C-4CFFE6AA1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14703" y="26670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2F2F4E-DA9D-A58B-419B-D09A920F8255}"/>
              </a:ext>
            </a:extLst>
          </p:cNvPr>
          <p:cNvSpPr txBox="1"/>
          <p:nvPr/>
        </p:nvSpPr>
        <p:spPr>
          <a:xfrm>
            <a:off x="1419539" y="973212"/>
            <a:ext cx="3258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Happy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Little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Crater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7061D6-54C8-A6DB-6AF6-DCC5AE63F4D0}"/>
              </a:ext>
            </a:extLst>
          </p:cNvPr>
          <p:cNvSpPr txBox="1"/>
          <p:nvPr/>
        </p:nvSpPr>
        <p:spPr>
          <a:xfrm>
            <a:off x="7993029" y="993225"/>
            <a:ext cx="2982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Mickey Mouse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BADBC4-5FA6-FBB9-CFF0-A52B294A7F3E}"/>
              </a:ext>
            </a:extLst>
          </p:cNvPr>
          <p:cNvSpPr/>
          <p:nvPr/>
        </p:nvSpPr>
        <p:spPr>
          <a:xfrm>
            <a:off x="1202077" y="5377586"/>
            <a:ext cx="9986480" cy="134457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  <a:t>Запит до ШІ:</a:t>
            </a:r>
          </a:p>
          <a:p>
            <a:pPr algn="ctr">
              <a:lnSpc>
                <a:spcPts val="2500"/>
              </a:lnSpc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«Не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користуючись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інтернетом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лише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на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основі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власних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алгоритмів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оціни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від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1 до 5,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наскільки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чітко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ти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бачиш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на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знімку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знайомий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образ (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обличчя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, тварину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або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інший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об’єкт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)»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5B022-F8A5-D5B9-2B61-2BEB7FB5A998}"/>
              </a:ext>
            </a:extLst>
          </p:cNvPr>
          <p:cNvSpPr txBox="1"/>
          <p:nvPr/>
        </p:nvSpPr>
        <p:spPr>
          <a:xfrm>
            <a:off x="547954" y="4244251"/>
            <a:ext cx="11136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Залежність оцінки системою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Copilot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від кута падіння світла для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парейдолій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Happy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Little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Crater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Mickey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Mouse </a:t>
            </a:r>
            <a:endParaRPr lang="ru-RU" sz="2000" kern="100" dirty="0">
              <a:solidFill>
                <a:srgbClr val="002060"/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61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20B98-15FF-EC0F-434F-141B581AC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A410DC2-02C1-2675-0E65-470D0C43C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8763955-98E4-0BA2-386E-65C394EACD25}"/>
              </a:ext>
            </a:extLst>
          </p:cNvPr>
          <p:cNvSpPr/>
          <p:nvPr/>
        </p:nvSpPr>
        <p:spPr>
          <a:xfrm>
            <a:off x="547955" y="91641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Результати опитування систем ШІ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A50567F-DB8B-A1D3-E16E-407B54518DF5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10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3D642E7-0B29-4474-9EE8-3FA255431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405" y="15591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086B4B9D-E6D2-7622-8666-5F987130A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405" y="32088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E3571B1D-4C4C-C398-F740-61EB0484B5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223569"/>
              </p:ext>
            </p:extLst>
          </p:nvPr>
        </p:nvGraphicFramePr>
        <p:xfrm>
          <a:off x="948659" y="1201570"/>
          <a:ext cx="4483984" cy="231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3" imgW="6007409" imgH="3104762" progId="Paint.Picture">
                  <p:embed/>
                </p:oleObj>
              </mc:Choice>
              <mc:Fallback>
                <p:oleObj name="Точечный рисунок" r:id="rId3" imgW="6007409" imgH="3104762" progId="Paint.Picture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BE9300B8-D6B0-FE84-8108-68298DC6D0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59" y="1201570"/>
                        <a:ext cx="4483984" cy="2315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DC0176A5-5C0A-B69B-2734-34A67D3785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464805"/>
              </p:ext>
            </p:extLst>
          </p:nvPr>
        </p:nvGraphicFramePr>
        <p:xfrm>
          <a:off x="7072492" y="1200939"/>
          <a:ext cx="4483984" cy="2345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5" imgW="5962956" imgH="3130711" progId="Paint.Picture">
                  <p:embed/>
                </p:oleObj>
              </mc:Choice>
              <mc:Fallback>
                <p:oleObj name="Точечный рисунок" r:id="rId5" imgW="5962956" imgH="3130711" progId="Paint.Picture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id="{C215AC9E-5D2E-FB93-E9AA-01C9CCB88F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492" y="1200939"/>
                        <a:ext cx="4483984" cy="23451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0">
            <a:extLst>
              <a:ext uri="{FF2B5EF4-FFF2-40B4-BE49-F238E27FC236}">
                <a16:creationId xmlns:a16="http://schemas.microsoft.com/office/drawing/2014/main" id="{654565CD-F4EE-379D-0B3A-C1F827DE2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18" y="24198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B8A0BBC8-87ED-4777-53CC-631BB05030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67041"/>
              </p:ext>
            </p:extLst>
          </p:nvPr>
        </p:nvGraphicFramePr>
        <p:xfrm>
          <a:off x="948658" y="4152053"/>
          <a:ext cx="4483983" cy="2350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7" imgW="6007409" imgH="3143412" progId="Paint.Picture">
                  <p:embed/>
                </p:oleObj>
              </mc:Choice>
              <mc:Fallback>
                <p:oleObj name="Точечный рисунок" r:id="rId7" imgW="6007409" imgH="3143412" progId="Paint.Picture">
                  <p:embed/>
                  <p:pic>
                    <p:nvPicPr>
                      <p:cNvPr id="22" name="Объект 21">
                        <a:extLst>
                          <a:ext uri="{FF2B5EF4-FFF2-40B4-BE49-F238E27FC236}">
                            <a16:creationId xmlns:a16="http://schemas.microsoft.com/office/drawing/2014/main" id="{E5935D0B-184B-D1C1-90BA-3845C122E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658" y="4152053"/>
                        <a:ext cx="4483983" cy="2350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2">
            <a:extLst>
              <a:ext uri="{FF2B5EF4-FFF2-40B4-BE49-F238E27FC236}">
                <a16:creationId xmlns:a16="http://schemas.microsoft.com/office/drawing/2014/main" id="{C2A04EE5-54C2-B7BE-4002-7914FDA36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4274" y="240308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0EF2F70B-4C0B-86D6-9033-FFA68026AC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983600"/>
              </p:ext>
            </p:extLst>
          </p:nvPr>
        </p:nvGraphicFramePr>
        <p:xfrm>
          <a:off x="7072492" y="4145839"/>
          <a:ext cx="4483983" cy="2356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9" imgW="5969307" imgH="3137061" progId="Paint.Picture">
                  <p:embed/>
                </p:oleObj>
              </mc:Choice>
              <mc:Fallback>
                <p:oleObj name="Точечный рисунок" r:id="rId9" imgW="5969307" imgH="3137061" progId="Paint.Picture">
                  <p:embed/>
                  <p:pic>
                    <p:nvPicPr>
                      <p:cNvPr id="24" name="Объект 23">
                        <a:extLst>
                          <a:ext uri="{FF2B5EF4-FFF2-40B4-BE49-F238E27FC236}">
                            <a16:creationId xmlns:a16="http://schemas.microsoft.com/office/drawing/2014/main" id="{32C5FCE6-9EB8-85ED-E684-6E5BD21C35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492" y="4145839"/>
                        <a:ext cx="4483983" cy="2356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F59AB4F-2665-12E4-950C-6DF2FA7AFB62}"/>
              </a:ext>
            </a:extLst>
          </p:cNvPr>
          <p:cNvSpPr txBox="1"/>
          <p:nvPr/>
        </p:nvSpPr>
        <p:spPr>
          <a:xfrm>
            <a:off x="606761" y="3533328"/>
            <a:ext cx="1109608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Залежність оцінки системою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Gemini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від кута падіння світла для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парейдолій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Happy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Little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Crater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Mickey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Mouse </a:t>
            </a:r>
            <a:endParaRPr lang="ru-RU" sz="1700" kern="100" dirty="0">
              <a:solidFill>
                <a:srgbClr val="002060"/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82564B-6862-08A3-6F34-6C385F16C5CF}"/>
              </a:ext>
            </a:extLst>
          </p:cNvPr>
          <p:cNvSpPr txBox="1"/>
          <p:nvPr/>
        </p:nvSpPr>
        <p:spPr>
          <a:xfrm>
            <a:off x="772540" y="6502835"/>
            <a:ext cx="1093031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Залежність оцінки системою чата </a:t>
            </a:r>
            <a:r>
              <a:rPr lang="en-US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GPT 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 кута падіння світла для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парейдолій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Happy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Little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Crater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17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Mickey</a:t>
            </a:r>
            <a:r>
              <a:rPr lang="uk-UA" sz="17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Mouse </a:t>
            </a:r>
            <a:endParaRPr lang="ru-RU" sz="1700" kern="100" dirty="0">
              <a:solidFill>
                <a:srgbClr val="002060"/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8C7998-DBFA-672E-9493-F688918D2EAD}"/>
              </a:ext>
            </a:extLst>
          </p:cNvPr>
          <p:cNvSpPr txBox="1"/>
          <p:nvPr/>
        </p:nvSpPr>
        <p:spPr>
          <a:xfrm>
            <a:off x="1349684" y="812225"/>
            <a:ext cx="3258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Happy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Little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uk-UA" sz="1800" dirty="0" err="1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Crater</a:t>
            </a:r>
            <a:r>
              <a:rPr lang="uk-UA" sz="1800" dirty="0">
                <a:solidFill>
                  <a:schemeClr val="accent4">
                    <a:lumMod val="50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AAB4EB-7500-A69B-1A09-4C6362A8FF41}"/>
              </a:ext>
            </a:extLst>
          </p:cNvPr>
          <p:cNvSpPr txBox="1"/>
          <p:nvPr/>
        </p:nvSpPr>
        <p:spPr>
          <a:xfrm>
            <a:off x="7923174" y="832238"/>
            <a:ext cx="2982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Mickey Mouse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6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D7D2-EB93-72F6-611A-457597932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025857-F1FC-3218-2FD4-8EAFE3DBC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017DA4-1C91-D898-BBD0-BA31F93C38AE}"/>
              </a:ext>
            </a:extLst>
          </p:cNvPr>
          <p:cNvSpPr/>
          <p:nvPr/>
        </p:nvSpPr>
        <p:spPr>
          <a:xfrm>
            <a:off x="547954" y="177624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Опитування систем ШІ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A80572AE-7A6B-A117-2433-663BF327E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1784" y="16772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35F9A5AC-836A-C6D4-8044-FE58FE2AE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206" y="13470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04D64489-C431-0AE0-8515-AAEDB07F6A61}"/>
                  </a:ext>
                </a:extLst>
              </p:cNvPr>
              <p:cNvSpPr/>
              <p:nvPr/>
            </p:nvSpPr>
            <p:spPr>
              <a:xfrm>
                <a:off x="2756314" y="5754757"/>
                <a:ext cx="1839711" cy="925049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uk-UA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ru-UA" sz="3200" b="1" dirty="0">
                  <a:solidFill>
                    <a:schemeClr val="accent5">
                      <a:lumMod val="50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04D64489-C431-0AE0-8515-AAEDB07F6A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314" y="5754757"/>
                <a:ext cx="1839711" cy="9250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EB3ACFF3-B278-C91B-31A6-EF9878E5310E}"/>
              </a:ext>
            </a:extLst>
          </p:cNvPr>
          <p:cNvSpPr/>
          <p:nvPr/>
        </p:nvSpPr>
        <p:spPr>
          <a:xfrm>
            <a:off x="5157098" y="5754757"/>
            <a:ext cx="5731393" cy="9250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P —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значення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індексу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парейдолії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</a:rPr>
              <a:t>;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M —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масштабований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індекс</a:t>
            </a:r>
            <a:r>
              <a:rPr lang="ru-RU" sz="2000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Impact" panose="020B0806030902050204" pitchFamily="34" charset="0"/>
              </a:rPr>
              <a:t>парейдолії</a:t>
            </a:r>
            <a:r>
              <a:rPr lang="en-US" sz="2000" dirty="0">
                <a:solidFill>
                  <a:srgbClr val="C00000"/>
                </a:solidFill>
                <a:latin typeface="Impact" panose="020B0806030902050204" pitchFamily="34" charset="0"/>
              </a:rPr>
              <a:t>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5ABB9F-80F8-49C7-3C5B-6994A73CD0AB}"/>
              </a:ext>
            </a:extLst>
          </p:cNvPr>
          <p:cNvSpPr txBox="1"/>
          <p:nvPr/>
        </p:nvSpPr>
        <p:spPr>
          <a:xfrm>
            <a:off x="611965" y="998979"/>
            <a:ext cx="109680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Порівняння масштабованого індексу </a:t>
            </a:r>
            <a:r>
              <a:rPr lang="uk-UA" sz="20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парейдолії</a:t>
            </a:r>
            <a:r>
              <a:rPr lang="uk-UA" sz="20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з результатами опитування людей і систем штучного інтелекту для </a:t>
            </a:r>
            <a:r>
              <a:rPr lang="uk-UA" sz="20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парейдолії</a:t>
            </a:r>
            <a:r>
              <a:rPr lang="uk-UA" sz="20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Al-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Hamadhani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3C8C934-1EB4-2416-4FF8-6B7A29E0AD6B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11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0C1FD03-5011-C635-45C6-C3002FBD54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82" y="1762531"/>
            <a:ext cx="3550643" cy="356360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41" name="Объект 40">
            <a:extLst>
              <a:ext uri="{FF2B5EF4-FFF2-40B4-BE49-F238E27FC236}">
                <a16:creationId xmlns:a16="http://schemas.microsoft.com/office/drawing/2014/main" id="{0A92DB71-19A6-4946-803A-03E5079988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8371"/>
              </p:ext>
            </p:extLst>
          </p:nvPr>
        </p:nvGraphicFramePr>
        <p:xfrm>
          <a:off x="5455368" y="1762531"/>
          <a:ext cx="5959587" cy="3563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5" imgW="4819898" imgH="2883048" progId="Paint.Picture">
                  <p:embed/>
                </p:oleObj>
              </mc:Choice>
              <mc:Fallback>
                <p:oleObj name="Точечный рисунок" r:id="rId5" imgW="4819898" imgH="2883048" progId="Paint.Picture">
                  <p:embed/>
                  <p:pic>
                    <p:nvPicPr>
                      <p:cNvPr id="41" name="Объект 40">
                        <a:extLst>
                          <a:ext uri="{FF2B5EF4-FFF2-40B4-BE49-F238E27FC236}">
                            <a16:creationId xmlns:a16="http://schemas.microsoft.com/office/drawing/2014/main" id="{0A92DB71-19A6-4946-803A-03E5079988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5368" y="1762531"/>
                        <a:ext cx="5959587" cy="35636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D7851F8C-1666-49BC-695E-148621684BF1}"/>
                  </a:ext>
                </a:extLst>
              </p:cNvPr>
              <p:cNvSpPr/>
              <p:nvPr/>
            </p:nvSpPr>
            <p:spPr>
              <a:xfrm>
                <a:off x="1127682" y="4860473"/>
                <a:ext cx="1138440" cy="465659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m:rPr>
                          <m:nor/>
                        </m:rPr>
                        <a:rPr lang="ru-RU" sz="2400" b="1" i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ru-UA" altLang="ru-UA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ru-RU" altLang="ru-UA" sz="2400" b="1" i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 </m:t>
                      </m:r>
                      <m:r>
                        <a:rPr lang="ru-RU" sz="24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  <m:r>
                        <m:rPr>
                          <m:nor/>
                        </m:rPr>
                        <a:rPr lang="uk-UA" sz="2400" b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°</m:t>
                      </m:r>
                    </m:oMath>
                  </m:oMathPara>
                </a14:m>
                <a:endParaRPr lang="ru-UA" sz="2400" b="1" dirty="0">
                  <a:solidFill>
                    <a:schemeClr val="accent3">
                      <a:lumMod val="7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D7851F8C-1666-49BC-695E-148621684B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682" y="4860473"/>
                <a:ext cx="1138440" cy="4656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CE282FA6-6987-D393-0CF3-60C899834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291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B195F-F94B-4E52-56E1-42B3BABF6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EBCC3E3-BC8A-231C-C8BB-1A67E5EE5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7071A2-10BC-713B-6AFC-EE4F789A2200}"/>
              </a:ext>
            </a:extLst>
          </p:cNvPr>
          <p:cNvSpPr/>
          <p:nvPr/>
        </p:nvSpPr>
        <p:spPr>
          <a:xfrm>
            <a:off x="586984" y="117829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Опитування систем ШІ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1AD4B1-E348-6133-0CF0-2EE19EA69DA7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1</a:t>
            </a:r>
            <a:r>
              <a:rPr lang="en-US" sz="2400" dirty="0">
                <a:solidFill>
                  <a:srgbClr val="C00000"/>
                </a:solidFill>
                <a:latin typeface="Impact" panose="020B0806030902050204" pitchFamily="34" charset="0"/>
              </a:rPr>
              <a:t>2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16DA9642-8CCB-BDC0-FDB2-9F400ADFC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206" y="13470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A5EFD31-ACB8-0B3F-A0ED-29512EDFB9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46" y="2054662"/>
            <a:ext cx="3719974" cy="371997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3" name="Rectangle 18">
            <a:extLst>
              <a:ext uri="{FF2B5EF4-FFF2-40B4-BE49-F238E27FC236}">
                <a16:creationId xmlns:a16="http://schemas.microsoft.com/office/drawing/2014/main" id="{B667A43E-A6B9-7C2F-2DE3-FF841C944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538" y="36783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" name="Объект 43">
            <a:extLst>
              <a:ext uri="{FF2B5EF4-FFF2-40B4-BE49-F238E27FC236}">
                <a16:creationId xmlns:a16="http://schemas.microsoft.com/office/drawing/2014/main" id="{14E213A5-62B0-4C9F-5563-A2CCA0CA4F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00917"/>
              </p:ext>
            </p:extLst>
          </p:nvPr>
        </p:nvGraphicFramePr>
        <p:xfrm>
          <a:off x="5387339" y="2055485"/>
          <a:ext cx="6028925" cy="3719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5124713" imgH="3162463" progId="Paint.Picture">
                  <p:embed/>
                </p:oleObj>
              </mc:Choice>
              <mc:Fallback>
                <p:oleObj name="Точечный рисунок" r:id="rId4" imgW="5124713" imgH="3162463" progId="Paint.Picture">
                  <p:embed/>
                  <p:pic>
                    <p:nvPicPr>
                      <p:cNvPr id="44" name="Объект 43">
                        <a:extLst>
                          <a:ext uri="{FF2B5EF4-FFF2-40B4-BE49-F238E27FC236}">
                            <a16:creationId xmlns:a16="http://schemas.microsoft.com/office/drawing/2014/main" id="{3BB0BE3D-0CB6-C32D-4AA1-366C02C7D4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339" y="2055485"/>
                        <a:ext cx="6028925" cy="37199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6DEB45-15C9-54EB-0A88-626A774F35CA}"/>
              </a:ext>
            </a:extLst>
          </p:cNvPr>
          <p:cNvSpPr txBox="1"/>
          <p:nvPr/>
        </p:nvSpPr>
        <p:spPr>
          <a:xfrm>
            <a:off x="507699" y="1227207"/>
            <a:ext cx="111766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Порівняння масштабованого індексу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парейдолії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результатами опитування людей і систем штучного інтелекту для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парейдолії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Cookie</a:t>
            </a:r>
            <a:r>
              <a:rPr lang="uk-UA" sz="2000" kern="100" dirty="0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kern="100" dirty="0" err="1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Monster</a:t>
            </a:r>
            <a:endParaRPr lang="ru-RU" sz="1600" kern="100" dirty="0">
              <a:solidFill>
                <a:schemeClr val="accent3">
                  <a:lumMod val="75000"/>
                </a:schemeClr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4C8277D8-255F-FD57-70FE-1920CFCED02D}"/>
                  </a:ext>
                </a:extLst>
              </p:cNvPr>
              <p:cNvSpPr/>
              <p:nvPr/>
            </p:nvSpPr>
            <p:spPr>
              <a:xfrm>
                <a:off x="1150046" y="2054662"/>
                <a:ext cx="1317344" cy="465659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m:rPr>
                          <m:nor/>
                        </m:rPr>
                        <a:rPr lang="ru-RU" sz="2400" b="1" i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ru-UA" altLang="ru-UA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ru-RU" altLang="ru-UA" sz="2400" b="1" i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ru-RU" altLang="ru-UA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73,6</m:t>
                      </m:r>
                      <m:r>
                        <m:rPr>
                          <m:nor/>
                        </m:rPr>
                        <a:rPr lang="uk-UA" sz="2400" b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°</m:t>
                      </m:r>
                    </m:oMath>
                  </m:oMathPara>
                </a14:m>
                <a:endParaRPr lang="ru-UA" sz="2400" b="1" dirty="0">
                  <a:solidFill>
                    <a:schemeClr val="accent3">
                      <a:lumMod val="7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4C8277D8-255F-FD57-70FE-1920CFCED0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46" y="2054662"/>
                <a:ext cx="1317344" cy="4656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2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2B2B4-4DA1-9122-C003-2D3F1C5BE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A124CC-683C-3F96-F6AC-6F3703D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64072F4-2457-E230-FB7B-C0E157068F73}"/>
              </a:ext>
            </a:extLst>
          </p:cNvPr>
          <p:cNvSpPr/>
          <p:nvPr/>
        </p:nvSpPr>
        <p:spPr>
          <a:xfrm>
            <a:off x="586984" y="117829"/>
            <a:ext cx="11096089" cy="66958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Опитування систем ШІ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FE9C2C-5812-0BDE-7377-023113167B2A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1</a:t>
            </a:r>
            <a:r>
              <a:rPr lang="en-US" sz="2400" dirty="0">
                <a:solidFill>
                  <a:srgbClr val="C00000"/>
                </a:solidFill>
                <a:latin typeface="Impact" panose="020B0806030902050204" pitchFamily="34" charset="0"/>
              </a:rPr>
              <a:t>3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5FE43547-2E29-20E2-CCE7-AB6307F64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206" y="13470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Rectangle 18">
            <a:extLst>
              <a:ext uri="{FF2B5EF4-FFF2-40B4-BE49-F238E27FC236}">
                <a16:creationId xmlns:a16="http://schemas.microsoft.com/office/drawing/2014/main" id="{210A2FE2-8C30-C2E6-D981-1720C943C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538" y="36783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58E231-1823-D13D-C3EF-81354CC692EE}"/>
              </a:ext>
            </a:extLst>
          </p:cNvPr>
          <p:cNvSpPr txBox="1"/>
          <p:nvPr/>
        </p:nvSpPr>
        <p:spPr>
          <a:xfrm>
            <a:off x="507699" y="1227207"/>
            <a:ext cx="111766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Порівняння масштабованого індексу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парейдолії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результатами опитування людей і систем штучного інтелекту для </a:t>
            </a:r>
            <a:r>
              <a:rPr lang="uk-UA" sz="2000" kern="100" dirty="0" err="1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парейдолії</a:t>
            </a:r>
            <a:r>
              <a:rPr lang="uk-UA" sz="2000" kern="100" dirty="0">
                <a:solidFill>
                  <a:srgbClr val="002060"/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solidFill>
                  <a:schemeClr val="accent3">
                    <a:lumMod val="75000"/>
                  </a:schemeClr>
                </a:solidFill>
                <a:effectLst/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</a:t>
            </a:r>
            <a:endParaRPr lang="ru-RU" sz="1600" kern="100" dirty="0">
              <a:solidFill>
                <a:schemeClr val="accent3">
                  <a:lumMod val="75000"/>
                </a:schemeClr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3DF378-BA82-D37C-4037-44A2D660AC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80" y="2069482"/>
            <a:ext cx="3687089" cy="37898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BFB6221-9B39-EB2A-15A9-CFF902DF91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244129"/>
              </p:ext>
            </p:extLst>
          </p:nvPr>
        </p:nvGraphicFramePr>
        <p:xfrm>
          <a:off x="5425444" y="2069482"/>
          <a:ext cx="6175581" cy="3785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5092962" imgH="3118010" progId="Paint.Picture">
                  <p:embed/>
                </p:oleObj>
              </mc:Choice>
              <mc:Fallback>
                <p:oleObj name="Точечный рисунок" r:id="rId4" imgW="5092962" imgH="3118010" progId="Paint.Picture">
                  <p:embed/>
                  <p:pic>
                    <p:nvPicPr>
                      <p:cNvPr id="47" name="Объект 46">
                        <a:extLst>
                          <a:ext uri="{FF2B5EF4-FFF2-40B4-BE49-F238E27FC236}">
                            <a16:creationId xmlns:a16="http://schemas.microsoft.com/office/drawing/2014/main" id="{AA6C55AB-546C-37A9-8B0D-21002759F3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5444" y="2069482"/>
                        <a:ext cx="6175581" cy="37858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8DD772EA-1ADA-B902-8499-04BFFEFB7226}"/>
                  </a:ext>
                </a:extLst>
              </p:cNvPr>
              <p:cNvSpPr/>
              <p:nvPr/>
            </p:nvSpPr>
            <p:spPr>
              <a:xfrm>
                <a:off x="3517125" y="5397963"/>
                <a:ext cx="1317344" cy="465659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m:rPr>
                          <m:nor/>
                        </m:rPr>
                        <a:rPr lang="ru-RU" sz="2400" b="1" i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ru-UA" altLang="ru-UA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ru-RU" altLang="ru-UA" sz="2400" b="1" i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ru-RU" altLang="ru-UA" sz="2400" b="0" i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42</m:t>
                      </m:r>
                      <m:r>
                        <m:rPr>
                          <m:nor/>
                        </m:rPr>
                        <a:rPr lang="uk-UA" sz="2400" b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Impact" panose="020B0806030902050204" pitchFamily="34" charset="0"/>
                        </a:rPr>
                        <m:t>°</m:t>
                      </m:r>
                    </m:oMath>
                  </m:oMathPara>
                </a14:m>
                <a:endParaRPr lang="ru-UA" sz="2400" b="1" dirty="0">
                  <a:solidFill>
                    <a:schemeClr val="accent3">
                      <a:lumMod val="7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</mc:Choice>
        <mc:Fallback xmlns="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8DD772EA-1ADA-B902-8499-04BFFEFB7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125" y="5397963"/>
                <a:ext cx="1317344" cy="4656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769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10001-0978-B4C0-218F-257E1AE51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FE2D30-ADB1-39A1-F30D-8578B5C51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E1B893-9FE7-62F7-DAB9-44C4DD82E2F5}"/>
              </a:ext>
            </a:extLst>
          </p:cNvPr>
          <p:cNvSpPr/>
          <p:nvPr/>
        </p:nvSpPr>
        <p:spPr>
          <a:xfrm>
            <a:off x="506896" y="94034"/>
            <a:ext cx="11444699" cy="58542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Impact" panose="020B0806030902050204" pitchFamily="34" charset="0"/>
              </a:rPr>
              <a:t>Висновки</a:t>
            </a:r>
            <a:endParaRPr lang="ru-UA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EEFB81-DC7B-DC20-2FC4-075E14B1452E}"/>
              </a:ext>
            </a:extLst>
          </p:cNvPr>
          <p:cNvSpPr/>
          <p:nvPr/>
        </p:nvSpPr>
        <p:spPr>
          <a:xfrm>
            <a:off x="240405" y="6027379"/>
            <a:ext cx="532135" cy="6524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C00000"/>
                </a:solidFill>
                <a:latin typeface="Impact" panose="020B0806030902050204" pitchFamily="34" charset="0"/>
              </a:rPr>
              <a:t>1</a:t>
            </a:r>
            <a:r>
              <a:rPr lang="ru-RU" sz="2400" dirty="0">
                <a:solidFill>
                  <a:srgbClr val="C00000"/>
                </a:solidFill>
                <a:latin typeface="Impact" panose="020B0806030902050204" pitchFamily="34" charset="0"/>
              </a:rPr>
              <a:t>4</a:t>
            </a:r>
            <a:endParaRPr lang="ru-UA" sz="24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9283E5E4-B307-DF1E-AB8B-CC03A7EAA6B5}"/>
                  </a:ext>
                </a:extLst>
              </p:cNvPr>
              <p:cNvSpPr/>
              <p:nvPr/>
            </p:nvSpPr>
            <p:spPr>
              <a:xfrm>
                <a:off x="1023729" y="773494"/>
                <a:ext cx="10927866" cy="5906314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 algn="just">
                  <a:buFont typeface="+mj-lt"/>
                  <a:buAutoNum type="arabicPeriod"/>
                </a:pP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Проаналізовано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явище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та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чинники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що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впливають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на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його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виникнення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Виділено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три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ключові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характеристики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зображень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—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інтенсивність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освітлення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контрастність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і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симетричність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які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покладено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в основу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кількісної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оцінки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вираженості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endParaRPr lang="ru-RU" sz="1900" dirty="0">
                  <a:solidFill>
                    <a:schemeClr val="accent4">
                      <a:lumMod val="50000"/>
                    </a:schemeClr>
                  </a:solidFill>
                  <a:latin typeface="Impact" panose="020B0806030902050204" pitchFamily="34" charset="0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Запропоновано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індекс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19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як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умовну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кількісну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міру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вираженості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парейдолічного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образу. Для низки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парейдолій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на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поверхні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Меркурія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досліджено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залежність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індексу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19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uk-UA" sz="19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від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кута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падіння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світла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та показано,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що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його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максимальні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значення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спостерігаються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при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куті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освітлення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близько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65°,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що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відповідає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найбільш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сприятливим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умовам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формування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парейдолічного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ефекту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endParaRPr lang="ru-RU" sz="1900" dirty="0">
                  <a:solidFill>
                    <a:schemeClr val="accent4">
                      <a:lumMod val="50000"/>
                    </a:schemeClr>
                  </a:solidFill>
                  <a:latin typeface="Impact" panose="020B0806030902050204" pitchFamily="34" charset="0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Порівняння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індексу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з результатами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опитування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людей і систем штучного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інтелекту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показало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їх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загальну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узгодженість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Виявлено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відмінності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між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моделями ШІ: </a:t>
                </a:r>
                <a:r>
                  <a:rPr lang="en-US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Copilot 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 </a:t>
                </a:r>
                <a:r>
                  <a:rPr lang="en-US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Gemini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демонструють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один максимум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оцінок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подібний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до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людського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сприйняття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тоді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як </a:t>
                </a:r>
                <a:r>
                  <a:rPr lang="en-US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GPT-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модель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характеризується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наявністю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двох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локальних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максимумів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що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відображає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особливості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мультимодальної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обробки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інформації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</a:t>
                </a:r>
              </a:p>
              <a:p>
                <a:pPr marL="342900" indent="-342900" algn="just">
                  <a:buFont typeface="+mj-lt"/>
                  <a:buAutoNum type="arabicPeriod"/>
                </a:pPr>
                <a:endParaRPr lang="ru-RU" sz="1900" dirty="0">
                  <a:solidFill>
                    <a:schemeClr val="accent4">
                      <a:lumMod val="50000"/>
                    </a:schemeClr>
                  </a:solidFill>
                  <a:latin typeface="Impact" panose="020B0806030902050204" pitchFamily="34" charset="0"/>
                </a:endParaRPr>
              </a:p>
              <a:p>
                <a:pPr marL="342900" indent="-342900" algn="just">
                  <a:buFont typeface="+mj-lt"/>
                  <a:buAutoNum type="arabicPeriod"/>
                </a:pP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Застосування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індексу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парейдолії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до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окремих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прикладів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астрономічних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парейдолій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підтвердило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його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ефективність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як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інструменту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прогнозування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сприйняття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образу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людиною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Встановлено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,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що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серед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досліджуваних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систем штучного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інтелекту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оцінки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en-US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Copilot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мають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найвищу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кореляцію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з результатами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кількісного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аналізу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та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людського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 </a:t>
                </a:r>
                <a:r>
                  <a:rPr lang="ru-RU" sz="1900" dirty="0" err="1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опитування</a:t>
                </a:r>
                <a:r>
                  <a:rPr lang="ru-RU" sz="1900" dirty="0">
                    <a:solidFill>
                      <a:schemeClr val="accent4">
                        <a:lumMod val="50000"/>
                      </a:schemeClr>
                    </a:solidFill>
                    <a:latin typeface="Impact" panose="020B080603090205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9283E5E4-B307-DF1E-AB8B-CC03A7EAA6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729" y="773494"/>
                <a:ext cx="10927866" cy="59063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707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660D1-C35C-735E-3C65-3D27997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3F663E-AB54-C764-948F-8E237272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727249-6428-D8C0-3E30-3603579555BD}"/>
              </a:ext>
            </a:extLst>
          </p:cNvPr>
          <p:cNvSpPr txBox="1"/>
          <p:nvPr/>
        </p:nvSpPr>
        <p:spPr>
          <a:xfrm>
            <a:off x="2194932" y="2705725"/>
            <a:ext cx="78021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800" dirty="0">
                <a:solidFill>
                  <a:srgbClr val="C00000"/>
                </a:solidFill>
                <a:latin typeface="Impact" panose="020B0806030902050204" pitchFamily="34" charset="0"/>
              </a:rPr>
              <a:t>ДЯКУЮ ЗА УВАГУ</a:t>
            </a:r>
            <a:endParaRPr lang="ru-UA" sz="8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33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499</TotalTime>
  <Words>807</Words>
  <Application>Microsoft Office PowerPoint</Application>
  <PresentationFormat>Широкоэкранный</PresentationFormat>
  <Paragraphs>81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Cambria Math</vt:lpstr>
      <vt:lpstr>Century Gothic</vt:lpstr>
      <vt:lpstr>Impact</vt:lpstr>
      <vt:lpstr>Wingdings</vt:lpstr>
      <vt:lpstr>Wingdings 3</vt:lpstr>
      <vt:lpstr>Іон</vt:lpstr>
      <vt:lpstr>Точечный рисунок</vt:lpstr>
      <vt:lpstr>ПАРЕЙДОЛІЇ В АСТРОНОМІЧНИХ ЗОБРАЖЕННЯХ: КІЛЬКІСНА ТА ПСИХОЛОГІЧНА ОЦІНКА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ПАРЕЙДОЛІЯ В АСТРОНОМІЇ: ІЛЮЗІЇ, ЩО ЗМІНЮЮТЬ НАУКУ</dc:title>
  <dc:creator>Maxim Dmytrychenko</dc:creator>
  <cp:lastModifiedBy>emelyanchenkovlad@gmail.com</cp:lastModifiedBy>
  <cp:revision>77</cp:revision>
  <dcterms:created xsi:type="dcterms:W3CDTF">2025-04-17T06:08:45Z</dcterms:created>
  <dcterms:modified xsi:type="dcterms:W3CDTF">2026-03-19T09:12:19Z</dcterms:modified>
</cp:coreProperties>
</file>