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59" r:id="rId5"/>
    <p:sldId id="260" r:id="rId6"/>
    <p:sldId id="261" r:id="rId7"/>
    <p:sldId id="270" r:id="rId8"/>
    <p:sldId id="273" r:id="rId9"/>
    <p:sldId id="274" r:id="rId10"/>
    <p:sldId id="275" r:id="rId11"/>
    <p:sldId id="269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7246559"/>
        <c:axId val="487247519"/>
      </c:barChart>
      <c:catAx>
        <c:axId val="487246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247519"/>
        <c:crosses val="autoZero"/>
        <c:auto val="1"/>
        <c:lblAlgn val="ctr"/>
        <c:lblOffset val="100"/>
        <c:noMultiLvlLbl val="0"/>
      </c:catAx>
      <c:valAx>
        <c:axId val="487247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246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0.69266</cdr:x>
      <cdr:y>1</cdr:y>
    </cdr:to>
    <cdr:pic>
      <cdr:nvPicPr>
        <cdr:cNvPr id="2" name="Рисунок 1" descr="Зображення, що містить просто неба, будівля, хмара, вікно&#10;&#10;Вміст на основі ШІ може бути неправильним.">
          <a:extLst xmlns:a="http://schemas.openxmlformats.org/drawingml/2006/main">
            <a:ext uri="{FF2B5EF4-FFF2-40B4-BE49-F238E27FC236}">
              <a16:creationId xmlns:a16="http://schemas.microsoft.com/office/drawing/2014/main" id="{F3951CEF-662C-4DC4-EF5D-9C238EA95FD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6650368" cy="3317875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447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51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820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97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718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509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50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21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09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79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274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92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503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480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559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352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469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F8974AD-2AFA-440F-8622-FDF23DA2AE2C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718AEFE-7EC9-490E-A2EC-EDE466DF7255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9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1805-14#Text" TargetMode="External"/><Relationship Id="rId2" Type="http://schemas.openxmlformats.org/officeDocument/2006/relationships/hyperlink" Target="https://sciencetst.lpnu.ua/sites/default/files/journal-paper/2017/may/1610/gka77201319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irbis-nbuv.gov.ua/cgi-bin/irbis_nbuv/cgiirbis_64.exe?I21DBN=LINK&amp;P21DBN=UJRN&amp;Z21ID=&amp;S21REF=10&amp;S21CNR=20&amp;S21STN=1&amp;S21FMT=ASP_meta&amp;C21COM=S&amp;2_S21P03=FILA=&amp;2_S21STR=Vnadu_2012_1_35" TargetMode="External"/><Relationship Id="rId4" Type="http://schemas.openxmlformats.org/officeDocument/2006/relationships/hyperlink" Target="http://www.irbis-nbuv.gov.ua/cgi-bin/irbis_nbuv/cgiirbis_64.exe?Z21ID=&amp;I21DBN=UJRN&amp;P21DBN=UJRN&amp;S21STN=1&amp;S21REF=10&amp;S21FMT=JUU_all&amp;C21COM=S&amp;S21CNR=20&amp;S21P01=0&amp;S21P02=0&amp;S21P03=IJ=&amp;S21COLORTERMS=1&amp;S21STR=%D0%961510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A63DEA-419E-A48B-6739-9D4E2A151C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6932" y="1020233"/>
            <a:ext cx="8517467" cy="4017433"/>
          </a:xfrm>
        </p:spPr>
        <p:txBody>
          <a:bodyPr>
            <a:normAutofit fontScale="90000"/>
          </a:bodyPr>
          <a:lstStyle/>
          <a:p>
            <a:r>
              <a:rPr lang="uk-UA" sz="2000" b="1" dirty="0"/>
              <a:t>МІНІСТЕРСТВО ОСВІТИ І НАУКИ УКРАЇНИ</a:t>
            </a:r>
            <a:br>
              <a:rPr lang="en-US" sz="2000" b="1" dirty="0"/>
            </a:br>
            <a:r>
              <a:rPr lang="uk-UA" sz="2000" b="1" dirty="0"/>
              <a:t>УПРАВЛІННЯ ОСВІТИ І НАУКИ ВОЛИНСЬКОЇ ОБЛДЕРЖАДМІНІСТРАЦІЇ</a:t>
            </a:r>
            <a:br>
              <a:rPr lang="en-US" sz="2000" b="1" dirty="0"/>
            </a:br>
            <a:r>
              <a:rPr lang="uk-UA" sz="2000" b="1" dirty="0"/>
              <a:t>КОМУНАЛЬНА УСТАНОВА «ВОЛИНСЬКА ОБЛАСНА МАЛА АКАДЕМІЯ НАУК»</a:t>
            </a:r>
            <a:br>
              <a:rPr lang="en-US" sz="2000" b="1" dirty="0"/>
            </a:b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Впорядкування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історико-культурного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римо-католицького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костелу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Каменя-Каширськог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D6F6CC0-61F5-6144-0626-23F19E7304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9533" y="4237567"/>
            <a:ext cx="6392333" cy="160019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uk-UA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Підготувала:</a:t>
            </a:r>
            <a:endParaRPr lang="en-US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6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Кадира</a:t>
            </a:r>
            <a:r>
              <a:rPr lang="uk-UA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Софія Олегівна</a:t>
            </a:r>
            <a:endParaRPr lang="en-US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10-А класу </a:t>
            </a:r>
            <a:endParaRPr lang="en-US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ЗЗСО «Камінь-Каширський ліцей»№2 Камінь-Каширської міської ради</a:t>
            </a:r>
            <a:endParaRPr lang="en-US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</a:t>
            </a:r>
            <a:endParaRPr lang="en-US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Денисюк Людмила Петрівна</a:t>
            </a:r>
            <a:endParaRPr lang="en-US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біології та географії</a:t>
            </a:r>
            <a:endParaRPr lang="en-US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Рисунок 4" descr="Зображення, що містить будівля, просто неба, небо, будинок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62950E95-7859-2033-33EA-2E66951B4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4399" y="6482"/>
            <a:ext cx="2452336" cy="183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762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D0FAB1-8532-E5E6-DA15-6A80A23E1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BA4AAA9-BC14-28C3-9281-429FCCCD2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>
            <a:normAutofit/>
          </a:bodyPr>
          <a:lstStyle/>
          <a:p>
            <a:r>
              <a:rPr lang="en-US" b="1" dirty="0" err="1"/>
              <a:t>Метою</a:t>
            </a:r>
            <a:r>
              <a:rPr lang="en-US" b="1" dirty="0"/>
              <a:t> </a:t>
            </a:r>
            <a:r>
              <a:rPr lang="en-US" b="1" dirty="0" err="1"/>
              <a:t>роботи</a:t>
            </a:r>
            <a:r>
              <a:rPr lang="en-US" dirty="0"/>
              <a:t> є </a:t>
            </a:r>
            <a:r>
              <a:rPr lang="en-US" dirty="0" err="1"/>
              <a:t>аналіз</a:t>
            </a:r>
            <a:r>
              <a:rPr lang="en-US" dirty="0"/>
              <a:t> </a:t>
            </a:r>
            <a:r>
              <a:rPr lang="en-US" dirty="0" err="1"/>
              <a:t>сучасного</a:t>
            </a:r>
            <a:r>
              <a:rPr lang="en-US" dirty="0"/>
              <a:t> </a:t>
            </a:r>
            <a:r>
              <a:rPr lang="en-US" dirty="0" err="1"/>
              <a:t>стану</a:t>
            </a:r>
            <a:r>
              <a:rPr lang="en-US" dirty="0"/>
              <a:t> </a:t>
            </a:r>
            <a:r>
              <a:rPr lang="en-US" dirty="0" err="1"/>
              <a:t>земель</a:t>
            </a:r>
            <a:r>
              <a:rPr lang="en-US" dirty="0"/>
              <a:t> </a:t>
            </a:r>
            <a:r>
              <a:rPr lang="en-US" dirty="0" err="1"/>
              <a:t>костелу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розробка</a:t>
            </a:r>
            <a:r>
              <a:rPr lang="en-US" dirty="0"/>
              <a:t> </a:t>
            </a:r>
            <a:r>
              <a:rPr lang="en-US" dirty="0" err="1"/>
              <a:t>пропозицій</a:t>
            </a:r>
            <a:r>
              <a:rPr lang="en-US" dirty="0"/>
              <a:t> </a:t>
            </a:r>
            <a:r>
              <a:rPr lang="en-US" dirty="0" err="1"/>
              <a:t>щодо</a:t>
            </a:r>
            <a:r>
              <a:rPr lang="en-US" dirty="0"/>
              <a:t> </a:t>
            </a:r>
            <a:r>
              <a:rPr lang="en-US" dirty="0" err="1"/>
              <a:t>вдосконалення</a:t>
            </a:r>
            <a:r>
              <a:rPr lang="en-US" dirty="0"/>
              <a:t> </a:t>
            </a:r>
            <a:r>
              <a:rPr lang="en-US" dirty="0" err="1"/>
              <a:t>управління</a:t>
            </a:r>
            <a:r>
              <a:rPr lang="en-US" dirty="0"/>
              <a:t> </a:t>
            </a:r>
            <a:r>
              <a:rPr lang="en-US" dirty="0" err="1"/>
              <a:t>ними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збереження</a:t>
            </a:r>
            <a:r>
              <a:rPr lang="en-US" dirty="0"/>
              <a:t> </a:t>
            </a:r>
            <a:r>
              <a:rPr lang="en-US" dirty="0" err="1"/>
              <a:t>цієї</a:t>
            </a:r>
            <a:r>
              <a:rPr lang="en-US" dirty="0"/>
              <a:t> </a:t>
            </a:r>
            <a:r>
              <a:rPr lang="en-US" dirty="0" err="1"/>
              <a:t>унікальної</a:t>
            </a:r>
            <a:r>
              <a:rPr lang="en-US" dirty="0"/>
              <a:t> </a:t>
            </a:r>
            <a:r>
              <a:rPr lang="en-US" dirty="0" err="1"/>
              <a:t>пам'ятки</a:t>
            </a:r>
            <a:r>
              <a:rPr lang="en-US" dirty="0"/>
              <a:t>.</a:t>
            </a:r>
          </a:p>
          <a:p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досягнення</a:t>
            </a:r>
            <a:r>
              <a:rPr lang="en-US" dirty="0"/>
              <a:t> </a:t>
            </a:r>
            <a:r>
              <a:rPr lang="en-US" dirty="0" err="1"/>
              <a:t>мети</a:t>
            </a:r>
            <a:r>
              <a:rPr lang="en-US" dirty="0"/>
              <a:t> </a:t>
            </a:r>
            <a:r>
              <a:rPr lang="en-US" dirty="0" err="1"/>
              <a:t>нами</a:t>
            </a:r>
            <a:r>
              <a:rPr lang="en-US" dirty="0"/>
              <a:t> </a:t>
            </a:r>
            <a:r>
              <a:rPr lang="en-US" dirty="0" err="1"/>
              <a:t>були</a:t>
            </a:r>
            <a:r>
              <a:rPr lang="en-US" dirty="0"/>
              <a:t> </a:t>
            </a:r>
            <a:r>
              <a:rPr lang="en-US" dirty="0" err="1"/>
              <a:t>поставлені</a:t>
            </a:r>
            <a:r>
              <a:rPr lang="en-US" dirty="0"/>
              <a:t> </a:t>
            </a:r>
            <a:r>
              <a:rPr lang="en-US" dirty="0" err="1"/>
              <a:t>такі</a:t>
            </a:r>
            <a:r>
              <a:rPr lang="en-US" dirty="0"/>
              <a:t> </a:t>
            </a:r>
            <a:r>
              <a:rPr lang="en-US" b="1" dirty="0" err="1"/>
              <a:t>завдання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Вивчити</a:t>
            </a:r>
            <a:r>
              <a:rPr lang="en-US" dirty="0"/>
              <a:t> </a:t>
            </a:r>
            <a:r>
              <a:rPr lang="en-US" dirty="0" err="1"/>
              <a:t>теоретичні</a:t>
            </a:r>
            <a:r>
              <a:rPr lang="en-US" dirty="0"/>
              <a:t> </a:t>
            </a:r>
            <a:r>
              <a:rPr lang="en-US" dirty="0" err="1"/>
              <a:t>засади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правове</a:t>
            </a:r>
            <a:r>
              <a:rPr lang="en-US" dirty="0"/>
              <a:t> </a:t>
            </a:r>
            <a:r>
              <a:rPr lang="en-US" dirty="0" err="1"/>
              <a:t>регулювання</a:t>
            </a:r>
            <a:r>
              <a:rPr lang="en-US" dirty="0"/>
              <a:t> </a:t>
            </a:r>
            <a:r>
              <a:rPr lang="en-US" dirty="0" err="1"/>
              <a:t>використання</a:t>
            </a:r>
            <a:r>
              <a:rPr lang="en-US" dirty="0"/>
              <a:t> </a:t>
            </a:r>
            <a:r>
              <a:rPr lang="en-US" dirty="0" err="1"/>
              <a:t>земель</a:t>
            </a:r>
            <a:r>
              <a:rPr lang="en-US" dirty="0"/>
              <a:t> </a:t>
            </a:r>
            <a:r>
              <a:rPr lang="en-US" dirty="0" err="1"/>
              <a:t>історико-культурного</a:t>
            </a:r>
            <a:r>
              <a:rPr lang="en-US" dirty="0"/>
              <a:t> </a:t>
            </a:r>
            <a:r>
              <a:rPr lang="en-US" dirty="0" err="1"/>
              <a:t>призначення</a:t>
            </a:r>
            <a:r>
              <a:rPr lang="en-US" dirty="0"/>
              <a:t> в </a:t>
            </a:r>
            <a:r>
              <a:rPr lang="en-US" dirty="0" err="1"/>
              <a:t>Україні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Визначити</a:t>
            </a:r>
            <a:r>
              <a:rPr lang="en-US" dirty="0"/>
              <a:t> </a:t>
            </a:r>
            <a:r>
              <a:rPr lang="en-US" dirty="0" err="1"/>
              <a:t>основні</a:t>
            </a:r>
            <a:r>
              <a:rPr lang="en-US" dirty="0"/>
              <a:t> </a:t>
            </a:r>
            <a:r>
              <a:rPr lang="en-US" dirty="0" err="1"/>
              <a:t>проблеми</a:t>
            </a:r>
            <a:r>
              <a:rPr lang="en-US" dirty="0"/>
              <a:t> </a:t>
            </a:r>
            <a:r>
              <a:rPr lang="en-US" dirty="0" err="1"/>
              <a:t>управління</a:t>
            </a:r>
            <a:r>
              <a:rPr lang="en-US" dirty="0"/>
              <a:t> </a:t>
            </a:r>
            <a:r>
              <a:rPr lang="en-US" dirty="0" err="1"/>
              <a:t>такими</a:t>
            </a:r>
            <a:r>
              <a:rPr lang="en-US" dirty="0"/>
              <a:t> </a:t>
            </a:r>
            <a:r>
              <a:rPr lang="en-US" dirty="0" err="1"/>
              <a:t>землями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дати</a:t>
            </a:r>
            <a:r>
              <a:rPr lang="en-US" dirty="0"/>
              <a:t> </a:t>
            </a:r>
            <a:r>
              <a:rPr lang="en-US" dirty="0" err="1"/>
              <a:t>детальну</a:t>
            </a:r>
            <a:r>
              <a:rPr lang="en-US" dirty="0"/>
              <a:t> </a:t>
            </a:r>
            <a:r>
              <a:rPr lang="en-US" dirty="0" err="1"/>
              <a:t>характеристику</a:t>
            </a:r>
            <a:r>
              <a:rPr lang="en-US" dirty="0"/>
              <a:t> </a:t>
            </a:r>
            <a:r>
              <a:rPr lang="en-US" dirty="0" err="1"/>
              <a:t>нашого</a:t>
            </a:r>
            <a:r>
              <a:rPr lang="en-US" dirty="0"/>
              <a:t> </a:t>
            </a:r>
            <a:r>
              <a:rPr lang="en-US" dirty="0" err="1"/>
              <a:t>об’єкта</a:t>
            </a:r>
            <a:r>
              <a:rPr lang="en-US" dirty="0"/>
              <a:t> </a:t>
            </a:r>
            <a:r>
              <a:rPr lang="en-US" dirty="0" err="1"/>
              <a:t>дослідження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Розкрити</a:t>
            </a:r>
            <a:r>
              <a:rPr lang="en-US" dirty="0"/>
              <a:t> </a:t>
            </a:r>
            <a:r>
              <a:rPr lang="en-US" dirty="0" err="1"/>
              <a:t>екологічні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соціально-економічні</a:t>
            </a:r>
            <a:r>
              <a:rPr lang="en-US" dirty="0"/>
              <a:t> </a:t>
            </a:r>
            <a:r>
              <a:rPr lang="en-US" dirty="0" err="1"/>
              <a:t>особливості</a:t>
            </a:r>
            <a:r>
              <a:rPr lang="en-US" dirty="0"/>
              <a:t> </a:t>
            </a:r>
            <a:r>
              <a:rPr lang="en-US" dirty="0" err="1"/>
              <a:t>території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Надати</a:t>
            </a:r>
            <a:r>
              <a:rPr lang="en-US" dirty="0"/>
              <a:t> </a:t>
            </a:r>
            <a:r>
              <a:rPr lang="en-US" dirty="0" err="1"/>
              <a:t>практичні</a:t>
            </a:r>
            <a:r>
              <a:rPr lang="en-US" dirty="0"/>
              <a:t> </a:t>
            </a:r>
            <a:r>
              <a:rPr lang="en-US" dirty="0" err="1"/>
              <a:t>пропозиції</a:t>
            </a:r>
            <a:r>
              <a:rPr lang="en-US" dirty="0"/>
              <a:t> </a:t>
            </a:r>
            <a:r>
              <a:rPr lang="en-US" dirty="0" err="1"/>
              <a:t>щодо</a:t>
            </a:r>
            <a:r>
              <a:rPr lang="en-US" dirty="0"/>
              <a:t> </a:t>
            </a:r>
            <a:r>
              <a:rPr lang="en-US" dirty="0" err="1"/>
              <a:t>встановлення</a:t>
            </a:r>
            <a:r>
              <a:rPr lang="en-US" dirty="0"/>
              <a:t> </a:t>
            </a:r>
            <a:r>
              <a:rPr lang="en-US" dirty="0" err="1"/>
              <a:t>меж</a:t>
            </a:r>
            <a:r>
              <a:rPr lang="en-US" dirty="0"/>
              <a:t> </a:t>
            </a:r>
            <a:r>
              <a:rPr lang="en-US" dirty="0" err="1"/>
              <a:t>об'єкта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зон</a:t>
            </a:r>
            <a:r>
              <a:rPr lang="en-US" dirty="0"/>
              <a:t> </a:t>
            </a:r>
            <a:r>
              <a:rPr lang="en-US" dirty="0" err="1"/>
              <a:t>його</a:t>
            </a:r>
            <a:r>
              <a:rPr lang="en-US" dirty="0"/>
              <a:t> </a:t>
            </a:r>
            <a:r>
              <a:rPr lang="en-US" dirty="0" err="1"/>
              <a:t>охорони</a:t>
            </a:r>
            <a:r>
              <a:rPr lang="uk-UA" dirty="0"/>
              <a:t>.</a:t>
            </a:r>
            <a:endParaRPr lang="en-US" dirty="0"/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488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44A44-2B4F-4526-1DDF-683EA7BF8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476781"/>
            <a:ext cx="11548533" cy="826556"/>
          </a:xfrm>
        </p:spPr>
        <p:txBody>
          <a:bodyPr>
            <a:noAutofit/>
          </a:bodyPr>
          <a:lstStyle/>
          <a:p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 колишнього Домініканського  костелу             </a:t>
            </a:r>
            <a:r>
              <a:rPr lang="uk-UA" sz="1800" b="1" dirty="0"/>
              <a:t>Каплиця Домініканського монастиря ХVII </a:t>
            </a:r>
            <a:r>
              <a:rPr lang="uk-UA" sz="1800" b="1" dirty="0" err="1"/>
              <a:t>ст</a:t>
            </a:r>
            <a:br>
              <a:rPr lang="uk-UA" sz="1800" b="1" dirty="0"/>
            </a:br>
            <a:br>
              <a:rPr lang="uk-UA" sz="1800" b="1" dirty="0"/>
            </a:br>
            <a:b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dirty="0"/>
          </a:p>
        </p:txBody>
      </p:sp>
      <p:pic>
        <p:nvPicPr>
          <p:cNvPr id="7" name="Місце для вмісту 6" descr="Зображення, що містить просто неба, будівля, хмара, вікн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8BA6B59C-F6B4-5080-A871-36E3E0A1EA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067" y="814916"/>
            <a:ext cx="6014156" cy="4510617"/>
          </a:xfrm>
          <a:prstGeom prst="rect">
            <a:avLst/>
          </a:prstGeom>
        </p:spPr>
      </p:pic>
      <p:pic>
        <p:nvPicPr>
          <p:cNvPr id="5" name="Рисунок 4" descr="Зображення, що містить просто неба, будівля, небо, дерев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C9C8D606-1753-BBCB-581E-F3EB36E69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209" y="674158"/>
            <a:ext cx="3791657" cy="2843742"/>
          </a:xfrm>
          <a:prstGeom prst="rect">
            <a:avLst/>
          </a:prstGeom>
        </p:spPr>
      </p:pic>
      <p:pic>
        <p:nvPicPr>
          <p:cNvPr id="9" name="Рисунок 8" descr="Зображення, що містить текст, будівля, просто неба, будинок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53F2E54E-131B-683E-32E1-7A8F5D388D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25" t="8096" r="-486" b="26598"/>
          <a:stretch>
            <a:fillRect/>
          </a:stretch>
        </p:blipFill>
        <p:spPr>
          <a:xfrm>
            <a:off x="6566603" y="3824286"/>
            <a:ext cx="5354464" cy="289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435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BDE769-746C-C7E8-A14D-BFCB4EC2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268" y="0"/>
            <a:ext cx="9601196" cy="130386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uk-UA" b="1" dirty="0"/>
              <a:t>Каплиця Домініканського монастиря ХVII </a:t>
            </a:r>
            <a:r>
              <a:rPr lang="uk-UA" b="1" dirty="0" err="1"/>
              <a:t>ст</a:t>
            </a:r>
            <a:endParaRPr lang="en-US" b="1" dirty="0"/>
          </a:p>
        </p:txBody>
      </p:sp>
      <p:pic>
        <p:nvPicPr>
          <p:cNvPr id="6" name="Місце для вмісту 5" descr="Зображення, що містить просто неба, будівля, небо, дерев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9357C73B-3B23-20A4-253D-D62CE9724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175" y="1757891"/>
            <a:ext cx="5539105" cy="4154329"/>
          </a:xfrm>
          <a:prstGeom prst="rect">
            <a:avLst/>
          </a:prstGeom>
        </p:spPr>
      </p:pic>
      <p:pic>
        <p:nvPicPr>
          <p:cNvPr id="7" name="Рисунок 6" descr="Зображення, що містить текст, будівля, просто неба, будинок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A56DF3B5-A7F6-A09B-DB73-E77920277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54" y="1799906"/>
            <a:ext cx="5539105" cy="415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286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DBF721-CBCF-B2BC-D26F-CF1AEF3E1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716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uk-UA" b="1" dirty="0"/>
              <a:t>Новий костел Святих Архангела Михаїла і Антонія</a:t>
            </a:r>
            <a:br>
              <a:rPr lang="en-US" dirty="0"/>
            </a:br>
            <a:endParaRPr lang="en-US" dirty="0"/>
          </a:p>
        </p:txBody>
      </p:sp>
      <p:pic>
        <p:nvPicPr>
          <p:cNvPr id="6" name="Місце для вмісту 5" descr="Зображення, що містить просто неба, будівля, небо, рослин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54B564EE-5C4B-9D25-214E-1CDA48C8F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0015" y="1203060"/>
            <a:ext cx="7539918" cy="565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470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00711-87E8-C9CC-C56E-C988EA02F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467" y="271992"/>
            <a:ext cx="10515600" cy="1325563"/>
          </a:xfrm>
        </p:spPr>
        <p:txBody>
          <a:bodyPr>
            <a:normAutofit/>
          </a:bodyPr>
          <a:lstStyle/>
          <a:p>
            <a:pPr indent="304800" algn="ctr">
              <a:lnSpc>
                <a:spcPts val="1800"/>
              </a:lnSpc>
              <a:spcAft>
                <a:spcPts val="800"/>
              </a:spcAft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 колишнього</a:t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домініканського костелу</a:t>
            </a:r>
            <a:br>
              <a:rPr lang="en-US" sz="2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4D704CEA-4A35-272F-1A93-DF67161132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3239004"/>
              </p:ext>
            </p:extLst>
          </p:nvPr>
        </p:nvGraphicFramePr>
        <p:xfrm>
          <a:off x="2387600" y="1515533"/>
          <a:ext cx="8830733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2759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F0F26F-D921-5D23-A798-1355AD650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618" y="0"/>
            <a:ext cx="9601196" cy="118533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uk-UA" b="1" dirty="0"/>
              <a:t>Каплиця Домініканського монастиря ХVII </a:t>
            </a:r>
            <a:r>
              <a:rPr lang="uk-UA" b="1" dirty="0" err="1"/>
              <a:t>ст</a:t>
            </a:r>
            <a:endParaRPr lang="en-US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A97FBEE8-E907-7B81-ABD8-1D5CBCC73E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09216" y="1690688"/>
            <a:ext cx="5801784" cy="4351338"/>
          </a:xfrm>
          <a:prstGeom prst="rect">
            <a:avLst/>
          </a:prstGeom>
        </p:spPr>
      </p:pic>
      <p:pic>
        <p:nvPicPr>
          <p:cNvPr id="4" name="Рисунок 3" descr="Зображення, що містить просто неба, будівля, дерево, неб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972FB906-D1E5-31EB-0C41-C1CFF7074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83" y="2605088"/>
            <a:ext cx="5670550" cy="425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81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6702-4DA0-96DF-030C-733BF99C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Етапи впорядкування земель: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B244276-A4D1-E216-C3FF-B0F14AC6A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Підготовчий етап</a:t>
            </a:r>
          </a:p>
          <a:p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Польові роботи</a:t>
            </a:r>
          </a:p>
          <a:p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Камеральна обробка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910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2F7FB8-BDDE-CC12-1AD7-FD7507D23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10" y="1"/>
            <a:ext cx="9601196" cy="98213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Схематичне відображення території земель Камінь –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Каширського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костелу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C95838D-B64E-C67A-42B4-39E954B18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Рисунок 4" descr="Зображення, що містить текст, почерк, канцтовари, ескіз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A251DAFD-0A28-B36A-4616-D4AE83781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034242" y="225422"/>
            <a:ext cx="565785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416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DCC1B-F1A0-FFFF-187F-F741DC9F1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-67734"/>
            <a:ext cx="9601196" cy="127661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 охоронні зони навколо земель Камінь –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Каширського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костелу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26FC9EE-D240-92FE-8D34-7AF0EDFD4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Рисунок 4" descr="Зображення, що містить текст, Прямокутник, мистецтво, ескіз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E0908D61-66A0-18DE-0EE8-25E684901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188362" y="108346"/>
            <a:ext cx="5214144" cy="727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58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A732B0-5559-286D-562A-8A7E5760D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262468"/>
          </a:xfrm>
        </p:spPr>
        <p:txBody>
          <a:bodyPr>
            <a:normAutofit fontScale="90000"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3649029-0FFE-6E35-CA13-B78F50118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771"/>
            <a:ext cx="10515600" cy="436509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стратегію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ревіталізації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дозволить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перетворити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туристичну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візитівку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базі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пам’ятки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історико-культурний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парк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музей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неба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Залучити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інвестиції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облаштування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туристичної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інфраструктури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реставраційних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350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7564C2-2D8C-AC35-4B8A-391CE050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0"/>
            <a:ext cx="9601196" cy="1075267"/>
          </a:xfrm>
        </p:spPr>
        <p:txBody>
          <a:bodyPr>
            <a:norm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9727A49-A7C4-9824-FB42-D1AA95FDF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867" y="1447800"/>
            <a:ext cx="10684933" cy="5045075"/>
          </a:xfrm>
        </p:spPr>
        <p:txBody>
          <a:bodyPr>
            <a:normAutofit lnSpcReduction="10000"/>
          </a:bodyPr>
          <a:lstStyle/>
          <a:p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Ефективне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Камінь-Каширського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костелу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комплексного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поєднує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охорону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пам’ятки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інтеграцією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нашу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сприятиме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соціально-економічному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758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0D1495-3B0D-BD78-D1C2-DAE802A41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8D8D466-F8D3-5A1A-A429-EEA23F8D9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19667"/>
            <a:ext cx="10515600" cy="545729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uk-UA" sz="11200" b="1" u="sng" dirty="0"/>
              <a:t>СПИСОК ВИКОРИСТАНИХ ДЖЕРЕЛ</a:t>
            </a:r>
            <a:endParaRPr lang="en-US" b="1" dirty="0"/>
          </a:p>
          <a:p>
            <a:pPr marL="457200" lvl="0" indent="-457200">
              <a:buFont typeface="+mj-lt"/>
              <a:buAutoNum type="arabicPeriod"/>
            </a:pPr>
            <a:r>
              <a:rPr lang="uk-UA" sz="5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В.В. </a:t>
            </a:r>
            <a:r>
              <a:rPr lang="uk-UA" sz="5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Додурич</a:t>
            </a:r>
            <a:r>
              <a:rPr lang="uk-UA" sz="5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Янчук О.Є. Моделювання використання земель історико-культурного призначення. URL: </a:t>
            </a:r>
            <a:r>
              <a:rPr lang="uk-UA" sz="5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https://sciencetst.lpnu.ua/sites/default/files/journal-paper/2017/may/1610/gka77201319.pdf</a:t>
            </a:r>
            <a:r>
              <a:rPr lang="uk-UA" sz="5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звернення:11.10.2025)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Земельний кодекс України. URL : http:/zakon2.rada.gov.ua/-laws/show/2768–14 (дата звернення: 15.06.2025). 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охорону культурної спадщини. Закон України від 14.12.2024 № 1805-III URL : </a:t>
            </a:r>
            <a:r>
              <a:rPr lang="uk-UA" sz="5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https://zakon.rada.gov.ua/laws/show/1805-14#Text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(дата звернення : 08.10.2025)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землеустрій: Закон України від 22.05.2003 р. № 858–IV. URL : http:/zakon.rada.gov.ua/laws/show/858–15 (дата звернення: 02.10.2025).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охорону земель: Закон України від 19 червня 2003 року № 962-IV. URL:http://zakon2.rada.gov.ua/laws/show/962-15/print1476586411943513. (дата звернення: 23.10.2025).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 планування та забудову територій: Закон України від 20 квітня 2000 року № 1699-III. URL: https://zakon.rada.gov.ua/laws/show/1699-14#Text. (дата звернення: 16.10.2025).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регулювання містобудівної діяльності: Закон України 17 лютого 2011року № 3038-VI. URL: https://zakon.rada.gov.ua/laws/show/3038-17#Text. (дата звернення: 05.11.2025).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Просторове планування у новому адміністративно-територіальному поділі. Портал Децентралізація. URL: https://decentralization.gov.ua/news/12630. (дата звернення: 22.10.2025).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Холодок В. Довірче управління об'єктами історико-культурної та природної спадщини: зарубіжний досвід . </a:t>
            </a:r>
            <a:r>
              <a:rPr lang="uk-UA" sz="5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Періодичне видання"/>
              </a:rPr>
              <a:t>Вісник Національної академії державного управління при Президентові України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2012. № 1. С. 282-288 URL : </a:t>
            </a:r>
            <a:r>
              <a:rPr lang="uk-UA" sz="5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http://nbuv.gov.ua/UJRN/Vnadu_2012_1_35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звернення: 13.10.2025)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uk-UA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Пась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Н.О.Камінь-Каширське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Полісся. З історії краю. Луцьк: Волинська друкарня.2021.208с.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Денисюк В. Літопис Камінь-Каширщини.Луцьк:Надстиря.2001.524с.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Минуле і сучасне Волині та Полісся. Камінь-Каширський в історії Волині та </a:t>
            </a:r>
            <a:r>
              <a:rPr lang="uk-UA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України.Науковий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збірник. Випуск 20. Луцьк. 2006. 227с.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5757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ирода">
  <a:themeElements>
    <a:clrScheme name="Природа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Природа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рирод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183</TotalTime>
  <Words>710</Words>
  <Application>Microsoft Office PowerPoint</Application>
  <PresentationFormat>Широкий екран</PresentationFormat>
  <Paragraphs>47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Aptos</vt:lpstr>
      <vt:lpstr>Arial</vt:lpstr>
      <vt:lpstr>Garamond</vt:lpstr>
      <vt:lpstr>Times New Roman</vt:lpstr>
      <vt:lpstr>Природа</vt:lpstr>
      <vt:lpstr>МІНІСТЕРСТВО ОСВІТИ І НАУКИ УКРАЇНИ УПРАВЛІННЯ ОСВІТИ І НАУКИ ВОЛИНСЬКОЇ ОБЛДЕРЖАДМІНІСТРАЦІЇ КОМУНАЛЬНА УСТАНОВА «ВОЛИНСЬКА ОБЛАСНА МАЛА АКАДЕМІЯ НАУК» Впорядкування земель історико-культурного призначення римо-католицького костелу  м. Каменя-Каширського  </vt:lpstr>
      <vt:lpstr>Презентація PowerPoint</vt:lpstr>
      <vt:lpstr>Приміщення колишнього Домініканського  костелу             Каплиця Домініканського монастиря ХVII ст      </vt:lpstr>
      <vt:lpstr> Каплиця Домініканського монастиря ХVII ст</vt:lpstr>
      <vt:lpstr> Новий костел Святих Архангела Михаїла і Антонія </vt:lpstr>
      <vt:lpstr>Приміщення колишнього    домініканського костелу </vt:lpstr>
      <vt:lpstr> Каплиця Домініканського монастиря ХVII ст</vt:lpstr>
      <vt:lpstr>Етапи впорядкування земель:</vt:lpstr>
      <vt:lpstr>Схематичне відображення території земель Камінь – Каширського костелу</vt:lpstr>
      <vt:lpstr>Необхідні охоронні зони навколо земель Камінь – Каширського костелу</vt:lpstr>
      <vt:lpstr>Пропозиції:</vt:lpstr>
      <vt:lpstr>Висновки: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Office</cp:lastModifiedBy>
  <cp:revision>16</cp:revision>
  <dcterms:created xsi:type="dcterms:W3CDTF">2025-01-10T07:13:55Z</dcterms:created>
  <dcterms:modified xsi:type="dcterms:W3CDTF">2026-03-17T18:45:25Z</dcterms:modified>
</cp:coreProperties>
</file>