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8"/>
  </p:notesMasterIdLst>
  <p:sldIdLst>
    <p:sldId id="256" r:id="rId2"/>
    <p:sldId id="272" r:id="rId3"/>
    <p:sldId id="303" r:id="rId4"/>
    <p:sldId id="304" r:id="rId5"/>
    <p:sldId id="286" r:id="rId6"/>
    <p:sldId id="305" r:id="rId7"/>
    <p:sldId id="287" r:id="rId8"/>
    <p:sldId id="296" r:id="rId9"/>
    <p:sldId id="279" r:id="rId10"/>
    <p:sldId id="297" r:id="rId11"/>
    <p:sldId id="298" r:id="rId12"/>
    <p:sldId id="299" r:id="rId13"/>
    <p:sldId id="300" r:id="rId14"/>
    <p:sldId id="301" r:id="rId15"/>
    <p:sldId id="294" r:id="rId16"/>
    <p:sldId id="30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FF"/>
    <a:srgbClr val="C1FFC1"/>
    <a:srgbClr val="0000FF"/>
    <a:srgbClr val="FFFFCC"/>
    <a:srgbClr val="CCFFCC"/>
    <a:srgbClr val="336600"/>
    <a:srgbClr val="E1FFE1"/>
    <a:srgbClr val="333300"/>
    <a:srgbClr val="99FFCC"/>
    <a:srgbClr val="BD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09" autoAdjust="0"/>
    <p:restoredTop sz="94660"/>
  </p:normalViewPr>
  <p:slideViewPr>
    <p:cSldViewPr>
      <p:cViewPr>
        <p:scale>
          <a:sx n="69" d="100"/>
          <a:sy n="69" d="100"/>
        </p:scale>
        <p:origin x="-140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6" d="100"/>
        <a:sy n="4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38FB6D-BAD2-460A-9D4A-3676A1A52A12}" type="datetimeFigureOut">
              <a:rPr lang="uk-UA" smtClean="0"/>
              <a:pPr/>
              <a:t>18.03.2026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26364C-7808-4671-BCF3-109B3C86B8C7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034684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6364C-7808-4671-BCF3-109B3C86B8C7}" type="slidenum">
              <a:rPr lang="uk-UA" smtClean="0"/>
              <a:pPr/>
              <a:t>1</a:t>
            </a:fld>
            <a:endParaRPr lang="uk-U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6364C-7808-4671-BCF3-109B3C86B8C7}" type="slidenum">
              <a:rPr lang="uk-UA" smtClean="0"/>
              <a:pPr/>
              <a:t>2</a:t>
            </a:fld>
            <a:endParaRPr lang="uk-U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6364C-7808-4671-BCF3-109B3C86B8C7}" type="slidenum">
              <a:rPr lang="uk-UA" smtClean="0"/>
              <a:pPr/>
              <a:t>3</a:t>
            </a:fld>
            <a:endParaRPr lang="uk-U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6364C-7808-4671-BCF3-109B3C86B8C7}" type="slidenum">
              <a:rPr lang="uk-UA" smtClean="0"/>
              <a:pPr/>
              <a:t>4</a:t>
            </a:fld>
            <a:endParaRPr lang="uk-U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6364C-7808-4671-BCF3-109B3C86B8C7}" type="slidenum">
              <a:rPr lang="uk-UA" smtClean="0"/>
              <a:pPr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1344704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6364C-7808-4671-BCF3-109B3C86B8C7}" type="slidenum">
              <a:rPr lang="uk-UA" smtClean="0"/>
              <a:pPr/>
              <a:t>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1344704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6364C-7808-4671-BCF3-109B3C86B8C7}" type="slidenum">
              <a:rPr lang="uk-UA" smtClean="0"/>
              <a:pPr/>
              <a:t>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711227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18.03.2026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67544" y="2276872"/>
            <a:ext cx="8352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КЛЮЧОВІ  ФУНКЦІЇ СМЕРЕКОВИХ ПРАЛІСІВ МАРМАРОСЬКОГО МАСИВУ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88640"/>
            <a:ext cx="903484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1600" b="1" kern="0" dirty="0" smtClean="0">
                <a:latin typeface="Times New Roman" pitchFamily="18" charset="0"/>
                <a:cs typeface="Times New Roman" pitchFamily="18" charset="0"/>
              </a:rPr>
              <a:t>ЦЕНТР НАУКОВО-ТЕХНІЧНОЇ, ДИТЯЧОЇ ТА ЮНАЦЬКОЇ ТВОРЧОСТІ</a:t>
            </a:r>
          </a:p>
          <a:p>
            <a:pPr algn="ctr">
              <a:defRPr/>
            </a:pPr>
            <a:r>
              <a:rPr lang="uk-UA" sz="1600" b="1" kern="0" dirty="0" smtClean="0">
                <a:latin typeface="Times New Roman" pitchFamily="18" charset="0"/>
                <a:cs typeface="Times New Roman" pitchFamily="18" charset="0"/>
              </a:rPr>
              <a:t>РАХІВСЬКОЇ МІСЬКОЇ РАДИ</a:t>
            </a:r>
          </a:p>
          <a:p>
            <a:pPr algn="ctr">
              <a:defRPr/>
            </a:pPr>
            <a:endParaRPr lang="uk-UA" sz="1600" b="1" kern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uk-UA" sz="1600" b="1" kern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uk-UA" sz="2000" b="1" kern="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uk-UA" sz="2000" b="1" kern="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uk-UA" sz="2000" b="1" kern="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707904" y="3116161"/>
            <a:ext cx="51972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uk-UA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646441" y="6093296"/>
            <a:ext cx="16818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Рахів –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2026 р.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0" y="2132856"/>
            <a:ext cx="9144000" cy="8509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charset="-122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charset="-122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charset="-122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charset="-122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charset="-122"/>
              </a:defRPr>
            </a:lvl9pPr>
          </a:lstStyle>
          <a:p>
            <a:pPr>
              <a:defRPr/>
            </a:pPr>
            <a:endParaRPr lang="uk-UA" sz="2000" b="1" kern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482" name="Picture 2" descr="Успішність природного поновлення у смерекових пралісах НПП «Верхов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3212976"/>
            <a:ext cx="2959080" cy="21602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0" y="3212976"/>
            <a:ext cx="8820472" cy="26642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algn="r"/>
            <a:r>
              <a:rPr lang="uk-UA" b="1" dirty="0" err="1" smtClean="0">
                <a:latin typeface="Times New Roman" pitchFamily="18" charset="0"/>
                <a:cs typeface="Times New Roman" pitchFamily="18" charset="0"/>
              </a:rPr>
              <a:t>Беднар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Емілія Владиславівна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endParaRPr lang="uk-UA" b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вихованка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гуртка «Юні екологи»,</a:t>
            </a:r>
          </a:p>
          <a:p>
            <a:pPr algn="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Центру науково-технічної, дитячої та </a:t>
            </a:r>
          </a:p>
          <a:p>
            <a:pPr algn="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юнацької творчості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Рахівської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міської ради, </a:t>
            </a:r>
          </a:p>
          <a:p>
            <a:pPr algn="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учениця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класу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КостилівськогоЗЗСО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І-ІІІ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ст.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uk-UA" b="1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uk-UA" b="1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r"/>
            <a:r>
              <a:rPr lang="uk-UA" b="1" dirty="0" err="1" smtClean="0">
                <a:latin typeface="Times New Roman" pitchFamily="18" charset="0"/>
                <a:cs typeface="Times New Roman" pitchFamily="18" charset="0"/>
              </a:rPr>
              <a:t>Шмиг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Василь Васильович, </a:t>
            </a:r>
          </a:p>
          <a:p>
            <a:pPr algn="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керівник гуртка «Юні екологи»,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Центру науково-технічної, дитячої та </a:t>
            </a:r>
          </a:p>
          <a:p>
            <a:pPr algn="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юнацької творчості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Рахівської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міської ради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b="1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0" y="764704"/>
            <a:ext cx="9144000" cy="821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Всеукраїнський інтерактивний конкурс «</a:t>
            </a:r>
            <a:r>
              <a:rPr lang="uk-UA" sz="2000" b="1" dirty="0" err="1" smtClean="0">
                <a:latin typeface="Times New Roman" pitchFamily="18" charset="0"/>
                <a:cs typeface="Times New Roman" pitchFamily="18" charset="0"/>
              </a:rPr>
              <a:t>МАН-Юніор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 Дослідник»</a:t>
            </a:r>
            <a:endParaRPr kumimoji="0" lang="uk-UA" sz="2000" b="1" i="0" u="none" strike="noStrike" kern="120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0" y="1412776"/>
            <a:ext cx="8748464" cy="821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Номінація:</a:t>
            </a:r>
            <a:r>
              <a:rPr kumimoji="0" lang="uk-UA" sz="2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Еколог-Юніор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Блок-схема: альтернативный процесс 12"/>
          <p:cNvSpPr/>
          <p:nvPr/>
        </p:nvSpPr>
        <p:spPr>
          <a:xfrm>
            <a:off x="241139" y="1210281"/>
            <a:ext cx="2314637" cy="546285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18900000" sx="101000" sy="101000" algn="b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1268760"/>
            <a:ext cx="239909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МЕТА  РОБОТИ:</a:t>
            </a:r>
            <a:endParaRPr lang="uk-UA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Блок-схема: альтернативный процесс 13"/>
          <p:cNvSpPr/>
          <p:nvPr/>
        </p:nvSpPr>
        <p:spPr>
          <a:xfrm>
            <a:off x="2699792" y="1150885"/>
            <a:ext cx="5988804" cy="981971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50800" dist="38100" dir="18900000" sx="101000" sy="101000" algn="b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5" name="Прямоугольник 14"/>
          <p:cNvSpPr/>
          <p:nvPr/>
        </p:nvSpPr>
        <p:spPr>
          <a:xfrm>
            <a:off x="2771800" y="1196752"/>
            <a:ext cx="591679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200" dirty="0">
                <a:latin typeface="Times New Roman" pitchFamily="18" charset="0"/>
                <a:cs typeface="Times New Roman" pitchFamily="18" charset="0"/>
              </a:rPr>
              <a:t>визначити цінність смерекових пралісів на території </a:t>
            </a:r>
            <a:r>
              <a:rPr lang="uk-UA" sz="2200" dirty="0" err="1">
                <a:latin typeface="Times New Roman" pitchFamily="18" charset="0"/>
                <a:cs typeface="Times New Roman" pitchFamily="18" charset="0"/>
              </a:rPr>
              <a:t>Мармраоського</a:t>
            </a:r>
            <a:r>
              <a:rPr lang="uk-UA" sz="2200" dirty="0">
                <a:latin typeface="Times New Roman" pitchFamily="18" charset="0"/>
                <a:cs typeface="Times New Roman" pitchFamily="18" charset="0"/>
              </a:rPr>
              <a:t> масиву. 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9" name="AutoShape 5" descr="Передбачили війну, лікували хвороби та розмовляли з Богом. ТОП-3  найвідоміших мольфари Карпат | Сьогодні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31" name="AutoShape 7" descr="Передбачили війну, лікували хвороби та розмовляли з Богом. ТОП-3  найвідоміших мольфари Карпат | Сьогодні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33" name="AutoShape 9" descr="Передбачили війну, лікували хвороби та розмовляли з Богом. ТОП-3  найвідоміших мольфари Карпат | Сьогодні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18864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ВСТУП</a:t>
            </a:r>
            <a:endParaRPr lang="uk-UA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Блок-схема: альтернативный процесс 19"/>
          <p:cNvSpPr/>
          <p:nvPr/>
        </p:nvSpPr>
        <p:spPr>
          <a:xfrm>
            <a:off x="179512" y="2564904"/>
            <a:ext cx="2376263" cy="864096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18900000" sx="101000" sy="101000" algn="b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1" name="Прямоугольник 20"/>
          <p:cNvSpPr/>
          <p:nvPr/>
        </p:nvSpPr>
        <p:spPr>
          <a:xfrm>
            <a:off x="179512" y="2636912"/>
            <a:ext cx="240971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ОБ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ЄКТ ДОСЛІДЖЕННЯ:</a:t>
            </a:r>
            <a:endParaRPr lang="uk-UA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Блок-схема: альтернативный процесс 21"/>
          <p:cNvSpPr/>
          <p:nvPr/>
        </p:nvSpPr>
        <p:spPr>
          <a:xfrm>
            <a:off x="2699792" y="2492897"/>
            <a:ext cx="6048672" cy="1440160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50800" dist="38100" dir="18900000" sx="101000" sy="101000" algn="b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3" name="Прямоугольник 22"/>
          <p:cNvSpPr/>
          <p:nvPr/>
        </p:nvSpPr>
        <p:spPr>
          <a:xfrm>
            <a:off x="2699792" y="2564904"/>
            <a:ext cx="597666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200" dirty="0">
                <a:latin typeface="Times New Roman" pitchFamily="18" charset="0"/>
                <a:cs typeface="Times New Roman" pitchFamily="18" charset="0"/>
              </a:rPr>
              <a:t>визначити 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цінність  функцій смерекових </a:t>
            </a:r>
            <a:r>
              <a:rPr lang="uk-UA" sz="2200" dirty="0">
                <a:latin typeface="Times New Roman" pitchFamily="18" charset="0"/>
                <a:cs typeface="Times New Roman" pitchFamily="18" charset="0"/>
              </a:rPr>
              <a:t>пралісів для 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природного середовища </a:t>
            </a:r>
            <a:r>
              <a:rPr lang="uk-UA" sz="2200" dirty="0" err="1" smtClean="0">
                <a:latin typeface="Times New Roman" pitchFamily="18" charset="0"/>
                <a:cs typeface="Times New Roman" pitchFamily="18" charset="0"/>
              </a:rPr>
              <a:t>Мармароського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 масиву. 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Блок-схема: альтернативный процесс 23"/>
          <p:cNvSpPr/>
          <p:nvPr/>
        </p:nvSpPr>
        <p:spPr>
          <a:xfrm>
            <a:off x="251520" y="4581128"/>
            <a:ext cx="2376264" cy="939798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18900000" sx="101000" sy="101000" algn="b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5" name="Прямоугольник 24"/>
          <p:cNvSpPr/>
          <p:nvPr/>
        </p:nvSpPr>
        <p:spPr>
          <a:xfrm>
            <a:off x="251520" y="4653136"/>
            <a:ext cx="23762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ПРЕДМЕТ ДОСЛІДЖЕННЯ:</a:t>
            </a:r>
            <a:endParaRPr lang="uk-UA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Блок-схема: альтернативный процесс 25"/>
          <p:cNvSpPr/>
          <p:nvPr/>
        </p:nvSpPr>
        <p:spPr>
          <a:xfrm>
            <a:off x="2771800" y="4363224"/>
            <a:ext cx="5976664" cy="1802080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50800" dist="38100" dir="18900000" sx="101000" sy="101000" algn="b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7" name="Прямоугольник 26"/>
          <p:cNvSpPr/>
          <p:nvPr/>
        </p:nvSpPr>
        <p:spPr>
          <a:xfrm>
            <a:off x="2771800" y="4437093"/>
            <a:ext cx="569314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200" dirty="0">
                <a:latin typeface="Times New Roman" pitchFamily="18" charset="0"/>
                <a:cs typeface="Times New Roman" pitchFamily="18" charset="0"/>
              </a:rPr>
              <a:t>екологічні функції смерекових пралісів: очищення повітря, вбирання дощової води, збереження ландшафтних комплексів та рівноваги в природному середовищі.  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9" name="AutoShape 5" descr="Передбачили війну, лікували хвороби та розмовляли з Богом. ТОП-3  найвідоміших мольфари Карпат | Сьогодні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31" name="AutoShape 7" descr="Передбачили війну, лікували хвороби та розмовляли з Богом. ТОП-3  найвідоміших мольфари Карпат | Сьогодні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33" name="AutoShape 9" descr="Передбачили війну, лікували хвороби та розмовляли з Богом. ТОП-3  найвідоміших мольфари Карпат | Сьогодні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1" name="Блок-схема: альтернативный процесс 10"/>
          <p:cNvSpPr/>
          <p:nvPr/>
        </p:nvSpPr>
        <p:spPr>
          <a:xfrm>
            <a:off x="251520" y="548680"/>
            <a:ext cx="2016224" cy="845469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18900000" sx="101000" sy="101000" algn="b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Прямоугольник 11"/>
          <p:cNvSpPr/>
          <p:nvPr/>
        </p:nvSpPr>
        <p:spPr>
          <a:xfrm>
            <a:off x="251520" y="548680"/>
            <a:ext cx="201622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ОСНОВНІ ЗАВДАННЯ:</a:t>
            </a:r>
            <a:endParaRPr lang="uk-UA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Блок-схема: альтернативный процесс 15"/>
          <p:cNvSpPr/>
          <p:nvPr/>
        </p:nvSpPr>
        <p:spPr>
          <a:xfrm>
            <a:off x="2555776" y="548680"/>
            <a:ext cx="6192688" cy="6120680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50800" dist="38100" dir="18900000" sx="101000" sy="101000" algn="b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 </a:t>
            </a:r>
            <a:endParaRPr lang="uk-UA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699792" y="764704"/>
            <a:ext cx="5939299" cy="55659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1. Визначити важливі екологічні функції смерекових пралісів на гірських схилах.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2. Дослідити цінність фітонцидів для людини та природи 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3. Визначити роль пралісу в запобіганні формування поверхневого водного стоку та збереженні поверхневих ґрунтів.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4. Вивчити природній процес відбору дерев та успішнім відновленні молодого підліску під наметом смерекового пралісу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Красота українських Карпат: природа та гори | TikTok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060848"/>
            <a:ext cx="1894472" cy="3024336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9" name="AutoShape 5" descr="Передбачили війну, лікували хвороби та розмовляли з Богом. ТОП-3  найвідоміших мольфари Карпат | Сьогодні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31" name="AutoShape 7" descr="Передбачили війну, лікували хвороби та розмовляли з Богом. ТОП-3  найвідоміших мольфари Карпат | Сьогодні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33" name="AutoShape 9" descr="Передбачили війну, лікували хвороби та розмовляли з Богом. ТОП-3  найвідоміших мольфари Карпат | Сьогодні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1" name="Блок-схема: альтернативный процесс 10"/>
          <p:cNvSpPr/>
          <p:nvPr/>
        </p:nvSpPr>
        <p:spPr>
          <a:xfrm>
            <a:off x="251520" y="548680"/>
            <a:ext cx="2016224" cy="845469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18900000" sx="101000" sy="101000" algn="b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Прямоугольник 11"/>
          <p:cNvSpPr/>
          <p:nvPr/>
        </p:nvSpPr>
        <p:spPr>
          <a:xfrm>
            <a:off x="251520" y="548680"/>
            <a:ext cx="201622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ОСНОВНІ ЗАВДАННЯ:</a:t>
            </a:r>
            <a:endParaRPr lang="uk-UA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Блок-схема: альтернативный процесс 15"/>
          <p:cNvSpPr/>
          <p:nvPr/>
        </p:nvSpPr>
        <p:spPr>
          <a:xfrm>
            <a:off x="2555776" y="548680"/>
            <a:ext cx="6192688" cy="6120680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50800" dist="38100" dir="18900000" sx="101000" sy="101000" algn="b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 </a:t>
            </a:r>
            <a:endParaRPr lang="uk-UA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699792" y="764704"/>
            <a:ext cx="5939299" cy="55659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1. Визначити важливі екологічні функції смерекових пралісів на гірських схилах.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2. Дослідити цінність фітонцидів для людини та природи 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3. Визначити роль пралісу в запобіганні формування поверхневого водного стоку та збереженні поверхневих ґрунтів.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4. Вивчити природній процес відбору дерев та успішнім відновленні молодого підліску під наметом смерекового пралісу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Блок-схема: альтернативный процесс 2"/>
          <p:cNvSpPr/>
          <p:nvPr/>
        </p:nvSpPr>
        <p:spPr>
          <a:xfrm>
            <a:off x="467544" y="332656"/>
            <a:ext cx="4392488" cy="576064"/>
          </a:xfrm>
          <a:prstGeom prst="flowChartAlternateProcess">
            <a:avLst/>
          </a:prstGeom>
          <a:solidFill>
            <a:srgbClr val="FFFFFF"/>
          </a:solidFill>
          <a:ln>
            <a:solidFill>
              <a:srgbClr val="33330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404664"/>
            <a:ext cx="43204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ТЕОРЕТИЧНА  ЧАСТИНА</a:t>
            </a:r>
            <a:endParaRPr lang="uk-UA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8" name="AutoShape 2" descr="Бліц-Інфо - Найвідоміші гуцульські мольфари минулого столітт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4340" name="AutoShape 4" descr="Бліц-Інфо - Найвідоміші гуцульські мольфари минулого століття"/>
          <p:cNvSpPr>
            <a:spLocks noChangeAspect="1" noChangeArrowheads="1"/>
          </p:cNvSpPr>
          <p:nvPr/>
        </p:nvSpPr>
        <p:spPr bwMode="auto">
          <a:xfrm>
            <a:off x="8991600" y="836712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7" name="Прямоугольник 36"/>
          <p:cNvSpPr/>
          <p:nvPr/>
        </p:nvSpPr>
        <p:spPr>
          <a:xfrm>
            <a:off x="395536" y="1916832"/>
            <a:ext cx="849694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Гірські 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схили </a:t>
            </a:r>
            <a:r>
              <a:rPr lang="uk-UA" sz="2400" b="1" dirty="0" err="1" smtClean="0">
                <a:latin typeface="Times New Roman" pitchFamily="18" charset="0"/>
                <a:cs typeface="Times New Roman" pitchFamily="18" charset="0"/>
              </a:rPr>
              <a:t>Мармароського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масиву, на 40% покриті хвойними пралісами, які відіграють важливу роль у збереженні природної екосистеми та збагаченні різноманітного життя під своїми наметами. </a:t>
            </a:r>
            <a:endParaRPr lang="uk-UA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uk-UA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Хвойні 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праліси є надзвичайно рідкісними та унікальними екосистемами, вони включають різноманітні види хвойних дерев (смерека та ялиця), рідкісні види рослин та мохів. </a:t>
            </a:r>
          </a:p>
          <a:p>
            <a:pPr algn="ctr"/>
            <a:endParaRPr lang="uk-UA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51974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Блок-схема: альтернативный процесс 2"/>
          <p:cNvSpPr/>
          <p:nvPr/>
        </p:nvSpPr>
        <p:spPr>
          <a:xfrm>
            <a:off x="467544" y="332656"/>
            <a:ext cx="5616624" cy="576064"/>
          </a:xfrm>
          <a:prstGeom prst="flowChartAlternateProcess">
            <a:avLst/>
          </a:prstGeom>
          <a:solidFill>
            <a:srgbClr val="FFFFFF"/>
          </a:solidFill>
          <a:ln>
            <a:solidFill>
              <a:srgbClr val="33330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404664"/>
            <a:ext cx="55446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ЕКСПЕРИМЕНТАЛЬНА ЧАСТИНА</a:t>
            </a:r>
            <a:endParaRPr lang="uk-UA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8" name="AutoShape 2" descr="Бліц-Інфо - Найвідоміші гуцульські мольфари минулого столітт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4340" name="AutoShape 4" descr="Бліц-Інфо - Найвідоміші гуцульські мольфари минулого столітт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7" name="Блок-схема: альтернативный процесс 16"/>
          <p:cNvSpPr/>
          <p:nvPr/>
        </p:nvSpPr>
        <p:spPr>
          <a:xfrm>
            <a:off x="467544" y="1061264"/>
            <a:ext cx="3240360" cy="576064"/>
          </a:xfrm>
          <a:prstGeom prst="flowChartAlternateProcess">
            <a:avLst/>
          </a:prstGeom>
          <a:solidFill>
            <a:srgbClr val="C1FFC1"/>
          </a:solidFill>
          <a:ln>
            <a:solidFill>
              <a:srgbClr val="33330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8" name="Прямоугольник 17"/>
          <p:cNvSpPr/>
          <p:nvPr/>
        </p:nvSpPr>
        <p:spPr>
          <a:xfrm>
            <a:off x="467544" y="1149241"/>
            <a:ext cx="32403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МЕТОДИКА РОБОТИ:</a:t>
            </a:r>
            <a:endParaRPr lang="uk-UA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Блок-схема: альтернативный процесс 18"/>
          <p:cNvSpPr/>
          <p:nvPr/>
        </p:nvSpPr>
        <p:spPr>
          <a:xfrm>
            <a:off x="683568" y="1743199"/>
            <a:ext cx="4358172" cy="646331"/>
          </a:xfrm>
          <a:prstGeom prst="flowChartAlternateProcess">
            <a:avLst/>
          </a:prstGeom>
          <a:solidFill>
            <a:srgbClr val="C1FFC1"/>
          </a:solidFill>
          <a:ln>
            <a:solidFill>
              <a:srgbClr val="33330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0" name="Прямоугольник 19"/>
          <p:cNvSpPr/>
          <p:nvPr/>
        </p:nvSpPr>
        <p:spPr>
          <a:xfrm>
            <a:off x="611560" y="1743199"/>
            <a:ext cx="45365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експериментальне дослідження проводилося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протягом червня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2025 року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,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Блок-схема: альтернативный процесс 20"/>
          <p:cNvSpPr/>
          <p:nvPr/>
        </p:nvSpPr>
        <p:spPr>
          <a:xfrm>
            <a:off x="683568" y="2453696"/>
            <a:ext cx="4176464" cy="923330"/>
          </a:xfrm>
          <a:prstGeom prst="flowChartAlternateProcess">
            <a:avLst/>
          </a:prstGeom>
          <a:solidFill>
            <a:srgbClr val="C1FFC1"/>
          </a:solidFill>
          <a:ln>
            <a:solidFill>
              <a:srgbClr val="33330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2" name="Прямоугольник 21"/>
          <p:cNvSpPr/>
          <p:nvPr/>
        </p:nvSpPr>
        <p:spPr>
          <a:xfrm>
            <a:off x="762490" y="2453696"/>
            <a:ext cx="40324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на території урочища </a:t>
            </a:r>
            <a:r>
              <a:rPr lang="uk-UA" b="1" dirty="0" err="1">
                <a:latin typeface="Times New Roman" pitchFamily="18" charset="0"/>
                <a:cs typeface="Times New Roman" pitchFamily="18" charset="0"/>
              </a:rPr>
              <a:t>Берлибашки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, на висоті 1420 м н. р. м., південно-західна експозиція гірського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схилу,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Блок-схема: альтернативный процесс 22"/>
          <p:cNvSpPr/>
          <p:nvPr/>
        </p:nvSpPr>
        <p:spPr>
          <a:xfrm>
            <a:off x="649252" y="3429000"/>
            <a:ext cx="4320480" cy="646331"/>
          </a:xfrm>
          <a:prstGeom prst="flowChartAlternateProcess">
            <a:avLst/>
          </a:prstGeom>
          <a:solidFill>
            <a:srgbClr val="C1FFC1"/>
          </a:solidFill>
          <a:ln>
            <a:solidFill>
              <a:srgbClr val="33330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4" name="Прямоугольник 23"/>
          <p:cNvSpPr/>
          <p:nvPr/>
        </p:nvSpPr>
        <p:spPr>
          <a:xfrm>
            <a:off x="649252" y="3429000"/>
            <a:ext cx="43924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розмір дослідної площі – 5 га, а вік смерек сягав до 250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років.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 flipH="1">
            <a:off x="475239" y="1616078"/>
            <a:ext cx="45732" cy="2136088"/>
          </a:xfrm>
          <a:prstGeom prst="line">
            <a:avLst/>
          </a:prstGeom>
          <a:ln w="38100">
            <a:solidFill>
              <a:srgbClr val="33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>
            <a:endCxn id="20" idx="1"/>
          </p:cNvCxnSpPr>
          <p:nvPr/>
        </p:nvCxnSpPr>
        <p:spPr>
          <a:xfrm>
            <a:off x="539552" y="2066364"/>
            <a:ext cx="72008" cy="1"/>
          </a:xfrm>
          <a:prstGeom prst="line">
            <a:avLst/>
          </a:prstGeom>
          <a:ln w="38100">
            <a:solidFill>
              <a:srgbClr val="33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>
            <a:endCxn id="21" idx="1"/>
          </p:cNvCxnSpPr>
          <p:nvPr/>
        </p:nvCxnSpPr>
        <p:spPr>
          <a:xfrm>
            <a:off x="520970" y="2915361"/>
            <a:ext cx="162598" cy="0"/>
          </a:xfrm>
          <a:prstGeom prst="line">
            <a:avLst/>
          </a:prstGeom>
          <a:ln w="38100">
            <a:solidFill>
              <a:srgbClr val="33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>
            <a:endCxn id="24" idx="1"/>
          </p:cNvCxnSpPr>
          <p:nvPr/>
        </p:nvCxnSpPr>
        <p:spPr>
          <a:xfrm>
            <a:off x="475239" y="3752166"/>
            <a:ext cx="174013" cy="0"/>
          </a:xfrm>
          <a:prstGeom prst="line">
            <a:avLst/>
          </a:prstGeom>
          <a:ln w="38100">
            <a:solidFill>
              <a:srgbClr val="33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39" name="Скругленный прямоугольник 14338"/>
          <p:cNvSpPr/>
          <p:nvPr/>
        </p:nvSpPr>
        <p:spPr>
          <a:xfrm>
            <a:off x="2087724" y="4289212"/>
            <a:ext cx="5148572" cy="65195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33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460375" y="4289212"/>
            <a:ext cx="83600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ОСНОВНІ ПУНКТИ ЕКСПЕРИМЕНТАЛЬНО-</a:t>
            </a:r>
          </a:p>
          <a:p>
            <a:pPr algn="ct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ДОСЛІДНОЇ РОБОТИ: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305362" y="5051267"/>
            <a:ext cx="3834590" cy="72396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33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303130" y="5051267"/>
            <a:ext cx="38368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- визначити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дослідну ділянку на території </a:t>
            </a:r>
            <a:r>
              <a:rPr lang="uk-UA" b="1" dirty="0" err="1">
                <a:latin typeface="Times New Roman" pitchFamily="18" charset="0"/>
                <a:cs typeface="Times New Roman" pitchFamily="18" charset="0"/>
              </a:rPr>
              <a:t>Мармароського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 масиву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289363" y="5905312"/>
            <a:ext cx="3834590" cy="72396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33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303130" y="5905312"/>
            <a:ext cx="38345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latin typeface="Times New Roman" pitchFamily="18" charset="0"/>
                <a:cs typeface="Times New Roman" pitchFamily="18" charset="0"/>
              </a:rPr>
              <a:t>- визначити екологічну-геологічну роль хвойних пралісів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4662010" y="5081048"/>
            <a:ext cx="4235550" cy="64633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33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4597959" y="5081048"/>
            <a:ext cx="45460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latin typeface="Times New Roman" pitchFamily="18" charset="0"/>
                <a:cs typeface="Times New Roman" pitchFamily="18" charset="0"/>
              </a:rPr>
              <a:t>- дослідити вплив лісів на розмноження та життя всієї лісової фауни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4572000" y="5777345"/>
            <a:ext cx="4323328" cy="85193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33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4558500" y="5705946"/>
            <a:ext cx="48206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latin typeface="Times New Roman" pitchFamily="18" charset="0"/>
                <a:cs typeface="Times New Roman" pitchFamily="18" charset="0"/>
              </a:rPr>
              <a:t>-. оцінити стан повітря хвойних лісів та мінеральні речовини у поверхневих </a:t>
            </a:r>
            <a:endParaRPr lang="uk-UA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ґрунтах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343" name="Прямая со стрелкой 14342"/>
          <p:cNvCxnSpPr>
            <a:endCxn id="43" idx="3"/>
          </p:cNvCxnSpPr>
          <p:nvPr/>
        </p:nvCxnSpPr>
        <p:spPr>
          <a:xfrm flipH="1">
            <a:off x="4139952" y="4941168"/>
            <a:ext cx="261029" cy="472081"/>
          </a:xfrm>
          <a:prstGeom prst="straightConnector1">
            <a:avLst/>
          </a:prstGeom>
          <a:ln>
            <a:solidFill>
              <a:srgbClr val="33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>
            <a:endCxn id="45" idx="3"/>
          </p:cNvCxnSpPr>
          <p:nvPr/>
        </p:nvCxnSpPr>
        <p:spPr>
          <a:xfrm flipH="1">
            <a:off x="4123953" y="4965324"/>
            <a:ext cx="263261" cy="1301970"/>
          </a:xfrm>
          <a:prstGeom prst="straightConnector1">
            <a:avLst/>
          </a:prstGeom>
          <a:ln>
            <a:solidFill>
              <a:srgbClr val="33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>
            <a:off x="4400981" y="4935543"/>
            <a:ext cx="119721" cy="1292934"/>
          </a:xfrm>
          <a:prstGeom prst="straightConnector1">
            <a:avLst/>
          </a:prstGeom>
          <a:ln>
            <a:solidFill>
              <a:srgbClr val="33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>
            <a:off x="4400981" y="4935543"/>
            <a:ext cx="239442" cy="468670"/>
          </a:xfrm>
          <a:prstGeom prst="straightConnector1">
            <a:avLst/>
          </a:prstGeom>
          <a:ln>
            <a:solidFill>
              <a:srgbClr val="33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Прямоугольник 62"/>
          <p:cNvSpPr/>
          <p:nvPr/>
        </p:nvSpPr>
        <p:spPr>
          <a:xfrm>
            <a:off x="5364088" y="3645024"/>
            <a:ext cx="39604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Мал. 1. Експериментально-дослідна      територія  урочища </a:t>
            </a:r>
            <a:r>
              <a:rPr lang="uk-UA" sz="1400" b="1" dirty="0" err="1" smtClean="0">
                <a:latin typeface="Times New Roman" pitchFamily="18" charset="0"/>
                <a:cs typeface="Times New Roman" pitchFamily="18" charset="0"/>
              </a:rPr>
              <a:t>Берлибашки</a:t>
            </a:r>
            <a:endParaRPr lang="uk-UA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" name="Рисунок 35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1340768"/>
            <a:ext cx="3515413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38" name="AutoShape 2" descr="Бліц-Інфо - Найвідоміші гуцульські мольфари минулого столітт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4340" name="AutoShape 4" descr="Бліц-Інфо - Найвідоміші гуцульські мольфари минулого столітт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0" name="Прямоугольник 19"/>
          <p:cNvSpPr/>
          <p:nvPr/>
        </p:nvSpPr>
        <p:spPr>
          <a:xfrm>
            <a:off x="155574" y="160338"/>
            <a:ext cx="8736905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ТАБЛИЦЯ 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. Кількість  поширення смереки за віком на площі 5 га 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5789" y="483503"/>
            <a:ext cx="8296474" cy="229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Рисунок 23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0375" y="2924944"/>
            <a:ext cx="4975721" cy="327203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404806" y="6143627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Мал. </a:t>
            </a:r>
            <a:r>
              <a:rPr lang="uk-UA" sz="1400" b="1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1400" b="1" dirty="0">
                <a:latin typeface="Times New Roman" pitchFamily="18" charset="0"/>
                <a:cs typeface="Times New Roman" pitchFamily="18" charset="0"/>
              </a:rPr>
              <a:t>Типи мохів та  площа їх поширення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652120" y="2996952"/>
            <a:ext cx="349188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Типи зелених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мохів: </a:t>
            </a:r>
            <a:endParaRPr lang="uk-UA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Зозулин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льон, 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- Зозулин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льон стиснутий, 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- Сфагнум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(білий мох), 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Рунянка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звичайна, 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- Голівочка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півмісяцелиста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, 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Дволопатник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тисолистий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, 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Червоностебловик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Шребера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, 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- Красунчик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найпрекрасніший 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Андрєева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скельна.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38" name="AutoShape 2" descr="Бліц-Інфо - Найвідоміші гуцульські мольфари минулого столітт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4340" name="AutoShape 4" descr="Бліц-Інфо - Найвідоміші гуцульські мольфари минулого столітт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0" name="Прямоугольник 19"/>
          <p:cNvSpPr/>
          <p:nvPr/>
        </p:nvSpPr>
        <p:spPr>
          <a:xfrm>
            <a:off x="155574" y="160338"/>
            <a:ext cx="87369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РЕЗУЛЬТАТЬ ДОСЛІДЖЕННЯ ФІТОНЦИДІВ СМЕРЕКОВИХ ПРАЛІСІВ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4143" y="2793900"/>
            <a:ext cx="85619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ТАБЛИЦЯ 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. Виділення фітонцидів смерекових пралісом при різних температурах повітря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Овал 1"/>
          <p:cNvSpPr/>
          <p:nvPr/>
        </p:nvSpPr>
        <p:spPr>
          <a:xfrm>
            <a:off x="3191878" y="592722"/>
            <a:ext cx="2664296" cy="509736"/>
          </a:xfrm>
          <a:prstGeom prst="ellipse">
            <a:avLst/>
          </a:prstGeom>
          <a:solidFill>
            <a:srgbClr val="99FFCC"/>
          </a:solidFill>
          <a:ln>
            <a:solidFill>
              <a:srgbClr val="33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479910" y="647535"/>
            <a:ext cx="20882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ФІТОНЦИДИ:</a:t>
            </a:r>
          </a:p>
        </p:txBody>
      </p:sp>
      <p:sp>
        <p:nvSpPr>
          <p:cNvPr id="11" name="Овал 10"/>
          <p:cNvSpPr/>
          <p:nvPr/>
        </p:nvSpPr>
        <p:spPr>
          <a:xfrm>
            <a:off x="244350" y="1098440"/>
            <a:ext cx="4219638" cy="1250440"/>
          </a:xfrm>
          <a:prstGeom prst="ellipse">
            <a:avLst/>
          </a:prstGeom>
          <a:solidFill>
            <a:srgbClr val="99FFCC"/>
          </a:solidFill>
          <a:ln>
            <a:solidFill>
              <a:srgbClr val="33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07975" y="1225991"/>
            <a:ext cx="408400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- біологічно активні речовини, виділяються зеленою хвоєю при температурі повітря від + 25º С;</a:t>
            </a:r>
          </a:p>
        </p:txBody>
      </p:sp>
      <p:sp>
        <p:nvSpPr>
          <p:cNvPr id="13" name="Овал 12"/>
          <p:cNvSpPr/>
          <p:nvPr/>
        </p:nvSpPr>
        <p:spPr>
          <a:xfrm>
            <a:off x="4692024" y="1062436"/>
            <a:ext cx="4219638" cy="1574476"/>
          </a:xfrm>
          <a:prstGeom prst="ellipse">
            <a:avLst/>
          </a:prstGeom>
          <a:solidFill>
            <a:srgbClr val="99FFCC"/>
          </a:solidFill>
          <a:ln>
            <a:solidFill>
              <a:srgbClr val="33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4692024" y="1213505"/>
            <a:ext cx="40840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Tx/>
              <a:buChar char="-"/>
            </a:pP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вони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активно пригнічують </a:t>
            </a:r>
          </a:p>
          <a:p>
            <a:pPr algn="ct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ріст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бактерій в організмі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людини сприяють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лікуванню від туберкульозної палички Коха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4067944" y="1102458"/>
            <a:ext cx="216024" cy="238310"/>
          </a:xfrm>
          <a:prstGeom prst="straightConnector1">
            <a:avLst/>
          </a:prstGeom>
          <a:ln>
            <a:solidFill>
              <a:srgbClr val="33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4800036" y="1106836"/>
            <a:ext cx="348028" cy="238310"/>
          </a:xfrm>
          <a:prstGeom prst="straightConnector1">
            <a:avLst/>
          </a:prstGeom>
          <a:ln>
            <a:solidFill>
              <a:srgbClr val="33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74" y="3116803"/>
            <a:ext cx="8693150" cy="135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174143" y="4581128"/>
            <a:ext cx="8601887" cy="208823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15812" y="4725144"/>
            <a:ext cx="841510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latin typeface="Times New Roman" pitchFamily="18" charset="0"/>
                <a:cs typeface="Times New Roman" pitchFamily="18" charset="0"/>
              </a:rPr>
              <a:t>25-30 червня 2025 року – 6 діб безперервного перебування під наметом смерекового пралісу, при температурі повітря +15…+29º С, дали такі позивні результати: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b="1" dirty="0">
                <a:latin typeface="Times New Roman" pitchFamily="18" charset="0"/>
                <a:cs typeface="Times New Roman" pitchFamily="18" charset="0"/>
              </a:rPr>
              <a:t>- покращився настрій та самопочуття,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b="1" dirty="0">
                <a:latin typeface="Times New Roman" pitchFamily="18" charset="0"/>
                <a:cs typeface="Times New Roman" pitchFamily="18" charset="0"/>
              </a:rPr>
              <a:t>- стало краще дихати та відчувалося легкість в середині організму,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b="1" dirty="0">
                <a:latin typeface="Times New Roman" pitchFamily="18" charset="0"/>
                <a:cs typeface="Times New Roman" pitchFamily="18" charset="0"/>
              </a:rPr>
              <a:t>- нормалізувався серцевий ритм та покращився апетит.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5845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167008" y="2409245"/>
            <a:ext cx="5328591" cy="13174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256328" y="2529342"/>
            <a:ext cx="501983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Протягом 1 хвилини на площу 1м²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надходило </a:t>
            </a:r>
          </a:p>
          <a:p>
            <a:pPr algn="just"/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     0,6 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л (600 </a:t>
            </a:r>
            <a:r>
              <a:rPr lang="uk-UA" sz="1600" b="1" dirty="0" err="1">
                <a:latin typeface="Times New Roman" pitchFamily="18" charset="0"/>
                <a:cs typeface="Times New Roman" pitchFamily="18" charset="0"/>
              </a:rPr>
              <a:t>мл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.) дощової води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площу 1га протягом 40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хв. 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сильної зливи надійшло 24000 л дощової води.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67009" y="1329125"/>
            <a:ext cx="5328591" cy="108012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51520" y="188640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РОЛЬ СМЕРЕКОВОГО ПРАЛІСУ В ЗБЕРЕЖЕННІ ПОВЕРХНЕВИХ ГРУНТІВ ТА ЛАНДШАФТНИХ КОМПЛЕКСІВ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6329" y="1407520"/>
            <a:ext cx="525574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uk-UA" b="1" dirty="0">
                <a:latin typeface="Times New Roman" pitchFamily="18" charset="0"/>
                <a:cs typeface="Times New Roman" pitchFamily="18" charset="0"/>
              </a:rPr>
              <a:t>Експериментальне дослідження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було проведене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24 липня 2025 року, на площі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1га. 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Тип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дощу: злива;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тривалість - 40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хв.                 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276164" y="3203437"/>
            <a:ext cx="3672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Мал. 3</a:t>
            </a:r>
            <a:r>
              <a:rPr lang="uk-UA" sz="1400" b="1" dirty="0">
                <a:latin typeface="Times New Roman" pitchFamily="18" charset="0"/>
                <a:cs typeface="Times New Roman" pitchFamily="18" charset="0"/>
              </a:rPr>
              <a:t>. Дослідна територія для </a:t>
            </a:r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визначення  </a:t>
            </a:r>
            <a:r>
              <a:rPr lang="uk-UA" sz="1400" b="1" dirty="0">
                <a:latin typeface="Times New Roman" pitchFamily="18" charset="0"/>
                <a:cs typeface="Times New Roman" pitchFamily="18" charset="0"/>
              </a:rPr>
              <a:t>роль лісів під час зливи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1918" y="4509120"/>
            <a:ext cx="8620164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00553" y="4077072"/>
            <a:ext cx="863056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ТАБЛИЦЯ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. Коефіцієнт вбирання дощової води смерекою на площі 1га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Рисунок 13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1124744"/>
            <a:ext cx="3528392" cy="2060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251520" y="188640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РОЛЬ СМЕРЕКОВОГО ПРАЛІСУ В ЗБЕРЕЖЕННІ ПОВЕРХНЕВИХ ГРУНТІВ ТА ЛАНДШАФТНИХ КОМПЛЕКСІВ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4228765"/>
            <a:ext cx="41274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Мал. 4. Розподіл </a:t>
            </a:r>
            <a:r>
              <a:rPr lang="uk-UA" sz="1400" b="1" dirty="0">
                <a:latin typeface="Times New Roman" pitchFamily="18" charset="0"/>
                <a:cs typeface="Times New Roman" pitchFamily="18" charset="0"/>
              </a:rPr>
              <a:t>дощової води смерековим</a:t>
            </a:r>
            <a:r>
              <a:rPr lang="uk-UA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400" b="1" dirty="0">
                <a:latin typeface="Times New Roman" pitchFamily="18" charset="0"/>
                <a:cs typeface="Times New Roman" pitchFamily="18" charset="0"/>
              </a:rPr>
              <a:t>пралісом</a:t>
            </a:r>
            <a:r>
              <a:rPr lang="uk-UA" sz="1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78952" y="1187926"/>
            <a:ext cx="450178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1. На 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площі 1га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покрита 1635 одиницями 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смерек віком 5-250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років, 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увібрали в себе  19303 л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води, 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під час проходження 40 хвилинної сильної зливи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uk-UA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Коефіцієнт зайвої дощової води становив 4697 л., з яких 1200 л увібрали в себе зелені мохи та 3497 л – поверхневі ґрунти  глибиною до 15 см.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uk-UA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3. Коефіцієнт 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зайвої дощової води на поверхні гірського схилу дорівнює нулю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0553" y="1187926"/>
            <a:ext cx="3839399" cy="305842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300553" y="5301207"/>
            <a:ext cx="837590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Смерековий праліс відіграв надзвичайну роль в збереженні поверхневих ґрунтів та ландшафтні комплекси від руйнування. </a:t>
            </a:r>
            <a:endParaRPr lang="uk-UA" sz="2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99063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251520" y="188639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РОЛЬ СМЕРЕКОВОГО ПРАЛІСУ У ПРИРОДНОМУ ВІДБОРІ ДЕРЕВ ТА УСПІШНОМУ ВІДНОВЛЕННІ МОЛОДОГО ПІДЛІСКУ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7126" y="2462045"/>
            <a:ext cx="830739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ТАБЛИЦЯ 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. Кількість відбору дерев смерекового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пралісу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315236" y="980728"/>
            <a:ext cx="4633028" cy="577806"/>
          </a:xfrm>
          <a:prstGeom prst="roundRect">
            <a:avLst/>
          </a:prstGeom>
          <a:solidFill>
            <a:srgbClr val="E1FFE1"/>
          </a:solidFill>
          <a:ln>
            <a:solidFill>
              <a:srgbClr val="33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315236" y="980728"/>
            <a:ext cx="46330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ПІД НАМЕТОМ СМЕРЕКОВОГО  ПРАЛІСУ </a:t>
            </a:r>
          </a:p>
          <a:p>
            <a:pPr algn="ctr"/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ПОСТІЙНО ВІДБУВАЄТЬСЯ: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51520" y="1710934"/>
            <a:ext cx="4380230" cy="577806"/>
          </a:xfrm>
          <a:prstGeom prst="roundRect">
            <a:avLst/>
          </a:prstGeom>
          <a:solidFill>
            <a:srgbClr val="E1FFE1"/>
          </a:solidFill>
          <a:ln>
            <a:solidFill>
              <a:srgbClr val="33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51520" y="1710934"/>
            <a:ext cx="43204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1. Природній відбір дерев (хворі та гібридні вимирають, а залишаються тільки здорові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);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860032" y="1711678"/>
            <a:ext cx="4151948" cy="577806"/>
          </a:xfrm>
          <a:prstGeom prst="roundRect">
            <a:avLst/>
          </a:prstGeom>
          <a:solidFill>
            <a:srgbClr val="E1FFE1"/>
          </a:solidFill>
          <a:ln>
            <a:solidFill>
              <a:srgbClr val="33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860032" y="1711678"/>
            <a:ext cx="40921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2. Успішне відновлення молодого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підліску 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– майбутнього покоління пралісу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3347864" y="1567789"/>
            <a:ext cx="0" cy="143145"/>
          </a:xfrm>
          <a:prstGeom prst="straightConnector1">
            <a:avLst/>
          </a:prstGeom>
          <a:ln>
            <a:solidFill>
              <a:srgbClr val="33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5724128" y="1558534"/>
            <a:ext cx="0" cy="152400"/>
          </a:xfrm>
          <a:prstGeom prst="straightConnector1">
            <a:avLst/>
          </a:prstGeom>
          <a:ln>
            <a:solidFill>
              <a:srgbClr val="33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14137"/>
            <a:ext cx="8640960" cy="2127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Скругленный прямоугольник 21"/>
          <p:cNvSpPr/>
          <p:nvPr/>
        </p:nvSpPr>
        <p:spPr>
          <a:xfrm>
            <a:off x="1475656" y="5075058"/>
            <a:ext cx="6192688" cy="577806"/>
          </a:xfrm>
          <a:prstGeom prst="roundRect">
            <a:avLst/>
          </a:prstGeom>
          <a:solidFill>
            <a:srgbClr val="FFFFCC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1475656" y="5075058"/>
            <a:ext cx="61926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В ПРОЦЕСІ СВОГО ПОВІЛЬНОГО ГНИТТЯ, МЕРТВА ДЕРЕВИНА ВИКОНУЄ ТАКІ ФУНКЦІЇ: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54996" y="5805264"/>
            <a:ext cx="4380230" cy="864096"/>
          </a:xfrm>
          <a:prstGeom prst="roundRect">
            <a:avLst/>
          </a:prstGeom>
          <a:solidFill>
            <a:srgbClr val="FFFFCC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154996" y="5805264"/>
            <a:ext cx="43204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1. Вбирають в себе велику кількість води, якою поступово живлять ґрунт, на відстані до 5 метрів від себе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4763508" y="5806007"/>
            <a:ext cx="4151948" cy="719337"/>
          </a:xfrm>
          <a:prstGeom prst="roundRect">
            <a:avLst/>
          </a:prstGeom>
          <a:solidFill>
            <a:srgbClr val="FFFFCC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4763508" y="5806008"/>
            <a:ext cx="40921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2. Збагачують поверхневий ґрунт мінеральними речовина (20-50 см)</a:t>
            </a:r>
            <a:endParaRPr lang="uk-UA" sz="16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8" name="Прямая со стрелкой 27"/>
          <p:cNvCxnSpPr/>
          <p:nvPr/>
        </p:nvCxnSpPr>
        <p:spPr>
          <a:xfrm>
            <a:off x="3251340" y="5662119"/>
            <a:ext cx="0" cy="143145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5627604" y="5652864"/>
            <a:ext cx="0" cy="152400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18761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251520" y="188639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РОЛЬ СМЕРЕКОВОГО ПРАЛІСУ У ПРИРОДНОМУ ВІДБОРІ ДЕРЕВ ТА УСПІШНОМУ ВІДНОВЛЕННІ МОЛОДОГО ПІДЛІСКУ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023700"/>
            <a:ext cx="83073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ТАБЛИЦЯ 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. Вміст мінеральних речовин, вміст гумусу, рівень родючості та вологості ґрунтів </a:t>
            </a:r>
            <a:r>
              <a:rPr lang="uk-UA" sz="1600" b="1" dirty="0"/>
              <a:t>на двох різних </a:t>
            </a:r>
            <a:r>
              <a:rPr lang="uk-UA" sz="1600" b="1" dirty="0" smtClean="0"/>
              <a:t>ділянках</a:t>
            </a:r>
            <a:endParaRPr lang="ru-RU" sz="1600" dirty="0"/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7466" y="1362254"/>
            <a:ext cx="8695506" cy="2786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 descr="Успішність природного поновлення у смерекових пралісах НПП «Верхов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4293096"/>
            <a:ext cx="3240360" cy="2207880"/>
          </a:xfrm>
          <a:prstGeom prst="rect">
            <a:avLst/>
          </a:prstGeom>
          <a:noFill/>
        </p:spPr>
      </p:pic>
      <p:pic>
        <p:nvPicPr>
          <p:cNvPr id="5124" name="Picture 4" descr="Успішність природного поновлення у смерекових пралісах НПП «Верхови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4048" y="4293096"/>
            <a:ext cx="3240360" cy="21491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223509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251520" y="188639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РОЛЬ СМЕРЕКОВОГО ПРАЛІСУ У ПРИРОДНОМУ ВІДБОРІ ДЕРЕВ ТА УСПІШНОМУ ВІДНОВЛЕННІ МОЛОДОГО ПІДЛІСКУ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3068960"/>
            <a:ext cx="83073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ТАБЛИЦЯ 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. Вплив розкладання мертвої деревини на процес природного відновлення лісового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підліску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4134" y="3655477"/>
            <a:ext cx="8640960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20270" y="1124744"/>
            <a:ext cx="756815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Для дослідження були обрані чотири різні ділянки: </a:t>
            </a:r>
          </a:p>
          <a:p>
            <a:pPr marL="285750" indent="-285750">
              <a:buFontTx/>
              <a:buChar char="-"/>
            </a:pPr>
            <a:r>
              <a:rPr lang="uk-UA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розкладання мертвої колоди (80%), </a:t>
            </a:r>
          </a:p>
          <a:p>
            <a:pPr marL="285750" indent="-285750">
              <a:buFontTx/>
              <a:buChar char="-"/>
            </a:pPr>
            <a:r>
              <a:rPr lang="uk-UA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розкладання пня від мертвого дерева віком понад 200 років, </a:t>
            </a:r>
          </a:p>
          <a:p>
            <a:pPr marL="285750" indent="-285750">
              <a:buFontTx/>
              <a:buChar char="-"/>
            </a:pPr>
            <a:r>
              <a:rPr lang="uk-UA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поверхня ґрунту на місці повного розкладання мертвої деревини,</a:t>
            </a:r>
          </a:p>
          <a:p>
            <a:pPr marL="285750" indent="-285750">
              <a:buFontTx/>
              <a:buChar char="-"/>
            </a:pPr>
            <a:r>
              <a:rPr lang="uk-UA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оголена поверхня. </a:t>
            </a:r>
            <a:endParaRPr lang="uk-UA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659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179512" y="260648"/>
            <a:ext cx="8640960" cy="2160240"/>
          </a:xfrm>
          <a:prstGeom prst="roundRect">
            <a:avLst/>
          </a:prstGeom>
          <a:solidFill>
            <a:srgbClr val="C1FFC1"/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386080"/>
            <a:ext cx="83529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Під наметами хвойного пралісу сформований видимий кругообіг: відбувається природній відбір дерев – вимирають хворі та кволі дерева, вони вступають в повільний процес свого гниття – відбувається збільшення мінеральних речовин та покращення родючості поверхневого ґрунту – відбувається активне проростання лісової розсади – процес формування молодого лісу під смерековим пралісом </a:t>
            </a:r>
            <a:endParaRPr lang="uk-UA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420888"/>
            <a:ext cx="5616624" cy="36004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1475656" y="6021288"/>
            <a:ext cx="642958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b="1" dirty="0"/>
              <a:t> 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4 . 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Природний відбір дерев та формування молодого підліску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540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2" descr="Останній мольфар – Грінченко-інфор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20" name="AutoShape 4" descr="Останній мольфар – Грінченко-інфор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07975" y="1268760"/>
            <a:ext cx="8529428" cy="4752527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3" name="Прямоугольник 12"/>
          <p:cNvSpPr/>
          <p:nvPr/>
        </p:nvSpPr>
        <p:spPr>
          <a:xfrm>
            <a:off x="500652" y="1415673"/>
            <a:ext cx="814407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Отже, смерековий праліс у високогір’ї </a:t>
            </a:r>
            <a:r>
              <a:rPr lang="uk-UA" sz="2400" b="1" dirty="0" err="1">
                <a:latin typeface="Times New Roman" pitchFamily="18" charset="0"/>
                <a:cs typeface="Times New Roman" pitchFamily="18" charset="0"/>
              </a:rPr>
              <a:t>Мармароського</a:t>
            </a: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 масиву (урочища </a:t>
            </a:r>
            <a:r>
              <a:rPr lang="uk-UA" sz="2400" b="1" dirty="0" err="1">
                <a:latin typeface="Times New Roman" pitchFamily="18" charset="0"/>
                <a:cs typeface="Times New Roman" pitchFamily="18" charset="0"/>
              </a:rPr>
              <a:t>Берлибашка</a:t>
            </a: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), виконує три найважливіші функції: очищає повітря та насичує його цілющими властивостями – фітонцидами, вбирає в себе всю дощову воду та запобігає в руйнуванні поверхневого ґрунту, сприяє природному відборі окремих дерев та успішному відновленні молодого підліску. На основі цього, можна впевнено зазначити, що смерекові праліси є найціннішими в природному середовищі.  Найголовніша їхня цінність полягає в збереженні поверхневих ґрунтів та ландшафтної екосистеми від руйнування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Блок-схема: альтернативный процесс 13"/>
          <p:cNvSpPr/>
          <p:nvPr/>
        </p:nvSpPr>
        <p:spPr>
          <a:xfrm>
            <a:off x="3203848" y="476672"/>
            <a:ext cx="2304256" cy="576064"/>
          </a:xfrm>
          <a:prstGeom prst="flowChartAlternateProcess">
            <a:avLst/>
          </a:prstGeom>
          <a:solidFill>
            <a:srgbClr val="FFFFFF"/>
          </a:solidFill>
          <a:ln>
            <a:solidFill>
              <a:schemeClr val="accent2">
                <a:lumMod val="50000"/>
              </a:schemeClr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7" name="Прямоугольник 26"/>
          <p:cNvSpPr/>
          <p:nvPr/>
        </p:nvSpPr>
        <p:spPr>
          <a:xfrm>
            <a:off x="3130933" y="533871"/>
            <a:ext cx="23762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ВИСНОВОК: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2" descr="Останній мольфар – Грінченко-інфор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9220" name="AutoShape 4" descr="Останній мольфар – Грінченко-інфор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323528" y="1196752"/>
            <a:ext cx="856895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Герушинський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З.Ю. Типологія лісів Українських Карпат :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навч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посібн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. / З.Ю.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Геру-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шинський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. – Львів : Вид-во "Піраміда", 1996. 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Зелена книга України / за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заг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. ред. чл.-кор. НАН України Я.П.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Дідуха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. – К. : Вид-во "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Аль-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терпрес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".</a:t>
            </a:r>
          </a:p>
          <a:p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Код у базі даних: ВБ.КО.2. Розміщення: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Костилівське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лісництво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ДП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“Великобичківське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ЛМГ. Площа: 129,7 га. Діапазон висот: 950-1100 м н. р .м. Переважаюча експозиція схилу: південно-західна. Середня крутизна схилу: 30°. Ліси з  </a:t>
            </a:r>
            <a:r>
              <a:rPr lang="uk-UA" sz="2400" i="1" dirty="0" err="1" smtClean="0">
                <a:latin typeface="Times New Roman" pitchFamily="18" charset="0"/>
                <a:cs typeface="Times New Roman" pitchFamily="18" charset="0"/>
              </a:rPr>
              <a:t>Рісеа</a:t>
            </a:r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sz="2400" i="1" dirty="0" err="1" smtClean="0">
                <a:latin typeface="Times New Roman" pitchFamily="18" charset="0"/>
                <a:cs typeface="Times New Roman" pitchFamily="18" charset="0"/>
              </a:rPr>
              <a:t>abies</a:t>
            </a:r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 з 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домішками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Fagus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sz="2400" i="1" dirty="0" err="1" smtClean="0">
                <a:latin typeface="Times New Roman" pitchFamily="18" charset="0"/>
                <a:cs typeface="Times New Roman" pitchFamily="18" charset="0"/>
              </a:rPr>
              <a:t>sylvatica</a:t>
            </a:r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uk-UA" sz="2400" i="1" dirty="0" err="1" smtClean="0">
                <a:latin typeface="Times New Roman" pitchFamily="18" charset="0"/>
                <a:cs typeface="Times New Roman" pitchFamily="18" charset="0"/>
              </a:rPr>
              <a:t>Abies</a:t>
            </a:r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sz="2400" i="1" dirty="0" err="1" smtClean="0">
                <a:latin typeface="Times New Roman" pitchFamily="18" charset="0"/>
                <a:cs typeface="Times New Roman" pitchFamily="18" charset="0"/>
              </a:rPr>
              <a:t>alba</a:t>
            </a:r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Охоронний статус: захисні ліси.</a:t>
            </a:r>
          </a:p>
          <a:p>
            <a:pPr algn="just"/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55576" y="533871"/>
            <a:ext cx="67687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СПИСОК ВИКОРИСТАНИХ ДЖЕРЕЛ: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3101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4604</TotalTime>
  <Words>1225</Words>
  <Application>Microsoft Office PowerPoint</Application>
  <PresentationFormat>Экран (4:3)</PresentationFormat>
  <Paragraphs>131</Paragraphs>
  <Slides>16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254</cp:revision>
  <dcterms:created xsi:type="dcterms:W3CDTF">2022-09-02T08:17:19Z</dcterms:created>
  <dcterms:modified xsi:type="dcterms:W3CDTF">2026-03-18T07:54:17Z</dcterms:modified>
</cp:coreProperties>
</file>