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59" r:id="rId5"/>
    <p:sldId id="260" r:id="rId6"/>
    <p:sldId id="271" r:id="rId7"/>
    <p:sldId id="269" r:id="rId8"/>
    <p:sldId id="270" r:id="rId9"/>
    <p:sldId id="265" r:id="rId10"/>
    <p:sldId id="266" r:id="rId11"/>
    <p:sldId id="267" r:id="rId12"/>
    <p:sldId id="268" r:id="rId13"/>
    <p:sldId id="264" r:id="rId14"/>
    <p:sldId id="262" r:id="rId15"/>
    <p:sldId id="263" r:id="rId16"/>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FCDBCB-E02C-43EE-A93F-1A6D848C0FE7}" v="34" dt="2026-03-17T11:10:43.148"/>
  </p1510:revLst>
</p1510:revInfo>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3/17/2026</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943765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3/17/2026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698994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3/17/2026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755515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1BEF0D-F0BB-DE4B-95CE-6DB70DBA9567}" type="datetimeFigureOut">
              <a:rPr lang="en-US" dirty="0"/>
              <a:pPr/>
              <a:t>3/17/2026</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729443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3/17/2026</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156459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3/17/2026</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9107359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3/17/2026</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7725686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3/17/2026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423805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3/17/2026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631309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3/17/2026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570568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3/17/2026</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17235629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3/17/2026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149587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3/17/2026</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38853324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3/17/2026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9008876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3/17/2026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7189406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3/17/2026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736300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3/17/2026</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a:p>
        </p:txBody>
      </p:sp>
    </p:spTree>
    <p:extLst>
      <p:ext uri="{BB962C8B-B14F-4D97-AF65-F5344CB8AC3E}">
        <p14:creationId xmlns:p14="http://schemas.microsoft.com/office/powerpoint/2010/main" val="40218280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824118" y="803695"/>
            <a:ext cx="5968040" cy="1817084"/>
          </a:xfrm>
        </p:spPr>
        <p:txBody>
          <a:bodyPr vert="horz" lIns="91440" tIns="45720" rIns="91440" bIns="45720" rtlCol="0" anchor="b">
            <a:noAutofit/>
          </a:bodyPr>
          <a:lstStyle/>
          <a:p>
            <a:r>
              <a:rPr lang="uk-UA" sz="2800" b="1" dirty="0">
                <a:solidFill>
                  <a:srgbClr val="222222"/>
                </a:solidFill>
                <a:highlight>
                  <a:srgbClr val="FFFFFF"/>
                </a:highlight>
                <a:latin typeface="Times New Roman"/>
                <a:cs typeface="Times New Roman"/>
              </a:rPr>
              <a:t>"Біоіндикація стану міського середовища за екологічними зв’язками клена звичайного (Acer platanoides) та комах-фітофагів"</a:t>
            </a:r>
            <a:endParaRPr lang="uk-UA" sz="2800">
              <a:solidFill>
                <a:srgbClr val="222222"/>
              </a:solidFill>
              <a:highlight>
                <a:srgbClr val="FFFFFF"/>
              </a:highlight>
              <a:latin typeface="Times New Roman"/>
              <a:cs typeface="Times New Roman"/>
            </a:endParaRPr>
          </a:p>
        </p:txBody>
      </p:sp>
      <p:sp>
        <p:nvSpPr>
          <p:cNvPr id="3" name="Підзаголовок 2"/>
          <p:cNvSpPr>
            <a:spLocks noGrp="1"/>
          </p:cNvSpPr>
          <p:nvPr>
            <p:ph type="subTitle" idx="1"/>
          </p:nvPr>
        </p:nvSpPr>
        <p:spPr>
          <a:xfrm>
            <a:off x="5852872" y="2707040"/>
            <a:ext cx="5939287" cy="3311639"/>
          </a:xfrm>
        </p:spPr>
        <p:txBody>
          <a:bodyPr>
            <a:normAutofit fontScale="25000" lnSpcReduction="20000"/>
          </a:bodyPr>
          <a:lstStyle/>
          <a:p>
            <a:r>
              <a:rPr lang="uk-UA" sz="8000" dirty="0">
                <a:solidFill>
                  <a:srgbClr val="222222"/>
                </a:solidFill>
                <a:latin typeface="Times New Roman"/>
                <a:cs typeface="Times New Roman"/>
              </a:rPr>
              <a:t>Номінація: "Еколог-Юніор". </a:t>
            </a:r>
            <a:endParaRPr lang="uk-UA" sz="8000">
              <a:latin typeface="Times New Roman"/>
              <a:cs typeface="Times New Roman"/>
            </a:endParaRPr>
          </a:p>
          <a:p>
            <a:r>
              <a:rPr lang="uk-UA" sz="8000" dirty="0">
                <a:solidFill>
                  <a:srgbClr val="222222"/>
                </a:solidFill>
                <a:latin typeface="Times New Roman"/>
                <a:cs typeface="Times New Roman"/>
              </a:rPr>
              <a:t>Виконала: Балушок Соломія Андріївна, учениця 7 класу,</a:t>
            </a:r>
            <a:endParaRPr lang="uk-UA" sz="8000">
              <a:latin typeface="Times New Roman"/>
              <a:cs typeface="Times New Roman"/>
            </a:endParaRPr>
          </a:p>
          <a:p>
            <a:r>
              <a:rPr lang="uk-UA" sz="8000" dirty="0">
                <a:solidFill>
                  <a:srgbClr val="222222"/>
                </a:solidFill>
                <a:latin typeface="Times New Roman"/>
                <a:cs typeface="Times New Roman"/>
              </a:rPr>
              <a:t>Виповзької гімназії Ташанської сільської ради</a:t>
            </a:r>
            <a:endParaRPr lang="uk-UA" sz="8000">
              <a:latin typeface="Times New Roman"/>
              <a:cs typeface="Times New Roman"/>
            </a:endParaRPr>
          </a:p>
          <a:p>
            <a:r>
              <a:rPr lang="uk-UA" sz="8000" dirty="0">
                <a:solidFill>
                  <a:srgbClr val="222222"/>
                </a:solidFill>
                <a:latin typeface="Times New Roman"/>
                <a:cs typeface="Times New Roman"/>
              </a:rPr>
              <a:t>Село Виповзки</a:t>
            </a:r>
            <a:endParaRPr lang="uk-UA" sz="8000">
              <a:latin typeface="Times New Roman"/>
              <a:cs typeface="Times New Roman"/>
            </a:endParaRPr>
          </a:p>
          <a:p>
            <a:r>
              <a:rPr lang="uk-UA" sz="8000" dirty="0">
                <a:solidFill>
                  <a:srgbClr val="222222"/>
                </a:solidFill>
                <a:latin typeface="Times New Roman"/>
                <a:cs typeface="Times New Roman"/>
              </a:rPr>
              <a:t>Керівник: Савранський Ярослав Сергійович, вчитель біології</a:t>
            </a:r>
            <a:endParaRPr lang="uk-UA" sz="8000">
              <a:latin typeface="Times New Roman"/>
              <a:cs typeface="Times New Roman"/>
            </a:endParaRPr>
          </a:p>
          <a:p>
            <a:r>
              <a:rPr lang="uk-UA" sz="8000" dirty="0">
                <a:solidFill>
                  <a:srgbClr val="222222"/>
                </a:solidFill>
                <a:latin typeface="Times New Roman"/>
                <a:cs typeface="Times New Roman"/>
              </a:rPr>
              <a:t>Виповзької гімназії Ташанської сільської ради</a:t>
            </a:r>
            <a:endParaRPr lang="uk-UA" sz="8000">
              <a:latin typeface="Times New Roman"/>
              <a:cs typeface="Times New Roman"/>
            </a:endParaRPr>
          </a:p>
          <a:p>
            <a:r>
              <a:rPr lang="uk-UA" sz="8000" dirty="0">
                <a:solidFill>
                  <a:srgbClr val="222222"/>
                </a:solidFill>
                <a:latin typeface="Times New Roman"/>
                <a:cs typeface="Times New Roman"/>
              </a:rPr>
              <a:t>Київська обласна Мала академія наук учнівської молоді</a:t>
            </a:r>
            <a:endParaRPr lang="uk-UA" sz="6200">
              <a:latin typeface="Times New Roman"/>
              <a:cs typeface="Times New Roman"/>
            </a:endParaRPr>
          </a:p>
          <a:p>
            <a:br>
              <a:rPr lang="en-US" dirty="0"/>
            </a:br>
            <a:endParaRPr lang="en-US"/>
          </a:p>
        </p:txBody>
      </p:sp>
      <p:pic>
        <p:nvPicPr>
          <p:cNvPr id="5" name="Рисунок 4" descr="Зображення, що містить особа, у приміщенні, стіна, одежа&#10;&#10;Вміст на основі ШІ може бути неправильним.">
            <a:extLst>
              <a:ext uri="{FF2B5EF4-FFF2-40B4-BE49-F238E27FC236}">
                <a16:creationId xmlns:a16="http://schemas.microsoft.com/office/drawing/2014/main" id="{F11A1B7E-ACFA-9740-85AF-24210478023F}"/>
              </a:ext>
            </a:extLst>
          </p:cNvPr>
          <p:cNvPicPr>
            <a:picLocks noChangeAspect="1"/>
          </p:cNvPicPr>
          <p:nvPr/>
        </p:nvPicPr>
        <p:blipFill>
          <a:blip r:embed="rId2"/>
          <a:stretch>
            <a:fillRect/>
          </a:stretch>
        </p:blipFill>
        <p:spPr>
          <a:xfrm>
            <a:off x="545890" y="1398648"/>
            <a:ext cx="5018596" cy="4060704"/>
          </a:xfrm>
          <a:prstGeom prst="rect">
            <a:avLst/>
          </a:prstGeom>
        </p:spPr>
      </p:pic>
    </p:spTree>
    <p:extLst>
      <p:ext uri="{BB962C8B-B14F-4D97-AF65-F5344CB8AC3E}">
        <p14:creationId xmlns:p14="http://schemas.microsoft.com/office/powerpoint/2010/main" val="3930024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532F89-9EC3-06BA-BDF7-388B01638061}"/>
              </a:ext>
            </a:extLst>
          </p:cNvPr>
          <p:cNvSpPr>
            <a:spLocks noGrp="1"/>
          </p:cNvSpPr>
          <p:nvPr>
            <p:ph type="title"/>
          </p:nvPr>
        </p:nvSpPr>
        <p:spPr>
          <a:xfrm>
            <a:off x="2118472" y="595356"/>
            <a:ext cx="9386139" cy="5852889"/>
          </a:xfrm>
        </p:spPr>
        <p:txBody>
          <a:bodyPr vert="horz" lIns="91440" tIns="45720" rIns="91440" bIns="45720" rtlCol="0" anchor="t">
            <a:noAutofit/>
          </a:bodyPr>
          <a:lstStyle/>
          <a:p>
            <a:r>
              <a:rPr lang="uk-UA" sz="2400" dirty="0">
                <a:latin typeface="Times New Roman"/>
                <a:ea typeface="+mj-lt"/>
                <a:cs typeface="Times New Roman"/>
              </a:rPr>
              <a:t>У сучасних умовах урбанізації стан міських екосистем постійно погіршується через інтенсивне транспортне та промислове навантаження. Одним із найефективніших способів моніторингу довкілля є </a:t>
            </a:r>
            <a:r>
              <a:rPr lang="uk-UA" sz="2400" b="1" err="1">
                <a:latin typeface="Times New Roman"/>
                <a:ea typeface="+mj-lt"/>
                <a:cs typeface="Times New Roman"/>
              </a:rPr>
              <a:t>біоіндикація</a:t>
            </a:r>
            <a:r>
              <a:rPr lang="uk-UA" sz="2400" dirty="0">
                <a:latin typeface="Times New Roman"/>
                <a:ea typeface="+mj-lt"/>
                <a:cs typeface="Times New Roman"/>
              </a:rPr>
              <a:t> — оцінка якості середовища за реакцією живих організмів.</a:t>
            </a:r>
            <a:endParaRPr lang="uk-UA" sz="2400">
              <a:latin typeface="Times New Roman"/>
              <a:cs typeface="Times New Roman"/>
            </a:endParaRPr>
          </a:p>
          <a:p>
            <a:r>
              <a:rPr lang="uk-UA" sz="2400" dirty="0">
                <a:latin typeface="Times New Roman"/>
                <a:ea typeface="+mj-lt"/>
                <a:cs typeface="Times New Roman"/>
              </a:rPr>
              <a:t>Клен звичайний (</a:t>
            </a:r>
            <a:r>
              <a:rPr lang="uk-UA" sz="2400" i="1" err="1">
                <a:latin typeface="Times New Roman"/>
                <a:ea typeface="+mj-lt"/>
                <a:cs typeface="Times New Roman"/>
              </a:rPr>
              <a:t>Acer</a:t>
            </a:r>
            <a:r>
              <a:rPr lang="uk-UA" sz="2400" i="1" dirty="0">
                <a:latin typeface="Times New Roman"/>
                <a:ea typeface="+mj-lt"/>
                <a:cs typeface="Times New Roman"/>
              </a:rPr>
              <a:t> </a:t>
            </a:r>
            <a:r>
              <a:rPr lang="uk-UA" sz="2400" i="1" err="1">
                <a:latin typeface="Times New Roman"/>
                <a:ea typeface="+mj-lt"/>
                <a:cs typeface="Times New Roman"/>
              </a:rPr>
              <a:t>platanoides</a:t>
            </a:r>
            <a:r>
              <a:rPr lang="uk-UA" sz="2400" dirty="0">
                <a:latin typeface="Times New Roman"/>
                <a:ea typeface="+mj-lt"/>
                <a:cs typeface="Times New Roman"/>
              </a:rPr>
              <a:t>) є базовим елементом озеленення наших міст, проте його роль як </a:t>
            </a:r>
            <a:r>
              <a:rPr lang="uk-UA" sz="2400" err="1">
                <a:latin typeface="Times New Roman"/>
                <a:ea typeface="+mj-lt"/>
                <a:cs typeface="Times New Roman"/>
              </a:rPr>
              <a:t>біоіндикатора</a:t>
            </a:r>
            <a:r>
              <a:rPr lang="uk-UA" sz="2400" dirty="0">
                <a:latin typeface="Times New Roman"/>
                <a:ea typeface="+mj-lt"/>
                <a:cs typeface="Times New Roman"/>
              </a:rPr>
              <a:t> через взаємодію з комахами-фітофагами залишається недостатньо вивченою. Оскільки комахи швидше за рослини реагують на зміни хімічного складу повітря та ґрунту, аналіз їхнього впливу на листя клена дозволяє </a:t>
            </a:r>
            <a:r>
              <a:rPr lang="uk-UA" sz="2400" err="1">
                <a:latin typeface="Times New Roman"/>
                <a:ea typeface="+mj-lt"/>
                <a:cs typeface="Times New Roman"/>
              </a:rPr>
              <a:t>оперативно</a:t>
            </a:r>
            <a:r>
              <a:rPr lang="uk-UA" sz="2400" dirty="0">
                <a:latin typeface="Times New Roman"/>
                <a:ea typeface="+mj-lt"/>
                <a:cs typeface="Times New Roman"/>
              </a:rPr>
              <a:t> та без значних витрат оцінити екологічне благополуччя конкретного мікрорайону. Це робить наше дослідження актуальним для розробки стратегій раціонального природокористування та захисту зелених насаджень.</a:t>
            </a:r>
            <a:endParaRPr lang="uk-UA" sz="2400">
              <a:latin typeface="Times New Roman"/>
              <a:cs typeface="Times New Roman"/>
            </a:endParaRPr>
          </a:p>
          <a:p>
            <a:endParaRPr lang="uk-UA" sz="1400" dirty="0">
              <a:latin typeface="Times New Roman"/>
              <a:cs typeface="Times New Roman"/>
            </a:endParaRPr>
          </a:p>
        </p:txBody>
      </p:sp>
    </p:spTree>
    <p:extLst>
      <p:ext uri="{BB962C8B-B14F-4D97-AF65-F5344CB8AC3E}">
        <p14:creationId xmlns:p14="http://schemas.microsoft.com/office/powerpoint/2010/main" val="19855202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322D43D-10FF-5FF3-6A5A-398CDC6A229D}"/>
              </a:ext>
            </a:extLst>
          </p:cNvPr>
          <p:cNvSpPr>
            <a:spLocks noGrp="1"/>
          </p:cNvSpPr>
          <p:nvPr>
            <p:ph type="title"/>
          </p:nvPr>
        </p:nvSpPr>
        <p:spPr>
          <a:xfrm>
            <a:off x="6446055" y="624110"/>
            <a:ext cx="5274216" cy="5637229"/>
          </a:xfrm>
        </p:spPr>
        <p:txBody>
          <a:bodyPr>
            <a:normAutofit fontScale="90000"/>
          </a:bodyPr>
          <a:lstStyle/>
          <a:p>
            <a:pPr algn="just"/>
            <a:r>
              <a:rPr lang="uk-UA" sz="3100" b="1" dirty="0">
                <a:solidFill>
                  <a:srgbClr val="222222"/>
                </a:solidFill>
                <a:latin typeface="Times New Roman"/>
                <a:cs typeface="Times New Roman"/>
              </a:rPr>
              <a:t>Мета роботи:</a:t>
            </a:r>
            <a:r>
              <a:rPr lang="uk-UA" sz="3100" dirty="0">
                <a:solidFill>
                  <a:srgbClr val="222222"/>
                </a:solidFill>
                <a:latin typeface="Times New Roman"/>
                <a:cs typeface="Times New Roman"/>
              </a:rPr>
              <a:t> Оцінити рівень антропогенного навантаження (забруднення) міського середовища, аналізуючи інтенсивність ураження листя клена гостролистого комахами-фітофагами.</a:t>
            </a:r>
            <a:endParaRPr lang="uk-UA" sz="3100"/>
          </a:p>
          <a:p>
            <a:pPr algn="just"/>
            <a:r>
              <a:rPr lang="uk-UA" sz="3100" b="1" dirty="0">
                <a:solidFill>
                  <a:srgbClr val="222222"/>
                </a:solidFill>
                <a:latin typeface="Times New Roman"/>
                <a:cs typeface="Times New Roman"/>
              </a:rPr>
              <a:t>Об'єкт дослідження:</a:t>
            </a:r>
            <a:r>
              <a:rPr lang="uk-UA" sz="3100" dirty="0">
                <a:solidFill>
                  <a:srgbClr val="222222"/>
                </a:solidFill>
                <a:latin typeface="Times New Roman"/>
                <a:cs typeface="Times New Roman"/>
              </a:rPr>
              <a:t> Екосистема міських насаджень клена гостролистого (</a:t>
            </a:r>
            <a:r>
              <a:rPr lang="uk-UA" sz="3100" i="1" err="1">
                <a:solidFill>
                  <a:srgbClr val="222222"/>
                </a:solidFill>
                <a:latin typeface="Times New Roman"/>
                <a:cs typeface="Times New Roman"/>
              </a:rPr>
              <a:t>Acer</a:t>
            </a:r>
            <a:r>
              <a:rPr lang="uk-UA" sz="3100" i="1" dirty="0">
                <a:solidFill>
                  <a:srgbClr val="222222"/>
                </a:solidFill>
                <a:latin typeface="Times New Roman"/>
                <a:cs typeface="Times New Roman"/>
              </a:rPr>
              <a:t> </a:t>
            </a:r>
            <a:r>
              <a:rPr lang="uk-UA" sz="3100" i="1" err="1">
                <a:solidFill>
                  <a:srgbClr val="222222"/>
                </a:solidFill>
                <a:latin typeface="Times New Roman"/>
                <a:cs typeface="Times New Roman"/>
              </a:rPr>
              <a:t>platanoides</a:t>
            </a:r>
            <a:r>
              <a:rPr lang="uk-UA" sz="3100" dirty="0">
                <a:solidFill>
                  <a:srgbClr val="222222"/>
                </a:solidFill>
                <a:latin typeface="Times New Roman"/>
                <a:cs typeface="Times New Roman"/>
              </a:rPr>
              <a:t>) у різних функціональних зонах міста.</a:t>
            </a:r>
            <a:endParaRPr lang="uk-UA" sz="3100"/>
          </a:p>
          <a:p>
            <a:br>
              <a:rPr lang="en-US" dirty="0"/>
            </a:br>
            <a:endParaRPr lang="en-US"/>
          </a:p>
        </p:txBody>
      </p:sp>
      <p:pic>
        <p:nvPicPr>
          <p:cNvPr id="3" name="Рисунок 2" descr="Зображення, що містить особа, у приміщенні, стіна, одежа&#10;&#10;Вміст на основі ШІ може бути неправильним.">
            <a:extLst>
              <a:ext uri="{FF2B5EF4-FFF2-40B4-BE49-F238E27FC236}">
                <a16:creationId xmlns:a16="http://schemas.microsoft.com/office/drawing/2014/main" id="{07AE78CA-E795-F2BD-C629-DC79547655AA}"/>
              </a:ext>
            </a:extLst>
          </p:cNvPr>
          <p:cNvPicPr>
            <a:picLocks noChangeAspect="1"/>
          </p:cNvPicPr>
          <p:nvPr/>
        </p:nvPicPr>
        <p:blipFill>
          <a:blip r:embed="rId2"/>
          <a:stretch>
            <a:fillRect/>
          </a:stretch>
        </p:blipFill>
        <p:spPr>
          <a:xfrm>
            <a:off x="355020" y="629067"/>
            <a:ext cx="5737104" cy="5250251"/>
          </a:xfrm>
          <a:prstGeom prst="rect">
            <a:avLst/>
          </a:prstGeom>
        </p:spPr>
      </p:pic>
    </p:spTree>
    <p:extLst>
      <p:ext uri="{BB962C8B-B14F-4D97-AF65-F5344CB8AC3E}">
        <p14:creationId xmlns:p14="http://schemas.microsoft.com/office/powerpoint/2010/main" val="4180279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43E66B9-821C-EAC7-FA28-E1CDAC923857}"/>
              </a:ext>
            </a:extLst>
          </p:cNvPr>
          <p:cNvSpPr>
            <a:spLocks noGrp="1"/>
          </p:cNvSpPr>
          <p:nvPr>
            <p:ph type="title"/>
          </p:nvPr>
        </p:nvSpPr>
        <p:spPr>
          <a:xfrm>
            <a:off x="1701529" y="494714"/>
            <a:ext cx="9544290" cy="5881644"/>
          </a:xfrm>
        </p:spPr>
        <p:txBody>
          <a:bodyPr vert="horz" lIns="91440" tIns="45720" rIns="91440" bIns="45720" rtlCol="0" anchor="t">
            <a:noAutofit/>
          </a:bodyPr>
          <a:lstStyle/>
          <a:p>
            <a:pPr algn="just"/>
            <a:r>
              <a:rPr lang="uk-UA" sz="3200" b="1" dirty="0">
                <a:solidFill>
                  <a:srgbClr val="222222"/>
                </a:solidFill>
                <a:latin typeface="Times New Roman"/>
                <a:cs typeface="Times New Roman"/>
              </a:rPr>
              <a:t>Завдання дослідження:</a:t>
            </a:r>
            <a:endParaRPr lang="uk-UA" sz="3200"/>
          </a:p>
          <a:p>
            <a:pPr marL="342900" indent="-342900" algn="just">
              <a:buFont typeface="Arial"/>
              <a:buChar char="•"/>
            </a:pPr>
            <a:r>
              <a:rPr lang="uk-UA" sz="3200" dirty="0">
                <a:solidFill>
                  <a:srgbClr val="222222"/>
                </a:solidFill>
                <a:latin typeface="Times New Roman"/>
                <a:cs typeface="Times New Roman"/>
              </a:rPr>
              <a:t>Провести теоретичний аналіз наукової літератури щодо методів </a:t>
            </a:r>
            <a:r>
              <a:rPr lang="uk-UA" sz="3200" err="1">
                <a:solidFill>
                  <a:srgbClr val="222222"/>
                </a:solidFill>
                <a:latin typeface="Times New Roman"/>
                <a:cs typeface="Times New Roman"/>
              </a:rPr>
              <a:t>біоіндикації</a:t>
            </a:r>
            <a:r>
              <a:rPr lang="uk-UA" sz="3200" dirty="0">
                <a:solidFill>
                  <a:srgbClr val="222222"/>
                </a:solidFill>
                <a:latin typeface="Times New Roman"/>
                <a:cs typeface="Times New Roman"/>
              </a:rPr>
              <a:t> та біології комах-фітофагів клена.</a:t>
            </a:r>
            <a:endParaRPr lang="uk-UA" sz="3200"/>
          </a:p>
          <a:p>
            <a:pPr marL="342900" indent="-342900" algn="just">
              <a:buFont typeface="Arial"/>
              <a:buChar char="•"/>
            </a:pPr>
            <a:r>
              <a:rPr lang="uk-UA" sz="3200" dirty="0">
                <a:solidFill>
                  <a:srgbClr val="222222"/>
                </a:solidFill>
                <a:latin typeface="Times New Roman"/>
                <a:cs typeface="Times New Roman"/>
              </a:rPr>
              <a:t>Вибрати локації для збору матеріалу з різним ступенем техногенного впливу.</a:t>
            </a:r>
            <a:endParaRPr lang="uk-UA" sz="3200"/>
          </a:p>
          <a:p>
            <a:pPr marL="342900" indent="-342900" algn="just">
              <a:buFont typeface="Arial"/>
              <a:buChar char="•"/>
            </a:pPr>
            <a:r>
              <a:rPr lang="uk-UA" sz="3200" dirty="0">
                <a:solidFill>
                  <a:srgbClr val="222222"/>
                </a:solidFill>
                <a:latin typeface="Times New Roman"/>
                <a:cs typeface="Times New Roman"/>
              </a:rPr>
              <a:t>Провести кількісний аналіз ураження листя. </a:t>
            </a:r>
            <a:br>
              <a:rPr lang="uk-UA" sz="3200" dirty="0">
                <a:latin typeface="Times New Roman"/>
                <a:cs typeface="Times New Roman"/>
              </a:rPr>
            </a:br>
            <a:r>
              <a:rPr lang="uk-UA" sz="3200" dirty="0">
                <a:solidFill>
                  <a:srgbClr val="222222"/>
                </a:solidFill>
                <a:latin typeface="Times New Roman"/>
                <a:cs typeface="Times New Roman"/>
              </a:rPr>
              <a:t>Порівняти отримані дані між локаціями та встановити кореляцію між рівнем забруднення та станом </a:t>
            </a:r>
            <a:r>
              <a:rPr lang="uk-UA" sz="3200" err="1">
                <a:solidFill>
                  <a:srgbClr val="222222"/>
                </a:solidFill>
                <a:latin typeface="Times New Roman"/>
                <a:cs typeface="Times New Roman"/>
              </a:rPr>
              <a:t>біоіндикаторів</a:t>
            </a:r>
            <a:r>
              <a:rPr lang="uk-UA" sz="3200" dirty="0">
                <a:solidFill>
                  <a:srgbClr val="222222"/>
                </a:solidFill>
                <a:latin typeface="Times New Roman"/>
                <a:cs typeface="Times New Roman"/>
              </a:rPr>
              <a:t>.</a:t>
            </a:r>
            <a:endParaRPr lang="uk-UA" sz="3200"/>
          </a:p>
          <a:p>
            <a:pPr marL="342900" indent="-342900" algn="just">
              <a:buFont typeface="Arial"/>
              <a:buChar char="•"/>
            </a:pPr>
            <a:r>
              <a:rPr lang="uk-UA" sz="3200" dirty="0">
                <a:solidFill>
                  <a:srgbClr val="222222"/>
                </a:solidFill>
                <a:latin typeface="Times New Roman"/>
                <a:cs typeface="Times New Roman"/>
              </a:rPr>
              <a:t>Сформулювати висновки про екологічний стан досліджуваних районів.</a:t>
            </a:r>
            <a:endParaRPr lang="uk-UA" sz="3200"/>
          </a:p>
          <a:p>
            <a:endParaRPr lang="uk-UA" sz="2400"/>
          </a:p>
        </p:txBody>
      </p:sp>
    </p:spTree>
    <p:extLst>
      <p:ext uri="{BB962C8B-B14F-4D97-AF65-F5344CB8AC3E}">
        <p14:creationId xmlns:p14="http://schemas.microsoft.com/office/powerpoint/2010/main" val="1134540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9A677D8-4AE3-8C66-5596-93FE59A01561}"/>
              </a:ext>
            </a:extLst>
          </p:cNvPr>
          <p:cNvSpPr>
            <a:spLocks noGrp="1"/>
          </p:cNvSpPr>
          <p:nvPr>
            <p:ph type="title"/>
          </p:nvPr>
        </p:nvSpPr>
        <p:spPr>
          <a:xfrm>
            <a:off x="1701528" y="394073"/>
            <a:ext cx="10047497" cy="5924775"/>
          </a:xfrm>
        </p:spPr>
        <p:txBody>
          <a:bodyPr vert="horz" lIns="91440" tIns="45720" rIns="91440" bIns="45720" rtlCol="0" anchor="t">
            <a:noAutofit/>
          </a:bodyPr>
          <a:lstStyle/>
          <a:p>
            <a:pPr algn="just"/>
            <a:r>
              <a:rPr lang="uk-UA" sz="2800" dirty="0">
                <a:solidFill>
                  <a:srgbClr val="222222"/>
                </a:solidFill>
                <a:latin typeface="Times New Roman"/>
                <a:cs typeface="Times New Roman"/>
              </a:rPr>
              <a:t>Клен звичайний (</a:t>
            </a:r>
            <a:r>
              <a:rPr lang="uk-UA" sz="2800" i="1" err="1">
                <a:solidFill>
                  <a:srgbClr val="222222"/>
                </a:solidFill>
                <a:latin typeface="Times New Roman"/>
                <a:cs typeface="Times New Roman"/>
              </a:rPr>
              <a:t>Acer</a:t>
            </a:r>
            <a:r>
              <a:rPr lang="uk-UA" sz="2800" i="1" dirty="0">
                <a:solidFill>
                  <a:srgbClr val="222222"/>
                </a:solidFill>
                <a:latin typeface="Times New Roman"/>
                <a:cs typeface="Times New Roman"/>
              </a:rPr>
              <a:t> </a:t>
            </a:r>
            <a:r>
              <a:rPr lang="uk-UA" sz="2800" i="1" err="1">
                <a:solidFill>
                  <a:srgbClr val="222222"/>
                </a:solidFill>
                <a:latin typeface="Times New Roman"/>
                <a:cs typeface="Times New Roman"/>
              </a:rPr>
              <a:t>platanoides</a:t>
            </a:r>
            <a:r>
              <a:rPr lang="uk-UA" sz="2800" dirty="0">
                <a:solidFill>
                  <a:srgbClr val="222222"/>
                </a:solidFill>
                <a:latin typeface="Times New Roman"/>
                <a:cs typeface="Times New Roman"/>
              </a:rPr>
              <a:t>) є однією з ключових деревних порід в озелененні міст завдяки своїй високій газостійкості та здатності до швидкої адаптації. Проте в умовах міського стресу (забруднення повітря, ущільнення ґрунту) природний імунітет дерева послаблюється, що робить його вразливим до нападів шкідників. Комахи-фітофаги (ті, що живляться рослинами) є чутливими </a:t>
            </a:r>
            <a:r>
              <a:rPr lang="uk-UA" sz="2800" err="1">
                <a:solidFill>
                  <a:srgbClr val="222222"/>
                </a:solidFill>
                <a:latin typeface="Times New Roman"/>
                <a:cs typeface="Times New Roman"/>
              </a:rPr>
              <a:t>біоіндикаторами</a:t>
            </a:r>
            <a:r>
              <a:rPr lang="uk-UA" sz="2800" dirty="0">
                <a:solidFill>
                  <a:srgbClr val="222222"/>
                </a:solidFill>
                <a:latin typeface="Times New Roman"/>
                <a:cs typeface="Times New Roman"/>
              </a:rPr>
              <a:t>. Зміни в їхній чисельності, видовому складі або характері пошкодження листя прямо вказують на стан довкілля. </a:t>
            </a:r>
            <a:endParaRPr lang="uk-UA" sz="2800">
              <a:latin typeface="Times New Roman"/>
              <a:cs typeface="Times New Roman"/>
            </a:endParaRPr>
          </a:p>
          <a:p>
            <a:r>
              <a:rPr lang="en-US" sz="2800" err="1">
                <a:latin typeface="Times New Roman"/>
                <a:ea typeface="+mj-lt"/>
                <a:cs typeface="Times New Roman"/>
              </a:rPr>
              <a:t>Для</a:t>
            </a:r>
            <a:r>
              <a:rPr lang="en-US" sz="2800" dirty="0">
                <a:latin typeface="Times New Roman"/>
                <a:ea typeface="+mj-lt"/>
                <a:cs typeface="Times New Roman"/>
              </a:rPr>
              <a:t> </a:t>
            </a:r>
            <a:r>
              <a:rPr lang="en-US" sz="2800" err="1">
                <a:latin typeface="Times New Roman"/>
                <a:ea typeface="+mj-lt"/>
                <a:cs typeface="Times New Roman"/>
              </a:rPr>
              <a:t>отримання</a:t>
            </a:r>
            <a:r>
              <a:rPr lang="en-US" sz="2800" dirty="0">
                <a:latin typeface="Times New Roman"/>
                <a:ea typeface="+mj-lt"/>
                <a:cs typeface="Times New Roman"/>
              </a:rPr>
              <a:t> </a:t>
            </a:r>
            <a:r>
              <a:rPr lang="en-US" sz="2800" err="1">
                <a:latin typeface="Times New Roman"/>
                <a:ea typeface="+mj-lt"/>
                <a:cs typeface="Times New Roman"/>
              </a:rPr>
              <a:t>кількісних</a:t>
            </a:r>
            <a:r>
              <a:rPr lang="en-US" sz="2800" dirty="0">
                <a:latin typeface="Times New Roman"/>
                <a:ea typeface="+mj-lt"/>
                <a:cs typeface="Times New Roman"/>
              </a:rPr>
              <a:t> </a:t>
            </a:r>
            <a:r>
              <a:rPr lang="en-US" sz="2800" err="1">
                <a:latin typeface="Times New Roman"/>
                <a:ea typeface="+mj-lt"/>
                <a:cs typeface="Times New Roman"/>
              </a:rPr>
              <a:t>даних</a:t>
            </a:r>
            <a:r>
              <a:rPr lang="en-US" sz="2800" dirty="0">
                <a:latin typeface="Times New Roman"/>
                <a:ea typeface="+mj-lt"/>
                <a:cs typeface="Times New Roman"/>
              </a:rPr>
              <a:t> </a:t>
            </a:r>
            <a:r>
              <a:rPr lang="en-US" sz="2800" err="1">
                <a:latin typeface="Times New Roman"/>
                <a:ea typeface="+mj-lt"/>
                <a:cs typeface="Times New Roman"/>
              </a:rPr>
              <a:t>щодо</a:t>
            </a:r>
            <a:r>
              <a:rPr lang="en-US" sz="2800" dirty="0">
                <a:latin typeface="Times New Roman"/>
                <a:ea typeface="+mj-lt"/>
                <a:cs typeface="Times New Roman"/>
              </a:rPr>
              <a:t> </a:t>
            </a:r>
            <a:r>
              <a:rPr lang="en-US" sz="2800" err="1">
                <a:latin typeface="Times New Roman"/>
                <a:ea typeface="+mj-lt"/>
                <a:cs typeface="Times New Roman"/>
              </a:rPr>
              <a:t>забруднення</a:t>
            </a:r>
            <a:r>
              <a:rPr lang="en-US" sz="2800" dirty="0">
                <a:latin typeface="Times New Roman"/>
                <a:ea typeface="+mj-lt"/>
                <a:cs typeface="Times New Roman"/>
              </a:rPr>
              <a:t> </a:t>
            </a:r>
            <a:r>
              <a:rPr lang="en-US" sz="2800" err="1">
                <a:latin typeface="Times New Roman"/>
                <a:ea typeface="+mj-lt"/>
                <a:cs typeface="Times New Roman"/>
              </a:rPr>
              <a:t>локацій</a:t>
            </a:r>
            <a:r>
              <a:rPr lang="en-US" sz="2800" dirty="0">
                <a:latin typeface="Times New Roman"/>
                <a:ea typeface="+mj-lt"/>
                <a:cs typeface="Times New Roman"/>
              </a:rPr>
              <a:t> </a:t>
            </a:r>
            <a:r>
              <a:rPr lang="en-US" sz="2800" err="1">
                <a:latin typeface="Times New Roman"/>
                <a:ea typeface="+mj-lt"/>
                <a:cs typeface="Times New Roman"/>
              </a:rPr>
              <a:t>ми</a:t>
            </a:r>
            <a:r>
              <a:rPr lang="en-US" sz="2800" dirty="0">
                <a:latin typeface="Times New Roman"/>
                <a:ea typeface="+mj-lt"/>
                <a:cs typeface="Times New Roman"/>
              </a:rPr>
              <a:t> </a:t>
            </a:r>
            <a:r>
              <a:rPr lang="en-US" sz="2800" err="1">
                <a:latin typeface="Times New Roman"/>
                <a:ea typeface="+mj-lt"/>
                <a:cs typeface="Times New Roman"/>
              </a:rPr>
              <a:t>обрали</a:t>
            </a:r>
            <a:r>
              <a:rPr lang="en-US" sz="2800" dirty="0">
                <a:latin typeface="Times New Roman"/>
                <a:ea typeface="+mj-lt"/>
                <a:cs typeface="Times New Roman"/>
              </a:rPr>
              <a:t> </a:t>
            </a:r>
            <a:r>
              <a:rPr lang="en-US" sz="2800" err="1">
                <a:latin typeface="Times New Roman"/>
                <a:ea typeface="+mj-lt"/>
                <a:cs typeface="Times New Roman"/>
              </a:rPr>
              <a:t>метод</a:t>
            </a:r>
            <a:r>
              <a:rPr lang="en-US" sz="2800" dirty="0">
                <a:latin typeface="Times New Roman"/>
                <a:ea typeface="+mj-lt"/>
                <a:cs typeface="Times New Roman"/>
              </a:rPr>
              <a:t> </a:t>
            </a:r>
            <a:r>
              <a:rPr lang="en-US" sz="2800" err="1">
                <a:latin typeface="Times New Roman"/>
                <a:ea typeface="+mj-lt"/>
                <a:cs typeface="Times New Roman"/>
              </a:rPr>
              <a:t>обліку</a:t>
            </a:r>
            <a:r>
              <a:rPr lang="en-US" sz="2800" dirty="0">
                <a:latin typeface="Times New Roman"/>
                <a:ea typeface="+mj-lt"/>
                <a:cs typeface="Times New Roman"/>
              </a:rPr>
              <a:t> </a:t>
            </a:r>
            <a:r>
              <a:rPr lang="en-US" sz="2800" err="1">
                <a:latin typeface="Times New Roman"/>
                <a:ea typeface="+mj-lt"/>
                <a:cs typeface="Times New Roman"/>
              </a:rPr>
              <a:t>ураження</a:t>
            </a:r>
            <a:r>
              <a:rPr lang="en-US" sz="2800" dirty="0">
                <a:latin typeface="Times New Roman"/>
                <a:ea typeface="+mj-lt"/>
                <a:cs typeface="Times New Roman"/>
              </a:rPr>
              <a:t> </a:t>
            </a:r>
            <a:r>
              <a:rPr lang="en-US" sz="2800" err="1">
                <a:latin typeface="Times New Roman"/>
                <a:ea typeface="+mj-lt"/>
                <a:cs typeface="Times New Roman"/>
              </a:rPr>
              <a:t>листя</a:t>
            </a:r>
            <a:r>
              <a:rPr lang="en-US" sz="2800" dirty="0">
                <a:latin typeface="Times New Roman"/>
                <a:ea typeface="+mj-lt"/>
                <a:cs typeface="Times New Roman"/>
              </a:rPr>
              <a:t> </a:t>
            </a:r>
            <a:r>
              <a:rPr lang="en-US" sz="2800" err="1">
                <a:latin typeface="Times New Roman"/>
                <a:ea typeface="+mj-lt"/>
                <a:cs typeface="Times New Roman"/>
              </a:rPr>
              <a:t>шкідником</a:t>
            </a:r>
            <a:r>
              <a:rPr lang="en-US" sz="2800" dirty="0">
                <a:latin typeface="Times New Roman"/>
                <a:ea typeface="+mj-lt"/>
                <a:cs typeface="Times New Roman"/>
              </a:rPr>
              <a:t> - </a:t>
            </a:r>
            <a:r>
              <a:rPr lang="en-US" sz="2800" err="1">
                <a:latin typeface="Times New Roman"/>
                <a:ea typeface="+mj-lt"/>
                <a:cs typeface="Times New Roman"/>
              </a:rPr>
              <a:t>Каштановою</a:t>
            </a:r>
            <a:r>
              <a:rPr lang="en-US" sz="2800" dirty="0">
                <a:latin typeface="Times New Roman"/>
                <a:ea typeface="+mj-lt"/>
                <a:cs typeface="Times New Roman"/>
              </a:rPr>
              <a:t> </a:t>
            </a:r>
            <a:r>
              <a:rPr lang="en-US" sz="2800" err="1">
                <a:latin typeface="Times New Roman"/>
                <a:ea typeface="+mj-lt"/>
                <a:cs typeface="Times New Roman"/>
              </a:rPr>
              <a:t>мінуючою</a:t>
            </a:r>
            <a:r>
              <a:rPr lang="en-US" sz="2800" dirty="0">
                <a:latin typeface="Times New Roman"/>
                <a:ea typeface="+mj-lt"/>
                <a:cs typeface="Times New Roman"/>
              </a:rPr>
              <a:t> </a:t>
            </a:r>
            <a:r>
              <a:rPr lang="en-US" sz="2800" err="1">
                <a:latin typeface="Times New Roman"/>
                <a:ea typeface="+mj-lt"/>
                <a:cs typeface="Times New Roman"/>
              </a:rPr>
              <a:t>міллю</a:t>
            </a:r>
            <a:r>
              <a:rPr lang="en-US" sz="2800" dirty="0">
                <a:latin typeface="Times New Roman"/>
                <a:ea typeface="+mj-lt"/>
                <a:cs typeface="Times New Roman"/>
              </a:rPr>
              <a:t> (</a:t>
            </a:r>
            <a:r>
              <a:rPr lang="en-US" sz="2800" i="1" err="1">
                <a:latin typeface="Times New Roman"/>
                <a:ea typeface="+mj-lt"/>
                <a:cs typeface="Times New Roman"/>
              </a:rPr>
              <a:t>Cameraria</a:t>
            </a:r>
            <a:r>
              <a:rPr lang="en-US" sz="2800" i="1" dirty="0">
                <a:latin typeface="Times New Roman"/>
                <a:ea typeface="+mj-lt"/>
                <a:cs typeface="Times New Roman"/>
              </a:rPr>
              <a:t> </a:t>
            </a:r>
            <a:r>
              <a:rPr lang="en-US" sz="2800" i="1" err="1">
                <a:latin typeface="Times New Roman"/>
                <a:ea typeface="+mj-lt"/>
                <a:cs typeface="Times New Roman"/>
              </a:rPr>
              <a:t>ohridella</a:t>
            </a:r>
            <a:r>
              <a:rPr lang="en-US" sz="2800" dirty="0">
                <a:latin typeface="Times New Roman"/>
                <a:ea typeface="+mj-lt"/>
                <a:cs typeface="Times New Roman"/>
              </a:rPr>
              <a:t>).  </a:t>
            </a:r>
            <a:r>
              <a:rPr lang="en-US" sz="2800" err="1">
                <a:latin typeface="Times New Roman"/>
                <a:ea typeface="+mj-lt"/>
                <a:cs typeface="Times New Roman"/>
              </a:rPr>
              <a:t>Це</a:t>
            </a:r>
            <a:r>
              <a:rPr lang="en-US" sz="2800" dirty="0">
                <a:latin typeface="Times New Roman"/>
                <a:ea typeface="+mj-lt"/>
                <a:cs typeface="Times New Roman"/>
              </a:rPr>
              <a:t> </a:t>
            </a:r>
            <a:r>
              <a:rPr lang="en-US" sz="2800" err="1">
                <a:latin typeface="Times New Roman"/>
                <a:ea typeface="+mj-lt"/>
                <a:cs typeface="Times New Roman"/>
              </a:rPr>
              <a:t>специфічний</a:t>
            </a:r>
            <a:r>
              <a:rPr lang="en-US" sz="2800" dirty="0">
                <a:latin typeface="Times New Roman"/>
                <a:ea typeface="+mj-lt"/>
                <a:cs typeface="Times New Roman"/>
              </a:rPr>
              <a:t> </a:t>
            </a:r>
            <a:r>
              <a:rPr lang="en-US" sz="2800" err="1">
                <a:latin typeface="Times New Roman"/>
                <a:ea typeface="+mj-lt"/>
                <a:cs typeface="Times New Roman"/>
              </a:rPr>
              <a:t>фітофаг</a:t>
            </a:r>
            <a:r>
              <a:rPr lang="en-US" sz="2800" dirty="0">
                <a:latin typeface="Times New Roman"/>
                <a:ea typeface="+mj-lt"/>
                <a:cs typeface="Times New Roman"/>
              </a:rPr>
              <a:t>, </a:t>
            </a:r>
            <a:r>
              <a:rPr lang="en-US" sz="2800" err="1">
                <a:latin typeface="Times New Roman"/>
                <a:ea typeface="+mj-lt"/>
                <a:cs typeface="Times New Roman"/>
              </a:rPr>
              <a:t>життєдіяльність</a:t>
            </a:r>
            <a:r>
              <a:rPr lang="en-US" sz="2800" dirty="0">
                <a:latin typeface="Times New Roman"/>
                <a:ea typeface="+mj-lt"/>
                <a:cs typeface="Times New Roman"/>
              </a:rPr>
              <a:t> </a:t>
            </a:r>
            <a:r>
              <a:rPr lang="en-US" sz="2800" err="1">
                <a:latin typeface="Times New Roman"/>
                <a:ea typeface="+mj-lt"/>
                <a:cs typeface="Times New Roman"/>
              </a:rPr>
              <a:t>якого</a:t>
            </a:r>
            <a:r>
              <a:rPr lang="en-US" sz="2800" dirty="0">
                <a:latin typeface="Times New Roman"/>
                <a:ea typeface="+mj-lt"/>
                <a:cs typeface="Times New Roman"/>
              </a:rPr>
              <a:t> </a:t>
            </a:r>
            <a:r>
              <a:rPr lang="en-US" sz="2800" err="1">
                <a:latin typeface="Times New Roman"/>
                <a:ea typeface="+mj-lt"/>
                <a:cs typeface="Times New Roman"/>
              </a:rPr>
              <a:t>залишає</a:t>
            </a:r>
            <a:r>
              <a:rPr lang="en-US" sz="2800" dirty="0">
                <a:latin typeface="Times New Roman"/>
                <a:ea typeface="+mj-lt"/>
                <a:cs typeface="Times New Roman"/>
              </a:rPr>
              <a:t> </a:t>
            </a:r>
            <a:r>
              <a:rPr lang="en-US" sz="2800" err="1">
                <a:latin typeface="Times New Roman"/>
                <a:ea typeface="+mj-lt"/>
                <a:cs typeface="Times New Roman"/>
              </a:rPr>
              <a:t>чіткі</a:t>
            </a:r>
            <a:r>
              <a:rPr lang="en-US" sz="2800" dirty="0">
                <a:latin typeface="Times New Roman"/>
                <a:ea typeface="+mj-lt"/>
                <a:cs typeface="Times New Roman"/>
              </a:rPr>
              <a:t> </a:t>
            </a:r>
            <a:r>
              <a:rPr lang="en-US" sz="2800" err="1">
                <a:latin typeface="Times New Roman"/>
                <a:ea typeface="+mj-lt"/>
                <a:cs typeface="Times New Roman"/>
              </a:rPr>
              <a:t>сліди</a:t>
            </a:r>
            <a:r>
              <a:rPr lang="en-US" sz="2800" dirty="0">
                <a:latin typeface="Times New Roman"/>
                <a:ea typeface="+mj-lt"/>
                <a:cs typeface="Times New Roman"/>
              </a:rPr>
              <a:t> </a:t>
            </a:r>
            <a:r>
              <a:rPr lang="en-US" sz="2800" err="1">
                <a:latin typeface="Times New Roman"/>
                <a:ea typeface="+mj-lt"/>
                <a:cs typeface="Times New Roman"/>
              </a:rPr>
              <a:t>на</a:t>
            </a:r>
            <a:r>
              <a:rPr lang="en-US" sz="2800" dirty="0">
                <a:latin typeface="Times New Roman"/>
                <a:ea typeface="+mj-lt"/>
                <a:cs typeface="Times New Roman"/>
              </a:rPr>
              <a:t> </a:t>
            </a:r>
            <a:r>
              <a:rPr lang="en-US" sz="2800" err="1">
                <a:latin typeface="Times New Roman"/>
                <a:ea typeface="+mj-lt"/>
                <a:cs typeface="Times New Roman"/>
              </a:rPr>
              <a:t>листі</a:t>
            </a:r>
            <a:r>
              <a:rPr lang="en-US" sz="2800" dirty="0">
                <a:latin typeface="Times New Roman"/>
                <a:ea typeface="+mj-lt"/>
                <a:cs typeface="Times New Roman"/>
              </a:rPr>
              <a:t>, </a:t>
            </a:r>
            <a:r>
              <a:rPr lang="en-US" sz="2800" err="1">
                <a:latin typeface="Times New Roman"/>
                <a:ea typeface="+mj-lt"/>
                <a:cs typeface="Times New Roman"/>
              </a:rPr>
              <a:t>що</a:t>
            </a:r>
            <a:r>
              <a:rPr lang="en-US" sz="2800" dirty="0">
                <a:latin typeface="Times New Roman"/>
                <a:ea typeface="+mj-lt"/>
                <a:cs typeface="Times New Roman"/>
              </a:rPr>
              <a:t> </a:t>
            </a:r>
            <a:r>
              <a:rPr lang="en-US" sz="2800" err="1">
                <a:latin typeface="Times New Roman"/>
                <a:ea typeface="+mj-lt"/>
                <a:cs typeface="Times New Roman"/>
              </a:rPr>
              <a:t>дозволяє</a:t>
            </a:r>
            <a:r>
              <a:rPr lang="en-US" sz="2800" dirty="0">
                <a:latin typeface="Times New Roman"/>
                <a:ea typeface="+mj-lt"/>
                <a:cs typeface="Times New Roman"/>
              </a:rPr>
              <a:t> </a:t>
            </a:r>
            <a:r>
              <a:rPr lang="en-US" sz="2800" err="1">
                <a:latin typeface="Times New Roman"/>
                <a:ea typeface="+mj-lt"/>
                <a:cs typeface="Times New Roman"/>
              </a:rPr>
              <a:t>нам</a:t>
            </a:r>
            <a:r>
              <a:rPr lang="en-US" sz="2800" dirty="0">
                <a:latin typeface="Times New Roman"/>
                <a:ea typeface="+mj-lt"/>
                <a:cs typeface="Times New Roman"/>
              </a:rPr>
              <a:t> </a:t>
            </a:r>
            <a:r>
              <a:rPr lang="en-US" sz="2800" err="1">
                <a:latin typeface="Times New Roman"/>
                <a:ea typeface="+mj-lt"/>
                <a:cs typeface="Times New Roman"/>
              </a:rPr>
              <a:t>точно</a:t>
            </a:r>
            <a:r>
              <a:rPr lang="en-US" sz="2800" dirty="0">
                <a:latin typeface="Times New Roman"/>
                <a:ea typeface="+mj-lt"/>
                <a:cs typeface="Times New Roman"/>
              </a:rPr>
              <a:t> </a:t>
            </a:r>
            <a:r>
              <a:rPr lang="en-US" sz="2800" err="1">
                <a:latin typeface="Times New Roman"/>
                <a:ea typeface="+mj-lt"/>
                <a:cs typeface="Times New Roman"/>
              </a:rPr>
              <a:t>розрахувати</a:t>
            </a:r>
            <a:r>
              <a:rPr lang="en-US" sz="2800" dirty="0">
                <a:latin typeface="Times New Roman"/>
                <a:ea typeface="+mj-lt"/>
                <a:cs typeface="Times New Roman"/>
              </a:rPr>
              <a:t> </a:t>
            </a:r>
            <a:r>
              <a:rPr lang="en-US" sz="2800" err="1">
                <a:latin typeface="Times New Roman"/>
                <a:ea typeface="+mj-lt"/>
                <a:cs typeface="Times New Roman"/>
              </a:rPr>
              <a:t>відсоток</a:t>
            </a:r>
            <a:r>
              <a:rPr lang="en-US" sz="2800" dirty="0">
                <a:latin typeface="Times New Roman"/>
                <a:ea typeface="+mj-lt"/>
                <a:cs typeface="Times New Roman"/>
              </a:rPr>
              <a:t> </a:t>
            </a:r>
            <a:r>
              <a:rPr lang="en-US" sz="2800" err="1">
                <a:latin typeface="Times New Roman"/>
                <a:ea typeface="+mj-lt"/>
                <a:cs typeface="Times New Roman"/>
              </a:rPr>
              <a:t>зараження</a:t>
            </a:r>
            <a:r>
              <a:rPr lang="en-US" sz="2800" dirty="0">
                <a:latin typeface="Times New Roman"/>
                <a:ea typeface="+mj-lt"/>
                <a:cs typeface="Times New Roman"/>
              </a:rPr>
              <a:t>.</a:t>
            </a:r>
            <a:br>
              <a:rPr lang="en-US" sz="2800" dirty="0">
                <a:latin typeface="Times New Roman"/>
                <a:cs typeface="Times New Roman"/>
              </a:rPr>
            </a:br>
            <a:endParaRPr lang="en-US"/>
          </a:p>
        </p:txBody>
      </p:sp>
    </p:spTree>
    <p:extLst>
      <p:ext uri="{BB962C8B-B14F-4D97-AF65-F5344CB8AC3E}">
        <p14:creationId xmlns:p14="http://schemas.microsoft.com/office/powerpoint/2010/main" val="3920871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D726414-9753-3AE4-2AAF-1FC44D821B3C}"/>
              </a:ext>
            </a:extLst>
          </p:cNvPr>
          <p:cNvSpPr>
            <a:spLocks noGrp="1"/>
          </p:cNvSpPr>
          <p:nvPr>
            <p:ph type="title"/>
          </p:nvPr>
        </p:nvSpPr>
        <p:spPr>
          <a:xfrm>
            <a:off x="4979566" y="408450"/>
            <a:ext cx="6870101" cy="5924776"/>
          </a:xfrm>
        </p:spPr>
        <p:txBody>
          <a:bodyPr vert="horz" lIns="91440" tIns="45720" rIns="91440" bIns="45720" rtlCol="0" anchor="t">
            <a:noAutofit/>
          </a:bodyPr>
          <a:lstStyle/>
          <a:p>
            <a:pPr algn="just"/>
            <a:r>
              <a:rPr lang="uk-UA" sz="2000" dirty="0">
                <a:solidFill>
                  <a:srgbClr val="0A0A0A"/>
                </a:solidFill>
                <a:latin typeface="Times New Roman"/>
                <a:ea typeface="+mj-lt"/>
                <a:cs typeface="Times New Roman"/>
              </a:rPr>
              <a:t>Каштанова </a:t>
            </a:r>
            <a:r>
              <a:rPr lang="uk-UA" sz="2000" err="1">
                <a:solidFill>
                  <a:srgbClr val="0A0A0A"/>
                </a:solidFill>
                <a:latin typeface="Times New Roman"/>
                <a:ea typeface="+mj-lt"/>
                <a:cs typeface="Times New Roman"/>
              </a:rPr>
              <a:t>мінуюча</a:t>
            </a:r>
            <a:r>
              <a:rPr lang="uk-UA" sz="2000" dirty="0">
                <a:solidFill>
                  <a:srgbClr val="0A0A0A"/>
                </a:solidFill>
                <a:latin typeface="Times New Roman"/>
                <a:ea typeface="+mj-lt"/>
                <a:cs typeface="Times New Roman"/>
              </a:rPr>
              <a:t> міль, відома як </a:t>
            </a:r>
            <a:r>
              <a:rPr lang="uk-UA" sz="2000" i="1" err="1">
                <a:solidFill>
                  <a:srgbClr val="0A0A0A"/>
                </a:solidFill>
                <a:latin typeface="Times New Roman"/>
                <a:cs typeface="Times New Roman"/>
              </a:rPr>
              <a:t>Cameraria</a:t>
            </a:r>
            <a:r>
              <a:rPr lang="uk-UA" sz="2000" i="1" dirty="0">
                <a:solidFill>
                  <a:srgbClr val="0A0A0A"/>
                </a:solidFill>
                <a:latin typeface="Times New Roman"/>
                <a:cs typeface="Times New Roman"/>
              </a:rPr>
              <a:t> </a:t>
            </a:r>
            <a:r>
              <a:rPr lang="uk-UA" sz="2000" i="1" err="1">
                <a:solidFill>
                  <a:srgbClr val="0A0A0A"/>
                </a:solidFill>
                <a:latin typeface="Times New Roman"/>
                <a:cs typeface="Times New Roman"/>
              </a:rPr>
              <a:t>ohridella</a:t>
            </a:r>
            <a:r>
              <a:rPr lang="uk-UA" sz="2000" dirty="0">
                <a:solidFill>
                  <a:srgbClr val="0A0A0A"/>
                </a:solidFill>
                <a:latin typeface="Times New Roman"/>
                <a:cs typeface="Times New Roman"/>
              </a:rPr>
              <a:t>, є дрібним метеликом, личинки якого живуть і харчуються всередині листкової пластини, утворюючи характерні порожнини — міни. Хоча основною кормовою базою цього шкідника є гіркокаштан звичайний, в умовах сильного екологічного дисбалансу міль починає активно паразитувати на кленах, зокрема на клені білому </a:t>
            </a:r>
            <a:r>
              <a:rPr lang="uk-UA" sz="2000">
                <a:solidFill>
                  <a:srgbClr val="0A0A0A"/>
                </a:solidFill>
                <a:latin typeface="Times New Roman"/>
                <a:cs typeface="Times New Roman"/>
              </a:rPr>
              <a:t>та гостролистому.</a:t>
            </a:r>
            <a:r>
              <a:rPr lang="uk-UA" sz="2000" dirty="0">
                <a:solidFill>
                  <a:srgbClr val="0A0A0A"/>
                </a:solidFill>
                <a:latin typeface="Times New Roman"/>
                <a:cs typeface="Times New Roman"/>
              </a:rPr>
              <a:t> Використання каштанової молі на клені як </a:t>
            </a:r>
            <a:r>
              <a:rPr lang="uk-UA" sz="2000" err="1">
                <a:solidFill>
                  <a:srgbClr val="0A0A0A"/>
                </a:solidFill>
                <a:latin typeface="Times New Roman"/>
                <a:cs typeface="Times New Roman"/>
              </a:rPr>
              <a:t>біоіндикатора</a:t>
            </a:r>
            <a:r>
              <a:rPr lang="uk-UA" sz="2000" dirty="0">
                <a:solidFill>
                  <a:srgbClr val="0A0A0A"/>
                </a:solidFill>
                <a:latin typeface="Times New Roman"/>
                <a:cs typeface="Times New Roman"/>
              </a:rPr>
              <a:t> базується на тому, що масове ураження клена відбувається переважно в зонах із високим антропогенним навантаженням. Хімічне забруднення повітря вихлопними газами та накопичення важких металів у ґрунті послаблюють імунітет дерев, знижуючи їхню природну здатність виробляти захисні речовини. Окрім хімічного фактору, на поширення шкідника впливає ефект міського острова тепла: підвищена температура в урбанізованих районах сприяє виживанню личинок на клені та дозволяє молі давати більше поколінь за сезон.</a:t>
            </a:r>
            <a:endParaRPr lang="uk-UA" sz="2000">
              <a:solidFill>
                <a:srgbClr val="262626"/>
              </a:solidFill>
              <a:latin typeface="Times New Roman"/>
              <a:cs typeface="Times New Roman"/>
            </a:endParaRPr>
          </a:p>
          <a:p>
            <a:pPr algn="just"/>
            <a:endParaRPr lang="uk-UA" sz="1800" dirty="0">
              <a:solidFill>
                <a:srgbClr val="0A0A0A"/>
              </a:solidFill>
              <a:latin typeface="Times New Roman"/>
              <a:cs typeface="Times New Roman"/>
            </a:endParaRPr>
          </a:p>
          <a:p>
            <a:endParaRPr lang="uk-UA" sz="1800" dirty="0">
              <a:solidFill>
                <a:srgbClr val="0A0A0A"/>
              </a:solidFill>
              <a:latin typeface="Times New Roman"/>
              <a:cs typeface="Times New Roman"/>
            </a:endParaRPr>
          </a:p>
        </p:txBody>
      </p:sp>
      <p:pic>
        <p:nvPicPr>
          <p:cNvPr id="3" name="Рисунок 2" descr="Зображення, що містить лускокрилі, безхребетні, Міль і метелики, метелик&#10;&#10;Вміст на основі ШІ може бути неправильним.">
            <a:extLst>
              <a:ext uri="{FF2B5EF4-FFF2-40B4-BE49-F238E27FC236}">
                <a16:creationId xmlns:a16="http://schemas.microsoft.com/office/drawing/2014/main" id="{BD654A3B-57B5-46E8-27CF-DC297316B65E}"/>
              </a:ext>
            </a:extLst>
          </p:cNvPr>
          <p:cNvPicPr>
            <a:picLocks noChangeAspect="1"/>
          </p:cNvPicPr>
          <p:nvPr/>
        </p:nvPicPr>
        <p:blipFill>
          <a:blip r:embed="rId2"/>
          <a:stretch>
            <a:fillRect/>
          </a:stretch>
        </p:blipFill>
        <p:spPr>
          <a:xfrm>
            <a:off x="785812" y="1475207"/>
            <a:ext cx="3791129" cy="4468303"/>
          </a:xfrm>
          <a:prstGeom prst="rect">
            <a:avLst/>
          </a:prstGeom>
        </p:spPr>
      </p:pic>
    </p:spTree>
    <p:extLst>
      <p:ext uri="{BB962C8B-B14F-4D97-AF65-F5344CB8AC3E}">
        <p14:creationId xmlns:p14="http://schemas.microsoft.com/office/powerpoint/2010/main" val="2250131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EF44945-24C6-736F-0EEA-B553707A1E4A}"/>
              </a:ext>
            </a:extLst>
          </p:cNvPr>
          <p:cNvSpPr>
            <a:spLocks noGrp="1"/>
          </p:cNvSpPr>
          <p:nvPr>
            <p:ph type="title"/>
          </p:nvPr>
        </p:nvSpPr>
        <p:spPr>
          <a:xfrm>
            <a:off x="1989075" y="624110"/>
            <a:ext cx="9673686" cy="5766625"/>
          </a:xfrm>
        </p:spPr>
        <p:txBody>
          <a:bodyPr vert="horz" lIns="91440" tIns="45720" rIns="91440" bIns="45720" rtlCol="0" anchor="t">
            <a:noAutofit/>
          </a:bodyPr>
          <a:lstStyle/>
          <a:p>
            <a:r>
              <a:rPr lang="uk-UA" sz="2000" b="1" dirty="0">
                <a:latin typeface="Times New Roman"/>
                <a:cs typeface="Times New Roman"/>
              </a:rPr>
              <a:t>Характеристика районів збору матеріалу</a:t>
            </a:r>
          </a:p>
          <a:p>
            <a:r>
              <a:rPr lang="uk-UA" sz="2000" dirty="0">
                <a:latin typeface="Times New Roman"/>
                <a:ea typeface="+mj-lt"/>
                <a:cs typeface="Times New Roman"/>
              </a:rPr>
              <a:t>Дослідження проводилося у трьох локаціях міста Переяслав, що мають різне антропогенне навантаження:</a:t>
            </a:r>
            <a:endParaRPr lang="uk-UA" sz="2000">
              <a:latin typeface="Times New Roman"/>
              <a:cs typeface="Times New Roman"/>
            </a:endParaRPr>
          </a:p>
          <a:p>
            <a:pPr marL="285750" indent="-285750">
              <a:buFont typeface="Arial"/>
              <a:buChar char="•"/>
            </a:pPr>
            <a:r>
              <a:rPr lang="uk-UA" sz="2000" b="1" dirty="0">
                <a:latin typeface="Times New Roman"/>
                <a:ea typeface="+mj-lt"/>
                <a:cs typeface="Times New Roman"/>
              </a:rPr>
              <a:t>Дендропарк Університету Григорія Сковороди (Локація «Контроль»):</a:t>
            </a:r>
            <a:r>
              <a:rPr lang="uk-UA" sz="2000" dirty="0">
                <a:latin typeface="Times New Roman"/>
                <a:ea typeface="+mj-lt"/>
                <a:cs typeface="Times New Roman"/>
              </a:rPr>
              <a:t> Характеризується як зона з мінімальним техногенним впливом. Насадження розташовані віддалено від головних автомагістралей, що забезпечує низький рівень загазованості повітря та сприятливий мікроклімат для росту клена звичайного.</a:t>
            </a:r>
            <a:endParaRPr lang="uk-UA" sz="2000">
              <a:latin typeface="Times New Roman"/>
              <a:cs typeface="Times New Roman"/>
            </a:endParaRPr>
          </a:p>
          <a:p>
            <a:pPr marL="285750" indent="-285750">
              <a:buFont typeface="Arial"/>
              <a:buChar char="•"/>
            </a:pPr>
            <a:r>
              <a:rPr lang="uk-UA" sz="2000" b="1" dirty="0">
                <a:latin typeface="Times New Roman"/>
                <a:ea typeface="+mj-lt"/>
                <a:cs typeface="Times New Roman"/>
              </a:rPr>
              <a:t>Територія поблизу колишньої швейної фабрики «</a:t>
            </a:r>
            <a:r>
              <a:rPr lang="uk-UA" sz="2000" b="1" err="1">
                <a:latin typeface="Times New Roman"/>
                <a:ea typeface="+mj-lt"/>
                <a:cs typeface="Times New Roman"/>
              </a:rPr>
              <a:t>Гаян</a:t>
            </a:r>
            <a:r>
              <a:rPr lang="uk-UA" sz="2000" b="1" dirty="0">
                <a:latin typeface="Times New Roman"/>
                <a:ea typeface="+mj-lt"/>
                <a:cs typeface="Times New Roman"/>
              </a:rPr>
              <a:t>»:</a:t>
            </a:r>
            <a:r>
              <a:rPr lang="uk-UA" sz="2000" dirty="0">
                <a:latin typeface="Times New Roman"/>
                <a:ea typeface="+mj-lt"/>
                <a:cs typeface="Times New Roman"/>
              </a:rPr>
              <a:t> Дана ділянка репрезентує зону середнього антропогенного навантаження. Локація розташована в межах житлової забудови з помірним рухом легкового автотранспорту та наявністю асфальтного покриття безпосередньо біля кореневої системи дерев.</a:t>
            </a:r>
            <a:endParaRPr lang="uk-UA" sz="2000">
              <a:latin typeface="Times New Roman"/>
              <a:cs typeface="Times New Roman"/>
            </a:endParaRPr>
          </a:p>
          <a:p>
            <a:pPr marL="285750" indent="-285750">
              <a:buFont typeface="Arial"/>
              <a:buChar char="•"/>
            </a:pPr>
            <a:r>
              <a:rPr lang="uk-UA" sz="2000" b="1" dirty="0">
                <a:latin typeface="Times New Roman"/>
                <a:ea typeface="+mj-lt"/>
                <a:cs typeface="Times New Roman"/>
              </a:rPr>
              <a:t>Район хлібозаводу та молокозаводу (Промислова зона):</a:t>
            </a:r>
            <a:r>
              <a:rPr lang="uk-UA" sz="2000" dirty="0">
                <a:latin typeface="Times New Roman"/>
                <a:ea typeface="+mj-lt"/>
                <a:cs typeface="Times New Roman"/>
              </a:rPr>
              <a:t> Ділянка з високим рівнем антропогенного пресингу. Окрім викидів від діючих підприємств харчової промисловості, дерева тут зазнають значного впливу від великогабаритного транспорту та високої концентрації вихлопних газів, що створює стресові умови для рослинності.</a:t>
            </a:r>
            <a:endParaRPr lang="uk-UA" sz="2000">
              <a:latin typeface="Times New Roman"/>
              <a:cs typeface="Times New Roman"/>
            </a:endParaRPr>
          </a:p>
          <a:p>
            <a:endParaRPr lang="uk-UA" sz="1600" dirty="0">
              <a:latin typeface="Times New Roman"/>
              <a:cs typeface="Times New Roman"/>
            </a:endParaRPr>
          </a:p>
        </p:txBody>
      </p:sp>
    </p:spTree>
    <p:extLst>
      <p:ext uri="{BB962C8B-B14F-4D97-AF65-F5344CB8AC3E}">
        <p14:creationId xmlns:p14="http://schemas.microsoft.com/office/powerpoint/2010/main" val="2525596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B447AE-AD63-A15E-0429-2448E34DDA59}"/>
              </a:ext>
            </a:extLst>
          </p:cNvPr>
          <p:cNvSpPr>
            <a:spLocks noGrp="1"/>
          </p:cNvSpPr>
          <p:nvPr>
            <p:ph type="title"/>
          </p:nvPr>
        </p:nvSpPr>
        <p:spPr>
          <a:xfrm>
            <a:off x="321301" y="3743997"/>
            <a:ext cx="11585875" cy="2617984"/>
          </a:xfrm>
        </p:spPr>
        <p:txBody>
          <a:bodyPr vert="horz" lIns="91440" tIns="45720" rIns="91440" bIns="45720" rtlCol="0" anchor="t">
            <a:noAutofit/>
          </a:bodyPr>
          <a:lstStyle/>
          <a:p>
            <a:pPr algn="ctr"/>
            <a:r>
              <a:rPr lang="uk-UA" sz="2800" dirty="0">
                <a:latin typeface="Times New Roman"/>
                <a:cs typeface="Times New Roman"/>
              </a:rPr>
              <a:t>   </a:t>
            </a:r>
            <a:r>
              <a:rPr lang="uk-UA" sz="1800" dirty="0">
                <a:latin typeface="Times New Roman"/>
                <a:cs typeface="Times New Roman"/>
              </a:rPr>
              <a:t> Дендропарк Університет                     Район хлібозаводу та молокозаводу               Територія поблизу колишньої                                                                        </a:t>
            </a:r>
            <a:br>
              <a:rPr lang="uk-UA" sz="1800" dirty="0">
                <a:latin typeface="Times New Roman"/>
                <a:cs typeface="Times New Roman"/>
              </a:rPr>
            </a:br>
            <a:r>
              <a:rPr lang="uk-UA" sz="1800" dirty="0">
                <a:latin typeface="Times New Roman"/>
                <a:cs typeface="Times New Roman"/>
              </a:rPr>
              <a:t>          Григорія Сковороди                                                                                                     швейної фабрики «</a:t>
            </a:r>
            <a:r>
              <a:rPr lang="uk-UA" sz="1800" dirty="0" err="1">
                <a:latin typeface="Times New Roman"/>
                <a:cs typeface="Times New Roman"/>
              </a:rPr>
              <a:t>Гаян</a:t>
            </a:r>
            <a:r>
              <a:rPr lang="uk-UA" sz="1800" dirty="0">
                <a:latin typeface="Times New Roman"/>
                <a:cs typeface="Times New Roman"/>
              </a:rPr>
              <a:t>»</a:t>
            </a:r>
            <a:br>
              <a:rPr lang="uk-UA" sz="1800" dirty="0">
                <a:latin typeface="Times New Roman"/>
                <a:cs typeface="Times New Roman"/>
              </a:rPr>
            </a:br>
            <a:br>
              <a:rPr lang="uk-UA" sz="1800" dirty="0">
                <a:latin typeface="Times New Roman"/>
                <a:cs typeface="Times New Roman"/>
              </a:rPr>
            </a:br>
            <a:r>
              <a:rPr lang="uk-UA" sz="2400" dirty="0">
                <a:solidFill>
                  <a:schemeClr val="tx1">
                    <a:lumMod val="95000"/>
                    <a:lumOff val="5000"/>
                  </a:schemeClr>
                </a:solidFill>
                <a:latin typeface="Times New Roman"/>
                <a:cs typeface="Times New Roman"/>
              </a:rPr>
              <a:t>Місця, в яких було зібрано листя </a:t>
            </a:r>
            <a:r>
              <a:rPr lang="uk-UA" sz="2400" dirty="0">
                <a:solidFill>
                  <a:schemeClr val="tx1">
                    <a:lumMod val="95000"/>
                    <a:lumOff val="5000"/>
                  </a:schemeClr>
                </a:solidFill>
                <a:highlight>
                  <a:srgbClr val="FFFFFF"/>
                </a:highlight>
                <a:latin typeface="Times New Roman"/>
                <a:ea typeface="Calibri"/>
                <a:cs typeface="Times New Roman"/>
              </a:rPr>
              <a:t>клена звичайного (</a:t>
            </a:r>
            <a:r>
              <a:rPr lang="uk-UA" sz="2400" dirty="0" err="1">
                <a:solidFill>
                  <a:schemeClr val="tx1">
                    <a:lumMod val="95000"/>
                    <a:lumOff val="5000"/>
                  </a:schemeClr>
                </a:solidFill>
                <a:highlight>
                  <a:srgbClr val="FFFFFF"/>
                </a:highlight>
                <a:latin typeface="Times New Roman"/>
                <a:ea typeface="Calibri"/>
                <a:cs typeface="Times New Roman"/>
              </a:rPr>
              <a:t>Acer</a:t>
            </a:r>
            <a:r>
              <a:rPr lang="uk-UA" sz="2400" dirty="0">
                <a:solidFill>
                  <a:schemeClr val="tx1">
                    <a:lumMod val="95000"/>
                    <a:lumOff val="5000"/>
                  </a:schemeClr>
                </a:solidFill>
                <a:highlight>
                  <a:srgbClr val="FFFFFF"/>
                </a:highlight>
                <a:latin typeface="Times New Roman"/>
                <a:ea typeface="Calibri"/>
                <a:cs typeface="Times New Roman"/>
              </a:rPr>
              <a:t> </a:t>
            </a:r>
            <a:r>
              <a:rPr lang="uk-UA" sz="2400" dirty="0" err="1">
                <a:solidFill>
                  <a:schemeClr val="tx1">
                    <a:lumMod val="95000"/>
                    <a:lumOff val="5000"/>
                  </a:schemeClr>
                </a:solidFill>
                <a:highlight>
                  <a:srgbClr val="FFFFFF"/>
                </a:highlight>
                <a:latin typeface="Times New Roman"/>
                <a:ea typeface="Calibri"/>
                <a:cs typeface="Times New Roman"/>
              </a:rPr>
              <a:t>platanoides</a:t>
            </a:r>
            <a:r>
              <a:rPr lang="uk-UA" sz="2400" dirty="0">
                <a:solidFill>
                  <a:schemeClr val="tx1">
                    <a:lumMod val="95000"/>
                    <a:lumOff val="5000"/>
                  </a:schemeClr>
                </a:solidFill>
                <a:highlight>
                  <a:srgbClr val="FFFFFF"/>
                </a:highlight>
                <a:latin typeface="Times New Roman"/>
                <a:ea typeface="Calibri"/>
                <a:cs typeface="Times New Roman"/>
              </a:rPr>
              <a:t>)</a:t>
            </a:r>
            <a:br>
              <a:rPr lang="uk-UA" sz="2400" dirty="0">
                <a:highlight>
                  <a:srgbClr val="FFFFFF"/>
                </a:highlight>
                <a:latin typeface="Times New Roman"/>
                <a:ea typeface="Calibri"/>
                <a:cs typeface="Times New Roman"/>
              </a:rPr>
            </a:br>
            <a:endParaRPr lang="uk-UA" sz="4400"/>
          </a:p>
        </p:txBody>
      </p:sp>
      <p:pic>
        <p:nvPicPr>
          <p:cNvPr id="4" name="Рисунок 3" descr="Зображення, що містить знімок екрана, карта, Аерофотозйомка, повітряний&#10;&#10;Вміст на основі ШІ може бути неправильним.">
            <a:extLst>
              <a:ext uri="{FF2B5EF4-FFF2-40B4-BE49-F238E27FC236}">
                <a16:creationId xmlns:a16="http://schemas.microsoft.com/office/drawing/2014/main" id="{D0B72ABE-B783-A54F-C9DC-2C185D4DC221}"/>
              </a:ext>
            </a:extLst>
          </p:cNvPr>
          <p:cNvPicPr>
            <a:picLocks noChangeAspect="1"/>
          </p:cNvPicPr>
          <p:nvPr/>
        </p:nvPicPr>
        <p:blipFill>
          <a:blip r:embed="rId2"/>
          <a:stretch>
            <a:fillRect/>
          </a:stretch>
        </p:blipFill>
        <p:spPr>
          <a:xfrm>
            <a:off x="321064" y="374082"/>
            <a:ext cx="4001758" cy="3033082"/>
          </a:xfrm>
          <a:prstGeom prst="rect">
            <a:avLst/>
          </a:prstGeom>
        </p:spPr>
      </p:pic>
      <p:pic>
        <p:nvPicPr>
          <p:cNvPr id="7" name="Рисунок 6" descr="Зображення, що містить пішохідний перехід, будівля, перехрестя, роздоріжжя&#10;&#10;Вміст на основі ШІ може бути неправильним.">
            <a:extLst>
              <a:ext uri="{FF2B5EF4-FFF2-40B4-BE49-F238E27FC236}">
                <a16:creationId xmlns:a16="http://schemas.microsoft.com/office/drawing/2014/main" id="{B048B79A-3B18-35BB-BD85-B98E3128D9EF}"/>
              </a:ext>
            </a:extLst>
          </p:cNvPr>
          <p:cNvPicPr>
            <a:picLocks noChangeAspect="1"/>
          </p:cNvPicPr>
          <p:nvPr/>
        </p:nvPicPr>
        <p:blipFill>
          <a:blip r:embed="rId3"/>
          <a:stretch>
            <a:fillRect/>
          </a:stretch>
        </p:blipFill>
        <p:spPr>
          <a:xfrm>
            <a:off x="4586827" y="382977"/>
            <a:ext cx="3780347" cy="2929027"/>
          </a:xfrm>
          <a:prstGeom prst="rect">
            <a:avLst/>
          </a:prstGeom>
        </p:spPr>
      </p:pic>
      <p:pic>
        <p:nvPicPr>
          <p:cNvPr id="3" name="Рисунок 2" descr="Зображення, що містить Аерофотозйомка, повітряний, Вид із пташиного польоту, просто неба&#10;&#10;Вміст на основі ШІ може бути неправильним.">
            <a:extLst>
              <a:ext uri="{FF2B5EF4-FFF2-40B4-BE49-F238E27FC236}">
                <a16:creationId xmlns:a16="http://schemas.microsoft.com/office/drawing/2014/main" id="{92182DD7-74E5-0D8A-A3AA-AC22DD51F25B}"/>
              </a:ext>
            </a:extLst>
          </p:cNvPr>
          <p:cNvPicPr>
            <a:picLocks noChangeAspect="1"/>
          </p:cNvPicPr>
          <p:nvPr/>
        </p:nvPicPr>
        <p:blipFill>
          <a:blip r:embed="rId4"/>
          <a:stretch>
            <a:fillRect/>
          </a:stretch>
        </p:blipFill>
        <p:spPr>
          <a:xfrm>
            <a:off x="8628483" y="377675"/>
            <a:ext cx="3317037" cy="2997141"/>
          </a:xfrm>
          <a:prstGeom prst="rect">
            <a:avLst/>
          </a:prstGeom>
        </p:spPr>
      </p:pic>
    </p:spTree>
    <p:extLst>
      <p:ext uri="{BB962C8B-B14F-4D97-AF65-F5344CB8AC3E}">
        <p14:creationId xmlns:p14="http://schemas.microsoft.com/office/powerpoint/2010/main" val="19275801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A8FB84B-DF38-2B34-F7B0-550696A5EB14}"/>
              </a:ext>
            </a:extLst>
          </p:cNvPr>
          <p:cNvSpPr>
            <a:spLocks noGrp="1"/>
          </p:cNvSpPr>
          <p:nvPr>
            <p:ph type="title"/>
          </p:nvPr>
        </p:nvSpPr>
        <p:spPr>
          <a:xfrm>
            <a:off x="2147226" y="624110"/>
            <a:ext cx="9357385" cy="5694739"/>
          </a:xfrm>
        </p:spPr>
        <p:txBody>
          <a:bodyPr>
            <a:normAutofit/>
          </a:bodyPr>
          <a:lstStyle/>
          <a:p>
            <a:r>
              <a:rPr lang="uk-UA" sz="2400" b="1" dirty="0">
                <a:solidFill>
                  <a:schemeClr val="tx1"/>
                </a:solidFill>
                <a:latin typeface="Times New Roman"/>
                <a:cs typeface="Times New Roman"/>
              </a:rPr>
              <a:t>Методика дослідження</a:t>
            </a:r>
          </a:p>
          <a:p>
            <a:r>
              <a:rPr lang="uk-UA" sz="2400" dirty="0">
                <a:solidFill>
                  <a:schemeClr val="tx1"/>
                </a:solidFill>
                <a:latin typeface="Times New Roman"/>
                <a:ea typeface="+mj-lt"/>
                <a:cs typeface="Times New Roman"/>
              </a:rPr>
              <a:t>Для проведення екологічного моніторингу використовувався метод візуального обліку пошкоджень листових пластинок клена звичайного (</a:t>
            </a:r>
            <a:r>
              <a:rPr lang="uk-UA" sz="2400" i="1" dirty="0" err="1">
                <a:solidFill>
                  <a:schemeClr val="tx1"/>
                </a:solidFill>
                <a:latin typeface="Times New Roman"/>
                <a:ea typeface="+mj-lt"/>
                <a:cs typeface="Times New Roman"/>
              </a:rPr>
              <a:t>Acer</a:t>
            </a:r>
            <a:r>
              <a:rPr lang="uk-UA" sz="2400" i="1" dirty="0">
                <a:solidFill>
                  <a:schemeClr val="tx1"/>
                </a:solidFill>
                <a:latin typeface="Times New Roman"/>
                <a:ea typeface="+mj-lt"/>
                <a:cs typeface="Times New Roman"/>
              </a:rPr>
              <a:t> </a:t>
            </a:r>
            <a:r>
              <a:rPr lang="uk-UA" sz="2400" i="1" dirty="0" err="1">
                <a:solidFill>
                  <a:schemeClr val="tx1"/>
                </a:solidFill>
                <a:latin typeface="Times New Roman"/>
                <a:ea typeface="+mj-lt"/>
                <a:cs typeface="Times New Roman"/>
              </a:rPr>
              <a:t>platanoides</a:t>
            </a:r>
            <a:r>
              <a:rPr lang="uk-UA" sz="2400" dirty="0">
                <a:solidFill>
                  <a:schemeClr val="tx1"/>
                </a:solidFill>
                <a:latin typeface="Times New Roman"/>
                <a:ea typeface="+mj-lt"/>
                <a:cs typeface="Times New Roman"/>
              </a:rPr>
              <a:t>). Дослідження проводилось у </a:t>
            </a:r>
            <a:r>
              <a:rPr lang="uk-UA" sz="2400" dirty="0" err="1">
                <a:solidFill>
                  <a:schemeClr val="tx1"/>
                </a:solidFill>
                <a:latin typeface="Times New Roman"/>
                <a:ea typeface="+mj-lt"/>
                <a:cs typeface="Times New Roman"/>
              </a:rPr>
              <a:t>літньо</a:t>
            </a:r>
            <a:r>
              <a:rPr lang="uk-UA" sz="2400" dirty="0">
                <a:solidFill>
                  <a:schemeClr val="tx1"/>
                </a:solidFill>
                <a:latin typeface="Times New Roman"/>
                <a:ea typeface="+mj-lt"/>
                <a:cs typeface="Times New Roman"/>
              </a:rPr>
              <a:t>-осінній період 2025 року.</a:t>
            </a:r>
            <a:endParaRPr lang="uk-UA" sz="2400" dirty="0">
              <a:solidFill>
                <a:schemeClr val="tx1"/>
              </a:solidFill>
              <a:latin typeface="Times New Roman"/>
              <a:cs typeface="Times New Roman"/>
            </a:endParaRPr>
          </a:p>
          <a:p>
            <a:r>
              <a:rPr lang="uk-UA" sz="2400" dirty="0">
                <a:solidFill>
                  <a:schemeClr val="tx1"/>
                </a:solidFill>
                <a:latin typeface="Times New Roman"/>
                <a:ea typeface="+mj-lt"/>
                <a:cs typeface="Times New Roman"/>
              </a:rPr>
              <a:t>Процедура дослідження включала наступні етапи:</a:t>
            </a:r>
            <a:endParaRPr lang="uk-UA" sz="2400" dirty="0">
              <a:solidFill>
                <a:schemeClr val="tx1"/>
              </a:solidFill>
              <a:latin typeface="Times New Roman"/>
              <a:cs typeface="Times New Roman"/>
            </a:endParaRPr>
          </a:p>
          <a:p>
            <a:pPr marL="285750" indent="-285750">
              <a:buFont typeface="Arial"/>
              <a:buChar char="•"/>
            </a:pPr>
            <a:r>
              <a:rPr lang="uk-UA" sz="2400" dirty="0">
                <a:solidFill>
                  <a:schemeClr val="tx1"/>
                </a:solidFill>
                <a:latin typeface="Times New Roman"/>
                <a:ea typeface="+mj-lt"/>
                <a:cs typeface="Times New Roman"/>
              </a:rPr>
              <a:t>Вибір локацій: Було обрано три ділянки з різним рівнем антропогенного впливу:</a:t>
            </a:r>
            <a:endParaRPr lang="uk-UA" sz="2400" dirty="0">
              <a:solidFill>
                <a:schemeClr val="tx1"/>
              </a:solidFill>
              <a:latin typeface="Times New Roman"/>
              <a:cs typeface="Times New Roman"/>
            </a:endParaRPr>
          </a:p>
          <a:p>
            <a:pPr marL="285750" lvl="1" indent="-285750">
              <a:buFont typeface="Arial"/>
              <a:buChar char="•"/>
            </a:pPr>
            <a:r>
              <a:rPr lang="uk-UA" sz="2400" i="1" dirty="0">
                <a:solidFill>
                  <a:schemeClr val="tx1"/>
                </a:solidFill>
                <a:latin typeface="Times New Roman"/>
                <a:ea typeface="+mj-lt"/>
                <a:cs typeface="Times New Roman"/>
              </a:rPr>
              <a:t>Дендропарк Університету Григорія Сковороди</a:t>
            </a:r>
            <a:r>
              <a:rPr lang="uk-UA" sz="2400" dirty="0">
                <a:solidFill>
                  <a:schemeClr val="tx1"/>
                </a:solidFill>
                <a:latin typeface="Times New Roman"/>
                <a:ea typeface="+mj-lt"/>
                <a:cs typeface="Times New Roman"/>
              </a:rPr>
              <a:t> — умовно чиста зона (контроль).</a:t>
            </a:r>
            <a:endParaRPr lang="uk-UA" sz="2400">
              <a:solidFill>
                <a:schemeClr val="tx1"/>
              </a:solidFill>
              <a:latin typeface="Times New Roman"/>
              <a:cs typeface="Times New Roman"/>
            </a:endParaRPr>
          </a:p>
          <a:p>
            <a:pPr marL="285750" lvl="1" indent="-285750">
              <a:buFont typeface="Arial"/>
              <a:buChar char="•"/>
            </a:pPr>
            <a:r>
              <a:rPr lang="uk-UA" sz="2400" i="1" dirty="0">
                <a:solidFill>
                  <a:schemeClr val="tx1"/>
                </a:solidFill>
                <a:latin typeface="Times New Roman"/>
                <a:ea typeface="+mj-lt"/>
                <a:cs typeface="Times New Roman"/>
              </a:rPr>
              <a:t>Район швейної фабрики «</a:t>
            </a:r>
            <a:r>
              <a:rPr lang="uk-UA" sz="2400" i="1" dirty="0" err="1">
                <a:solidFill>
                  <a:schemeClr val="tx1"/>
                </a:solidFill>
                <a:latin typeface="Times New Roman"/>
                <a:ea typeface="+mj-lt"/>
                <a:cs typeface="Times New Roman"/>
              </a:rPr>
              <a:t>Гаян</a:t>
            </a:r>
            <a:r>
              <a:rPr lang="uk-UA" sz="2400" i="1" dirty="0">
                <a:solidFill>
                  <a:schemeClr val="tx1"/>
                </a:solidFill>
                <a:latin typeface="Times New Roman"/>
                <a:ea typeface="+mj-lt"/>
                <a:cs typeface="Times New Roman"/>
              </a:rPr>
              <a:t>»</a:t>
            </a:r>
            <a:r>
              <a:rPr lang="uk-UA" sz="2400" dirty="0">
                <a:solidFill>
                  <a:schemeClr val="tx1"/>
                </a:solidFill>
                <a:latin typeface="Times New Roman"/>
                <a:ea typeface="+mj-lt"/>
                <a:cs typeface="Times New Roman"/>
              </a:rPr>
              <a:t> — зона середнього навантаження.</a:t>
            </a:r>
            <a:endParaRPr lang="uk-UA" sz="2400">
              <a:solidFill>
                <a:schemeClr val="tx1"/>
              </a:solidFill>
              <a:latin typeface="Times New Roman"/>
              <a:cs typeface="Times New Roman"/>
            </a:endParaRPr>
          </a:p>
          <a:p>
            <a:pPr marL="285750" lvl="1" indent="-285750">
              <a:buFont typeface="Arial"/>
              <a:buChar char="•"/>
            </a:pPr>
            <a:r>
              <a:rPr lang="uk-UA" sz="2400" i="1" dirty="0">
                <a:solidFill>
                  <a:schemeClr val="tx1"/>
                </a:solidFill>
                <a:latin typeface="Times New Roman"/>
                <a:ea typeface="+mj-lt"/>
                <a:cs typeface="Times New Roman"/>
              </a:rPr>
              <a:t>Промислова зона (</a:t>
            </a:r>
            <a:r>
              <a:rPr lang="uk-UA" sz="2400" i="1" dirty="0" err="1">
                <a:solidFill>
                  <a:schemeClr val="tx1"/>
                </a:solidFill>
                <a:latin typeface="Times New Roman"/>
                <a:ea typeface="+mj-lt"/>
                <a:cs typeface="Times New Roman"/>
              </a:rPr>
              <a:t>хлібо</a:t>
            </a:r>
            <a:r>
              <a:rPr lang="uk-UA" sz="2400" i="1" dirty="0">
                <a:solidFill>
                  <a:schemeClr val="tx1"/>
                </a:solidFill>
                <a:latin typeface="Times New Roman"/>
                <a:ea typeface="+mj-lt"/>
                <a:cs typeface="Times New Roman"/>
              </a:rPr>
              <a:t>- та молокозавод)</a:t>
            </a:r>
            <a:r>
              <a:rPr lang="uk-UA" sz="2400" dirty="0">
                <a:solidFill>
                  <a:schemeClr val="tx1"/>
                </a:solidFill>
                <a:latin typeface="Times New Roman"/>
                <a:ea typeface="+mj-lt"/>
                <a:cs typeface="Times New Roman"/>
              </a:rPr>
              <a:t> — зона високого навантаження.</a:t>
            </a:r>
            <a:endParaRPr lang="uk-UA" sz="2400">
              <a:solidFill>
                <a:schemeClr val="tx1"/>
              </a:solidFill>
              <a:latin typeface="Times New Roman"/>
              <a:cs typeface="Times New Roman"/>
            </a:endParaRPr>
          </a:p>
          <a:p>
            <a:endParaRPr lang="uk-UA" sz="2400" dirty="0">
              <a:solidFill>
                <a:schemeClr val="tx1"/>
              </a:solidFill>
              <a:latin typeface="Times New Roman"/>
              <a:cs typeface="Times New Roman"/>
            </a:endParaRPr>
          </a:p>
        </p:txBody>
      </p:sp>
    </p:spTree>
    <p:extLst>
      <p:ext uri="{BB962C8B-B14F-4D97-AF65-F5344CB8AC3E}">
        <p14:creationId xmlns:p14="http://schemas.microsoft.com/office/powerpoint/2010/main" val="4032449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7943CFA-BAEB-186C-094E-554A684B7E3B}"/>
              </a:ext>
            </a:extLst>
          </p:cNvPr>
          <p:cNvSpPr>
            <a:spLocks noGrp="1"/>
          </p:cNvSpPr>
          <p:nvPr>
            <p:ph type="title"/>
          </p:nvPr>
        </p:nvSpPr>
        <p:spPr>
          <a:xfrm>
            <a:off x="6172886" y="624110"/>
            <a:ext cx="5331725" cy="5479078"/>
          </a:xfrm>
        </p:spPr>
        <p:txBody>
          <a:bodyPr vert="horz" lIns="91440" tIns="45720" rIns="91440" bIns="45720" rtlCol="0" anchor="t">
            <a:noAutofit/>
          </a:bodyPr>
          <a:lstStyle/>
          <a:p>
            <a:r>
              <a:rPr lang="uk-UA" sz="3200" b="1" dirty="0">
                <a:latin typeface="Times New Roman"/>
                <a:ea typeface="+mj-lt"/>
                <a:cs typeface="Times New Roman"/>
              </a:rPr>
              <a:t>Відбір проб:</a:t>
            </a:r>
            <a:r>
              <a:rPr lang="uk-UA" sz="3200" dirty="0">
                <a:latin typeface="Times New Roman"/>
                <a:ea typeface="+mj-lt"/>
                <a:cs typeface="Times New Roman"/>
              </a:rPr>
              <a:t> На кожній ділянці методом випадкового вибору було обстежено по 5 дерев клена середнього вікового стану. З кожного дерева на рівні 1,5–2 метрів відбиралося по 50 листків з різних сторін крони. Загальна вибірка для кожної локації склала </a:t>
            </a:r>
            <a:r>
              <a:rPr lang="uk-UA" sz="3200" b="1" dirty="0">
                <a:latin typeface="Times New Roman"/>
                <a:ea typeface="+mj-lt"/>
                <a:cs typeface="Times New Roman"/>
              </a:rPr>
              <a:t>250 одиниць</a:t>
            </a:r>
            <a:r>
              <a:rPr lang="uk-UA" sz="3200" dirty="0">
                <a:latin typeface="Times New Roman"/>
                <a:ea typeface="+mj-lt"/>
                <a:cs typeface="Times New Roman"/>
              </a:rPr>
              <a:t> (сумарно 750 листків).</a:t>
            </a:r>
            <a:endParaRPr lang="uk-UA" sz="3200">
              <a:latin typeface="Times New Roman"/>
              <a:cs typeface="Times New Roman"/>
            </a:endParaRPr>
          </a:p>
        </p:txBody>
      </p:sp>
      <p:pic>
        <p:nvPicPr>
          <p:cNvPr id="3" name="Рисунок 2" descr="Зображення, що містить риф, квітка, рослина&#10;&#10;Вміст на основі ШІ може бути неправильним.">
            <a:extLst>
              <a:ext uri="{FF2B5EF4-FFF2-40B4-BE49-F238E27FC236}">
                <a16:creationId xmlns:a16="http://schemas.microsoft.com/office/drawing/2014/main" id="{992A1243-FEB8-1E42-F376-F10ABC72924E}"/>
              </a:ext>
            </a:extLst>
          </p:cNvPr>
          <p:cNvPicPr>
            <a:picLocks noChangeAspect="1"/>
          </p:cNvPicPr>
          <p:nvPr/>
        </p:nvPicPr>
        <p:blipFill>
          <a:blip r:embed="rId2"/>
          <a:stretch>
            <a:fillRect/>
          </a:stretch>
        </p:blipFill>
        <p:spPr>
          <a:xfrm rot="5400000">
            <a:off x="821456" y="729778"/>
            <a:ext cx="4434338" cy="5393846"/>
          </a:xfrm>
          <a:prstGeom prst="rect">
            <a:avLst/>
          </a:prstGeom>
        </p:spPr>
      </p:pic>
    </p:spTree>
    <p:extLst>
      <p:ext uri="{BB962C8B-B14F-4D97-AF65-F5344CB8AC3E}">
        <p14:creationId xmlns:p14="http://schemas.microsoft.com/office/powerpoint/2010/main" val="1948856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52466B5-7F3B-F9AD-FE8D-C2372A3C737A}"/>
              </a:ext>
            </a:extLst>
          </p:cNvPr>
          <p:cNvSpPr>
            <a:spLocks noGrp="1"/>
          </p:cNvSpPr>
          <p:nvPr>
            <p:ph type="title"/>
          </p:nvPr>
        </p:nvSpPr>
        <p:spPr>
          <a:xfrm>
            <a:off x="5770320" y="667242"/>
            <a:ext cx="6021838" cy="5536588"/>
          </a:xfrm>
        </p:spPr>
        <p:txBody>
          <a:bodyPr>
            <a:normAutofit fontScale="90000"/>
          </a:bodyPr>
          <a:lstStyle/>
          <a:p>
            <a:r>
              <a:rPr lang="uk-UA" sz="3100" b="1" dirty="0">
                <a:latin typeface="Times New Roman"/>
                <a:ea typeface="+mj-lt"/>
                <a:cs typeface="Times New Roman"/>
              </a:rPr>
              <a:t>Лабораторний аналіз:</a:t>
            </a:r>
            <a:r>
              <a:rPr lang="uk-UA" sz="3100" dirty="0">
                <a:latin typeface="Times New Roman"/>
                <a:ea typeface="+mj-lt"/>
                <a:cs typeface="Times New Roman"/>
              </a:rPr>
              <a:t> Зібраний матеріал аналізувався на наявність мін, інших пошкоджень, спричинених фітофагами (каштановою </a:t>
            </a:r>
            <a:r>
              <a:rPr lang="uk-UA" sz="3100" err="1">
                <a:latin typeface="Times New Roman"/>
                <a:ea typeface="+mj-lt"/>
                <a:cs typeface="Times New Roman"/>
              </a:rPr>
              <a:t>мінуючою</a:t>
            </a:r>
            <a:r>
              <a:rPr lang="uk-UA" sz="3100" dirty="0">
                <a:latin typeface="Times New Roman"/>
                <a:ea typeface="+mj-lt"/>
                <a:cs typeface="Times New Roman"/>
              </a:rPr>
              <a:t> міллю </a:t>
            </a:r>
            <a:r>
              <a:rPr lang="en-US" sz="3100" i="1" dirty="0">
                <a:solidFill>
                  <a:schemeClr val="tx1">
                    <a:lumMod val="95000"/>
                    <a:lumOff val="5000"/>
                  </a:schemeClr>
                </a:solidFill>
                <a:latin typeface="Times New Roman"/>
                <a:ea typeface="+mj-lt"/>
                <a:cs typeface="Times New Roman"/>
              </a:rPr>
              <a:t>(</a:t>
            </a:r>
            <a:r>
              <a:rPr lang="en-US" sz="3100" i="1" err="1">
                <a:solidFill>
                  <a:schemeClr val="tx1">
                    <a:lumMod val="95000"/>
                    <a:lumOff val="5000"/>
                  </a:schemeClr>
                </a:solidFill>
                <a:latin typeface="Times New Roman"/>
                <a:ea typeface="+mj-lt"/>
                <a:cs typeface="Times New Roman"/>
              </a:rPr>
              <a:t>Cameraria</a:t>
            </a:r>
            <a:r>
              <a:rPr lang="en-US" sz="3100" i="1" dirty="0">
                <a:solidFill>
                  <a:schemeClr val="tx1">
                    <a:lumMod val="95000"/>
                    <a:lumOff val="5000"/>
                  </a:schemeClr>
                </a:solidFill>
                <a:latin typeface="Times New Roman"/>
                <a:ea typeface="+mj-lt"/>
                <a:cs typeface="Times New Roman"/>
              </a:rPr>
              <a:t> </a:t>
            </a:r>
            <a:r>
              <a:rPr lang="en-US" sz="3100" i="1" err="1">
                <a:solidFill>
                  <a:schemeClr val="tx1">
                    <a:lumMod val="95000"/>
                    <a:lumOff val="5000"/>
                  </a:schemeClr>
                </a:solidFill>
                <a:latin typeface="Times New Roman"/>
                <a:ea typeface="+mj-lt"/>
                <a:cs typeface="Times New Roman"/>
              </a:rPr>
              <a:t>ohridella</a:t>
            </a:r>
            <a:r>
              <a:rPr lang="en-US" sz="3100" i="1" dirty="0">
                <a:solidFill>
                  <a:schemeClr val="tx1">
                    <a:lumMod val="95000"/>
                    <a:lumOff val="5000"/>
                  </a:schemeClr>
                </a:solidFill>
                <a:latin typeface="Times New Roman"/>
                <a:ea typeface="+mj-lt"/>
                <a:cs typeface="Times New Roman"/>
              </a:rPr>
              <a:t>)</a:t>
            </a:r>
            <a:endParaRPr lang="en-US" sz="3100" i="1">
              <a:solidFill>
                <a:schemeClr val="tx1">
                  <a:lumMod val="95000"/>
                  <a:lumOff val="5000"/>
                </a:schemeClr>
              </a:solidFill>
              <a:latin typeface="Times New Roman"/>
              <a:cs typeface="Times New Roman"/>
            </a:endParaRPr>
          </a:p>
          <a:p>
            <a:r>
              <a:rPr lang="uk-UA" sz="3100" b="1" dirty="0">
                <a:latin typeface="Times New Roman"/>
                <a:ea typeface="+mj-lt"/>
                <a:cs typeface="Times New Roman"/>
              </a:rPr>
              <a:t>Математична обробка:</a:t>
            </a:r>
            <a:r>
              <a:rPr lang="uk-UA" sz="3100" dirty="0">
                <a:latin typeface="Times New Roman"/>
                <a:ea typeface="+mj-lt"/>
                <a:cs typeface="Times New Roman"/>
              </a:rPr>
              <a:t> Розрахунок частоти зустрічальності ураження </a:t>
            </a:r>
            <a:br>
              <a:rPr lang="uk-UA" sz="3100" dirty="0">
                <a:latin typeface="Times New Roman"/>
                <a:ea typeface="+mj-lt"/>
                <a:cs typeface="Times New Roman"/>
              </a:rPr>
            </a:br>
            <a:br>
              <a:rPr lang="uk-UA" sz="3100" dirty="0">
                <a:latin typeface="Times New Roman"/>
                <a:ea typeface="+mj-lt"/>
                <a:cs typeface="Times New Roman"/>
              </a:rPr>
            </a:br>
            <a:br>
              <a:rPr lang="uk-UA" sz="3100" dirty="0">
                <a:latin typeface="Times New Roman"/>
                <a:ea typeface="+mj-lt"/>
                <a:cs typeface="Times New Roman"/>
              </a:rPr>
            </a:br>
            <a:r>
              <a:rPr lang="uk-UA" sz="3100" dirty="0">
                <a:latin typeface="Times New Roman"/>
                <a:ea typeface="+mj-lt"/>
                <a:cs typeface="Times New Roman"/>
              </a:rPr>
              <a:t>де n— кількість уражених листків, N — загальна кількість листків у пробі (250 шт.)</a:t>
            </a:r>
            <a:endParaRPr lang="uk-UA" sz="3100">
              <a:latin typeface="Times New Roman"/>
              <a:cs typeface="Times New Roman"/>
            </a:endParaRPr>
          </a:p>
          <a:p>
            <a:br>
              <a:rPr lang="en-US" dirty="0"/>
            </a:br>
            <a:endParaRPr lang="en-US" dirty="0"/>
          </a:p>
          <a:p>
            <a:endParaRPr lang="uk-UA" dirty="0"/>
          </a:p>
        </p:txBody>
      </p:sp>
      <p:pic>
        <p:nvPicPr>
          <p:cNvPr id="3" name="Рисунок 2" descr="Зображення, що містить Шрифт, білий, текст, типографія&#10;&#10;Вміст на основі ШІ може бути неправильним.">
            <a:extLst>
              <a:ext uri="{FF2B5EF4-FFF2-40B4-BE49-F238E27FC236}">
                <a16:creationId xmlns:a16="http://schemas.microsoft.com/office/drawing/2014/main" id="{B1B84C20-457E-47FE-4F0F-E935C22BF691}"/>
              </a:ext>
            </a:extLst>
          </p:cNvPr>
          <p:cNvPicPr>
            <a:picLocks noChangeAspect="1"/>
          </p:cNvPicPr>
          <p:nvPr/>
        </p:nvPicPr>
        <p:blipFill>
          <a:blip r:embed="rId2"/>
          <a:stretch>
            <a:fillRect/>
          </a:stretch>
        </p:blipFill>
        <p:spPr>
          <a:xfrm>
            <a:off x="5771161" y="3589847"/>
            <a:ext cx="2044280" cy="943514"/>
          </a:xfrm>
          <a:prstGeom prst="rect">
            <a:avLst/>
          </a:prstGeom>
        </p:spPr>
      </p:pic>
      <p:pic>
        <p:nvPicPr>
          <p:cNvPr id="4" name="Рисунок 3" descr="Зображення, що містить особа, у приміщенні, стіна, швейна машина&#10;&#10;Вміст на основі ШІ може бути неправильним.">
            <a:extLst>
              <a:ext uri="{FF2B5EF4-FFF2-40B4-BE49-F238E27FC236}">
                <a16:creationId xmlns:a16="http://schemas.microsoft.com/office/drawing/2014/main" id="{50C0E6AF-1244-BE2A-6D8B-453608380A9D}"/>
              </a:ext>
            </a:extLst>
          </p:cNvPr>
          <p:cNvPicPr>
            <a:picLocks noChangeAspect="1"/>
          </p:cNvPicPr>
          <p:nvPr/>
        </p:nvPicPr>
        <p:blipFill>
          <a:blip r:embed="rId3"/>
          <a:stretch>
            <a:fillRect/>
          </a:stretch>
        </p:blipFill>
        <p:spPr>
          <a:xfrm>
            <a:off x="587316" y="665942"/>
            <a:ext cx="4935747" cy="4922267"/>
          </a:xfrm>
          <a:prstGeom prst="rect">
            <a:avLst/>
          </a:prstGeom>
        </p:spPr>
      </p:pic>
    </p:spTree>
    <p:extLst>
      <p:ext uri="{BB962C8B-B14F-4D97-AF65-F5344CB8AC3E}">
        <p14:creationId xmlns:p14="http://schemas.microsoft.com/office/powerpoint/2010/main" val="2801363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91BDF1B-2DF3-1338-EB6A-E067463B9071}"/>
              </a:ext>
            </a:extLst>
          </p:cNvPr>
          <p:cNvSpPr>
            <a:spLocks noGrp="1"/>
          </p:cNvSpPr>
          <p:nvPr>
            <p:ph type="title"/>
          </p:nvPr>
        </p:nvSpPr>
        <p:spPr>
          <a:xfrm>
            <a:off x="1888434" y="624110"/>
            <a:ext cx="9616177" cy="2689870"/>
          </a:xfrm>
        </p:spPr>
        <p:txBody>
          <a:bodyPr vert="horz" lIns="91440" tIns="45720" rIns="91440" bIns="45720" rtlCol="0" anchor="t">
            <a:noAutofit/>
          </a:bodyPr>
          <a:lstStyle/>
          <a:p>
            <a:r>
              <a:rPr lang="uk-UA" sz="2400" dirty="0">
                <a:ea typeface="+mj-lt"/>
                <a:cs typeface="+mj-lt"/>
              </a:rPr>
              <a:t>Для кількісної оцінки антропогенного навантаження було проведено аналіз ураження листкових пластинок </a:t>
            </a:r>
            <a:r>
              <a:rPr lang="uk-UA" sz="2400" dirty="0" err="1">
                <a:ea typeface="+mj-lt"/>
                <a:cs typeface="+mj-lt"/>
              </a:rPr>
              <a:t>Acer</a:t>
            </a:r>
            <a:r>
              <a:rPr lang="uk-UA" sz="2400" dirty="0">
                <a:ea typeface="+mj-lt"/>
                <a:cs typeface="+mj-lt"/>
              </a:rPr>
              <a:t> </a:t>
            </a:r>
            <a:r>
              <a:rPr lang="uk-UA" sz="2400" dirty="0" err="1">
                <a:ea typeface="+mj-lt"/>
                <a:cs typeface="+mj-lt"/>
              </a:rPr>
              <a:t>platanoides</a:t>
            </a:r>
            <a:r>
              <a:rPr lang="uk-UA" sz="2400" dirty="0">
                <a:ea typeface="+mj-lt"/>
                <a:cs typeface="+mj-lt"/>
              </a:rPr>
              <a:t> у різних функціональних зонах міста. Результати розрахунків частоти зустрічальності фітофагів наведено в таблиці 1</a:t>
            </a:r>
            <a:br>
              <a:rPr lang="uk-UA" sz="2400" dirty="0">
                <a:ea typeface="+mj-lt"/>
                <a:cs typeface="+mj-lt"/>
              </a:rPr>
            </a:br>
            <a:r>
              <a:rPr lang="uk-UA" sz="2400" dirty="0"/>
              <a:t>                                                                                           </a:t>
            </a:r>
            <a:r>
              <a:rPr lang="uk-UA" sz="2400" i="1" dirty="0"/>
              <a:t>Таблиця 1</a:t>
            </a:r>
          </a:p>
        </p:txBody>
      </p:sp>
      <p:pic>
        <p:nvPicPr>
          <p:cNvPr id="3" name="Рисунок 2" descr="Зображення, що містить текст, знімок екрана, Шрифт, число&#10;&#10;Вміст на основі ШІ може бути неправильним.">
            <a:extLst>
              <a:ext uri="{FF2B5EF4-FFF2-40B4-BE49-F238E27FC236}">
                <a16:creationId xmlns:a16="http://schemas.microsoft.com/office/drawing/2014/main" id="{9049C2F7-46A8-1C57-8C5D-392452E2DA5C}"/>
              </a:ext>
            </a:extLst>
          </p:cNvPr>
          <p:cNvPicPr>
            <a:picLocks noChangeAspect="1"/>
          </p:cNvPicPr>
          <p:nvPr/>
        </p:nvPicPr>
        <p:blipFill>
          <a:blip r:embed="rId2"/>
          <a:stretch>
            <a:fillRect/>
          </a:stretch>
        </p:blipFill>
        <p:spPr>
          <a:xfrm>
            <a:off x="1893318" y="3086819"/>
            <a:ext cx="9641815" cy="3114134"/>
          </a:xfrm>
          <a:prstGeom prst="rect">
            <a:avLst/>
          </a:prstGeom>
        </p:spPr>
      </p:pic>
    </p:spTree>
    <p:extLst>
      <p:ext uri="{BB962C8B-B14F-4D97-AF65-F5344CB8AC3E}">
        <p14:creationId xmlns:p14="http://schemas.microsoft.com/office/powerpoint/2010/main" val="20580446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93C687E-B2E5-2311-F099-F4FFFD440736}"/>
              </a:ext>
            </a:extLst>
          </p:cNvPr>
          <p:cNvSpPr>
            <a:spLocks noGrp="1"/>
          </p:cNvSpPr>
          <p:nvPr>
            <p:ph type="title"/>
          </p:nvPr>
        </p:nvSpPr>
        <p:spPr>
          <a:xfrm>
            <a:off x="1615265" y="307808"/>
            <a:ext cx="10263156" cy="4141984"/>
          </a:xfrm>
        </p:spPr>
        <p:txBody>
          <a:bodyPr vert="horz" lIns="91440" tIns="45720" rIns="91440" bIns="45720" rtlCol="0" anchor="t">
            <a:noAutofit/>
          </a:bodyPr>
          <a:lstStyle/>
          <a:p>
            <a:r>
              <a:rPr lang="uk-UA" sz="1800" dirty="0">
                <a:latin typeface="Times New Roman"/>
                <a:ea typeface="+mj-lt"/>
                <a:cs typeface="Times New Roman"/>
              </a:rPr>
              <a:t>Аналіз отриманих даних свідчить про те, що найнижчий рівень ураження фітофагами (32%) спостерігається на території Дендропарку Університету, що пояснюється сприятливими екологічними умовами та вищою резистентністю (опірністю) дерев.</a:t>
            </a:r>
            <a:endParaRPr lang="uk-UA" sz="1800">
              <a:latin typeface="Times New Roman"/>
              <a:cs typeface="Times New Roman"/>
            </a:endParaRPr>
          </a:p>
          <a:p>
            <a:r>
              <a:rPr lang="uk-UA" sz="1800" dirty="0">
                <a:latin typeface="Times New Roman"/>
                <a:ea typeface="+mj-lt"/>
                <a:cs typeface="Times New Roman"/>
              </a:rPr>
              <a:t>Натомість у районах промислової забудови показники значно вищі. Зокрема, поблизу хлібозаводу та молокозаводу відсоток зараженого листя сягає 58%, що є майже вдвічі вищим за показник дендропарку. Це підтверджує нашу гіпотезу про те, що промислове навантаження пригнічує життєдіяльність дерев, роблячи їх більш вразливими до нападу комах-фітофагів (зокрема каштанової </a:t>
            </a:r>
            <a:r>
              <a:rPr lang="uk-UA" sz="1800" err="1">
                <a:latin typeface="Times New Roman"/>
                <a:ea typeface="+mj-lt"/>
                <a:cs typeface="Times New Roman"/>
              </a:rPr>
              <a:t>мінуючої</a:t>
            </a:r>
            <a:r>
              <a:rPr lang="uk-UA" sz="1800" dirty="0">
                <a:latin typeface="Times New Roman"/>
                <a:ea typeface="+mj-lt"/>
                <a:cs typeface="Times New Roman"/>
              </a:rPr>
              <a:t> молі). Проміжна позиція локації біля фабрики «</a:t>
            </a:r>
            <a:r>
              <a:rPr lang="uk-UA" sz="1800" err="1">
                <a:latin typeface="Times New Roman"/>
                <a:ea typeface="+mj-lt"/>
                <a:cs typeface="Times New Roman"/>
              </a:rPr>
              <a:t>Гаян</a:t>
            </a:r>
            <a:r>
              <a:rPr lang="uk-UA" sz="1800" dirty="0">
                <a:latin typeface="Times New Roman"/>
                <a:ea typeface="+mj-lt"/>
                <a:cs typeface="Times New Roman"/>
              </a:rPr>
              <a:t>» (50,8%) вказує на стабільно високе техногенне навантаження в цій частині міста.</a:t>
            </a:r>
            <a:endParaRPr lang="uk-UA" sz="1800">
              <a:latin typeface="Times New Roman"/>
              <a:cs typeface="Times New Roman"/>
            </a:endParaRPr>
          </a:p>
          <a:p>
            <a:endParaRPr lang="uk-UA" dirty="0"/>
          </a:p>
        </p:txBody>
      </p:sp>
      <p:pic>
        <p:nvPicPr>
          <p:cNvPr id="3" name="Рисунок 2" descr="Зображення, що містить текст, знімок екрана, ряд, Шрифт&#10;&#10;Вміст на основі ШІ може бути неправильним.">
            <a:extLst>
              <a:ext uri="{FF2B5EF4-FFF2-40B4-BE49-F238E27FC236}">
                <a16:creationId xmlns:a16="http://schemas.microsoft.com/office/drawing/2014/main" id="{BD54D828-BBA1-40D4-150C-6F76E43075BE}"/>
              </a:ext>
            </a:extLst>
          </p:cNvPr>
          <p:cNvPicPr>
            <a:picLocks noChangeAspect="1"/>
          </p:cNvPicPr>
          <p:nvPr/>
        </p:nvPicPr>
        <p:blipFill>
          <a:blip r:embed="rId2"/>
          <a:stretch>
            <a:fillRect/>
          </a:stretch>
        </p:blipFill>
        <p:spPr>
          <a:xfrm>
            <a:off x="2491956" y="3073700"/>
            <a:ext cx="7208088" cy="3427920"/>
          </a:xfrm>
          <a:prstGeom prst="rect">
            <a:avLst/>
          </a:prstGeom>
        </p:spPr>
      </p:pic>
    </p:spTree>
    <p:extLst>
      <p:ext uri="{BB962C8B-B14F-4D97-AF65-F5344CB8AC3E}">
        <p14:creationId xmlns:p14="http://schemas.microsoft.com/office/powerpoint/2010/main" val="3607387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5C4E3F-E8D8-CDA7-9544-9360DAA36268}"/>
              </a:ext>
            </a:extLst>
          </p:cNvPr>
          <p:cNvSpPr>
            <a:spLocks noGrp="1"/>
          </p:cNvSpPr>
          <p:nvPr>
            <p:ph type="title"/>
          </p:nvPr>
        </p:nvSpPr>
        <p:spPr>
          <a:xfrm>
            <a:off x="1644019" y="437205"/>
            <a:ext cx="10248780" cy="5795379"/>
          </a:xfrm>
        </p:spPr>
        <p:txBody>
          <a:bodyPr>
            <a:normAutofit fontScale="90000"/>
          </a:bodyPr>
          <a:lstStyle/>
          <a:p>
            <a:pPr algn="ctr"/>
            <a:r>
              <a:rPr lang="en-US" sz="2000" b="1" i="1" err="1">
                <a:solidFill>
                  <a:schemeClr val="tx1">
                    <a:lumMod val="95000"/>
                    <a:lumOff val="5000"/>
                  </a:schemeClr>
                </a:solidFill>
                <a:latin typeface="Times New Roman"/>
                <a:cs typeface="Times New Roman"/>
              </a:rPr>
              <a:t>Висновки</a:t>
            </a:r>
            <a:endParaRPr lang="uk-UA" sz="2000" b="1" i="1">
              <a:solidFill>
                <a:schemeClr val="tx1">
                  <a:lumMod val="95000"/>
                  <a:lumOff val="5000"/>
                </a:schemeClr>
              </a:solidFill>
              <a:latin typeface="Times New Roman"/>
              <a:cs typeface="Times New Roman"/>
            </a:endParaRPr>
          </a:p>
          <a:p>
            <a:pPr marL="285750" indent="-285750">
              <a:buFont typeface="Arial"/>
              <a:buChar char="•"/>
            </a:pPr>
            <a:r>
              <a:rPr lang="en-US" sz="2000" b="1" i="1" dirty="0" err="1">
                <a:solidFill>
                  <a:schemeClr val="tx1">
                    <a:lumMod val="95000"/>
                    <a:lumOff val="5000"/>
                  </a:schemeClr>
                </a:solidFill>
                <a:latin typeface="Times New Roman"/>
                <a:ea typeface="+mj-lt"/>
                <a:cs typeface="Times New Roman"/>
              </a:rPr>
              <a:t>Підтверджено</a:t>
            </a:r>
            <a:r>
              <a:rPr lang="en-US" sz="2000" b="1" i="1" dirty="0">
                <a:solidFill>
                  <a:schemeClr val="tx1">
                    <a:lumMod val="95000"/>
                    <a:lumOff val="5000"/>
                  </a:schemeClr>
                </a:solidFill>
                <a:latin typeface="Times New Roman"/>
                <a:ea typeface="+mj-lt"/>
                <a:cs typeface="Times New Roman"/>
              </a:rPr>
              <a:t> </a:t>
            </a:r>
            <a:r>
              <a:rPr lang="en-US" sz="2000" b="1" i="1" dirty="0" err="1">
                <a:solidFill>
                  <a:schemeClr val="tx1">
                    <a:lumMod val="95000"/>
                    <a:lumOff val="5000"/>
                  </a:schemeClr>
                </a:solidFill>
                <a:latin typeface="Times New Roman"/>
                <a:ea typeface="+mj-lt"/>
                <a:cs typeface="Times New Roman"/>
              </a:rPr>
              <a:t>розширення</a:t>
            </a:r>
            <a:r>
              <a:rPr lang="en-US" sz="2000" b="1" i="1" dirty="0">
                <a:solidFill>
                  <a:schemeClr val="tx1">
                    <a:lumMod val="95000"/>
                    <a:lumOff val="5000"/>
                  </a:schemeClr>
                </a:solidFill>
                <a:latin typeface="Times New Roman"/>
                <a:ea typeface="+mj-lt"/>
                <a:cs typeface="Times New Roman"/>
              </a:rPr>
              <a:t> </a:t>
            </a:r>
            <a:r>
              <a:rPr lang="en-US" sz="2000" b="1" i="1" dirty="0" err="1">
                <a:solidFill>
                  <a:schemeClr val="tx1">
                    <a:lumMod val="95000"/>
                    <a:lumOff val="5000"/>
                  </a:schemeClr>
                </a:solidFill>
                <a:latin typeface="Times New Roman"/>
                <a:ea typeface="+mj-lt"/>
                <a:cs typeface="Times New Roman"/>
              </a:rPr>
              <a:t>кормової</a:t>
            </a:r>
            <a:r>
              <a:rPr lang="en-US" sz="2000" b="1" i="1" dirty="0">
                <a:solidFill>
                  <a:schemeClr val="tx1">
                    <a:lumMod val="95000"/>
                    <a:lumOff val="5000"/>
                  </a:schemeClr>
                </a:solidFill>
                <a:latin typeface="Times New Roman"/>
                <a:ea typeface="+mj-lt"/>
                <a:cs typeface="Times New Roman"/>
              </a:rPr>
              <a:t> </a:t>
            </a:r>
            <a:r>
              <a:rPr lang="en-US" sz="2000" b="1" i="1" dirty="0" err="1">
                <a:solidFill>
                  <a:schemeClr val="tx1">
                    <a:lumMod val="95000"/>
                    <a:lumOff val="5000"/>
                  </a:schemeClr>
                </a:solidFill>
                <a:latin typeface="Times New Roman"/>
                <a:ea typeface="+mj-lt"/>
                <a:cs typeface="Times New Roman"/>
              </a:rPr>
              <a:t>бази</a:t>
            </a:r>
            <a:r>
              <a:rPr lang="en-US" sz="2000" b="1" i="1" dirty="0">
                <a:solidFill>
                  <a:schemeClr val="tx1">
                    <a:lumMod val="95000"/>
                    <a:lumOff val="5000"/>
                  </a:schemeClr>
                </a:solidFill>
                <a:latin typeface="Times New Roman"/>
                <a:ea typeface="+mj-lt"/>
                <a:cs typeface="Times New Roman"/>
              </a:rPr>
              <a:t> </a:t>
            </a:r>
            <a:r>
              <a:rPr lang="en-US" sz="2000" b="1" i="1" dirty="0" err="1">
                <a:solidFill>
                  <a:schemeClr val="tx1">
                    <a:lumMod val="95000"/>
                    <a:lumOff val="5000"/>
                  </a:schemeClr>
                </a:solidFill>
                <a:latin typeface="Times New Roman"/>
                <a:ea typeface="+mj-lt"/>
                <a:cs typeface="Times New Roman"/>
              </a:rPr>
              <a:t>шкідника</a:t>
            </a:r>
            <a:r>
              <a:rPr lang="en-US" sz="2000" b="1" i="1" dirty="0">
                <a:solidFill>
                  <a:schemeClr val="tx1">
                    <a:lumMod val="95000"/>
                    <a:lumOff val="5000"/>
                  </a:schemeClr>
                </a:solidFill>
                <a:latin typeface="Times New Roman"/>
                <a:ea typeface="+mj-lt"/>
                <a:cs typeface="Times New Roman"/>
              </a:rPr>
              <a:t>.</a:t>
            </a:r>
            <a:r>
              <a:rPr lang="en-US" sz="2000" i="1" dirty="0">
                <a:solidFill>
                  <a:schemeClr val="tx1">
                    <a:lumMod val="95000"/>
                    <a:lumOff val="5000"/>
                  </a:schemeClr>
                </a:solidFill>
                <a:latin typeface="Times New Roman"/>
                <a:ea typeface="+mj-lt"/>
                <a:cs typeface="Times New Roman"/>
              </a:rPr>
              <a:t> В </a:t>
            </a:r>
            <a:r>
              <a:rPr lang="en-US" sz="2000" i="1" dirty="0" err="1">
                <a:solidFill>
                  <a:schemeClr val="tx1">
                    <a:lumMod val="95000"/>
                    <a:lumOff val="5000"/>
                  </a:schemeClr>
                </a:solidFill>
                <a:latin typeface="Times New Roman"/>
                <a:ea typeface="+mj-lt"/>
                <a:cs typeface="Times New Roman"/>
              </a:rPr>
              <a:t>результаті</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дослідження</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встановлено</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що</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каштанова</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мінуюча</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міль</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Cameraria</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ohridella</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яка</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традиційно</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вважалася</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вузькоспеціалізованим</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шкідником</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каштанів</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успішно</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адаптувалася</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до</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живлення</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на</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клені</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звичайному</a:t>
            </a:r>
            <a:r>
              <a:rPr lang="en-US" sz="2000" i="1" dirty="0">
                <a:solidFill>
                  <a:schemeClr val="tx1">
                    <a:lumMod val="95000"/>
                    <a:lumOff val="5000"/>
                  </a:schemeClr>
                </a:solidFill>
                <a:latin typeface="Times New Roman"/>
                <a:ea typeface="+mj-lt"/>
                <a:cs typeface="Times New Roman"/>
              </a:rPr>
              <a:t> (Acer </a:t>
            </a:r>
            <a:r>
              <a:rPr lang="en-US" sz="2000" i="1" dirty="0" err="1">
                <a:solidFill>
                  <a:schemeClr val="tx1">
                    <a:lumMod val="95000"/>
                    <a:lumOff val="5000"/>
                  </a:schemeClr>
                </a:solidFill>
                <a:latin typeface="Times New Roman"/>
                <a:ea typeface="+mj-lt"/>
                <a:cs typeface="Times New Roman"/>
              </a:rPr>
              <a:t>platanoides</a:t>
            </a:r>
            <a:r>
              <a:rPr lang="en-US" sz="2000" i="1" dirty="0">
                <a:solidFill>
                  <a:schemeClr val="tx1">
                    <a:lumMod val="95000"/>
                    <a:lumOff val="5000"/>
                  </a:schemeClr>
                </a:solidFill>
                <a:latin typeface="Times New Roman"/>
                <a:ea typeface="+mj-lt"/>
                <a:cs typeface="Times New Roman"/>
              </a:rPr>
              <a:t>) в </a:t>
            </a:r>
            <a:r>
              <a:rPr lang="en-US" sz="2000" i="1" dirty="0" err="1">
                <a:solidFill>
                  <a:schemeClr val="tx1">
                    <a:lumMod val="95000"/>
                    <a:lumOff val="5000"/>
                  </a:schemeClr>
                </a:solidFill>
                <a:latin typeface="Times New Roman"/>
                <a:ea typeface="+mj-lt"/>
                <a:cs typeface="Times New Roman"/>
              </a:rPr>
              <a:t>умовах</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нашого</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міста</a:t>
            </a:r>
            <a:r>
              <a:rPr lang="en-US" sz="2000" i="1" dirty="0">
                <a:solidFill>
                  <a:schemeClr val="tx1">
                    <a:lumMod val="95000"/>
                    <a:lumOff val="5000"/>
                  </a:schemeClr>
                </a:solidFill>
                <a:latin typeface="Times New Roman"/>
                <a:ea typeface="+mj-lt"/>
                <a:cs typeface="Times New Roman"/>
              </a:rPr>
              <a:t>. </a:t>
            </a:r>
          </a:p>
          <a:p>
            <a:pPr marL="285750" indent="-285750">
              <a:buFont typeface="Arial"/>
              <a:buChar char="•"/>
            </a:pPr>
            <a:r>
              <a:rPr lang="en-US" sz="2000" b="1" i="1" dirty="0">
                <a:solidFill>
                  <a:schemeClr val="tx1">
                    <a:lumMod val="95000"/>
                    <a:lumOff val="5000"/>
                  </a:schemeClr>
                </a:solidFill>
                <a:latin typeface="Times New Roman"/>
                <a:ea typeface="+mj-lt"/>
                <a:cs typeface="Times New Roman"/>
              </a:rPr>
              <a:t>Виявлено кореляцію між екологічним станом та рівнем ураження.</a:t>
            </a:r>
            <a:r>
              <a:rPr lang="en-US" sz="2000" i="1" dirty="0">
                <a:solidFill>
                  <a:schemeClr val="tx1">
                    <a:lumMod val="95000"/>
                    <a:lumOff val="5000"/>
                  </a:schemeClr>
                </a:solidFill>
                <a:latin typeface="Times New Roman"/>
                <a:ea typeface="+mj-lt"/>
                <a:cs typeface="Times New Roman"/>
              </a:rPr>
              <a:t> Порівняльний аналіз показав, що інтенсивність ураження листя клена мінерами безпосередньо залежить від рівня антропогенного навантаження. У локації з високим техногенним впливом (район Хлібозаводу) відсоток уражених листкових пластинок та щільність мін на один листок є достовірно вищими, ніж у відносно чистій зоні (Дендропарк).</a:t>
            </a:r>
            <a:endParaRPr lang="en-US" sz="2000" i="1">
              <a:solidFill>
                <a:schemeClr val="tx1">
                  <a:lumMod val="95000"/>
                  <a:lumOff val="5000"/>
                </a:schemeClr>
              </a:solidFill>
              <a:latin typeface="Times New Roman"/>
              <a:cs typeface="Times New Roman"/>
            </a:endParaRPr>
          </a:p>
          <a:p>
            <a:pPr marL="285750" indent="-285750">
              <a:buFont typeface="Arial"/>
              <a:buChar char="•"/>
            </a:pPr>
            <a:r>
              <a:rPr lang="en-US" sz="2000" b="1" i="1" dirty="0" err="1">
                <a:solidFill>
                  <a:schemeClr val="tx1">
                    <a:lumMod val="95000"/>
                    <a:lumOff val="5000"/>
                  </a:schemeClr>
                </a:solidFill>
                <a:latin typeface="Times New Roman"/>
                <a:ea typeface="+mj-lt"/>
                <a:cs typeface="Times New Roman"/>
              </a:rPr>
              <a:t>Доведено</a:t>
            </a:r>
            <a:r>
              <a:rPr lang="en-US" sz="2000" b="1" i="1" dirty="0">
                <a:solidFill>
                  <a:schemeClr val="tx1">
                    <a:lumMod val="95000"/>
                    <a:lumOff val="5000"/>
                  </a:schemeClr>
                </a:solidFill>
                <a:latin typeface="Times New Roman"/>
                <a:ea typeface="+mj-lt"/>
                <a:cs typeface="Times New Roman"/>
              </a:rPr>
              <a:t> </a:t>
            </a:r>
            <a:r>
              <a:rPr lang="en-US" sz="2000" b="1" i="1" dirty="0" err="1">
                <a:solidFill>
                  <a:schemeClr val="tx1">
                    <a:lumMod val="95000"/>
                    <a:lumOff val="5000"/>
                  </a:schemeClr>
                </a:solidFill>
                <a:latin typeface="Times New Roman"/>
                <a:ea typeface="+mj-lt"/>
                <a:cs typeface="Times New Roman"/>
              </a:rPr>
              <a:t>ефективність</a:t>
            </a:r>
            <a:r>
              <a:rPr lang="en-US" sz="2000" b="1" i="1" dirty="0">
                <a:solidFill>
                  <a:schemeClr val="tx1">
                    <a:lumMod val="95000"/>
                    <a:lumOff val="5000"/>
                  </a:schemeClr>
                </a:solidFill>
                <a:latin typeface="Times New Roman"/>
                <a:ea typeface="+mj-lt"/>
                <a:cs typeface="Times New Roman"/>
              </a:rPr>
              <a:t> </a:t>
            </a:r>
            <a:r>
              <a:rPr lang="en-US" sz="2000" b="1" i="1" dirty="0" err="1">
                <a:solidFill>
                  <a:schemeClr val="tx1">
                    <a:lumMod val="95000"/>
                    <a:lumOff val="5000"/>
                  </a:schemeClr>
                </a:solidFill>
                <a:latin typeface="Times New Roman"/>
                <a:ea typeface="+mj-lt"/>
                <a:cs typeface="Times New Roman"/>
              </a:rPr>
              <a:t>біоіндикаційного</a:t>
            </a:r>
            <a:r>
              <a:rPr lang="en-US" sz="2000" b="1" i="1" dirty="0">
                <a:solidFill>
                  <a:schemeClr val="tx1">
                    <a:lumMod val="95000"/>
                    <a:lumOff val="5000"/>
                  </a:schemeClr>
                </a:solidFill>
                <a:latin typeface="Times New Roman"/>
                <a:ea typeface="+mj-lt"/>
                <a:cs typeface="Times New Roman"/>
              </a:rPr>
              <a:t> </a:t>
            </a:r>
            <a:r>
              <a:rPr lang="en-US" sz="2000" b="1" i="1" dirty="0" err="1">
                <a:solidFill>
                  <a:schemeClr val="tx1">
                    <a:lumMod val="95000"/>
                    <a:lumOff val="5000"/>
                  </a:schemeClr>
                </a:solidFill>
                <a:latin typeface="Times New Roman"/>
                <a:ea typeface="+mj-lt"/>
                <a:cs typeface="Times New Roman"/>
              </a:rPr>
              <a:t>методу</a:t>
            </a:r>
            <a:r>
              <a:rPr lang="en-US" sz="2000" b="1" i="1" dirty="0">
                <a:solidFill>
                  <a:schemeClr val="tx1">
                    <a:lumMod val="95000"/>
                    <a:lumOff val="5000"/>
                  </a:schemeClr>
                </a:solidFill>
                <a:latin typeface="Times New Roman"/>
                <a:ea typeface="+mj-lt"/>
                <a:cs typeface="Times New Roman"/>
              </a:rPr>
              <a:t>.</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Стан</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асиміляційного</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апарату</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клена</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звичайного</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та</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динаміка</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поширення</a:t>
            </a:r>
            <a:r>
              <a:rPr lang="en-US" sz="2000" i="1" dirty="0">
                <a:solidFill>
                  <a:schemeClr val="tx1">
                    <a:lumMod val="95000"/>
                    <a:lumOff val="5000"/>
                  </a:schemeClr>
                </a:solidFill>
                <a:latin typeface="Times New Roman"/>
                <a:ea typeface="+mj-lt"/>
                <a:cs typeface="Times New Roman"/>
              </a:rPr>
              <a:t> C. </a:t>
            </a:r>
            <a:r>
              <a:rPr lang="en-US" sz="2000" i="1" dirty="0" err="1">
                <a:solidFill>
                  <a:schemeClr val="tx1">
                    <a:lumMod val="95000"/>
                    <a:lumOff val="5000"/>
                  </a:schemeClr>
                </a:solidFill>
                <a:latin typeface="Times New Roman"/>
                <a:ea typeface="+mj-lt"/>
                <a:cs typeface="Times New Roman"/>
              </a:rPr>
              <a:t>ohridella</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можуть</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бути</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використані</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як</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надійні</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біоіндикатори</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якості</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міського</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середовища</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Даний</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метод</a:t>
            </a:r>
            <a:r>
              <a:rPr lang="en-US" sz="2000" i="1" dirty="0">
                <a:solidFill>
                  <a:schemeClr val="tx1">
                    <a:lumMod val="95000"/>
                    <a:lumOff val="5000"/>
                  </a:schemeClr>
                </a:solidFill>
                <a:latin typeface="Times New Roman"/>
                <a:ea typeface="+mj-lt"/>
                <a:cs typeface="Times New Roman"/>
              </a:rPr>
              <a:t> є </a:t>
            </a:r>
            <a:r>
              <a:rPr lang="en-US" sz="2000" i="1" dirty="0" err="1">
                <a:solidFill>
                  <a:schemeClr val="tx1">
                    <a:lumMod val="95000"/>
                    <a:lumOff val="5000"/>
                  </a:schemeClr>
                </a:solidFill>
                <a:latin typeface="Times New Roman"/>
                <a:ea typeface="+mj-lt"/>
                <a:cs typeface="Times New Roman"/>
              </a:rPr>
              <a:t>низьковитратним</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доступним</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для</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масового</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моніторингу</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та</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не</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потребує</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складного</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лабораторного</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обладнання</a:t>
            </a:r>
            <a:r>
              <a:rPr lang="en-US" sz="2000" i="1" dirty="0">
                <a:solidFill>
                  <a:schemeClr val="tx1">
                    <a:lumMod val="95000"/>
                    <a:lumOff val="5000"/>
                  </a:schemeClr>
                </a:solidFill>
                <a:latin typeface="Times New Roman"/>
                <a:ea typeface="+mj-lt"/>
                <a:cs typeface="Times New Roman"/>
              </a:rPr>
              <a:t>.</a:t>
            </a:r>
            <a:endParaRPr lang="en-US" sz="2000" i="1">
              <a:solidFill>
                <a:schemeClr val="tx1">
                  <a:lumMod val="95000"/>
                  <a:lumOff val="5000"/>
                </a:schemeClr>
              </a:solidFill>
              <a:latin typeface="Times New Roman"/>
              <a:cs typeface="Times New Roman"/>
            </a:endParaRPr>
          </a:p>
          <a:p>
            <a:pPr marL="285750" indent="-285750">
              <a:buFont typeface="Arial"/>
              <a:buChar char="•"/>
            </a:pPr>
            <a:r>
              <a:rPr lang="en-US" sz="2000" b="1" i="1" dirty="0" err="1">
                <a:solidFill>
                  <a:schemeClr val="tx1">
                    <a:lumMod val="95000"/>
                    <a:lumOff val="5000"/>
                  </a:schemeClr>
                </a:solidFill>
                <a:latin typeface="Times New Roman"/>
                <a:ea typeface="+mj-lt"/>
                <a:cs typeface="Times New Roman"/>
              </a:rPr>
              <a:t>Зафіксовано</a:t>
            </a:r>
            <a:r>
              <a:rPr lang="en-US" sz="2000" b="1" i="1" dirty="0">
                <a:solidFill>
                  <a:schemeClr val="tx1">
                    <a:lumMod val="95000"/>
                    <a:lumOff val="5000"/>
                  </a:schemeClr>
                </a:solidFill>
                <a:latin typeface="Times New Roman"/>
                <a:ea typeface="+mj-lt"/>
                <a:cs typeface="Times New Roman"/>
              </a:rPr>
              <a:t> </a:t>
            </a:r>
            <a:r>
              <a:rPr lang="en-US" sz="2000" b="1" i="1" dirty="0" err="1">
                <a:solidFill>
                  <a:schemeClr val="tx1">
                    <a:lumMod val="95000"/>
                    <a:lumOff val="5000"/>
                  </a:schemeClr>
                </a:solidFill>
                <a:latin typeface="Times New Roman"/>
                <a:ea typeface="+mj-lt"/>
                <a:cs typeface="Times New Roman"/>
              </a:rPr>
              <a:t>комплексний</a:t>
            </a:r>
            <a:r>
              <a:rPr lang="en-US" sz="2000" b="1" i="1" dirty="0">
                <a:solidFill>
                  <a:schemeClr val="tx1">
                    <a:lumMod val="95000"/>
                    <a:lumOff val="5000"/>
                  </a:schemeClr>
                </a:solidFill>
                <a:latin typeface="Times New Roman"/>
                <a:ea typeface="+mj-lt"/>
                <a:cs typeface="Times New Roman"/>
              </a:rPr>
              <a:t> </a:t>
            </a:r>
            <a:r>
              <a:rPr lang="en-US" sz="2000" b="1" i="1" dirty="0" err="1">
                <a:solidFill>
                  <a:schemeClr val="tx1">
                    <a:lumMod val="95000"/>
                    <a:lumOff val="5000"/>
                  </a:schemeClr>
                </a:solidFill>
                <a:latin typeface="Times New Roman"/>
                <a:ea typeface="+mj-lt"/>
                <a:cs typeface="Times New Roman"/>
              </a:rPr>
              <a:t>характер</a:t>
            </a:r>
            <a:r>
              <a:rPr lang="en-US" sz="2000" b="1" i="1" dirty="0">
                <a:solidFill>
                  <a:schemeClr val="tx1">
                    <a:lumMod val="95000"/>
                    <a:lumOff val="5000"/>
                  </a:schemeClr>
                </a:solidFill>
                <a:latin typeface="Times New Roman"/>
                <a:ea typeface="+mj-lt"/>
                <a:cs typeface="Times New Roman"/>
              </a:rPr>
              <a:t> </a:t>
            </a:r>
            <a:r>
              <a:rPr lang="en-US" sz="2000" b="1" i="1" dirty="0" err="1">
                <a:solidFill>
                  <a:schemeClr val="tx1">
                    <a:lumMod val="95000"/>
                    <a:lumOff val="5000"/>
                  </a:schemeClr>
                </a:solidFill>
                <a:latin typeface="Times New Roman"/>
                <a:ea typeface="+mj-lt"/>
                <a:cs typeface="Times New Roman"/>
              </a:rPr>
              <a:t>ослаблення</a:t>
            </a:r>
            <a:r>
              <a:rPr lang="en-US" sz="2000" b="1" i="1" dirty="0">
                <a:solidFill>
                  <a:schemeClr val="tx1">
                    <a:lumMod val="95000"/>
                    <a:lumOff val="5000"/>
                  </a:schemeClr>
                </a:solidFill>
                <a:latin typeface="Times New Roman"/>
                <a:ea typeface="+mj-lt"/>
                <a:cs typeface="Times New Roman"/>
              </a:rPr>
              <a:t> </a:t>
            </a:r>
            <a:r>
              <a:rPr lang="en-US" sz="2000" b="1" i="1" dirty="0" err="1">
                <a:solidFill>
                  <a:schemeClr val="tx1">
                    <a:lumMod val="95000"/>
                    <a:lumOff val="5000"/>
                  </a:schemeClr>
                </a:solidFill>
                <a:latin typeface="Times New Roman"/>
                <a:ea typeface="+mj-lt"/>
                <a:cs typeface="Times New Roman"/>
              </a:rPr>
              <a:t>дерев</a:t>
            </a:r>
            <a:r>
              <a:rPr lang="en-US" sz="2000" b="1" i="1" dirty="0">
                <a:solidFill>
                  <a:schemeClr val="tx1">
                    <a:lumMod val="95000"/>
                    <a:lumOff val="5000"/>
                  </a:schemeClr>
                </a:solidFill>
                <a:latin typeface="Times New Roman"/>
                <a:ea typeface="+mj-lt"/>
                <a:cs typeface="Times New Roman"/>
              </a:rPr>
              <a:t>.</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Візуальний</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скринінг</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зразків</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підтвердив</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що</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дерева</a:t>
            </a:r>
            <a:r>
              <a:rPr lang="en-US" sz="2000" i="1" dirty="0">
                <a:solidFill>
                  <a:schemeClr val="tx1">
                    <a:lumMod val="95000"/>
                    <a:lumOff val="5000"/>
                  </a:schemeClr>
                </a:solidFill>
                <a:latin typeface="Times New Roman"/>
                <a:ea typeface="+mj-lt"/>
                <a:cs typeface="Times New Roman"/>
              </a:rPr>
              <a:t> в </a:t>
            </a:r>
            <a:r>
              <a:rPr lang="en-US" sz="2000" i="1" dirty="0" err="1">
                <a:solidFill>
                  <a:schemeClr val="tx1">
                    <a:lumMod val="95000"/>
                    <a:lumOff val="5000"/>
                  </a:schemeClr>
                </a:solidFill>
                <a:latin typeface="Times New Roman"/>
                <a:ea typeface="+mj-lt"/>
                <a:cs typeface="Times New Roman"/>
              </a:rPr>
              <a:t>зонах</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із</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сильним</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забрудненням</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мають</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пригнічений</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імунітет</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що</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проявляється</a:t>
            </a:r>
            <a:r>
              <a:rPr lang="en-US" sz="2000" i="1" dirty="0">
                <a:solidFill>
                  <a:schemeClr val="tx1">
                    <a:lumMod val="95000"/>
                    <a:lumOff val="5000"/>
                  </a:schemeClr>
                </a:solidFill>
                <a:latin typeface="Times New Roman"/>
                <a:ea typeface="+mj-lt"/>
                <a:cs typeface="Times New Roman"/>
              </a:rPr>
              <a:t> у </a:t>
            </a:r>
            <a:r>
              <a:rPr lang="en-US" sz="2000" i="1" dirty="0" err="1">
                <a:solidFill>
                  <a:schemeClr val="tx1">
                    <a:lumMod val="95000"/>
                    <a:lumOff val="5000"/>
                  </a:schemeClr>
                </a:solidFill>
                <a:latin typeface="Times New Roman"/>
                <a:ea typeface="+mj-lt"/>
                <a:cs typeface="Times New Roman"/>
              </a:rPr>
              <a:t>поєднанні</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ентомологічного</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ураження</a:t>
            </a:r>
            <a:r>
              <a:rPr lang="en-US" sz="2000" i="1" dirty="0">
                <a:solidFill>
                  <a:schemeClr val="tx1">
                    <a:lumMod val="95000"/>
                    <a:lumOff val="5000"/>
                  </a:schemeClr>
                </a:solidFill>
                <a:latin typeface="Times New Roman"/>
                <a:ea typeface="+mj-lt"/>
                <a:cs typeface="Times New Roman"/>
              </a:rPr>
              <a:t> з </a:t>
            </a:r>
            <a:r>
              <a:rPr lang="en-US" sz="2000" i="1" dirty="0" err="1">
                <a:solidFill>
                  <a:schemeClr val="tx1">
                    <a:lumMod val="95000"/>
                    <a:lumOff val="5000"/>
                  </a:schemeClr>
                </a:solidFill>
                <a:latin typeface="Times New Roman"/>
                <a:ea typeface="+mj-lt"/>
                <a:cs typeface="Times New Roman"/>
              </a:rPr>
              <a:t>фітопатогенними</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грибами</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зокрема</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чорною</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плямистістю</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клена</a:t>
            </a:r>
            <a:r>
              <a:rPr lang="en-US" sz="2000" i="1" dirty="0">
                <a:solidFill>
                  <a:schemeClr val="tx1">
                    <a:lumMod val="95000"/>
                    <a:lumOff val="5000"/>
                  </a:schemeClr>
                </a:solidFill>
                <a:latin typeface="Times New Roman"/>
                <a:ea typeface="+mj-lt"/>
                <a:cs typeface="Times New Roman"/>
              </a:rPr>
              <a:t>).</a:t>
            </a:r>
            <a:endParaRPr lang="en-US" sz="2000" i="1">
              <a:solidFill>
                <a:schemeClr val="tx1">
                  <a:lumMod val="95000"/>
                  <a:lumOff val="5000"/>
                </a:schemeClr>
              </a:solidFill>
              <a:latin typeface="Times New Roman"/>
              <a:cs typeface="Times New Roman"/>
            </a:endParaRPr>
          </a:p>
          <a:p>
            <a:pPr marL="285750" indent="-285750">
              <a:buFont typeface="Arial"/>
              <a:buChar char="•"/>
            </a:pPr>
            <a:r>
              <a:rPr lang="en-US" sz="2000" b="1" i="1" dirty="0" err="1">
                <a:solidFill>
                  <a:schemeClr val="tx1">
                    <a:lumMod val="95000"/>
                    <a:lumOff val="5000"/>
                  </a:schemeClr>
                </a:solidFill>
                <a:latin typeface="Times New Roman"/>
                <a:ea typeface="+mj-lt"/>
                <a:cs typeface="Times New Roman"/>
              </a:rPr>
              <a:t>Практичне</a:t>
            </a:r>
            <a:r>
              <a:rPr lang="en-US" sz="2000" b="1" i="1" dirty="0">
                <a:solidFill>
                  <a:schemeClr val="tx1">
                    <a:lumMod val="95000"/>
                    <a:lumOff val="5000"/>
                  </a:schemeClr>
                </a:solidFill>
                <a:latin typeface="Times New Roman"/>
                <a:ea typeface="+mj-lt"/>
                <a:cs typeface="Times New Roman"/>
              </a:rPr>
              <a:t> </a:t>
            </a:r>
            <a:r>
              <a:rPr lang="en-US" sz="2000" b="1" i="1" dirty="0" err="1">
                <a:solidFill>
                  <a:schemeClr val="tx1">
                    <a:lumMod val="95000"/>
                    <a:lumOff val="5000"/>
                  </a:schemeClr>
                </a:solidFill>
                <a:latin typeface="Times New Roman"/>
                <a:ea typeface="+mj-lt"/>
                <a:cs typeface="Times New Roman"/>
              </a:rPr>
              <a:t>значення</a:t>
            </a:r>
            <a:r>
              <a:rPr lang="en-US" sz="2000" b="1" i="1" dirty="0">
                <a:solidFill>
                  <a:schemeClr val="tx1">
                    <a:lumMod val="95000"/>
                    <a:lumOff val="5000"/>
                  </a:schemeClr>
                </a:solidFill>
                <a:latin typeface="Times New Roman"/>
                <a:ea typeface="+mj-lt"/>
                <a:cs typeface="Times New Roman"/>
              </a:rPr>
              <a:t>.</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Отримані</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результати</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можуть</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бути</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використані</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міськими</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службами</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озеленення</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для</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ранньої</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діагностики</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стану</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насаджень</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та</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розробки</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стратегій</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захисту</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біорізноманіття</a:t>
            </a:r>
            <a:r>
              <a:rPr lang="en-US" sz="2000" i="1" dirty="0">
                <a:solidFill>
                  <a:schemeClr val="tx1">
                    <a:lumMod val="95000"/>
                    <a:lumOff val="5000"/>
                  </a:schemeClr>
                </a:solidFill>
                <a:latin typeface="Times New Roman"/>
                <a:ea typeface="+mj-lt"/>
                <a:cs typeface="Times New Roman"/>
              </a:rPr>
              <a:t> </a:t>
            </a:r>
            <a:r>
              <a:rPr lang="en-US" sz="2000" i="1" dirty="0" err="1">
                <a:solidFill>
                  <a:schemeClr val="tx1">
                    <a:lumMod val="95000"/>
                    <a:lumOff val="5000"/>
                  </a:schemeClr>
                </a:solidFill>
                <a:latin typeface="Times New Roman"/>
                <a:ea typeface="+mj-lt"/>
                <a:cs typeface="Times New Roman"/>
              </a:rPr>
              <a:t>міста</a:t>
            </a:r>
            <a:r>
              <a:rPr lang="en-US" sz="2000" i="1" dirty="0">
                <a:solidFill>
                  <a:schemeClr val="tx1">
                    <a:lumMod val="95000"/>
                    <a:lumOff val="5000"/>
                  </a:schemeClr>
                </a:solidFill>
                <a:latin typeface="Times New Roman"/>
                <a:ea typeface="+mj-lt"/>
                <a:cs typeface="Times New Roman"/>
              </a:rPr>
              <a:t>.</a:t>
            </a:r>
            <a:endParaRPr lang="en-US" sz="2000" i="1">
              <a:solidFill>
                <a:schemeClr val="tx1">
                  <a:lumMod val="95000"/>
                  <a:lumOff val="5000"/>
                </a:schemeClr>
              </a:solidFill>
              <a:latin typeface="Times New Roman"/>
              <a:cs typeface="Times New Roman"/>
            </a:endParaRPr>
          </a:p>
          <a:p>
            <a:br>
              <a:rPr lang="en-US" dirty="0"/>
            </a:br>
            <a:endParaRPr lang="en-US" sz="1600" i="1" dirty="0">
              <a:solidFill>
                <a:schemeClr val="tx1">
                  <a:lumMod val="95000"/>
                  <a:lumOff val="5000"/>
                </a:schemeClr>
              </a:solidFill>
              <a:latin typeface="Times New Roman"/>
              <a:cs typeface="Times New Roman"/>
            </a:endParaRPr>
          </a:p>
        </p:txBody>
      </p:sp>
    </p:spTree>
    <p:extLst>
      <p:ext uri="{BB962C8B-B14F-4D97-AF65-F5344CB8AC3E}">
        <p14:creationId xmlns:p14="http://schemas.microsoft.com/office/powerpoint/2010/main" val="3755267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0B70806-DE9E-209D-7FDB-983E17805A0D}"/>
              </a:ext>
            </a:extLst>
          </p:cNvPr>
          <p:cNvSpPr>
            <a:spLocks noGrp="1"/>
          </p:cNvSpPr>
          <p:nvPr>
            <p:ph type="title"/>
          </p:nvPr>
        </p:nvSpPr>
        <p:spPr>
          <a:xfrm>
            <a:off x="1687152" y="624110"/>
            <a:ext cx="10076251" cy="5766625"/>
          </a:xfrm>
        </p:spPr>
        <p:txBody>
          <a:bodyPr>
            <a:normAutofit fontScale="90000"/>
          </a:bodyPr>
          <a:lstStyle/>
          <a:p>
            <a:r>
              <a:rPr lang="uk-UA" sz="5300" dirty="0">
                <a:latin typeface="Times New Roman"/>
                <a:cs typeface="Times New Roman"/>
              </a:rPr>
              <a:t>Список використаних джерел:</a:t>
            </a:r>
            <a:br>
              <a:rPr lang="uk-UA" sz="5300" dirty="0">
                <a:latin typeface="Times New Roman"/>
                <a:cs typeface="Times New Roman"/>
              </a:rPr>
            </a:br>
            <a:br>
              <a:rPr lang="uk-UA" sz="6700" dirty="0">
                <a:latin typeface="Times New Roman"/>
                <a:cs typeface="Times New Roman"/>
              </a:rPr>
            </a:br>
            <a:r>
              <a:rPr lang="uk-UA" sz="2200" dirty="0">
                <a:solidFill>
                  <a:srgbClr val="000000"/>
                </a:solidFill>
                <a:latin typeface="Times New Roman"/>
                <a:cs typeface="Times New Roman"/>
              </a:rPr>
              <a:t>1. Кучерявий В. П. Озеленення населених місць : підручник / В. П. Кучерявий. Львів : Світ, 2005. 456 с.</a:t>
            </a:r>
            <a:br>
              <a:rPr lang="en-US" sz="6700" dirty="0">
                <a:latin typeface="Times New Roman"/>
                <a:cs typeface="Times New Roman"/>
              </a:rPr>
            </a:br>
            <a:r>
              <a:rPr lang="en-US" sz="2200" dirty="0">
                <a:solidFill>
                  <a:srgbClr val="000000"/>
                </a:solidFill>
                <a:latin typeface="Times New Roman"/>
                <a:cs typeface="Times New Roman"/>
              </a:rPr>
              <a:t>2. </a:t>
            </a:r>
            <a:r>
              <a:rPr lang="en-US" sz="2200" dirty="0" err="1">
                <a:solidFill>
                  <a:srgbClr val="000000"/>
                </a:solidFill>
                <a:latin typeface="Times New Roman"/>
                <a:cs typeface="Times New Roman"/>
              </a:rPr>
              <a:t>Реакції</a:t>
            </a:r>
            <a:r>
              <a:rPr lang="en-US" sz="2200" dirty="0">
                <a:solidFill>
                  <a:srgbClr val="000000"/>
                </a:solidFill>
                <a:latin typeface="Times New Roman"/>
                <a:cs typeface="Times New Roman"/>
              </a:rPr>
              <a:t> </a:t>
            </a:r>
            <a:r>
              <a:rPr lang="en-US" sz="2200" dirty="0" err="1">
                <a:solidFill>
                  <a:srgbClr val="000000"/>
                </a:solidFill>
                <a:latin typeface="Times New Roman"/>
                <a:cs typeface="Times New Roman"/>
              </a:rPr>
              <a:t>клена</a:t>
            </a:r>
            <a:r>
              <a:rPr lang="en-US" sz="2200" dirty="0">
                <a:solidFill>
                  <a:srgbClr val="000000"/>
                </a:solidFill>
                <a:latin typeface="Times New Roman"/>
                <a:cs typeface="Times New Roman"/>
              </a:rPr>
              <a:t> </a:t>
            </a:r>
            <a:r>
              <a:rPr lang="en-US" sz="2200" dirty="0" err="1">
                <a:solidFill>
                  <a:srgbClr val="000000"/>
                </a:solidFill>
                <a:latin typeface="Times New Roman"/>
                <a:cs typeface="Times New Roman"/>
              </a:rPr>
              <a:t>гостролистого</a:t>
            </a:r>
            <a:r>
              <a:rPr lang="en-US" sz="2200" dirty="0">
                <a:solidFill>
                  <a:srgbClr val="000000"/>
                </a:solidFill>
                <a:latin typeface="Times New Roman"/>
                <a:cs typeface="Times New Roman"/>
              </a:rPr>
              <a:t> (</a:t>
            </a:r>
            <a:r>
              <a:rPr lang="en-US" sz="2200" i="1" dirty="0">
                <a:solidFill>
                  <a:srgbClr val="000000"/>
                </a:solidFill>
                <a:latin typeface="Times New Roman"/>
                <a:cs typeface="Times New Roman"/>
              </a:rPr>
              <a:t>Acer </a:t>
            </a:r>
            <a:r>
              <a:rPr lang="en-US" sz="2200" i="1" dirty="0" err="1">
                <a:solidFill>
                  <a:srgbClr val="000000"/>
                </a:solidFill>
                <a:latin typeface="Times New Roman"/>
                <a:cs typeface="Times New Roman"/>
              </a:rPr>
              <a:t>platanoides</a:t>
            </a:r>
            <a:r>
              <a:rPr lang="en-US" sz="2200" dirty="0">
                <a:solidFill>
                  <a:srgbClr val="000000"/>
                </a:solidFill>
                <a:latin typeface="Times New Roman"/>
                <a:cs typeface="Times New Roman"/>
              </a:rPr>
              <a:t> L.) </a:t>
            </a:r>
            <a:r>
              <a:rPr lang="en-US" sz="2200" dirty="0" err="1">
                <a:solidFill>
                  <a:srgbClr val="000000"/>
                </a:solidFill>
                <a:latin typeface="Times New Roman"/>
                <a:cs typeface="Times New Roman"/>
              </a:rPr>
              <a:t>міських</a:t>
            </a:r>
            <a:r>
              <a:rPr lang="en-US" sz="2200" dirty="0">
                <a:solidFill>
                  <a:srgbClr val="000000"/>
                </a:solidFill>
                <a:latin typeface="Times New Roman"/>
                <a:cs typeface="Times New Roman"/>
              </a:rPr>
              <a:t> </a:t>
            </a:r>
            <a:r>
              <a:rPr lang="en-US" sz="2200" dirty="0" err="1">
                <a:solidFill>
                  <a:srgbClr val="000000"/>
                </a:solidFill>
                <a:latin typeface="Times New Roman"/>
                <a:cs typeface="Times New Roman"/>
              </a:rPr>
              <a:t>насаджень</a:t>
            </a:r>
            <a:r>
              <a:rPr lang="en-US" sz="2200" dirty="0">
                <a:solidFill>
                  <a:srgbClr val="000000"/>
                </a:solidFill>
                <a:latin typeface="Times New Roman"/>
                <a:cs typeface="Times New Roman"/>
              </a:rPr>
              <a:t> </a:t>
            </a:r>
            <a:r>
              <a:rPr lang="en-US" sz="2200" dirty="0" err="1">
                <a:solidFill>
                  <a:srgbClr val="000000"/>
                </a:solidFill>
                <a:latin typeface="Times New Roman"/>
                <a:cs typeface="Times New Roman"/>
              </a:rPr>
              <a:t>на</a:t>
            </a:r>
            <a:r>
              <a:rPr lang="en-US" sz="2200" dirty="0">
                <a:solidFill>
                  <a:srgbClr val="000000"/>
                </a:solidFill>
                <a:latin typeface="Times New Roman"/>
                <a:cs typeface="Times New Roman"/>
              </a:rPr>
              <a:t> </a:t>
            </a:r>
            <a:r>
              <a:rPr lang="en-US" sz="2200" dirty="0" err="1">
                <a:solidFill>
                  <a:srgbClr val="000000"/>
                </a:solidFill>
                <a:latin typeface="Times New Roman"/>
                <a:cs typeface="Times New Roman"/>
              </a:rPr>
              <a:t>вплив</a:t>
            </a:r>
            <a:r>
              <a:rPr lang="en-US" sz="2200" dirty="0">
                <a:solidFill>
                  <a:srgbClr val="000000"/>
                </a:solidFill>
                <a:latin typeface="Times New Roman"/>
                <a:cs typeface="Times New Roman"/>
              </a:rPr>
              <a:t> </a:t>
            </a:r>
            <a:r>
              <a:rPr lang="en-US" sz="2200" dirty="0" err="1">
                <a:solidFill>
                  <a:srgbClr val="000000"/>
                </a:solidFill>
                <a:latin typeface="Times New Roman"/>
                <a:cs typeface="Times New Roman"/>
              </a:rPr>
              <a:t>комплексу</a:t>
            </a:r>
            <a:r>
              <a:rPr lang="en-US" sz="2200" dirty="0">
                <a:solidFill>
                  <a:srgbClr val="000000"/>
                </a:solidFill>
                <a:latin typeface="Times New Roman"/>
                <a:cs typeface="Times New Roman"/>
              </a:rPr>
              <a:t> </a:t>
            </a:r>
            <a:r>
              <a:rPr lang="en-US" sz="2200" dirty="0" err="1">
                <a:solidFill>
                  <a:srgbClr val="000000"/>
                </a:solidFill>
                <a:latin typeface="Times New Roman"/>
                <a:cs typeface="Times New Roman"/>
              </a:rPr>
              <a:t>фізичних</a:t>
            </a:r>
            <a:r>
              <a:rPr lang="en-US" sz="2200" dirty="0">
                <a:solidFill>
                  <a:srgbClr val="000000"/>
                </a:solidFill>
                <a:latin typeface="Times New Roman"/>
                <a:cs typeface="Times New Roman"/>
              </a:rPr>
              <a:t> </a:t>
            </a:r>
            <a:r>
              <a:rPr lang="en-US" sz="2200" dirty="0" err="1">
                <a:solidFill>
                  <a:srgbClr val="000000"/>
                </a:solidFill>
                <a:latin typeface="Times New Roman"/>
                <a:cs typeface="Times New Roman"/>
              </a:rPr>
              <a:t>факторів</a:t>
            </a:r>
            <a:r>
              <a:rPr lang="en-US" sz="2200" dirty="0">
                <a:solidFill>
                  <a:srgbClr val="000000"/>
                </a:solidFill>
                <a:latin typeface="Times New Roman"/>
                <a:cs typeface="Times New Roman"/>
              </a:rPr>
              <a:t> </a:t>
            </a:r>
            <a:r>
              <a:rPr lang="en-US" sz="2200" dirty="0" err="1">
                <a:solidFill>
                  <a:srgbClr val="000000"/>
                </a:solidFill>
                <a:latin typeface="Times New Roman"/>
                <a:cs typeface="Times New Roman"/>
              </a:rPr>
              <a:t>антропогенного</a:t>
            </a:r>
            <a:r>
              <a:rPr lang="en-US" sz="2200" dirty="0">
                <a:solidFill>
                  <a:srgbClr val="000000"/>
                </a:solidFill>
                <a:latin typeface="Times New Roman"/>
                <a:cs typeface="Times New Roman"/>
              </a:rPr>
              <a:t> </a:t>
            </a:r>
            <a:r>
              <a:rPr lang="en-US" sz="2200" dirty="0" err="1">
                <a:solidFill>
                  <a:srgbClr val="000000"/>
                </a:solidFill>
                <a:latin typeface="Times New Roman"/>
                <a:cs typeface="Times New Roman"/>
              </a:rPr>
              <a:t>походження</a:t>
            </a:r>
            <a:r>
              <a:rPr lang="en-US" sz="2200" dirty="0">
                <a:solidFill>
                  <a:srgbClr val="000000"/>
                </a:solidFill>
                <a:latin typeface="Times New Roman"/>
                <a:cs typeface="Times New Roman"/>
              </a:rPr>
              <a:t> / Ю. І. </a:t>
            </a:r>
            <a:r>
              <a:rPr lang="en-US" sz="2200" dirty="0" err="1">
                <a:solidFill>
                  <a:srgbClr val="000000"/>
                </a:solidFill>
                <a:latin typeface="Times New Roman"/>
                <a:cs typeface="Times New Roman"/>
              </a:rPr>
              <a:t>Вергелес</a:t>
            </a:r>
            <a:r>
              <a:rPr lang="en-US" sz="2200" dirty="0">
                <a:solidFill>
                  <a:srgbClr val="000000"/>
                </a:solidFill>
                <a:latin typeface="Times New Roman"/>
                <a:cs typeface="Times New Roman"/>
              </a:rPr>
              <a:t>, І. К. </a:t>
            </a:r>
            <a:r>
              <a:rPr lang="en-US" sz="2200" dirty="0" err="1">
                <a:solidFill>
                  <a:srgbClr val="000000"/>
                </a:solidFill>
                <a:latin typeface="Times New Roman"/>
                <a:cs typeface="Times New Roman"/>
              </a:rPr>
              <a:t>Галетич</a:t>
            </a:r>
            <a:r>
              <a:rPr lang="en-US" sz="2200" dirty="0">
                <a:solidFill>
                  <a:srgbClr val="000000"/>
                </a:solidFill>
                <a:latin typeface="Times New Roman"/>
                <a:cs typeface="Times New Roman"/>
              </a:rPr>
              <a:t>, К. В. </a:t>
            </a:r>
            <a:r>
              <a:rPr lang="en-US" sz="2200" dirty="0" err="1">
                <a:solidFill>
                  <a:srgbClr val="000000"/>
                </a:solidFill>
                <a:latin typeface="Times New Roman"/>
                <a:cs typeface="Times New Roman"/>
              </a:rPr>
              <a:t>Данова</a:t>
            </a:r>
            <a:r>
              <a:rPr lang="en-US" sz="2200" dirty="0">
                <a:solidFill>
                  <a:srgbClr val="000000"/>
                </a:solidFill>
                <a:latin typeface="Times New Roman"/>
                <a:cs typeface="Times New Roman"/>
              </a:rPr>
              <a:t> </a:t>
            </a:r>
            <a:r>
              <a:rPr lang="en-US" sz="2200" dirty="0" err="1">
                <a:solidFill>
                  <a:srgbClr val="000000"/>
                </a:solidFill>
                <a:latin typeface="Times New Roman"/>
                <a:cs typeface="Times New Roman"/>
              </a:rPr>
              <a:t>та</a:t>
            </a:r>
            <a:r>
              <a:rPr lang="en-US" sz="2200" dirty="0">
                <a:solidFill>
                  <a:srgbClr val="000000"/>
                </a:solidFill>
                <a:latin typeface="Times New Roman"/>
                <a:cs typeface="Times New Roman"/>
              </a:rPr>
              <a:t> </a:t>
            </a:r>
            <a:r>
              <a:rPr lang="en-US" sz="2200" dirty="0" err="1">
                <a:solidFill>
                  <a:srgbClr val="000000"/>
                </a:solidFill>
                <a:latin typeface="Times New Roman"/>
                <a:cs typeface="Times New Roman"/>
              </a:rPr>
              <a:t>ін</a:t>
            </a:r>
            <a:r>
              <a:rPr lang="en-US" sz="2200" dirty="0">
                <a:solidFill>
                  <a:srgbClr val="000000"/>
                </a:solidFill>
                <a:latin typeface="Times New Roman"/>
                <a:cs typeface="Times New Roman"/>
              </a:rPr>
              <a:t>. // </a:t>
            </a:r>
            <a:r>
              <a:rPr lang="en-US" sz="2200" dirty="0" err="1">
                <a:solidFill>
                  <a:srgbClr val="000000"/>
                </a:solidFill>
                <a:latin typeface="Times New Roman"/>
                <a:cs typeface="Times New Roman"/>
              </a:rPr>
              <a:t>Людина</a:t>
            </a:r>
            <a:r>
              <a:rPr lang="en-US" sz="2200" dirty="0">
                <a:solidFill>
                  <a:srgbClr val="000000"/>
                </a:solidFill>
                <a:latin typeface="Times New Roman"/>
                <a:cs typeface="Times New Roman"/>
              </a:rPr>
              <a:t> </a:t>
            </a:r>
            <a:r>
              <a:rPr lang="en-US" sz="2200" dirty="0" err="1">
                <a:solidFill>
                  <a:srgbClr val="000000"/>
                </a:solidFill>
                <a:latin typeface="Times New Roman"/>
                <a:cs typeface="Times New Roman"/>
              </a:rPr>
              <a:t>та</a:t>
            </a:r>
            <a:r>
              <a:rPr lang="en-US" sz="2200" dirty="0">
                <a:solidFill>
                  <a:srgbClr val="000000"/>
                </a:solidFill>
                <a:latin typeface="Times New Roman"/>
                <a:cs typeface="Times New Roman"/>
              </a:rPr>
              <a:t> </a:t>
            </a:r>
            <a:r>
              <a:rPr lang="en-US" sz="2200" dirty="0" err="1">
                <a:solidFill>
                  <a:srgbClr val="000000"/>
                </a:solidFill>
                <a:latin typeface="Times New Roman"/>
                <a:cs typeface="Times New Roman"/>
              </a:rPr>
              <a:t>довкілля</a:t>
            </a:r>
            <a:r>
              <a:rPr lang="en-US" sz="2200" dirty="0">
                <a:solidFill>
                  <a:srgbClr val="000000"/>
                </a:solidFill>
                <a:latin typeface="Times New Roman"/>
                <a:cs typeface="Times New Roman"/>
              </a:rPr>
              <a:t>. </a:t>
            </a:r>
            <a:r>
              <a:rPr lang="en-US" sz="2200" dirty="0" err="1">
                <a:solidFill>
                  <a:srgbClr val="000000"/>
                </a:solidFill>
                <a:latin typeface="Times New Roman"/>
                <a:cs typeface="Times New Roman"/>
              </a:rPr>
              <a:t>Проблеми</a:t>
            </a:r>
            <a:r>
              <a:rPr lang="en-US" sz="2200" dirty="0">
                <a:solidFill>
                  <a:srgbClr val="000000"/>
                </a:solidFill>
                <a:latin typeface="Times New Roman"/>
                <a:cs typeface="Times New Roman"/>
              </a:rPr>
              <a:t> </a:t>
            </a:r>
            <a:r>
              <a:rPr lang="en-US" sz="2200" dirty="0" err="1">
                <a:solidFill>
                  <a:srgbClr val="000000"/>
                </a:solidFill>
                <a:latin typeface="Times New Roman"/>
                <a:cs typeface="Times New Roman"/>
              </a:rPr>
              <a:t>неоекології</a:t>
            </a:r>
            <a:r>
              <a:rPr lang="en-US" sz="2200" dirty="0">
                <a:solidFill>
                  <a:srgbClr val="000000"/>
                </a:solidFill>
                <a:latin typeface="Times New Roman"/>
                <a:cs typeface="Times New Roman"/>
              </a:rPr>
              <a:t>. 2016. № 3-4 (26). С. 116–123.</a:t>
            </a:r>
            <a:endParaRPr lang="uk-UA" sz="2200">
              <a:latin typeface="Times New Roman"/>
              <a:cs typeface="Times New Roman"/>
            </a:endParaRPr>
          </a:p>
          <a:p>
            <a:r>
              <a:rPr lang="en-US" sz="2200" dirty="0">
                <a:solidFill>
                  <a:srgbClr val="000000"/>
                </a:solidFill>
                <a:latin typeface="Times New Roman"/>
                <a:cs typeface="Times New Roman"/>
              </a:rPr>
              <a:t>3. </a:t>
            </a:r>
            <a:r>
              <a:rPr lang="en-US" sz="2200" err="1">
                <a:solidFill>
                  <a:srgbClr val="000000"/>
                </a:solidFill>
                <a:latin typeface="Times New Roman"/>
                <a:cs typeface="Times New Roman"/>
              </a:rPr>
              <a:t>Шевченко</a:t>
            </a:r>
            <a:r>
              <a:rPr lang="en-US" sz="2200" dirty="0">
                <a:solidFill>
                  <a:srgbClr val="000000"/>
                </a:solidFill>
                <a:latin typeface="Times New Roman"/>
                <a:cs typeface="Times New Roman"/>
              </a:rPr>
              <a:t> А. В., </a:t>
            </a:r>
            <a:r>
              <a:rPr lang="en-US" sz="2200" err="1">
                <a:solidFill>
                  <a:srgbClr val="000000"/>
                </a:solidFill>
                <a:latin typeface="Times New Roman"/>
                <a:cs typeface="Times New Roman"/>
              </a:rPr>
              <a:t>Бордюгова</a:t>
            </a:r>
            <a:r>
              <a:rPr lang="en-US" sz="2200" dirty="0">
                <a:solidFill>
                  <a:srgbClr val="000000"/>
                </a:solidFill>
                <a:latin typeface="Times New Roman"/>
                <a:cs typeface="Times New Roman"/>
              </a:rPr>
              <a:t> О. І. </a:t>
            </a:r>
            <a:r>
              <a:rPr lang="en-US" sz="2200" err="1">
                <a:solidFill>
                  <a:srgbClr val="000000"/>
                </a:solidFill>
                <a:latin typeface="Times New Roman"/>
                <a:cs typeface="Times New Roman"/>
              </a:rPr>
              <a:t>Головні</a:t>
            </a:r>
            <a:r>
              <a:rPr lang="en-US" sz="2200" dirty="0">
                <a:solidFill>
                  <a:srgbClr val="000000"/>
                </a:solidFill>
                <a:latin typeface="Times New Roman"/>
                <a:cs typeface="Times New Roman"/>
              </a:rPr>
              <a:t> </a:t>
            </a:r>
            <a:r>
              <a:rPr lang="en-US" sz="2200" err="1">
                <a:solidFill>
                  <a:srgbClr val="000000"/>
                </a:solidFill>
                <a:latin typeface="Times New Roman"/>
                <a:cs typeface="Times New Roman"/>
              </a:rPr>
              <a:t>збудники</a:t>
            </a:r>
            <a:r>
              <a:rPr lang="en-US" sz="2200" dirty="0">
                <a:solidFill>
                  <a:srgbClr val="000000"/>
                </a:solidFill>
                <a:latin typeface="Times New Roman"/>
                <a:cs typeface="Times New Roman"/>
              </a:rPr>
              <a:t> </a:t>
            </a:r>
            <a:r>
              <a:rPr lang="en-US" sz="2200" err="1">
                <a:solidFill>
                  <a:srgbClr val="000000"/>
                </a:solidFill>
                <a:latin typeface="Times New Roman"/>
                <a:cs typeface="Times New Roman"/>
              </a:rPr>
              <a:t>хвороб</a:t>
            </a:r>
            <a:r>
              <a:rPr lang="en-US" sz="2200" dirty="0">
                <a:solidFill>
                  <a:srgbClr val="000000"/>
                </a:solidFill>
                <a:latin typeface="Times New Roman"/>
                <a:cs typeface="Times New Roman"/>
              </a:rPr>
              <a:t> </a:t>
            </a:r>
            <a:r>
              <a:rPr lang="en-US" sz="2200" err="1">
                <a:solidFill>
                  <a:srgbClr val="000000"/>
                </a:solidFill>
                <a:latin typeface="Times New Roman"/>
                <a:cs typeface="Times New Roman"/>
              </a:rPr>
              <a:t>штучних</a:t>
            </a:r>
            <a:r>
              <a:rPr lang="en-US" sz="2200" dirty="0">
                <a:solidFill>
                  <a:srgbClr val="000000"/>
                </a:solidFill>
                <a:latin typeface="Times New Roman"/>
                <a:cs typeface="Times New Roman"/>
              </a:rPr>
              <a:t> </a:t>
            </a:r>
            <a:r>
              <a:rPr lang="en-US" sz="2200" err="1">
                <a:solidFill>
                  <a:srgbClr val="000000"/>
                </a:solidFill>
                <a:latin typeface="Times New Roman"/>
                <a:cs typeface="Times New Roman"/>
              </a:rPr>
              <a:t>деревних</a:t>
            </a:r>
            <a:r>
              <a:rPr lang="en-US" sz="2200" dirty="0">
                <a:solidFill>
                  <a:srgbClr val="000000"/>
                </a:solidFill>
                <a:latin typeface="Times New Roman"/>
                <a:cs typeface="Times New Roman"/>
              </a:rPr>
              <a:t> </a:t>
            </a:r>
            <a:r>
              <a:rPr lang="en-US" sz="2200" err="1">
                <a:solidFill>
                  <a:srgbClr val="000000"/>
                </a:solidFill>
                <a:latin typeface="Times New Roman"/>
                <a:cs typeface="Times New Roman"/>
              </a:rPr>
              <a:t>насаджень</a:t>
            </a:r>
            <a:r>
              <a:rPr lang="en-US" sz="2200" dirty="0">
                <a:solidFill>
                  <a:srgbClr val="000000"/>
                </a:solidFill>
                <a:latin typeface="Times New Roman"/>
                <a:cs typeface="Times New Roman"/>
              </a:rPr>
              <a:t> </a:t>
            </a:r>
            <a:r>
              <a:rPr lang="en-US" sz="2200" err="1">
                <a:solidFill>
                  <a:srgbClr val="000000"/>
                </a:solidFill>
                <a:latin typeface="Times New Roman"/>
                <a:cs typeface="Times New Roman"/>
              </a:rPr>
              <a:t>Європи</a:t>
            </a:r>
            <a:r>
              <a:rPr lang="en-US" sz="2200" dirty="0">
                <a:solidFill>
                  <a:srgbClr val="000000"/>
                </a:solidFill>
                <a:latin typeface="Times New Roman"/>
                <a:cs typeface="Times New Roman"/>
              </a:rPr>
              <a:t> </a:t>
            </a:r>
            <a:r>
              <a:rPr lang="en-US" sz="2200" err="1">
                <a:solidFill>
                  <a:srgbClr val="000000"/>
                </a:solidFill>
                <a:latin typeface="Times New Roman"/>
                <a:cs typeface="Times New Roman"/>
              </a:rPr>
              <a:t>та</a:t>
            </a:r>
            <a:r>
              <a:rPr lang="en-US" sz="2200" dirty="0">
                <a:solidFill>
                  <a:srgbClr val="000000"/>
                </a:solidFill>
                <a:latin typeface="Times New Roman"/>
                <a:cs typeface="Times New Roman"/>
              </a:rPr>
              <a:t> </a:t>
            </a:r>
            <a:r>
              <a:rPr lang="en-US" sz="2200" err="1">
                <a:solidFill>
                  <a:srgbClr val="000000"/>
                </a:solidFill>
                <a:latin typeface="Times New Roman"/>
                <a:cs typeface="Times New Roman"/>
              </a:rPr>
              <a:t>методи</a:t>
            </a:r>
            <a:r>
              <a:rPr lang="en-US" sz="2200" dirty="0">
                <a:solidFill>
                  <a:srgbClr val="000000"/>
                </a:solidFill>
                <a:latin typeface="Times New Roman"/>
                <a:cs typeface="Times New Roman"/>
              </a:rPr>
              <a:t> </a:t>
            </a:r>
            <a:r>
              <a:rPr lang="en-US" sz="2200" err="1">
                <a:solidFill>
                  <a:srgbClr val="000000"/>
                </a:solidFill>
                <a:latin typeface="Times New Roman"/>
                <a:cs typeface="Times New Roman"/>
              </a:rPr>
              <a:t>боротьби</a:t>
            </a:r>
            <a:r>
              <a:rPr lang="en-US" sz="2200" dirty="0">
                <a:solidFill>
                  <a:srgbClr val="000000"/>
                </a:solidFill>
                <a:latin typeface="Times New Roman"/>
                <a:cs typeface="Times New Roman"/>
              </a:rPr>
              <a:t> з </a:t>
            </a:r>
            <a:r>
              <a:rPr lang="en-US" sz="2200" err="1">
                <a:solidFill>
                  <a:srgbClr val="000000"/>
                </a:solidFill>
                <a:latin typeface="Times New Roman"/>
                <a:cs typeface="Times New Roman"/>
              </a:rPr>
              <a:t>ними</a:t>
            </a:r>
            <a:r>
              <a:rPr lang="en-US" sz="2200" dirty="0">
                <a:solidFill>
                  <a:srgbClr val="000000"/>
                </a:solidFill>
                <a:latin typeface="Times New Roman"/>
                <a:cs typeface="Times New Roman"/>
              </a:rPr>
              <a:t>. </a:t>
            </a:r>
            <a:r>
              <a:rPr lang="en-US" sz="2200" i="1" err="1">
                <a:solidFill>
                  <a:srgbClr val="000000"/>
                </a:solidFill>
                <a:latin typeface="Times New Roman"/>
                <a:cs typeface="Times New Roman"/>
              </a:rPr>
              <a:t>Природничі</a:t>
            </a:r>
            <a:r>
              <a:rPr lang="en-US" sz="2200" i="1" dirty="0">
                <a:solidFill>
                  <a:srgbClr val="000000"/>
                </a:solidFill>
                <a:latin typeface="Times New Roman"/>
                <a:cs typeface="Times New Roman"/>
              </a:rPr>
              <a:t> </a:t>
            </a:r>
            <a:r>
              <a:rPr lang="en-US" sz="2200" i="1" err="1">
                <a:solidFill>
                  <a:srgbClr val="000000"/>
                </a:solidFill>
                <a:latin typeface="Times New Roman"/>
                <a:cs typeface="Times New Roman"/>
              </a:rPr>
              <a:t>науки</a:t>
            </a:r>
            <a:r>
              <a:rPr lang="en-US" sz="2200" i="1" dirty="0">
                <a:solidFill>
                  <a:srgbClr val="000000"/>
                </a:solidFill>
                <a:latin typeface="Times New Roman"/>
                <a:cs typeface="Times New Roman"/>
              </a:rPr>
              <a:t>: </a:t>
            </a:r>
            <a:r>
              <a:rPr lang="en-US" sz="2200" i="1" err="1">
                <a:solidFill>
                  <a:srgbClr val="000000"/>
                </a:solidFill>
                <a:latin typeface="Times New Roman"/>
                <a:cs typeface="Times New Roman"/>
              </a:rPr>
              <a:t>проєкти</a:t>
            </a:r>
            <a:r>
              <a:rPr lang="en-US" sz="2200" i="1" dirty="0">
                <a:solidFill>
                  <a:srgbClr val="000000"/>
                </a:solidFill>
                <a:latin typeface="Times New Roman"/>
                <a:cs typeface="Times New Roman"/>
              </a:rPr>
              <a:t>, </a:t>
            </a:r>
            <a:r>
              <a:rPr lang="en-US" sz="2200" i="1" err="1">
                <a:solidFill>
                  <a:srgbClr val="000000"/>
                </a:solidFill>
                <a:latin typeface="Times New Roman"/>
                <a:cs typeface="Times New Roman"/>
              </a:rPr>
              <a:t>дослідження</a:t>
            </a:r>
            <a:r>
              <a:rPr lang="en-US" sz="2200" i="1" dirty="0">
                <a:solidFill>
                  <a:srgbClr val="000000"/>
                </a:solidFill>
                <a:latin typeface="Times New Roman"/>
                <a:cs typeface="Times New Roman"/>
              </a:rPr>
              <a:t>, </a:t>
            </a:r>
            <a:r>
              <a:rPr lang="en-US" sz="2200" i="1" err="1">
                <a:solidFill>
                  <a:srgbClr val="000000"/>
                </a:solidFill>
                <a:latin typeface="Times New Roman"/>
                <a:cs typeface="Times New Roman"/>
              </a:rPr>
              <a:t>перспективи</a:t>
            </a:r>
            <a:r>
              <a:rPr lang="en-US" sz="2200" i="1" dirty="0">
                <a:solidFill>
                  <a:srgbClr val="000000"/>
                </a:solidFill>
                <a:latin typeface="Times New Roman"/>
                <a:cs typeface="Times New Roman"/>
              </a:rPr>
              <a:t>: </a:t>
            </a:r>
            <a:r>
              <a:rPr lang="en-US" sz="2200" i="1" err="1">
                <a:solidFill>
                  <a:srgbClr val="000000"/>
                </a:solidFill>
                <a:latin typeface="Times New Roman"/>
                <a:cs typeface="Times New Roman"/>
              </a:rPr>
              <a:t>матеріали</a:t>
            </a:r>
            <a:r>
              <a:rPr lang="en-US" sz="2200" i="1" dirty="0">
                <a:solidFill>
                  <a:srgbClr val="000000"/>
                </a:solidFill>
                <a:latin typeface="Times New Roman"/>
                <a:cs typeface="Times New Roman"/>
              </a:rPr>
              <a:t> ІV </a:t>
            </a:r>
            <a:r>
              <a:rPr lang="en-US" sz="2200" i="1" err="1">
                <a:solidFill>
                  <a:srgbClr val="000000"/>
                </a:solidFill>
                <a:latin typeface="Times New Roman"/>
                <a:cs typeface="Times New Roman"/>
              </a:rPr>
              <a:t>Міжнародної</a:t>
            </a:r>
            <a:r>
              <a:rPr lang="en-US" sz="2200" i="1" dirty="0">
                <a:solidFill>
                  <a:srgbClr val="000000"/>
                </a:solidFill>
                <a:latin typeface="Times New Roman"/>
                <a:cs typeface="Times New Roman"/>
              </a:rPr>
              <a:t> </a:t>
            </a:r>
            <a:r>
              <a:rPr lang="en-US" sz="2200" i="1" err="1">
                <a:solidFill>
                  <a:srgbClr val="000000"/>
                </a:solidFill>
                <a:latin typeface="Times New Roman"/>
                <a:cs typeface="Times New Roman"/>
              </a:rPr>
              <a:t>науково-практичної</a:t>
            </a:r>
            <a:r>
              <a:rPr lang="en-US" sz="2200" i="1" dirty="0">
                <a:solidFill>
                  <a:srgbClr val="000000"/>
                </a:solidFill>
                <a:latin typeface="Times New Roman"/>
                <a:cs typeface="Times New Roman"/>
              </a:rPr>
              <a:t> </a:t>
            </a:r>
            <a:r>
              <a:rPr lang="en-US" sz="2200" i="1" err="1">
                <a:solidFill>
                  <a:srgbClr val="000000"/>
                </a:solidFill>
                <a:latin typeface="Times New Roman"/>
                <a:cs typeface="Times New Roman"/>
              </a:rPr>
              <a:t>конференції</a:t>
            </a:r>
            <a:r>
              <a:rPr lang="en-US" sz="2200" dirty="0">
                <a:solidFill>
                  <a:srgbClr val="000000"/>
                </a:solidFill>
                <a:latin typeface="Times New Roman"/>
                <a:cs typeface="Times New Roman"/>
              </a:rPr>
              <a:t> (м. </a:t>
            </a:r>
            <a:r>
              <a:rPr lang="en-US" sz="2200" err="1">
                <a:solidFill>
                  <a:srgbClr val="000000"/>
                </a:solidFill>
                <a:latin typeface="Times New Roman"/>
                <a:cs typeface="Times New Roman"/>
              </a:rPr>
              <a:t>Полтава</a:t>
            </a:r>
            <a:r>
              <a:rPr lang="en-US" sz="2200" dirty="0">
                <a:solidFill>
                  <a:srgbClr val="000000"/>
                </a:solidFill>
                <a:latin typeface="Times New Roman"/>
                <a:cs typeface="Times New Roman"/>
              </a:rPr>
              <a:t>, 2023 р.). </a:t>
            </a:r>
            <a:r>
              <a:rPr lang="en-US" sz="2200" err="1">
                <a:solidFill>
                  <a:srgbClr val="000000"/>
                </a:solidFill>
                <a:latin typeface="Times New Roman"/>
                <a:cs typeface="Times New Roman"/>
              </a:rPr>
              <a:t>Полтава</a:t>
            </a:r>
            <a:r>
              <a:rPr lang="en-US" sz="2200" dirty="0">
                <a:solidFill>
                  <a:srgbClr val="000000"/>
                </a:solidFill>
                <a:latin typeface="Times New Roman"/>
                <a:cs typeface="Times New Roman"/>
              </a:rPr>
              <a:t>: ДЗ «ЛНУ </a:t>
            </a:r>
            <a:r>
              <a:rPr lang="en-US" sz="2200" err="1">
                <a:solidFill>
                  <a:srgbClr val="000000"/>
                </a:solidFill>
                <a:latin typeface="Times New Roman"/>
                <a:cs typeface="Times New Roman"/>
              </a:rPr>
              <a:t>імені</a:t>
            </a:r>
            <a:r>
              <a:rPr lang="en-US" sz="2200" dirty="0">
                <a:solidFill>
                  <a:srgbClr val="000000"/>
                </a:solidFill>
                <a:latin typeface="Times New Roman"/>
                <a:cs typeface="Times New Roman"/>
              </a:rPr>
              <a:t> </a:t>
            </a:r>
            <a:r>
              <a:rPr lang="en-US" sz="2200" err="1">
                <a:solidFill>
                  <a:srgbClr val="000000"/>
                </a:solidFill>
                <a:latin typeface="Times New Roman"/>
                <a:cs typeface="Times New Roman"/>
              </a:rPr>
              <a:t>Тараса</a:t>
            </a:r>
            <a:r>
              <a:rPr lang="en-US" sz="2200" dirty="0">
                <a:solidFill>
                  <a:srgbClr val="000000"/>
                </a:solidFill>
                <a:latin typeface="Times New Roman"/>
                <a:cs typeface="Times New Roman"/>
              </a:rPr>
              <a:t> </a:t>
            </a:r>
            <a:r>
              <a:rPr lang="en-US" sz="2200" err="1">
                <a:solidFill>
                  <a:srgbClr val="000000"/>
                </a:solidFill>
                <a:latin typeface="Times New Roman"/>
                <a:cs typeface="Times New Roman"/>
              </a:rPr>
              <a:t>Шевченка</a:t>
            </a:r>
            <a:r>
              <a:rPr lang="en-US" sz="2200" dirty="0">
                <a:solidFill>
                  <a:srgbClr val="000000"/>
                </a:solidFill>
                <a:latin typeface="Times New Roman"/>
                <a:cs typeface="Times New Roman"/>
              </a:rPr>
              <a:t>», 2023. С. 219-222</a:t>
            </a:r>
            <a:endParaRPr lang="en-US" sz="2200">
              <a:latin typeface="Times New Roman"/>
              <a:cs typeface="Times New Roman"/>
            </a:endParaRPr>
          </a:p>
          <a:p>
            <a:r>
              <a:rPr lang="en-US" sz="2200" dirty="0">
                <a:solidFill>
                  <a:srgbClr val="000000"/>
                </a:solidFill>
                <a:latin typeface="Times New Roman"/>
                <a:cs typeface="Times New Roman"/>
              </a:rPr>
              <a:t>4. </a:t>
            </a:r>
            <a:r>
              <a:rPr lang="en-US" sz="2200" dirty="0" err="1">
                <a:solidFill>
                  <a:srgbClr val="000000"/>
                </a:solidFill>
                <a:latin typeface="Times New Roman"/>
                <a:cs typeface="Times New Roman"/>
              </a:rPr>
              <a:t>Шумик</a:t>
            </a:r>
            <a:r>
              <a:rPr lang="en-US" sz="2200" dirty="0">
                <a:solidFill>
                  <a:srgbClr val="000000"/>
                </a:solidFill>
                <a:latin typeface="Times New Roman"/>
                <a:cs typeface="Times New Roman"/>
              </a:rPr>
              <a:t> М. І., </a:t>
            </a:r>
            <a:r>
              <a:rPr lang="en-US" sz="2200" dirty="0" err="1">
                <a:solidFill>
                  <a:srgbClr val="000000"/>
                </a:solidFill>
                <a:latin typeface="Times New Roman"/>
                <a:cs typeface="Times New Roman"/>
              </a:rPr>
              <a:t>Попіль</a:t>
            </a:r>
            <a:r>
              <a:rPr lang="en-US" sz="2200" dirty="0">
                <a:solidFill>
                  <a:srgbClr val="000000"/>
                </a:solidFill>
                <a:latin typeface="Times New Roman"/>
                <a:cs typeface="Times New Roman"/>
              </a:rPr>
              <a:t> Н. І. </a:t>
            </a:r>
            <a:r>
              <a:rPr lang="en-US" sz="2200" dirty="0" err="1">
                <a:solidFill>
                  <a:srgbClr val="000000"/>
                </a:solidFill>
                <a:latin typeface="Times New Roman"/>
                <a:cs typeface="Times New Roman"/>
              </a:rPr>
              <a:t>Стратегія</a:t>
            </a:r>
            <a:r>
              <a:rPr lang="en-US" sz="2200" dirty="0">
                <a:solidFill>
                  <a:srgbClr val="000000"/>
                </a:solidFill>
                <a:latin typeface="Times New Roman"/>
                <a:cs typeface="Times New Roman"/>
              </a:rPr>
              <a:t> </a:t>
            </a:r>
            <a:r>
              <a:rPr lang="en-US" sz="2200" dirty="0" err="1">
                <a:solidFill>
                  <a:srgbClr val="000000"/>
                </a:solidFill>
                <a:latin typeface="Times New Roman"/>
                <a:cs typeface="Times New Roman"/>
              </a:rPr>
              <a:t>добору</a:t>
            </a:r>
            <a:r>
              <a:rPr lang="en-US" sz="2200" dirty="0">
                <a:solidFill>
                  <a:srgbClr val="000000"/>
                </a:solidFill>
                <a:latin typeface="Times New Roman"/>
                <a:cs typeface="Times New Roman"/>
              </a:rPr>
              <a:t> </a:t>
            </a:r>
            <a:r>
              <a:rPr lang="en-US" sz="2200" dirty="0" err="1">
                <a:solidFill>
                  <a:srgbClr val="000000"/>
                </a:solidFill>
                <a:latin typeface="Times New Roman"/>
                <a:cs typeface="Times New Roman"/>
              </a:rPr>
              <a:t>рослин</a:t>
            </a:r>
            <a:r>
              <a:rPr lang="en-US" sz="2200" dirty="0">
                <a:solidFill>
                  <a:srgbClr val="000000"/>
                </a:solidFill>
                <a:latin typeface="Times New Roman"/>
                <a:cs typeface="Times New Roman"/>
              </a:rPr>
              <a:t> в </a:t>
            </a:r>
            <a:r>
              <a:rPr lang="en-US" sz="2200" dirty="0" err="1">
                <a:solidFill>
                  <a:srgbClr val="000000"/>
                </a:solidFill>
                <a:latin typeface="Times New Roman"/>
                <a:cs typeface="Times New Roman"/>
              </a:rPr>
              <a:t>умовах</a:t>
            </a:r>
            <a:r>
              <a:rPr lang="en-US" sz="2200" dirty="0">
                <a:solidFill>
                  <a:srgbClr val="000000"/>
                </a:solidFill>
                <a:latin typeface="Times New Roman"/>
                <a:cs typeface="Times New Roman"/>
              </a:rPr>
              <a:t> </a:t>
            </a:r>
            <a:r>
              <a:rPr lang="en-US" sz="2200" dirty="0" err="1">
                <a:solidFill>
                  <a:srgbClr val="000000"/>
                </a:solidFill>
                <a:latin typeface="Times New Roman"/>
                <a:cs typeface="Times New Roman"/>
              </a:rPr>
              <a:t>урбанізованих</a:t>
            </a:r>
            <a:r>
              <a:rPr lang="en-US" sz="2200" dirty="0">
                <a:solidFill>
                  <a:srgbClr val="000000"/>
                </a:solidFill>
                <a:latin typeface="Times New Roman"/>
                <a:cs typeface="Times New Roman"/>
              </a:rPr>
              <a:t> </a:t>
            </a:r>
            <a:r>
              <a:rPr lang="en-US" sz="2200" dirty="0" err="1">
                <a:solidFill>
                  <a:srgbClr val="000000"/>
                </a:solidFill>
                <a:latin typeface="Times New Roman"/>
                <a:cs typeface="Times New Roman"/>
              </a:rPr>
              <a:t>екосистем</a:t>
            </a:r>
            <a:r>
              <a:rPr lang="en-US" sz="2200" dirty="0">
                <a:solidFill>
                  <a:srgbClr val="000000"/>
                </a:solidFill>
                <a:latin typeface="Times New Roman"/>
                <a:cs typeface="Times New Roman"/>
              </a:rPr>
              <a:t> </a:t>
            </a:r>
            <a:r>
              <a:rPr lang="en-US" sz="2200" dirty="0" err="1">
                <a:solidFill>
                  <a:srgbClr val="000000"/>
                </a:solidFill>
                <a:latin typeface="Times New Roman"/>
                <a:cs typeface="Times New Roman"/>
              </a:rPr>
              <a:t>мегаполісу</a:t>
            </a:r>
            <a:r>
              <a:rPr lang="en-US" sz="2200" dirty="0">
                <a:solidFill>
                  <a:srgbClr val="000000"/>
                </a:solidFill>
                <a:latin typeface="Times New Roman"/>
                <a:cs typeface="Times New Roman"/>
              </a:rPr>
              <a:t>. </a:t>
            </a:r>
            <a:r>
              <a:rPr lang="en-US" sz="2200" i="1" dirty="0" err="1">
                <a:solidFill>
                  <a:srgbClr val="000000"/>
                </a:solidFill>
                <a:latin typeface="Times New Roman"/>
                <a:cs typeface="Times New Roman"/>
              </a:rPr>
              <a:t>Екологічні</a:t>
            </a:r>
            <a:r>
              <a:rPr lang="en-US" sz="2200" i="1" dirty="0">
                <a:solidFill>
                  <a:srgbClr val="000000"/>
                </a:solidFill>
                <a:latin typeface="Times New Roman"/>
                <a:cs typeface="Times New Roman"/>
              </a:rPr>
              <a:t> </a:t>
            </a:r>
            <a:r>
              <a:rPr lang="en-US" sz="2200" i="1" dirty="0" err="1">
                <a:solidFill>
                  <a:srgbClr val="000000"/>
                </a:solidFill>
                <a:latin typeface="Times New Roman"/>
                <a:cs typeface="Times New Roman"/>
              </a:rPr>
              <a:t>науки</a:t>
            </a:r>
            <a:r>
              <a:rPr lang="en-US" sz="2200" i="1" dirty="0">
                <a:solidFill>
                  <a:srgbClr val="000000"/>
                </a:solidFill>
                <a:latin typeface="Times New Roman"/>
                <a:cs typeface="Times New Roman"/>
              </a:rPr>
              <a:t> : </a:t>
            </a:r>
            <a:r>
              <a:rPr lang="en-US" sz="2200" i="1" dirty="0" err="1">
                <a:solidFill>
                  <a:srgbClr val="000000"/>
                </a:solidFill>
                <a:latin typeface="Times New Roman"/>
                <a:cs typeface="Times New Roman"/>
              </a:rPr>
              <a:t>науково-практичний</a:t>
            </a:r>
            <a:r>
              <a:rPr lang="en-US" sz="2200" i="1" dirty="0">
                <a:solidFill>
                  <a:srgbClr val="000000"/>
                </a:solidFill>
                <a:latin typeface="Times New Roman"/>
                <a:cs typeface="Times New Roman"/>
              </a:rPr>
              <a:t> </a:t>
            </a:r>
            <a:r>
              <a:rPr lang="en-US" sz="2200" i="1" dirty="0" err="1">
                <a:solidFill>
                  <a:srgbClr val="000000"/>
                </a:solidFill>
                <a:latin typeface="Times New Roman"/>
                <a:cs typeface="Times New Roman"/>
              </a:rPr>
              <a:t>журнал</a:t>
            </a:r>
            <a:r>
              <a:rPr lang="en-US" sz="2200" dirty="0">
                <a:solidFill>
                  <a:srgbClr val="000000"/>
                </a:solidFill>
                <a:latin typeface="Times New Roman"/>
                <a:cs typeface="Times New Roman"/>
              </a:rPr>
              <a:t>. 2024. № 3 (54). С. 178-187</a:t>
            </a:r>
            <a:br>
              <a:rPr lang="en-US" sz="2200" dirty="0">
                <a:latin typeface="Times New Roman"/>
                <a:cs typeface="Times New Roman"/>
              </a:rPr>
            </a:br>
            <a:endParaRPr lang="en-US" sz="2200" dirty="0">
              <a:solidFill>
                <a:srgbClr val="000000"/>
              </a:solidFill>
              <a:latin typeface="Times New Roman"/>
              <a:cs typeface="Times New Roman"/>
            </a:endParaRPr>
          </a:p>
          <a:p>
            <a:br>
              <a:rPr lang="en-US" dirty="0"/>
            </a:br>
            <a:br>
              <a:rPr lang="en-US" dirty="0"/>
            </a:br>
            <a:br>
              <a:rPr lang="uk-UA" dirty="0"/>
            </a:br>
            <a:endParaRPr lang="uk-UA"/>
          </a:p>
        </p:txBody>
      </p:sp>
    </p:spTree>
    <p:extLst>
      <p:ext uri="{BB962C8B-B14F-4D97-AF65-F5344CB8AC3E}">
        <p14:creationId xmlns:p14="http://schemas.microsoft.com/office/powerpoint/2010/main" val="1234060794"/>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Широкий екран</PresentationFormat>
  <Slides>15</Slides>
  <Notes>0</Notes>
  <HiddenSlides>0</HiddenSlides>
  <ScaleCrop>false</ScaleCrop>
  <HeadingPairs>
    <vt:vector size="4" baseType="variant">
      <vt:variant>
        <vt:lpstr>Тема</vt:lpstr>
      </vt:variant>
      <vt:variant>
        <vt:i4>1</vt:i4>
      </vt:variant>
      <vt:variant>
        <vt:lpstr>Заголовки слайдів</vt:lpstr>
      </vt:variant>
      <vt:variant>
        <vt:i4>15</vt:i4>
      </vt:variant>
    </vt:vector>
  </HeadingPairs>
  <TitlesOfParts>
    <vt:vector size="16" baseType="lpstr">
      <vt:lpstr>Wisp</vt:lpstr>
      <vt:lpstr>"Біоіндикація стану міського середовища за екологічними зв’язками клена звичайного (Acer platanoides) та комах-фітофагів"</vt:lpstr>
      <vt:lpstr>У сучасних умовах урбанізації стан міських екосистем постійно погіршується через інтенсивне транспортне та промислове навантаження. Одним із найефективніших способів моніторингу довкілля є біоіндикація — оцінка якості середовища за реакцією живих організмів. Клен звичайний (Acer platanoides) є базовим елементом озеленення наших міст, проте його роль як біоіндикатора через взаємодію з комахами-фітофагами залишається недостатньо вивченою. Оскільки комахи швидше за рослини реагують на зміни хімічного складу повітря та ґрунту, аналіз їхнього впливу на листя клена дозволяє оперативно та без значних витрат оцінити екологічне благополуччя конкретного мікрорайону. Це робить наше дослідження актуальним для розробки стратегій раціонального природокористування та захисту зелених насаджень. </vt:lpstr>
      <vt:lpstr>Мета роботи: Оцінити рівень антропогенного навантаження (забруднення) міського середовища, аналізуючи інтенсивність ураження листя клена гостролистого комахами-фітофагами. Об'єкт дослідження: Екосистема міських насаджень клена гостролистого (Acer platanoides) у різних функціональних зонах міста.  </vt:lpstr>
      <vt:lpstr>Завдання дослідження: Провести теоретичний аналіз наукової літератури щодо методів біоіндикації та біології комах-фітофагів клена. Вибрати локації для збору матеріалу з різним ступенем техногенного впливу. Провести кількісний аналіз ураження листя.  Порівняти отримані дані між локаціями та встановити кореляцію між рівнем забруднення та станом біоіндикаторів. Сформулювати висновки про екологічний стан досліджуваних районів. </vt:lpstr>
      <vt:lpstr>Клен звичайний (Acer platanoides) є однією з ключових деревних порід в озелененні міст завдяки своїй високій газостійкості та здатності до швидкої адаптації. Проте в умовах міського стресу (забруднення повітря, ущільнення ґрунту) природний імунітет дерева послаблюється, що робить його вразливим до нападів шкідників. Комахи-фітофаги (ті, що живляться рослинами) є чутливими біоіндикаторами. Зміни в їхній чисельності, видовому складі або характері пошкодження листя прямо вказують на стан довкілля.  Для отримання кількісних даних щодо забруднення локацій ми обрали метод обліку ураження листя шкідником - Каштановою мінуючою міллю (Cameraria ohridella).  Це специфічний фітофаг, життєдіяльність якого залишає чіткі сліди на листі, що дозволяє нам точно розрахувати відсоток зараження. </vt:lpstr>
      <vt:lpstr>Каштанова мінуюча міль, відома як Cameraria ohridella, є дрібним метеликом, личинки якого живуть і харчуються всередині листкової пластини, утворюючи характерні порожнини — міни. Хоча основною кормовою базою цього шкідника є гіркокаштан звичайний, в умовах сильного екологічного дисбалансу міль починає активно паразитувати на кленах, зокрема на клені білому та гостролистому. Використання каштанової молі на клені як біоіндикатора базується на тому, що масове ураження клена відбувається переважно в зонах із високим антропогенним навантаженням. Хімічне забруднення повітря вихлопними газами та накопичення важких металів у ґрунті послаблюють імунітет дерев, знижуючи їхню природну здатність виробляти захисні речовини. Окрім хімічного фактору, на поширення шкідника впливає ефект міського острова тепла: підвищена температура в урбанізованих районах сприяє виживанню личинок на клені та дозволяє молі давати більше поколінь за сезон.  </vt:lpstr>
      <vt:lpstr>Характеристика районів збору матеріалу Дослідження проводилося у трьох локаціях міста Переяслав, що мають різне антропогенне навантаження: Дендропарк Університету Григорія Сковороди (Локація «Контроль»): Характеризується як зона з мінімальним техногенним впливом. Насадження розташовані віддалено від головних автомагістралей, що забезпечує низький рівень загазованості повітря та сприятливий мікроклімат для росту клена звичайного. Територія поблизу колишньої швейної фабрики «Гаян»: Дана ділянка репрезентує зону середнього антропогенного навантаження. Локація розташована в межах житлової забудови з помірним рухом легкового автотранспорту та наявністю асфальтного покриття безпосередньо біля кореневої системи дерев. Район хлібозаводу та молокозаводу (Промислова зона): Ділянка з високим рівнем антропогенного пресингу. Окрім викидів від діючих підприємств харчової промисловості, дерева тут зазнають значного впливу від великогабаритного транспорту та високої концентрації вихлопних газів, що створює стресові умови для рослинності. </vt:lpstr>
      <vt:lpstr>    Дендропарк Університет                     Район хлібозаводу та молокозаводу               Територія поблизу колишньої                                                                                   Григорія Сковороди                                                                                                     швейної фабрики «Гаян»  Місця, в яких було зібрано листя клена звичайного (Acer platanoides) </vt:lpstr>
      <vt:lpstr>Методика дослідження Для проведення екологічного моніторингу використовувався метод візуального обліку пошкоджень листових пластинок клена звичайного (Acer platanoides). Дослідження проводилось у літньо-осінній період 2025 року. Процедура дослідження включала наступні етапи: Вибір локацій: Було обрано три ділянки з різним рівнем антропогенного впливу: Дендропарк Університету Григорія Сковороди — умовно чиста зона (контроль). Район швейної фабрики «Гаян» — зона середнього навантаження. Промислова зона (хлібо- та молокозавод) — зона високого навантаження. </vt:lpstr>
      <vt:lpstr>Відбір проб: На кожній ділянці методом випадкового вибору було обстежено по 5 дерев клена середнього вікового стану. З кожного дерева на рівні 1,5–2 метрів відбиралося по 50 листків з різних сторін крони. Загальна вибірка для кожної локації склала 250 одиниць (сумарно 750 листків).</vt:lpstr>
      <vt:lpstr>Лабораторний аналіз: Зібраний матеріал аналізувався на наявність мін, інших пошкоджень, спричинених фітофагами (каштановою мінуючою міллю (Cameraria ohridella) Математична обробка: Розрахунок частоти зустрічальності ураження    де n— кількість уражених листків, N — загальна кількість листків у пробі (250 шт.)   </vt:lpstr>
      <vt:lpstr>Для кількісної оцінки антропогенного навантаження було проведено аналіз ураження листкових пластинок Acer platanoides у різних функціональних зонах міста. Результати розрахунків частоти зустрічальності фітофагів наведено в таблиці 1                                                                                            Таблиця 1</vt:lpstr>
      <vt:lpstr>Аналіз отриманих даних свідчить про те, що найнижчий рівень ураження фітофагами (32%) спостерігається на території Дендропарку Університету, що пояснюється сприятливими екологічними умовами та вищою резистентністю (опірністю) дерев. Натомість у районах промислової забудови показники значно вищі. Зокрема, поблизу хлібозаводу та молокозаводу відсоток зараженого листя сягає 58%, що є майже вдвічі вищим за показник дендропарку. Це підтверджує нашу гіпотезу про те, що промислове навантаження пригнічує життєдіяльність дерев, роблячи їх більш вразливими до нападу комах-фітофагів (зокрема каштанової мінуючої молі). Проміжна позиція локації біля фабрики «Гаян» (50,8%) вказує на стабільно високе техногенне навантаження в цій частині міста. </vt:lpstr>
      <vt:lpstr>Висновки Підтверджено розширення кормової бази шкідника. В результаті дослідження встановлено, що каштанова мінуюча міль (Cameraria ohridella), яка традиційно вважалася вузькоспеціалізованим шкідником каштанів, успішно адаптувалася до живлення на клені звичайному (Acer platanoides) в умовах нашого міста.  Виявлено кореляцію між екологічним станом та рівнем ураження. Порівняльний аналіз показав, що інтенсивність ураження листя клена мінерами безпосередньо залежить від рівня антропогенного навантаження. У локації з високим техногенним впливом (район Хлібозаводу) відсоток уражених листкових пластинок та щільність мін на один листок є достовірно вищими, ніж у відносно чистій зоні (Дендропарк). Доведено ефективність біоіндикаційного методу. Стан асиміляційного апарату клена звичайного та динаміка поширення C. ohridella можуть бути використані як надійні біоіндикатори якості міського середовища. Даний метод є низьковитратним, доступним для масового моніторингу та не потребує складного лабораторного обладнання. Зафіксовано комплексний характер ослаблення дерев. Візуальний скринінг зразків підтвердив, що дерева в зонах із сильним забрудненням мають пригнічений імунітет, що проявляється у поєднанні ентомологічного ураження з фітопатогенними грибами (зокрема, чорною плямистістю клена). Практичне значення. Отримані результати можуть бути використані міськими службами озеленення для ранньої діагностики стану насаджень та розробки стратегій захисту біорізноманіття міста.  </vt:lpstr>
      <vt:lpstr>Список використаних джерел:  1. Кучерявий В. П. Озеленення населених місць : підручник / В. П. Кучерявий. Львів : Світ, 2005. 456 с. 2. Реакції клена гостролистого (Acer platanoides L.) міських насаджень на вплив комплексу фізичних факторів антропогенного походження / Ю. І. Вергелес, І. К. Галетич, К. В. Данова та ін. // Людина та довкілля. Проблеми неоекології. 2016. № 3-4 (26). С. 116–123. 3. Шевченко А. В., Бордюгова О. І. Головні збудники хвороб штучних деревних насаджень Європи та методи боротьби з ними. Природничі науки: проєкти, дослідження, перспективи: матеріали ІV Міжнародної науково-практичної конференції (м. Полтава, 2023 р.). Полтава: ДЗ «ЛНУ імені Тараса Шевченка», 2023. С. 219-222 4. Шумик М. І., Попіль Н. І. Стратегія добору рослин в умовах урбанізованих екосистем мегаполісу. Екологічні науки : науково-практичний журнал. 2024. № 3 (54). С. 178-187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503</cp:revision>
  <dcterms:created xsi:type="dcterms:W3CDTF">2026-02-23T09:37:54Z</dcterms:created>
  <dcterms:modified xsi:type="dcterms:W3CDTF">2026-03-17T12:11:20Z</dcterms:modified>
</cp:coreProperties>
</file>