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93" r:id="rId3"/>
    <p:sldId id="285" r:id="rId4"/>
    <p:sldId id="256" r:id="rId5"/>
    <p:sldId id="259" r:id="rId6"/>
    <p:sldId id="265" r:id="rId7"/>
    <p:sldId id="286" r:id="rId8"/>
    <p:sldId id="284" r:id="rId9"/>
    <p:sldId id="287" r:id="rId10"/>
    <p:sldId id="288" r:id="rId11"/>
    <p:sldId id="289" r:id="rId12"/>
    <p:sldId id="290" r:id="rId13"/>
    <p:sldId id="291" r:id="rId14"/>
    <p:sldId id="292" r:id="rId15"/>
    <p:sldId id="283" r:id="rId16"/>
    <p:sldId id="28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4" autoAdjust="0"/>
    <p:restoredTop sz="94660"/>
  </p:normalViewPr>
  <p:slideViewPr>
    <p:cSldViewPr snapToGrid="0">
      <p:cViewPr varScale="1">
        <p:scale>
          <a:sx n="75" d="100"/>
          <a:sy n="75" d="100"/>
        </p:scale>
        <p:origin x="74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9204B-2252-4D02-B5EF-564CAA41CCE4}" type="datetimeFigureOut">
              <a:rPr lang="uk-UA" smtClean="0"/>
              <a:t>17.10.2025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DE777-656E-48ED-AD66-D572100D51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948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148C888-CE32-9571-08CC-2FB74D6A6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E83EF95-422D-B4AC-1FFE-9E0393340B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FD7369-3403-4F93-94B4-BDD062A30C2C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7685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8EBAF1-399F-C334-0024-D8E819D40B4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7AA9E38-FB14-9883-5856-4B22304AA2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CE4F76-BEC3-4AFF-92AB-81A236D8DC8D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149403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5BB77A-F324-5BC8-72C4-5EA1FD2486B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DE00F10-F4C3-D18A-A1E4-1109D5211C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EE0660-067E-41FC-AA68-5A870A52D0C2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9412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EF0880-0D8A-AD2C-017E-AEF5E11D971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CA5165-36BF-0868-02D2-7E69DF4254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BBD3A-7827-4BAC-9D38-D68C95DE02C2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26178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DFC8B0A-7B0F-3AC6-6F57-B8DFEA40091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08B6CE7-80FA-720B-9CE3-6494A9975C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9A4F6-983E-4A9D-885F-CB895873B389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0367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DAE240-7207-21C4-DD2B-9A9D43DD1F1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A4A8F-D774-931B-6B3F-25AFBCF28A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9BC0C-090A-47C3-AEC1-7BF2B2399B5A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56584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6D36B48A-BACF-AEA8-9B0E-75781798E35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945ACD1-CB42-FC25-6896-10F8282C0F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1EBFAF-F59C-4C7C-81B4-08C269448F80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914894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781045-B1C1-6184-8B44-6CB65E536CA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5629C2-68DD-66B1-601C-131D54ACFB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7B3718-6A19-4324-AA07-E911E6ED5D5F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5899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967C51-A5F4-097A-8DC8-831EEE10988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2D7556-7C45-DF2F-9462-B148007F724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9D858B-CF68-47C1-A0C4-DDF05F3A4522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23061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47D0948-9E66-318C-ADAC-65E7D33FDBB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67E945A-668E-71F2-646A-C4A306606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8D33F-4E74-4FE8-B61C-60FB085D17A5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705035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F855B25-6DA8-807D-A3E2-B1CB33298D1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D94409D-C9FE-9630-7808-FA46E82B39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D4087-19AE-440A-8E5C-80D39AF916D7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01399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3136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6705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9039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347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622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138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9159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1458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5189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40486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9539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04323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32480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2762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5771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5977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>
            <a:extLst>
              <a:ext uri="{FF2B5EF4-FFF2-40B4-BE49-F238E27FC236}">
                <a16:creationId xmlns:a16="http://schemas.microsoft.com/office/drawing/2014/main" id="{BE1B9508-5691-A983-3597-EB51215F15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69088"/>
            <a:ext cx="1871133" cy="18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00">
                <a:latin typeface="Arial" charset="0"/>
              </a:defRPr>
            </a:lvl1pPr>
          </a:lstStyle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1F7FDF1-A0FD-4F0C-6813-2272395AF8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5F2443D-69B0-4462-8F18-D835F01CA4C3}" type="slidenum">
              <a:rPr lang="uk-UA" altLang="ru-RU"/>
              <a:pPr/>
              <a:t>‹№›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77706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EC3AC-BD6B-402A-9C98-8321C17EB52C}" type="datetimeFigureOut">
              <a:rPr lang="uk-UA" smtClean="0"/>
              <a:t>15.10.2025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FD34287-2575-4A92-ABCE-08B324A5812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2864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pt-online.org/1927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rive.google.com/drive/folders/1qsiaxDtWzgKPEeoCPNkOlwhxCYA1ZYH9?usp=drive_link" TargetMode="Externa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p-i.net/skychart/uk/start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reallib.org/reader?file=636424&amp;pg=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7FBA374-68A4-7C51-D3D8-EC3602FBA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6565"/>
            <a:ext cx="10515600" cy="2215515"/>
          </a:xfrm>
        </p:spPr>
        <p:txBody>
          <a:bodyPr>
            <a:normAutofit/>
          </a:bodyPr>
          <a:lstStyle/>
          <a:p>
            <a:pPr algn="ctr"/>
            <a:r>
              <a:rPr lang="uk-UA" sz="3600" dirty="0"/>
              <a:t>Використання  рухомої карти зоряного неба та навчального зоряного атласу при виконання тестових завдань</a:t>
            </a:r>
          </a:p>
        </p:txBody>
      </p:sp>
    </p:spTree>
    <p:extLst>
      <p:ext uri="{BB962C8B-B14F-4D97-AF65-F5344CB8AC3E}">
        <p14:creationId xmlns:p14="http://schemas.microsoft.com/office/powerpoint/2010/main" val="895873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EE154-4314-F92D-7DEC-CEA7869D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90" y="209552"/>
            <a:ext cx="10515600" cy="379728"/>
          </a:xfrm>
        </p:spPr>
        <p:txBody>
          <a:bodyPr>
            <a:normAutofit fontScale="90000"/>
          </a:bodyPr>
          <a:lstStyle/>
          <a:p>
            <a:r>
              <a:rPr lang="uk-UA" sz="2000" b="1" dirty="0">
                <a:solidFill>
                  <a:srgbClr val="002060"/>
                </a:solidFill>
              </a:rPr>
              <a:t>Завдання, для виконання яких слід використати Рухому карту зоряного неба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4076FF9-74D8-301F-90E3-5B03C9234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6880" y="962343"/>
            <a:ext cx="9406890" cy="5804217"/>
          </a:xfrm>
        </p:spPr>
        <p:txBody>
          <a:bodyPr>
            <a:normAutofit fontScale="32500" lnSpcReduction="20000"/>
          </a:bodyPr>
          <a:lstStyle/>
          <a:p>
            <a:br>
              <a:rPr lang="uk-UA" sz="3400" dirty="0"/>
            </a:br>
            <a:r>
              <a:rPr lang="uk-UA" sz="2900" b="1" dirty="0">
                <a:solidFill>
                  <a:schemeClr val="accent6"/>
                </a:solidFill>
              </a:rPr>
              <a:t>Дайте відповіді  наступні завдання для дати 18 жовтня:</a:t>
            </a:r>
          </a:p>
          <a:p>
            <a:br>
              <a:rPr lang="uk-UA" sz="3400" dirty="0">
                <a:solidFill>
                  <a:schemeClr val="tx1"/>
                </a:solidFill>
              </a:rPr>
            </a:br>
            <a:r>
              <a:rPr lang="uk-UA" sz="4400" dirty="0">
                <a:solidFill>
                  <a:schemeClr val="tx1"/>
                </a:solidFill>
              </a:rPr>
              <a:t>1. Вкажіть екваторіальні координати Сонця  на 18 жовтня 2025.  </a:t>
            </a:r>
            <a:br>
              <a:rPr lang="uk-UA" sz="4400" dirty="0">
                <a:solidFill>
                  <a:schemeClr val="tx1"/>
                </a:solidFill>
              </a:rPr>
            </a:br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2. Які сузір'я сходять в Україні 18 жовтня о 20 годині за місцевим часом?</a:t>
            </a:r>
            <a:br>
              <a:rPr lang="uk-UA" sz="4400" dirty="0">
                <a:solidFill>
                  <a:schemeClr val="tx1"/>
                </a:solidFill>
              </a:rPr>
            </a:br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3. Які сузір'я заходять 18 жовтня о 5 годині за місцевим часом?</a:t>
            </a:r>
            <a:br>
              <a:rPr lang="uk-UA" sz="4400" dirty="0">
                <a:solidFill>
                  <a:schemeClr val="tx1"/>
                </a:solidFill>
              </a:rPr>
            </a:br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4. О котрій годині  сходить зоря Сіріус?</a:t>
            </a:r>
            <a:br>
              <a:rPr lang="uk-UA" sz="4400" dirty="0">
                <a:solidFill>
                  <a:schemeClr val="tx1"/>
                </a:solidFill>
              </a:rPr>
            </a:br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5. О котрій годині зоря Сіріус ховається за лінію горизонту?</a:t>
            </a:r>
          </a:p>
          <a:p>
            <a:br>
              <a:rPr lang="uk-UA" sz="4400" dirty="0">
                <a:solidFill>
                  <a:schemeClr val="tx1"/>
                </a:solidFill>
              </a:rPr>
            </a:br>
            <a:r>
              <a:rPr lang="uk-UA" sz="4400" dirty="0">
                <a:solidFill>
                  <a:schemeClr val="tx1"/>
                </a:solidFill>
              </a:rPr>
              <a:t>6. Вкажіть час верхньої кульмінації зорі Альдебаран?</a:t>
            </a:r>
            <a:br>
              <a:rPr lang="uk-UA" sz="4400" dirty="0">
                <a:solidFill>
                  <a:schemeClr val="tx1"/>
                </a:solidFill>
              </a:rPr>
            </a:br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7. Визначте моменти сходу і заходу Сонця.</a:t>
            </a:r>
            <a:br>
              <a:rPr lang="uk-UA" sz="4400" dirty="0">
                <a:solidFill>
                  <a:schemeClr val="tx1"/>
                </a:solidFill>
              </a:rPr>
            </a:br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8. Яка тривалість дня і ночі?</a:t>
            </a:r>
            <a:br>
              <a:rPr lang="uk-UA" sz="4400" dirty="0">
                <a:solidFill>
                  <a:schemeClr val="tx1"/>
                </a:solidFill>
              </a:rPr>
            </a:br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9. Які з указаних пар зірок кульмінують одночасно?</a:t>
            </a:r>
          </a:p>
          <a:p>
            <a:endParaRPr lang="uk-UA" sz="4400" dirty="0">
              <a:solidFill>
                <a:schemeClr val="tx1"/>
              </a:solidFill>
            </a:endParaRPr>
          </a:p>
          <a:p>
            <a:r>
              <a:rPr lang="uk-UA" sz="4400" dirty="0">
                <a:solidFill>
                  <a:schemeClr val="tx1"/>
                </a:solidFill>
              </a:rPr>
              <a:t>10. Визначте координати зорі </a:t>
            </a:r>
            <a:r>
              <a:rPr lang="uk-UA" sz="4400" dirty="0" err="1">
                <a:solidFill>
                  <a:schemeClr val="tx1"/>
                </a:solidFill>
              </a:rPr>
              <a:t>Прціон</a:t>
            </a:r>
            <a:r>
              <a:rPr lang="uk-UA" sz="4400" dirty="0">
                <a:solidFill>
                  <a:schemeClr val="tx1"/>
                </a:solidFill>
              </a:rPr>
              <a:t>.</a:t>
            </a:r>
          </a:p>
          <a:p>
            <a: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uk-UA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Вкажіть екваторіальні координати Сонця ажіть екваторіальні координати Сонця 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01875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8A7D8896-DDCC-7D4F-B233-261C62414A1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015288" y="2560638"/>
            <a:ext cx="4176712" cy="630237"/>
          </a:xfrm>
        </p:spPr>
        <p:txBody>
          <a:bodyPr>
            <a:normAutofit fontScale="85000" lnSpcReduction="2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Автор: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uk-UA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uk-UA" alt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Данилюк В.М., Вільногірськ, 2012</a:t>
            </a:r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1AB622-368D-4683-FAD1-6FE7572EA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59" y="162560"/>
            <a:ext cx="6669167" cy="56780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F7002E-9FED-27A0-B749-A6B727C68BD8}"/>
              </a:ext>
            </a:extLst>
          </p:cNvPr>
          <p:cNvSpPr txBox="1"/>
          <p:nvPr/>
        </p:nvSpPr>
        <p:spPr>
          <a:xfrm>
            <a:off x="7598729" y="420953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https://ppt-online.org/19277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7514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ижний колонтитул 3">
            <a:extLst>
              <a:ext uri="{FF2B5EF4-FFF2-40B4-BE49-F238E27FC236}">
                <a16:creationId xmlns:a16="http://schemas.microsoft.com/office/drawing/2014/main" id="{FF9CF245-C734-8DE9-7AD2-F55B222A9E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ru-RU" dirty="0">
                <a:solidFill>
                  <a:srgbClr val="000000"/>
                </a:solidFill>
              </a:rPr>
              <a:t>Данилюк В.М., Вільногірськ, 2012</a:t>
            </a:r>
          </a:p>
        </p:txBody>
      </p:sp>
      <p:pic>
        <p:nvPicPr>
          <p:cNvPr id="17411" name="Picture 2" descr="fr2_karta">
            <a:extLst>
              <a:ext uri="{FF2B5EF4-FFF2-40B4-BE49-F238E27FC236}">
                <a16:creationId xmlns:a16="http://schemas.microsoft.com/office/drawing/2014/main" id="{F60E1A46-EF28-9273-ACB2-B8BEBCD77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"/>
            <a:ext cx="6913562" cy="683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3" descr="5+">
            <a:extLst>
              <a:ext uri="{FF2B5EF4-FFF2-40B4-BE49-F238E27FC236}">
                <a16:creationId xmlns:a16="http://schemas.microsoft.com/office/drawing/2014/main" id="{C832E9E7-2519-85F1-412E-E5D1104DB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2"/>
          <a:stretch>
            <a:fillRect/>
          </a:stretch>
        </p:blipFill>
        <p:spPr bwMode="auto">
          <a:xfrm rot="2687492">
            <a:off x="2028033" y="355600"/>
            <a:ext cx="6264275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ижний колонтитул 3">
            <a:extLst>
              <a:ext uri="{FF2B5EF4-FFF2-40B4-BE49-F238E27FC236}">
                <a16:creationId xmlns:a16="http://schemas.microsoft.com/office/drawing/2014/main" id="{2AC5BF49-4CFC-1844-8254-1AF3569759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ru-RU">
                <a:solidFill>
                  <a:srgbClr val="000000"/>
                </a:solidFill>
              </a:rPr>
              <a:t>Данилюк В.М., Вільногірськ, 2012</a:t>
            </a:r>
          </a:p>
        </p:txBody>
      </p:sp>
      <p:pic>
        <p:nvPicPr>
          <p:cNvPr id="11267" name="Picture 7">
            <a:extLst>
              <a:ext uri="{FF2B5EF4-FFF2-40B4-BE49-F238E27FC236}">
                <a16:creationId xmlns:a16="http://schemas.microsoft.com/office/drawing/2014/main" id="{9C06E5D0-6EAC-3904-E0D6-E0CF2E001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80964"/>
            <a:ext cx="6769100" cy="668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Line 4">
            <a:extLst>
              <a:ext uri="{FF2B5EF4-FFF2-40B4-BE49-F238E27FC236}">
                <a16:creationId xmlns:a16="http://schemas.microsoft.com/office/drawing/2014/main" id="{2018394C-0A3D-592D-902B-619A5BD68C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51423" y="2509520"/>
            <a:ext cx="5473701" cy="885417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C9C1BD-C374-463F-0A84-F4A7A58D7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32" y="-94456"/>
            <a:ext cx="4953438" cy="64952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A1431A-2555-14D4-89D7-F0AFEB1A3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880" y="-47228"/>
            <a:ext cx="4874146" cy="637929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FE6648B6-100D-5D7B-443C-BDFAC4A89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32" y="6522720"/>
            <a:ext cx="10972800" cy="380846"/>
          </a:xfrm>
        </p:spPr>
        <p:txBody>
          <a:bodyPr/>
          <a:lstStyle/>
          <a:p>
            <a:r>
              <a:rPr lang="en-US" sz="1800" dirty="0">
                <a:hlinkClick r:id="rId5"/>
              </a:rPr>
              <a:t>https://drive.google.com/drive/folders/1qsiaxDtWzgKPEeoCPNkOlwhxCYA1ZYH9?usp=drive_link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392749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771CE3-020D-C692-66CF-25028A62E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31" b="19634"/>
          <a:stretch>
            <a:fillRect/>
          </a:stretch>
        </p:blipFill>
        <p:spPr>
          <a:xfrm>
            <a:off x="204092" y="335280"/>
            <a:ext cx="11819408" cy="63601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443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06E1124-C42F-70CD-3270-2848EFF62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3040" y="2049146"/>
            <a:ext cx="45719" cy="1470025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934DDB-A379-8D0A-73C2-19AA89775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2" b="73689"/>
          <a:stretch>
            <a:fillRect/>
          </a:stretch>
        </p:blipFill>
        <p:spPr>
          <a:xfrm>
            <a:off x="0" y="-665480"/>
            <a:ext cx="12192000" cy="13309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D618AA-F99F-0E16-81F5-F110CABCB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0" t="13262" r="11999"/>
          <a:stretch>
            <a:fillRect/>
          </a:stretch>
        </p:blipFill>
        <p:spPr>
          <a:xfrm>
            <a:off x="3444240" y="1184910"/>
            <a:ext cx="8747760" cy="5520690"/>
          </a:xfrm>
          <a:prstGeom prst="rect">
            <a:avLst/>
          </a:prstGeom>
        </p:spPr>
      </p:pic>
      <p:sp>
        <p:nvSpPr>
          <p:cNvPr id="7" name="Підзаголовок 6">
            <a:extLst>
              <a:ext uri="{FF2B5EF4-FFF2-40B4-BE49-F238E27FC236}">
                <a16:creationId xmlns:a16="http://schemas.microsoft.com/office/drawing/2014/main" id="{6BA0BBF8-1AF3-789C-C497-22B25B86B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20" y="2784158"/>
            <a:ext cx="8534400" cy="1752600"/>
          </a:xfrm>
        </p:spPr>
        <p:txBody>
          <a:bodyPr/>
          <a:lstStyle/>
          <a:p>
            <a:pPr algn="l"/>
            <a:r>
              <a:rPr lang="en-US" sz="1400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https://www.ap-i.net/skychart/uk/start</a:t>
            </a:r>
            <a:endParaRPr lang="uk-UA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31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7A24A57-8729-1F47-7A34-B1DFA9547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0" y="83662"/>
            <a:ext cx="5090160" cy="6662578"/>
          </a:xfrm>
        </p:spPr>
        <p:txBody>
          <a:bodyPr/>
          <a:lstStyle/>
          <a:p>
            <a:pPr algn="l"/>
            <a:r>
              <a:rPr lang="uk-UA" sz="1400" b="1" dirty="0"/>
              <a:t>До якого означення СНК відноситься даний малюнок?</a:t>
            </a:r>
            <a:br>
              <a:rPr lang="uk-UA" sz="1600" dirty="0"/>
            </a:br>
            <a:br>
              <a:rPr lang="uk-UA" sz="1600" dirty="0"/>
            </a:br>
            <a:r>
              <a:rPr lang="uk-UA" sz="1600" dirty="0"/>
              <a:t>1. Горизонтальна СК: Основною площиною є площина математичного горизонту. Однією координатою при цьому є або висота світила над горизонтом </a:t>
            </a:r>
            <a:r>
              <a:rPr lang="en-US" sz="1600" dirty="0"/>
              <a:t>h, </a:t>
            </a:r>
            <a:r>
              <a:rPr lang="uk-UA" sz="1600" dirty="0"/>
              <a:t>або його зенітна відстань </a:t>
            </a:r>
            <a:r>
              <a:rPr lang="en-US" sz="1600" dirty="0"/>
              <a:t>z. </a:t>
            </a:r>
            <a:r>
              <a:rPr lang="uk-UA" sz="1600" dirty="0"/>
              <a:t>Іншою координатою є азимут </a:t>
            </a:r>
            <a:r>
              <a:rPr lang="en-US" sz="1600" dirty="0"/>
              <a:t>A.</a:t>
            </a:r>
            <a:br>
              <a:rPr lang="uk-UA" sz="1600" dirty="0"/>
            </a:br>
            <a:br>
              <a:rPr lang="uk-UA" sz="1600" dirty="0"/>
            </a:br>
            <a:r>
              <a:rPr lang="uk-UA" sz="1600" dirty="0"/>
              <a:t>2. Екваторіальна СК: Основною площиною є площина небесного екватора. Однією з координат при цьому є схилення </a:t>
            </a:r>
            <a:r>
              <a:rPr lang="el-GR" sz="1600" dirty="0"/>
              <a:t>δ (</a:t>
            </a:r>
            <a:r>
              <a:rPr lang="uk-UA" sz="1600" dirty="0"/>
              <a:t>рідше — полярна відстань </a:t>
            </a:r>
            <a:r>
              <a:rPr lang="en-US" sz="1600" dirty="0"/>
              <a:t>p).</a:t>
            </a:r>
            <a:r>
              <a:rPr lang="uk-UA" sz="1600" dirty="0"/>
              <a:t> Іншою координатою може бути: або годинний кут </a:t>
            </a:r>
            <a:r>
              <a:rPr lang="en-US" sz="1600" dirty="0"/>
              <a:t>t (</a:t>
            </a:r>
            <a:r>
              <a:rPr lang="uk-UA" sz="1600" dirty="0"/>
              <a:t>у першій екваторіальній системі координат), або пряме піднесення </a:t>
            </a:r>
            <a:r>
              <a:rPr lang="el-GR" sz="1600" dirty="0"/>
              <a:t>α (</a:t>
            </a:r>
            <a:r>
              <a:rPr lang="uk-UA" sz="1600" dirty="0"/>
              <a:t>у другій екваторіальній системі координат).</a:t>
            </a:r>
            <a:br>
              <a:rPr lang="uk-UA" sz="1600" dirty="0"/>
            </a:br>
            <a:br>
              <a:rPr lang="uk-UA" sz="1600" dirty="0"/>
            </a:br>
            <a:r>
              <a:rPr lang="uk-UA" sz="1600" dirty="0"/>
              <a:t>3. Екліптична СК:   Основною площиною є площина екліптики. Однією координатою є екліптична широта </a:t>
            </a:r>
            <a:r>
              <a:rPr lang="el-GR" sz="1600" dirty="0"/>
              <a:t>β, </a:t>
            </a:r>
            <a:r>
              <a:rPr lang="uk-UA" sz="1600" dirty="0"/>
              <a:t>а іншою — екліптична довгота </a:t>
            </a:r>
            <a:r>
              <a:rPr lang="el-GR" sz="1600" dirty="0"/>
              <a:t>λ.</a:t>
            </a:r>
            <a:br>
              <a:rPr lang="uk-UA" sz="1600" dirty="0"/>
            </a:br>
            <a:br>
              <a:rPr lang="uk-UA" sz="1600" dirty="0"/>
            </a:br>
            <a:r>
              <a:rPr lang="uk-UA" sz="1600" dirty="0"/>
              <a:t>4. Галактична СК: </a:t>
            </a:r>
            <a:r>
              <a:rPr lang="uk-UA" sz="1600" noProof="0" dirty="0"/>
              <a:t>Система небесних координат із центром у Сонці, основною площиною в якій є площина галактичного диску. Координати північного галактичного полюсу становлять:</a:t>
            </a:r>
            <a:br>
              <a:rPr lang="uk-UA" sz="1600" noProof="0" dirty="0"/>
            </a:br>
            <a:r>
              <a:rPr lang="uk-UA" sz="1600" noProof="0" dirty="0"/>
              <a:t>Пряме піднесення — 12г 49х</a:t>
            </a:r>
            <a:br>
              <a:rPr lang="uk-UA" sz="1600" noProof="0" dirty="0"/>
            </a:br>
            <a:r>
              <a:rPr lang="uk-UA" sz="1600" noProof="0" dirty="0"/>
              <a:t>Схилення — +27,4°</a:t>
            </a:r>
            <a:br>
              <a:rPr lang="uk-UA" sz="1400" dirty="0"/>
            </a:br>
            <a:br>
              <a:rPr lang="uk-UA" sz="1400" dirty="0"/>
            </a:br>
            <a:endParaRPr lang="uk-UA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133162-B011-54AC-1A49-195505AD4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398938"/>
            <a:ext cx="6862052" cy="582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81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B7395D0B-1D09-E195-CFC3-DB9088385C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4C0ECD-514A-4BB5-B80B-4FA9EB36F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0" y="1130105"/>
            <a:ext cx="6463323" cy="4678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103BF7-CB68-5546-790B-6B89C95767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88" t="7884" r="-1826" b="2368"/>
          <a:stretch>
            <a:fillRect/>
          </a:stretch>
        </p:blipFill>
        <p:spPr>
          <a:xfrm>
            <a:off x="6878319" y="1048925"/>
            <a:ext cx="5313681" cy="476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8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F5F2A68-364A-CEDE-7731-B93CF098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/>
              <a:t>Німа карта ділянки зоряного неба</a:t>
            </a:r>
          </a:p>
        </p:txBody>
      </p:sp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68DE6B0E-B49D-2396-AEEF-D9579A29E3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77121A-BEAC-14EE-0519-9CD6FD34E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276"/>
            <a:ext cx="12192000" cy="571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8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91164C-DE9D-317D-1339-A2464911C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58482"/>
          </a:xfrm>
        </p:spPr>
        <p:txBody>
          <a:bodyPr/>
          <a:lstStyle/>
          <a:p>
            <a:r>
              <a:rPr lang="uk-UA" sz="2800" dirty="0"/>
              <a:t>Зоряна карта ділянки небесної сфери з назвами сузір'їв</a:t>
            </a:r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9E84E88-182F-DB86-A86B-F0C01E25F9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C9E249-624D-C416-68F8-DA55C6104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553"/>
            <a:ext cx="12192000" cy="571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97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85FEB175-3580-FF99-941E-78F2B4D876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CA6C43-7C86-6A45-2DEF-EAAC7C0DD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89" y="0"/>
            <a:ext cx="10066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7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483D5B6-E4BA-1EFC-D838-79D3A457E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480" y="6187440"/>
            <a:ext cx="10972800" cy="558800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https://reallib.org/reader?file=636424&amp;pg=1</a:t>
            </a:r>
            <a:endParaRPr lang="uk-UA" sz="3200" dirty="0">
              <a:solidFill>
                <a:srgbClr val="C00000"/>
              </a:solidFill>
            </a:endParaRPr>
          </a:p>
        </p:txBody>
      </p:sp>
      <p:sp>
        <p:nvSpPr>
          <p:cNvPr id="2" name="Місце для нижнього колонтитула 1">
            <a:extLst>
              <a:ext uri="{FF2B5EF4-FFF2-40B4-BE49-F238E27FC236}">
                <a16:creationId xmlns:a16="http://schemas.microsoft.com/office/drawing/2014/main" id="{4BDBA100-4D72-CCC2-B1DA-487F005622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uk-UA" alt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AA3335-686F-9EFB-D3D7-A28A175CA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7"/>
          <a:stretch>
            <a:fillRect/>
          </a:stretch>
        </p:blipFill>
        <p:spPr>
          <a:xfrm>
            <a:off x="1381760" y="0"/>
            <a:ext cx="4409440" cy="6114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181569-8C59-6FC0-B9AA-A05C4804A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4" t="22278" r="68880" b="24954"/>
          <a:stretch>
            <a:fillRect/>
          </a:stretch>
        </p:blipFill>
        <p:spPr>
          <a:xfrm>
            <a:off x="7122160" y="111760"/>
            <a:ext cx="4062308" cy="603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27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3372553-CA28-E3F4-A503-26BCCDFB16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uk-UA" altLang="ru-RU"/>
              <a:t>Данилюк В.М., Вільногірськ, 2012</a:t>
            </a: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8D784355-A050-8298-83DE-4DE7A4AC361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85" y="0"/>
            <a:ext cx="5730875" cy="69246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63E9CA-723C-5FA3-58FC-A0A6B13F1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629" y="1220079"/>
            <a:ext cx="5488394" cy="441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8305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4397</TotalTime>
  <Words>463</Words>
  <Application>Microsoft Office PowerPoint</Application>
  <PresentationFormat>Широкий екран</PresentationFormat>
  <Paragraphs>31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Оформление по умолчанию</vt:lpstr>
      <vt:lpstr>Віхоть</vt:lpstr>
      <vt:lpstr>Використання  рухомої карти зоряного неба та навчального зоряного атласу при виконання тестових завдань</vt:lpstr>
      <vt:lpstr>Завдання, для виконання яких слід використати Рухому карту зоряного неба</vt:lpstr>
      <vt:lpstr>Презентація PowerPoint</vt:lpstr>
      <vt:lpstr>Презентація PowerPoint</vt:lpstr>
      <vt:lpstr>Презентація PowerPoint</vt:lpstr>
      <vt:lpstr>https://drive.google.com/drive/folders/1qsiaxDtWzgKPEeoCPNkOlwhxCYA1ZYH9?usp=drive_link</vt:lpstr>
      <vt:lpstr>Презентація PowerPoint</vt:lpstr>
      <vt:lpstr>Презентація PowerPoint</vt:lpstr>
      <vt:lpstr>До якого означення СНК відноситься даний малюнок?  1. Горизонтальна СК: Основною площиною є площина математичного горизонту. Однією координатою при цьому є або висота світила над горизонтом h, або його зенітна відстань z. Іншою координатою є азимут A.  2. Екваторіальна СК: Основною площиною є площина небесного екватора. Однією з координат при цьому є схилення δ (рідше — полярна відстань p). Іншою координатою може бути: або годинний кут t (у першій екваторіальній системі координат), або пряме піднесення α (у другій екваторіальній системі координат).  3. Екліптична СК:   Основною площиною є площина екліптики. Однією координатою є екліптична широта β, а іншою — екліптична довгота λ.  4. Галактична СК: Система небесних координат із центром у Сонці, основною площиною в якій є площина галактичного диску. Координати північного галактичного полюсу становлять: Пряме піднесення — 12г 49х Схилення — +27,4°  </vt:lpstr>
      <vt:lpstr>Презентація PowerPoint</vt:lpstr>
      <vt:lpstr>Німа карта ділянки зоряного неба</vt:lpstr>
      <vt:lpstr>Зоряна карта ділянки небесної сфери з назвами сузір'їв</vt:lpstr>
      <vt:lpstr>Презентація PowerPoint</vt:lpstr>
      <vt:lpstr>https://reallib.org/reader?file=636424&amp;pg=1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Михайло Стаценко</dc:creator>
  <cp:lastModifiedBy>Михайло Стаценко</cp:lastModifiedBy>
  <cp:revision>7</cp:revision>
  <dcterms:created xsi:type="dcterms:W3CDTF">2025-10-14T09:01:13Z</dcterms:created>
  <dcterms:modified xsi:type="dcterms:W3CDTF">2025-10-18T06:53:28Z</dcterms:modified>
</cp:coreProperties>
</file>