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88" r:id="rId11"/>
    <p:sldId id="287" r:id="rId12"/>
    <p:sldId id="265" r:id="rId13"/>
    <p:sldId id="266" r:id="rId14"/>
    <p:sldId id="267" r:id="rId15"/>
    <p:sldId id="270" r:id="rId16"/>
    <p:sldId id="271" r:id="rId17"/>
    <p:sldId id="272" r:id="rId18"/>
    <p:sldId id="274" r:id="rId19"/>
    <p:sldId id="273" r:id="rId20"/>
    <p:sldId id="275" r:id="rId21"/>
    <p:sldId id="276" r:id="rId22"/>
    <p:sldId id="289" r:id="rId23"/>
    <p:sldId id="290" r:id="rId24"/>
    <p:sldId id="277" r:id="rId25"/>
    <p:sldId id="268" r:id="rId26"/>
    <p:sldId id="278" r:id="rId27"/>
    <p:sldId id="279" r:id="rId28"/>
    <p:sldId id="280" r:id="rId29"/>
    <p:sldId id="281" r:id="rId30"/>
    <p:sldId id="283" r:id="rId31"/>
    <p:sldId id="291" r:id="rId32"/>
    <p:sldId id="282" r:id="rId33"/>
    <p:sldId id="285" r:id="rId34"/>
    <p:sldId id="284" r:id="rId35"/>
    <p:sldId id="269" r:id="rId36"/>
    <p:sldId id="286" r:id="rId37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D6C9"/>
    <a:srgbClr val="BDE1C6"/>
    <a:srgbClr val="C7D7D1"/>
    <a:srgbClr val="B89F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F6C8F7-1CF0-49FC-AEDF-728A70CD67E6}" type="datetimeFigureOut">
              <a:rPr lang="ru-UA" smtClean="0"/>
              <a:t>17.10.2025</a:t>
            </a:fld>
            <a:endParaRPr lang="ru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989235-B228-4156-8850-5923BF434BC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442110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10/17/2025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523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10/17/2025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036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10/17/2025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309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10/17/2025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998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10/17/2025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906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10/17/2025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171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10/17/2025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974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10/17/2025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734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10/17/2025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43273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10/17/2025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73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10/17/2025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13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10/17/2025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792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27" r:id="rId5"/>
    <p:sldLayoutId id="2147483733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%D0%A0%D1%96%D0%B2%D0%BD%D1%8F%D0%BD%D0%BD%D1%8F_%D0%9B%D0%BE%D1%82%D0%BA%D0%B8_%E2%80%94_%D0%92%D0%BE%D0%BB%D1%8C%D1%82%D0%B5%D1%80%D1%80%D0%B8" TargetMode="External"/><Relationship Id="rId13" Type="http://schemas.openxmlformats.org/officeDocument/2006/relationships/hyperlink" Target="https://youtu.be/5Dtfpn3VACg?si=cYTdNavnqitm3fGh" TargetMode="External"/><Relationship Id="rId3" Type="http://schemas.openxmlformats.org/officeDocument/2006/relationships/hyperlink" Target="https://aves.land.kiev.ua/3223.php" TargetMode="External"/><Relationship Id="rId7" Type="http://schemas.openxmlformats.org/officeDocument/2006/relationships/hyperlink" Target="https://faktypro.com.ua/page/15-czikavikh-faktiv-pro-ozera" TargetMode="External"/><Relationship Id="rId12" Type="http://schemas.openxmlformats.org/officeDocument/2006/relationships/hyperlink" Target="https://drukarnia.com.ua/articles/34-cikavi-fakti-pro-pavukiv-rozviyuyemo-poshireni-strakhi-ta-pomilki-tMcuy" TargetMode="External"/><Relationship Id="rId2" Type="http://schemas.openxmlformats.org/officeDocument/2006/relationships/hyperlink" Target="http://kursova.shop/kontrolni/82-bolota-ukrainy-ta-ikh-klasyfikatsiia.html" TargetMode="External"/><Relationship Id="rId16" Type="http://schemas.openxmlformats.org/officeDocument/2006/relationships/hyperlink" Target="https://uadairy.com/pasteryzacziya-moloka-tehnologiyi-ta-vazhlyvist-dlya-vyrobnycztva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fundacjaterranostra.pl/uk/2023/04/27/prochnica-glebowa-czym-jest-znaczenie-i-rola-prochnicy-w-glebie/" TargetMode="External"/><Relationship Id="rId11" Type="http://schemas.openxmlformats.org/officeDocument/2006/relationships/hyperlink" Target="https://life.pravda.com.ua/society/lazyat-po-derevah-i-ne-kusayut-pershi-10-cikavih-faktiv-pro-zmiy-vid-gerpetologa-301538/" TargetMode="External"/><Relationship Id="rId5" Type="http://schemas.openxmlformats.org/officeDocument/2006/relationships/hyperlink" Target="https://studfile.net/preview/5376026/" TargetMode="External"/><Relationship Id="rId15" Type="http://schemas.openxmlformats.org/officeDocument/2006/relationships/hyperlink" Target="https://agrodream.com.ua/13-dyvovyzhnyh-faktiv-pro-kazhaniv.html" TargetMode="External"/><Relationship Id="rId10" Type="http://schemas.openxmlformats.org/officeDocument/2006/relationships/hyperlink" Target="https://ua.wellgreenxa.com/info/what-are-the-categories-of-natural-plant-pigme-75180382.html" TargetMode="External"/><Relationship Id="rId4" Type="http://schemas.openxmlformats.org/officeDocument/2006/relationships/hyperlink" Target="https://ukr.media/animals/404911/" TargetMode="External"/><Relationship Id="rId9" Type="http://schemas.openxmlformats.org/officeDocument/2006/relationships/hyperlink" Target="https://dovidka.biz.ua/tsikavi-fakti-pro-doshhovih-cherv-yakiv/" TargetMode="External"/><Relationship Id="rId14" Type="http://schemas.openxmlformats.org/officeDocument/2006/relationships/hyperlink" Target="https://mypetsi.com/blog/czikave/14-czikavyh-faktiv-pro-kotiv/?srsltid=AfmBOor90cXi66oGch34SNChfAbPVAu3IeaGz7f82SJON_32zhyOiENI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ukr.media/medicine/436397/" TargetMode="External"/><Relationship Id="rId13" Type="http://schemas.openxmlformats.org/officeDocument/2006/relationships/hyperlink" Target="https://faktypro.com.ua/page/17-czikavikh-faktiv-pro-kaktusi" TargetMode="External"/><Relationship Id="rId3" Type="http://schemas.openxmlformats.org/officeDocument/2006/relationships/hyperlink" Target="https://dovidka.biz.ua/tsikavi-fakti-pro-m-yazi-lyudini/" TargetMode="External"/><Relationship Id="rId7" Type="http://schemas.openxmlformats.org/officeDocument/2006/relationships/hyperlink" Target="https://www.bsmu.edu.ua/blog/1964-profilaktika-malyarii/" TargetMode="External"/><Relationship Id="rId12" Type="http://schemas.openxmlformats.org/officeDocument/2006/relationships/hyperlink" Target="https://faktypro.com.ua/page/26-czikavikh-faktiv-pro-ptakhiv" TargetMode="External"/><Relationship Id="rId2" Type="http://schemas.openxmlformats.org/officeDocument/2006/relationships/hyperlink" Target="https://mdclinics.com.ua/ua/news/spadkovi-zakhvoriuvannia/" TargetMode="External"/><Relationship Id="rId16" Type="http://schemas.openxmlformats.org/officeDocument/2006/relationships/hyperlink" Target="https://ukr.media/medicine/381095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nRGw4ut_jdA?si=DWAphlCAaGZxZIag" TargetMode="External"/><Relationship Id="rId11" Type="http://schemas.openxmlformats.org/officeDocument/2006/relationships/hyperlink" Target="https://ukr.media/animals/381433/" TargetMode="External"/><Relationship Id="rId5" Type="http://schemas.openxmlformats.org/officeDocument/2006/relationships/hyperlink" Target="https://www.epochtimes.com.ua/life/life/5-naybilsh-katastrofichnykh-vyverzhen-104361.html" TargetMode="External"/><Relationship Id="rId15" Type="http://schemas.openxmlformats.org/officeDocument/2006/relationships/hyperlink" Target="https://dovidka.biz.ua/tsikavi-fakti-pro-roslini/" TargetMode="External"/><Relationship Id="rId10" Type="http://schemas.openxmlformats.org/officeDocument/2006/relationships/hyperlink" Target="https://tvoemisto.tv/news/8_otruynyh_roslyn_pro_yaki_varto_rozpovisty_malyuku_pered_kinikom_78928.html" TargetMode="External"/><Relationship Id="rId4" Type="http://schemas.openxmlformats.org/officeDocument/2006/relationships/hyperlink" Target="https://millionfacts.com.ua/30-tsikavykh-faktiv-pro-koal" TargetMode="External"/><Relationship Id="rId9" Type="http://schemas.openxmlformats.org/officeDocument/2006/relationships/hyperlink" Target="http://ecoj.dea.kiev.ua/archives/2022/4/23.pdf" TargetMode="External"/><Relationship Id="rId14" Type="http://schemas.openxmlformats.org/officeDocument/2006/relationships/hyperlink" Target="https://www.zuby.in.ua/?p=838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s://phc.org.ua/kontrol-zakhvoryuvan/inshi-infekciyni-zakhvoryuvannya/krapelni-infekcii/skarlatina" TargetMode="External"/><Relationship Id="rId13" Type="http://schemas.openxmlformats.org/officeDocument/2006/relationships/hyperlink" Target="https://osvita.ua/vnz/reports/biolog/26528/" TargetMode="External"/><Relationship Id="rId18" Type="http://schemas.openxmlformats.org/officeDocument/2006/relationships/hyperlink" Target="https://faktypro.com.ua/page/25-czikavikh-faktiv-pro-yizhakiv" TargetMode="External"/><Relationship Id="rId3" Type="http://schemas.openxmlformats.org/officeDocument/2006/relationships/hyperlink" Target="https://www.slideshare.net/slideshow/ss-69366302/69366302" TargetMode="External"/><Relationship Id="rId21" Type="http://schemas.openxmlformats.org/officeDocument/2006/relationships/hyperlink" Target="https://youtu.be/djg3agl-OzQ?si=DSl2CenuATOw3OtX" TargetMode="External"/><Relationship Id="rId7" Type="http://schemas.openxmlformats.org/officeDocument/2006/relationships/hyperlink" Target="https://architecturesvdpu.blogspot.com/p/blog-page_84.html" TargetMode="External"/><Relationship Id="rId12" Type="http://schemas.openxmlformats.org/officeDocument/2006/relationships/hyperlink" Target="https://www.purina.ua/find-a-pet/cat-breeds?page=%2C0" TargetMode="External"/><Relationship Id="rId17" Type="http://schemas.openxmlformats.org/officeDocument/2006/relationships/hyperlink" Target="https://youtu.be/BUuwETvFPL4?si=lpcx_sLSpRaHgB7O" TargetMode="External"/><Relationship Id="rId2" Type="http://schemas.openxmlformats.org/officeDocument/2006/relationships/hyperlink" Target="https://youtu.be/oiKHsufaohU?si=hGDx-oF4Mbx4vpTz" TargetMode="External"/><Relationship Id="rId16" Type="http://schemas.openxmlformats.org/officeDocument/2006/relationships/hyperlink" Target="https://millionfacts.com.ua/26-tsikavykh-faktiv-pro-hryby" TargetMode="External"/><Relationship Id="rId20" Type="http://schemas.openxmlformats.org/officeDocument/2006/relationships/hyperlink" Target="https://faktypro.com.ua/page/25-czikavikh-faktiv-pro-murakh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BOmD5FsBoWw?si=SCYPV_xHZGDuZe2W" TargetMode="External"/><Relationship Id="rId11" Type="http://schemas.openxmlformats.org/officeDocument/2006/relationships/hyperlink" Target="https://news.blog.net.ua/2025/05/na-skhylakh-kilimandzharo-roste-unikalna-roslyna-hihant-shcho-vyzhyvaie-v-ekstremalnykh-umovakh/" TargetMode="External"/><Relationship Id="rId5" Type="http://schemas.openxmlformats.org/officeDocument/2006/relationships/hyperlink" Target="https://salutas.com.ua/uk/anaphylactic-shock-causes/" TargetMode="External"/><Relationship Id="rId15" Type="http://schemas.openxmlformats.org/officeDocument/2006/relationships/hyperlink" Target="https://prostir.media/nauka/perelitni-ptahy-ukrayiny-yaki-ptahy-vidlitayut-na-zymu-i-chym-vony-osoblyvi/" TargetMode="External"/><Relationship Id="rId10" Type="http://schemas.openxmlformats.org/officeDocument/2006/relationships/hyperlink" Target="https://blog.chem-bio.com.ua/%D0%BA%D0%BB%D0%B0%D1%81%D0%B8-%D1%96%D0%BC%D1%83%D0%BD%D0%BE%D0%B3%D0%BB%D0%BE%D0%B1%D1%83%D0%BB%D1%96%D0%BD%D1%96%D0%B2-%D1%82%D0%B0-%D1%97%D1%85-%D0%B2%D0%BB%D0%B0%D1%81%D1%82%D0%B8%D0%B2%D0%BE/" TargetMode="External"/><Relationship Id="rId19" Type="http://schemas.openxmlformats.org/officeDocument/2006/relationships/hyperlink" Target="https://youtu.be/BOmD5FsBoWw?si=1HDbiDzJmKEFV69i" TargetMode="External"/><Relationship Id="rId4" Type="http://schemas.openxmlformats.org/officeDocument/2006/relationships/hyperlink" Target="https://youtu.be/4AV9Iut9IIk?si=Rl0kyS4SNl9GCucM" TargetMode="External"/><Relationship Id="rId9" Type="http://schemas.openxmlformats.org/officeDocument/2006/relationships/hyperlink" Target="https://zoo.kh.ua/cikavi-ta-divovizhni-fakti-pro-golubiv/?gad_source=1&amp;gad_campaignid=22336054292&amp;gbraid=0AAAAAqj9wnAd81wYDn-vnjNGlSx056AMD&amp;gclid=CjwKCAjwl_XBBhAUEiwAWK2hzm5XkuK2uIK97dXBR4zjQdv9HXOWsD52lishdyT7AuO4AIh4ID_EFxoCBXQQAvD_BwE" TargetMode="External"/><Relationship Id="rId14" Type="http://schemas.openxmlformats.org/officeDocument/2006/relationships/hyperlink" Target="https://studfile.net/preview/2432668/page:7/" TargetMode="Externa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Rectangle 1060">
            <a:extLst>
              <a:ext uri="{FF2B5EF4-FFF2-40B4-BE49-F238E27FC236}">
                <a16:creationId xmlns:a16="http://schemas.microsoft.com/office/drawing/2014/main" id="{391159B2-3847-4541-BAAE-D93F71723E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190" y="457200"/>
            <a:ext cx="11281609" cy="5943603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ru-UA"/>
          </a:p>
        </p:txBody>
      </p:sp>
      <p:sp useBgFill="1">
        <p:nvSpPr>
          <p:cNvPr id="1080" name="Rectangle 1062">
            <a:extLst>
              <a:ext uri="{FF2B5EF4-FFF2-40B4-BE49-F238E27FC236}">
                <a16:creationId xmlns:a16="http://schemas.microsoft.com/office/drawing/2014/main" id="{93BDF953-B1FC-408F-A14E-33A8C1DC1B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738" y="621793"/>
            <a:ext cx="10954512" cy="5614416"/>
          </a:xfrm>
          <a:prstGeom prst="rect">
            <a:avLst/>
          </a:prstGeom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ru-UA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7F9943-9C6B-F117-C227-E990DF2480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3508" y="4620669"/>
            <a:ext cx="9732773" cy="1005054"/>
          </a:xfrm>
        </p:spPr>
        <p:txBody>
          <a:bodyPr>
            <a:noAutofit/>
          </a:bodyPr>
          <a:lstStyle/>
          <a:p>
            <a:r>
              <a:rPr lang="uk-UA" sz="2400" b="1" dirty="0">
                <a:latin typeface="Garamond" panose="02020404030301010803" pitchFamily="18" charset="0"/>
              </a:rPr>
              <a:t>МАН-ЮНІОР ЕРУДИТ-2025. </a:t>
            </a:r>
            <a:br>
              <a:rPr lang="uk-UA" sz="2400" b="1" dirty="0">
                <a:latin typeface="Garamond" panose="02020404030301010803" pitchFamily="18" charset="0"/>
              </a:rPr>
            </a:br>
            <a:r>
              <a:rPr lang="uk-UA" sz="2400" b="1" dirty="0">
                <a:latin typeface="Garamond" panose="02020404030301010803" pitchFamily="18" charset="0"/>
              </a:rPr>
              <a:t>НОМІНАЦІЯ «ЕКОЛОГІЯ»</a:t>
            </a:r>
            <a:br>
              <a:rPr lang="uk-UA" sz="2400" b="1" dirty="0">
                <a:latin typeface="Garamond" panose="02020404030301010803" pitchFamily="18" charset="0"/>
              </a:rPr>
            </a:br>
            <a:r>
              <a:rPr lang="uk-UA" sz="2400" dirty="0">
                <a:latin typeface="Garamond" panose="02020404030301010803" pitchFamily="18" charset="0"/>
              </a:rPr>
              <a:t>Автор завдань: к. </a:t>
            </a:r>
            <a:r>
              <a:rPr lang="uk-UA" sz="2400" dirty="0" err="1">
                <a:latin typeface="Garamond" panose="02020404030301010803" pitchFamily="18" charset="0"/>
              </a:rPr>
              <a:t>біол</a:t>
            </a:r>
            <a:r>
              <a:rPr lang="uk-UA" sz="2400" dirty="0">
                <a:latin typeface="Garamond" panose="02020404030301010803" pitchFamily="18" charset="0"/>
              </a:rPr>
              <a:t>. н., К.С. </a:t>
            </a:r>
            <a:r>
              <a:rPr lang="uk-UA" sz="2400" dirty="0" err="1">
                <a:latin typeface="Garamond" panose="02020404030301010803" pitchFamily="18" charset="0"/>
              </a:rPr>
              <a:t>крупєй</a:t>
            </a:r>
            <a:endParaRPr lang="ru-UA" sz="2400" dirty="0">
              <a:latin typeface="Garamond" panose="02020404030301010803" pitchFamily="18" charset="0"/>
            </a:endParaRPr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B54002FF-894E-5D40-9F84-436D6D0A97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1169" y="5636099"/>
            <a:ext cx="9517450" cy="364389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uk-UA" sz="2000" b="1" dirty="0">
                <a:latin typeface="Garamond" panose="02020404030301010803" pitchFamily="18" charset="0"/>
              </a:rPr>
              <a:t>2025 р.</a:t>
            </a:r>
            <a:endParaRPr lang="ru-UA" sz="2000" b="1" dirty="0">
              <a:latin typeface="Garamond" panose="02020404030301010803" pitchFamily="18" charset="0"/>
            </a:endParaRPr>
          </a:p>
        </p:txBody>
      </p:sp>
      <p:sp>
        <p:nvSpPr>
          <p:cNvPr id="1081" name="Rectangle 1064">
            <a:extLst>
              <a:ext uri="{FF2B5EF4-FFF2-40B4-BE49-F238E27FC236}">
                <a16:creationId xmlns:a16="http://schemas.microsoft.com/office/drawing/2014/main" id="{17C4AC30-431E-4860-8128-139F9F61E2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446824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cxnSp>
        <p:nvCxnSpPr>
          <p:cNvPr id="1082" name="Straight Connector 1066">
            <a:extLst>
              <a:ext uri="{FF2B5EF4-FFF2-40B4-BE49-F238E27FC236}">
                <a16:creationId xmlns:a16="http://schemas.microsoft.com/office/drawing/2014/main" id="{D0C35C70-8DD1-457D-85E7-728F1B0C52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3" name="Straight Connector 1068">
            <a:extLst>
              <a:ext uri="{FF2B5EF4-FFF2-40B4-BE49-F238E27FC236}">
                <a16:creationId xmlns:a16="http://schemas.microsoft.com/office/drawing/2014/main" id="{B71691B1-EF90-41BA-A886-9331EB03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4" name="Straight Connector 1070">
            <a:extLst>
              <a:ext uri="{FF2B5EF4-FFF2-40B4-BE49-F238E27FC236}">
                <a16:creationId xmlns:a16="http://schemas.microsoft.com/office/drawing/2014/main" id="{BEB77709-9ED2-4392-8D1E-91E4AB9644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092118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Екологія: які проблеми довкілля актуальні сьогодні та чи є способи  вирішення - останні новини на Дивись.info">
            <a:extLst>
              <a:ext uri="{FF2B5EF4-FFF2-40B4-BE49-F238E27FC236}">
                <a16:creationId xmlns:a16="http://schemas.microsoft.com/office/drawing/2014/main" id="{88BA486A-E19B-CA15-32ED-A25E92179F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6451" y="1477914"/>
            <a:ext cx="4946886" cy="2843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1018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15C130-5E36-5391-BC61-94587BD5F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54594"/>
            <a:ext cx="10058400" cy="758503"/>
          </a:xfrm>
        </p:spPr>
        <p:txBody>
          <a:bodyPr>
            <a:normAutofit/>
          </a:bodyPr>
          <a:lstStyle/>
          <a:p>
            <a:pPr algn="ctr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ЕКОЛОГ-ЮНІОР ЕРУДИТ-2025: ЗАВДАННЯ ДЛЯ 5-7 КЛАСІВ</a:t>
            </a:r>
            <a:endParaRPr lang="ru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Презентація з біології та екології для учнів 11 класу &quot;Предмет вивчення  екології, її завдання та методи&quot;">
            <a:extLst>
              <a:ext uri="{FF2B5EF4-FFF2-40B4-BE49-F238E27FC236}">
                <a16:creationId xmlns:a16="http://schemas.microsoft.com/office/drawing/2014/main" id="{AB3FD48E-3414-685C-2009-24A317CF278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99" y="1765796"/>
            <a:ext cx="4924823" cy="369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0C6E498-9F36-DC6F-6786-2B648F8FDEA2}"/>
              </a:ext>
            </a:extLst>
          </p:cNvPr>
          <p:cNvSpPr txBox="1"/>
          <p:nvPr/>
        </p:nvSpPr>
        <p:spPr>
          <a:xfrm>
            <a:off x="1182721" y="5557327"/>
            <a:ext cx="37497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https://ppt-online.org/147260</a:t>
            </a:r>
            <a:endParaRPr lang="ru-U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FAA4B4-D13A-719B-E09D-9A50B175A051}"/>
              </a:ext>
            </a:extLst>
          </p:cNvPr>
          <p:cNvSpPr txBox="1"/>
          <p:nvPr/>
        </p:nvSpPr>
        <p:spPr>
          <a:xfrm>
            <a:off x="983616" y="5959436"/>
            <a:ext cx="41479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http://eprints.zu.edu.ua/</a:t>
            </a:r>
            <a:endParaRPr lang="ru-U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19789B-121F-3E05-D4F3-84FBA89C8035}"/>
              </a:ext>
            </a:extLst>
          </p:cNvPr>
          <p:cNvSpPr txBox="1"/>
          <p:nvPr/>
        </p:nvSpPr>
        <p:spPr>
          <a:xfrm>
            <a:off x="5958348" y="2273776"/>
            <a:ext cx="5166852" cy="2677656"/>
          </a:xfrm>
          <a:prstGeom prst="rect">
            <a:avLst/>
          </a:prstGeom>
          <a:solidFill>
            <a:srgbClr val="C8D6C9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Ландшафтна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дисципліна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вивчає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структуру,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ландшафтів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також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екосистемами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антропогенних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чинників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просторову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4395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CCE8880-58B3-CCFE-3265-5B594E84F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580" y="761035"/>
            <a:ext cx="10058400" cy="3849624"/>
          </a:xfrm>
        </p:spPr>
        <p:txBody>
          <a:bodyPr>
            <a:normAutofit/>
          </a:bodyPr>
          <a:lstStyle/>
          <a:p>
            <a:pPr lvl="0" algn="just"/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Інтегративна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наука,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вивчає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взаємозв'язки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людської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спільноти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природним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розробляє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раціонального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природокористування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охорони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назву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демекологія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синекологія; 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соціальна екологія; 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Г)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ландшафтна екологія.</a:t>
            </a:r>
            <a:endParaRPr lang="ru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2EED09-37CF-05D1-BB84-D6B3A0782D65}"/>
              </a:ext>
            </a:extLst>
          </p:cNvPr>
          <p:cNvSpPr txBox="1"/>
          <p:nvPr/>
        </p:nvSpPr>
        <p:spPr>
          <a:xfrm>
            <a:off x="925461" y="5389079"/>
            <a:ext cx="609845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2000" b="0" i="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Примітка</a:t>
            </a:r>
            <a:r>
              <a:rPr lang="ru-RU" sz="2000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на </a:t>
            </a:r>
            <a:r>
              <a:rPr lang="ru-RU" sz="2000" b="0" i="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конкурсі</a:t>
            </a:r>
            <a:r>
              <a:rPr lang="ru-RU" sz="2000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будуть</a:t>
            </a:r>
            <a:r>
              <a:rPr lang="ru-RU" sz="2000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2000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2000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не </a:t>
            </a:r>
            <a:r>
              <a:rPr lang="ru-RU" sz="2000" b="0" i="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</a:t>
            </a:r>
            <a:r>
              <a:rPr lang="ru-RU" sz="2000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вказані</a:t>
            </a:r>
            <a:r>
              <a:rPr lang="ru-RU" sz="2000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слайдах як </a:t>
            </a:r>
            <a:r>
              <a:rPr lang="ru-RU" sz="2000" b="0" i="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приклади</a:t>
            </a:r>
            <a:r>
              <a:rPr lang="ru-RU" sz="2000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КОРОТКИЙ КУРС СОЦІОЕКОЛОГІЇ. МЕТОДИЧНІ РЕКОМЕНДАЦІЇ ДО ВИВЧЕННЯ ДИС">
            <a:extLst>
              <a:ext uri="{FF2B5EF4-FFF2-40B4-BE49-F238E27FC236}">
                <a16:creationId xmlns:a16="http://schemas.microsoft.com/office/drawing/2014/main" id="{C83AB6C9-7A83-242E-E866-FF2BE93D34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431" y="3703136"/>
            <a:ext cx="2551471" cy="2562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4023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0BBB6B01-5B73-410C-B70E-8CF2FA470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8836" y="721224"/>
            <a:ext cx="5367164" cy="541555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ru-UA"/>
          </a:p>
        </p:txBody>
      </p:sp>
      <p:sp>
        <p:nvSpPr>
          <p:cNvPr id="3081" name="Rectangle 3080">
            <a:extLst>
              <a:ext uri="{FF2B5EF4-FFF2-40B4-BE49-F238E27FC236}">
                <a16:creationId xmlns:a16="http://schemas.microsoft.com/office/drawing/2014/main" id="{8712F587-12D0-435C-8E3F-F44C36EE7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217" y="892220"/>
            <a:ext cx="5054517" cy="5097085"/>
          </a:xfrm>
          <a:prstGeom prst="rect">
            <a:avLst/>
          </a:prstGeom>
          <a:noFill/>
          <a:ln w="6350" cap="sq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/>
          <a:lstStyle/>
          <a:p>
            <a:endParaRPr lang="ru-UA"/>
          </a:p>
        </p:txBody>
      </p:sp>
      <p:pic>
        <p:nvPicPr>
          <p:cNvPr id="3074" name="Picture 2" descr="vogelwarte.ch - Eurasian Blue Tit">
            <a:extLst>
              <a:ext uri="{FF2B5EF4-FFF2-40B4-BE49-F238E27FC236}">
                <a16:creationId xmlns:a16="http://schemas.microsoft.com/office/drawing/2014/main" id="{7B8F5F75-ADF2-EB69-D72B-13DDF4C2BF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05256" y="1782668"/>
            <a:ext cx="4414438" cy="3310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ADA911E0-174E-DC49-A471-EB47D44E3C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5610" y="1132718"/>
            <a:ext cx="4957554" cy="3496120"/>
          </a:xfrm>
        </p:spPr>
        <p:txBody>
          <a:bodyPr>
            <a:normAutofit/>
          </a:bodyPr>
          <a:lstStyle/>
          <a:p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Оберіть птаха, який НЕ занесений до Червоної книги України:</a:t>
            </a:r>
            <a:endParaRPr lang="ru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синиця блакитна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голуб-синяк; 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дрохва; 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Г)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гуска мала.</a:t>
            </a:r>
            <a:endParaRPr lang="ru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E5A559-54F1-EE01-93DE-E230B7EF8F45}"/>
              </a:ext>
            </a:extLst>
          </p:cNvPr>
          <p:cNvSpPr txBox="1"/>
          <p:nvPr/>
        </p:nvSpPr>
        <p:spPr>
          <a:xfrm>
            <a:off x="1554557" y="5218235"/>
            <a:ext cx="37157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https://www.vogelwarte.ch/en/birds-of-switzerland/eurasian-blue-tit/</a:t>
            </a:r>
            <a:endParaRPr lang="ru-U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5EC642-5F40-BF7E-427B-5E729A334768}"/>
              </a:ext>
            </a:extLst>
          </p:cNvPr>
          <p:cNvSpPr txBox="1"/>
          <p:nvPr/>
        </p:nvSpPr>
        <p:spPr>
          <a:xfrm>
            <a:off x="6096000" y="4788976"/>
            <a:ext cx="53671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Птахи, занесені до Червоної книги України: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https://aves.land.kiev.ua/5555.php</a:t>
            </a:r>
            <a:endParaRPr lang="ru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94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1E94681D-2A4C-4A8D-B9B5-31D440D03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5" name="Rectangle 4104">
            <a:extLst>
              <a:ext uri="{FF2B5EF4-FFF2-40B4-BE49-F238E27FC236}">
                <a16:creationId xmlns:a16="http://schemas.microsoft.com/office/drawing/2014/main" id="{4EC7E010-C712-408D-9787-0842AFC9F4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ru-UA"/>
          </a:p>
        </p:txBody>
      </p:sp>
      <p:sp>
        <p:nvSpPr>
          <p:cNvPr id="4107" name="Rectangle 4106">
            <a:extLst>
              <a:ext uri="{FF2B5EF4-FFF2-40B4-BE49-F238E27FC236}">
                <a16:creationId xmlns:a16="http://schemas.microsoft.com/office/drawing/2014/main" id="{0503FCEF-A9BA-4991-9220-E36615FB8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ru-UA"/>
          </a:p>
        </p:txBody>
      </p:sp>
      <p:sp>
        <p:nvSpPr>
          <p:cNvPr id="4109" name="Rectangle 4108">
            <a:extLst>
              <a:ext uri="{FF2B5EF4-FFF2-40B4-BE49-F238E27FC236}">
                <a16:creationId xmlns:a16="http://schemas.microsoft.com/office/drawing/2014/main" id="{9664D085-C814-4D74-BCE0-2059F0DC04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657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1" name="Rectangle 4110">
            <a:extLst>
              <a:ext uri="{FF2B5EF4-FFF2-40B4-BE49-F238E27FC236}">
                <a16:creationId xmlns:a16="http://schemas.microsoft.com/office/drawing/2014/main" id="{DDA5539E-D8B4-4F5A-B46F-C304F5D7A8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Презентація на тему Основні екологічні закони — готові шкільні презентації  | GDZ4YOU">
            <a:extLst>
              <a:ext uri="{FF2B5EF4-FFF2-40B4-BE49-F238E27FC236}">
                <a16:creationId xmlns:a16="http://schemas.microsoft.com/office/drawing/2014/main" id="{568993A2-ED56-AFC2-E5D0-35AC5211AE4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19603" y="803063"/>
            <a:ext cx="7002498" cy="5251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B375908-DE88-578B-0865-8FC91BE7DE59}"/>
              </a:ext>
            </a:extLst>
          </p:cNvPr>
          <p:cNvSpPr txBox="1"/>
          <p:nvPr/>
        </p:nvSpPr>
        <p:spPr>
          <a:xfrm>
            <a:off x="3278897" y="5719340"/>
            <a:ext cx="60935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https://gdz4you.com/prezentaciyi/inshi/osnovni-ekologichni-zakony-13544/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279143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6150">
            <a:extLst>
              <a:ext uri="{FF2B5EF4-FFF2-40B4-BE49-F238E27FC236}">
                <a16:creationId xmlns:a16="http://schemas.microsoft.com/office/drawing/2014/main" id="{78632963-757B-40C2-BB84-FC6107A54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12193866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Кабан дикий">
            <a:extLst>
              <a:ext uri="{FF2B5EF4-FFF2-40B4-BE49-F238E27FC236}">
                <a16:creationId xmlns:a16="http://schemas.microsoft.com/office/drawing/2014/main" id="{EEC4E713-8D43-89C8-E8A7-E0707ED73D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 r="25657"/>
          <a:stretch>
            <a:fillRect/>
          </a:stretch>
        </p:blipFill>
        <p:spPr bwMode="auto">
          <a:xfrm>
            <a:off x="20" y="-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3" name="Rectangle 6152">
            <a:extLst>
              <a:ext uri="{FF2B5EF4-FFF2-40B4-BE49-F238E27FC236}">
                <a16:creationId xmlns:a16="http://schemas.microsoft.com/office/drawing/2014/main" id="{2853AE55-7E35-44B0-89F1-3F52B262A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7615" y="253548"/>
            <a:ext cx="5612193" cy="6361598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5" name="Rectangle 6154">
            <a:extLst>
              <a:ext uri="{FF2B5EF4-FFF2-40B4-BE49-F238E27FC236}">
                <a16:creationId xmlns:a16="http://schemas.microsoft.com/office/drawing/2014/main" id="{DBC4BE4D-4B50-4F51-9F85-4B5D60B02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5448" y="407588"/>
            <a:ext cx="5299768" cy="6022878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D4E475-5E25-7149-4719-1591052042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256" y="1730238"/>
            <a:ext cx="4602152" cy="4154367"/>
          </a:xfrm>
        </p:spPr>
        <p:txBody>
          <a:bodyPr>
            <a:normAutofit/>
          </a:bodyPr>
          <a:lstStyle/>
          <a:p>
            <a:pPr algn="just"/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одному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лісі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популяції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кабанів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білок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прикладом такого типу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біотичних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коменсалізм; </a:t>
            </a:r>
          </a:p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паразитизм; </a:t>
            </a:r>
          </a:p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нейтралізм; </a:t>
            </a:r>
          </a:p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Г)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мутуалізм.</a:t>
            </a:r>
            <a:endParaRPr lang="ru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0E8EE0-E237-A959-3D82-775BE7DBFF02}"/>
              </a:ext>
            </a:extLst>
          </p:cNvPr>
          <p:cNvSpPr txBox="1"/>
          <p:nvPr/>
        </p:nvSpPr>
        <p:spPr>
          <a:xfrm>
            <a:off x="6846468" y="6018986"/>
            <a:ext cx="50779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https://sheplis.com.ua/malovanka/fauna/tvarini-rlp-malovanka/kaban-dikii.html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591035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174">
            <a:extLst>
              <a:ext uri="{FF2B5EF4-FFF2-40B4-BE49-F238E27FC236}">
                <a16:creationId xmlns:a16="http://schemas.microsoft.com/office/drawing/2014/main" id="{0BBB6B01-5B73-410C-B70E-8CF2FA470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8836" y="721224"/>
            <a:ext cx="5367164" cy="541555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ru-UA"/>
          </a:p>
        </p:txBody>
      </p:sp>
      <p:sp>
        <p:nvSpPr>
          <p:cNvPr id="7177" name="Rectangle 7176">
            <a:extLst>
              <a:ext uri="{FF2B5EF4-FFF2-40B4-BE49-F238E27FC236}">
                <a16:creationId xmlns:a16="http://schemas.microsoft.com/office/drawing/2014/main" id="{8712F587-12D0-435C-8E3F-F44C36EE7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217" y="892220"/>
            <a:ext cx="5054517" cy="5097085"/>
          </a:xfrm>
          <a:prstGeom prst="rect">
            <a:avLst/>
          </a:prstGeom>
          <a:noFill/>
          <a:ln w="6350" cap="sq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/>
          <a:lstStyle/>
          <a:p>
            <a:endParaRPr lang="ru-UA"/>
          </a:p>
        </p:txBody>
      </p:sp>
      <p:pic>
        <p:nvPicPr>
          <p:cNvPr id="7170" name="Picture 2" descr="⚕ Що таке віруси та як від них захиститися? - PULSE">
            <a:extLst>
              <a:ext uri="{FF2B5EF4-FFF2-40B4-BE49-F238E27FC236}">
                <a16:creationId xmlns:a16="http://schemas.microsoft.com/office/drawing/2014/main" id="{D63A28D9-ADBF-AEA2-FE0C-B67E23C5E1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05256" y="1230863"/>
            <a:ext cx="4414438" cy="4414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AB327946-B0A9-DDA8-9BF5-5BCB1F5FB1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9229" y="1680940"/>
            <a:ext cx="4957554" cy="3496120"/>
          </a:xfrm>
        </p:spPr>
        <p:txBody>
          <a:bodyPr>
            <a:normAutofit fontScale="92500"/>
          </a:bodyPr>
          <a:lstStyle/>
          <a:p>
            <a:pPr algn="just"/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Назвіть інфекційні хвороби, що викликають віруси:</a:t>
            </a:r>
            <a:endParaRPr lang="ru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краснуха та паротит; </a:t>
            </a:r>
          </a:p>
          <a:p>
            <a:pPr marL="0" indent="0">
              <a:buNone/>
            </a:pP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скарлатина та кашлюк; </a:t>
            </a:r>
          </a:p>
          <a:p>
            <a:pPr marL="0" indent="0">
              <a:buNone/>
            </a:pPr>
            <a:r>
              <a:rPr lang="uk-UA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дифтерія і правець; </a:t>
            </a:r>
          </a:p>
          <a:p>
            <a:pPr marL="0" indent="0">
              <a:buNone/>
            </a:pP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Г)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малярія та дизентерія.</a:t>
            </a:r>
            <a:endParaRPr lang="ru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945761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23" name="Rectangle 9222">
            <a:extLst>
              <a:ext uri="{FF2B5EF4-FFF2-40B4-BE49-F238E27FC236}">
                <a16:creationId xmlns:a16="http://schemas.microsoft.com/office/drawing/2014/main" id="{1E94681D-2A4C-4A8D-B9B5-31D440D03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25" name="Rectangle 9224">
            <a:extLst>
              <a:ext uri="{FF2B5EF4-FFF2-40B4-BE49-F238E27FC236}">
                <a16:creationId xmlns:a16="http://schemas.microsoft.com/office/drawing/2014/main" id="{4EC7E010-C712-408D-9787-0842AFC9F4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ru-UA"/>
          </a:p>
        </p:txBody>
      </p:sp>
      <p:sp>
        <p:nvSpPr>
          <p:cNvPr id="9227" name="Rectangle 9226">
            <a:extLst>
              <a:ext uri="{FF2B5EF4-FFF2-40B4-BE49-F238E27FC236}">
                <a16:creationId xmlns:a16="http://schemas.microsoft.com/office/drawing/2014/main" id="{0503FCEF-A9BA-4991-9220-E36615FB8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ru-UA"/>
          </a:p>
        </p:txBody>
      </p:sp>
      <p:pic>
        <p:nvPicPr>
          <p:cNvPr id="9218" name="Picture 2" descr="Презентація: Адаптації як результат еволюційного процесу">
            <a:extLst>
              <a:ext uri="{FF2B5EF4-FFF2-40B4-BE49-F238E27FC236}">
                <a16:creationId xmlns:a16="http://schemas.microsoft.com/office/drawing/2014/main" id="{7329DFCA-CB2E-71FF-65CD-3D46F5DBC45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3941" y="643467"/>
            <a:ext cx="9904117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8B8AACF-F06A-3B0C-E9A6-528CAF798E2D}"/>
              </a:ext>
            </a:extLst>
          </p:cNvPr>
          <p:cNvSpPr txBox="1"/>
          <p:nvPr/>
        </p:nvSpPr>
        <p:spPr>
          <a:xfrm>
            <a:off x="3169098" y="5379318"/>
            <a:ext cx="60935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https://naurok.com.ua/prezentaciya-adaptaci-yak-rezultat-evolyuciynogo-procesu-227275.html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819605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8198">
            <a:extLst>
              <a:ext uri="{FF2B5EF4-FFF2-40B4-BE49-F238E27FC236}">
                <a16:creationId xmlns:a16="http://schemas.microsoft.com/office/drawing/2014/main" id="{0BBB6B01-5B73-410C-B70E-8CF2FA470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8836" y="721224"/>
            <a:ext cx="5367164" cy="541555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ru-UA"/>
          </a:p>
        </p:txBody>
      </p:sp>
      <p:sp>
        <p:nvSpPr>
          <p:cNvPr id="8201" name="Rectangle 8200">
            <a:extLst>
              <a:ext uri="{FF2B5EF4-FFF2-40B4-BE49-F238E27FC236}">
                <a16:creationId xmlns:a16="http://schemas.microsoft.com/office/drawing/2014/main" id="{8712F587-12D0-435C-8E3F-F44C36EE7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217" y="892220"/>
            <a:ext cx="5054517" cy="5097085"/>
          </a:xfrm>
          <a:prstGeom prst="rect">
            <a:avLst/>
          </a:prstGeom>
          <a:noFill/>
          <a:ln w="6350" cap="sq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/>
          <a:lstStyle/>
          <a:p>
            <a:endParaRPr lang="ru-UA"/>
          </a:p>
        </p:txBody>
      </p:sp>
      <p:pic>
        <p:nvPicPr>
          <p:cNvPr id="8194" name="Picture 2" descr="Презентація: Адаптації як результат еволюційного процесу">
            <a:extLst>
              <a:ext uri="{FF2B5EF4-FFF2-40B4-BE49-F238E27FC236}">
                <a16:creationId xmlns:a16="http://schemas.microsoft.com/office/drawing/2014/main" id="{63B90454-75AE-B21A-9BF6-642C8CBE3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5353" y="1947958"/>
            <a:ext cx="4775025" cy="2685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F7D70490-94E9-50CC-02E6-072B4D7988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4945" y="1329514"/>
            <a:ext cx="5178219" cy="4198971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нешкідливий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безпечний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вид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наслідує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небезпечного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отруйного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виду,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уникнути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нападу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хижаків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така форма захисту буде мати назву:</a:t>
            </a:r>
            <a:endParaRPr lang="ru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мімікрія Вавилона; </a:t>
            </a:r>
          </a:p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бейтсівська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мімікрія; </a:t>
            </a:r>
          </a:p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мюллерівська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мімікрія; </a:t>
            </a:r>
          </a:p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Г)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мімезія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F56CB4-7E91-5838-B206-32CB76EB5265}"/>
              </a:ext>
            </a:extLst>
          </p:cNvPr>
          <p:cNvSpPr txBox="1"/>
          <p:nvPr/>
        </p:nvSpPr>
        <p:spPr>
          <a:xfrm>
            <a:off x="915606" y="5241015"/>
            <a:ext cx="50545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https://naurok.com.ua/prezentaciya-adaptaci-yak-rezultat-evolyuciynogo-procesu-227275.html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242156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4311DC-F065-42D2-44BC-2E01DB41E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4530" y="5685934"/>
            <a:ext cx="9462940" cy="705439"/>
          </a:xfrm>
        </p:spPr>
        <p:txBody>
          <a:bodyPr>
            <a:normAutofit/>
          </a:bodyPr>
          <a:lstStyle/>
          <a:p>
            <a:pPr algn="ctr"/>
            <a:r>
              <a:rPr lang="uk-UA" sz="20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Джерело: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https://uahistory.co/pidruchniki/kozlenko-biology-9-class-2017-textbook/29.php</a:t>
            </a:r>
            <a:endParaRPr lang="ru-UA" sz="2000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F755433-D27D-3646-0279-257C0C15D6F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7914" y="791850"/>
            <a:ext cx="3082940" cy="4509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53329F5-E9DF-81DA-ABD1-071A6E21894C}"/>
              </a:ext>
            </a:extLst>
          </p:cNvPr>
          <p:cNvSpPr txBox="1"/>
          <p:nvPr/>
        </p:nvSpPr>
        <p:spPr>
          <a:xfrm>
            <a:off x="6466787" y="2686639"/>
            <a:ext cx="42153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Яка це форма мімікрії?</a:t>
            </a:r>
            <a:endParaRPr lang="ru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3445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Rectangle 1041">
            <a:extLst>
              <a:ext uri="{FF2B5EF4-FFF2-40B4-BE49-F238E27FC236}">
                <a16:creationId xmlns:a16="http://schemas.microsoft.com/office/drawing/2014/main" id="{282E2A95-1A08-4118-83C6-B1CA5648E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4" name="Rectangle 1043">
            <a:extLst>
              <a:ext uri="{FF2B5EF4-FFF2-40B4-BE49-F238E27FC236}">
                <a16:creationId xmlns:a16="http://schemas.microsoft.com/office/drawing/2014/main" id="{68DC0EC7-60EA-4BD3-BC04-D547DE1B28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0122" y="413053"/>
            <a:ext cx="8212114" cy="6064596"/>
          </a:xfrm>
          <a:prstGeom prst="rect">
            <a:avLst/>
          </a:prstGeom>
          <a:noFill/>
          <a:ln w="6350" cap="sq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/>
          <a:lstStyle/>
          <a:p>
            <a:endParaRPr lang="ru-UA"/>
          </a:p>
        </p:txBody>
      </p:sp>
      <p:pic>
        <p:nvPicPr>
          <p:cNvPr id="1026" name="Picture 2" descr="В чому різниця між житом та пшеницею? - Blog | GlenDeal">
            <a:extLst>
              <a:ext uri="{FF2B5EF4-FFF2-40B4-BE49-F238E27FC236}">
                <a16:creationId xmlns:a16="http://schemas.microsoft.com/office/drawing/2014/main" id="{E729AB3A-8354-43DC-4EAE-F2A8F3D491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4701" y="1678971"/>
            <a:ext cx="7237877" cy="3528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6" name="Rectangle 1045">
            <a:extLst>
              <a:ext uri="{FF2B5EF4-FFF2-40B4-BE49-F238E27FC236}">
                <a16:creationId xmlns:a16="http://schemas.microsoft.com/office/drawing/2014/main" id="{2FFEFC7E-85EE-4AC9-A351-FBEB13A1D6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1048" name="Rectangle 1047">
            <a:extLst>
              <a:ext uri="{FF2B5EF4-FFF2-40B4-BE49-F238E27FC236}">
                <a16:creationId xmlns:a16="http://schemas.microsoft.com/office/drawing/2014/main" id="{CB2511BB-FC4C-45F3-94EB-661D6806C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56699" y="413053"/>
            <a:ext cx="2616201" cy="6064596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D389EDC-DEDD-2568-99F1-499A810F6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26008" y="650951"/>
            <a:ext cx="2477581" cy="514653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Мімікрія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Вавилова –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коли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дикі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рослини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часом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починають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нагадувати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сільськогосподарські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культури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люди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несвідомо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відбирають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схожі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виглядом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бур’яни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очищення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насіння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Так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деякі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бур’яни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раніше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засмічували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посіви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пшениці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як-от жито й овес,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поступово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набули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корисних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властивостей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стали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культурними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рослинами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UA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3108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9" name="Rectangle 10248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251" name="Rectangle 10250">
            <a:extLst>
              <a:ext uri="{FF2B5EF4-FFF2-40B4-BE49-F238E27FC236}">
                <a16:creationId xmlns:a16="http://schemas.microsoft.com/office/drawing/2014/main" id="{66A413F7-FFE1-42E7-8C6C-E9CCC477F8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ru-UA"/>
          </a:p>
        </p:txBody>
      </p:sp>
      <p:sp>
        <p:nvSpPr>
          <p:cNvPr id="10253" name="Rectangle 10252">
            <a:extLst>
              <a:ext uri="{FF2B5EF4-FFF2-40B4-BE49-F238E27FC236}">
                <a16:creationId xmlns:a16="http://schemas.microsoft.com/office/drawing/2014/main" id="{BCE0B0FD-3413-40CC-A7D8-6A5058608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ru-UA"/>
          </a:p>
        </p:txBody>
      </p:sp>
      <p:sp>
        <p:nvSpPr>
          <p:cNvPr id="10255" name="Rectangle 10254">
            <a:extLst>
              <a:ext uri="{FF2B5EF4-FFF2-40B4-BE49-F238E27FC236}">
                <a16:creationId xmlns:a16="http://schemas.microsoft.com/office/drawing/2014/main" id="{50C4C044-5B1C-40C8-8C7B-AA5E6D879D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grpSp>
        <p:nvGrpSpPr>
          <p:cNvPr id="10257" name="Group 10256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0258" name="Straight Connector 10257">
              <a:extLst>
                <a:ext uri="{FF2B5EF4-FFF2-40B4-BE49-F238E27FC236}">
                  <a16:creationId xmlns:a16="http://schemas.microsoft.com/office/drawing/2014/main" id="{00163F5F-1439-4827-8F7A-B08BDDEFB9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59" name="Straight Connector 10258">
              <a:extLst>
                <a:ext uri="{FF2B5EF4-FFF2-40B4-BE49-F238E27FC236}">
                  <a16:creationId xmlns:a16="http://schemas.microsoft.com/office/drawing/2014/main" id="{BA677414-C3D2-4430-876D-9092D633F5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60" name="Straight Connector 10259">
              <a:extLst>
                <a:ext uri="{FF2B5EF4-FFF2-40B4-BE49-F238E27FC236}">
                  <a16:creationId xmlns:a16="http://schemas.microsoft.com/office/drawing/2014/main" id="{39181D20-1D81-447D-9854-10DDB10D54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262" name="Rectangle 10261">
            <a:extLst>
              <a:ext uri="{FF2B5EF4-FFF2-40B4-BE49-F238E27FC236}">
                <a16:creationId xmlns:a16="http://schemas.microsoft.com/office/drawing/2014/main" id="{A6020133-135E-4D08-9F4A-D76B87578C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 descr="Екологічні фактори. Біотичні фактори">
            <a:extLst>
              <a:ext uri="{FF2B5EF4-FFF2-40B4-BE49-F238E27FC236}">
                <a16:creationId xmlns:a16="http://schemas.microsoft.com/office/drawing/2014/main" id="{82763FAD-00F9-237C-8D05-1D1F6097412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2723" y="829219"/>
            <a:ext cx="5432780" cy="3055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Презентація на тему: &quot;Екологічні фактори.&quot;">
            <a:extLst>
              <a:ext uri="{FF2B5EF4-FFF2-40B4-BE49-F238E27FC236}">
                <a16:creationId xmlns:a16="http://schemas.microsoft.com/office/drawing/2014/main" id="{9C530185-C5FA-A266-A456-09F73F6AF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11131" y="689548"/>
            <a:ext cx="5849716" cy="3426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64" name="Rectangle 10263">
            <a:extLst>
              <a:ext uri="{FF2B5EF4-FFF2-40B4-BE49-F238E27FC236}">
                <a16:creationId xmlns:a16="http://schemas.microsoft.com/office/drawing/2014/main" id="{0E7CA313-2F4B-4574-8399-12EF6A1BF2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06119"/>
            <a:ext cx="12192000" cy="225188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66" name="Rectangle 10265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30074"/>
            <a:ext cx="12192000" cy="232792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  <p:txBody>
          <a:bodyPr/>
          <a:lstStyle/>
          <a:p>
            <a:endParaRPr lang="ru-UA"/>
          </a:p>
        </p:txBody>
      </p:sp>
      <p:sp>
        <p:nvSpPr>
          <p:cNvPr id="10268" name="Rectangle 10267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6116" y="4692768"/>
            <a:ext cx="11859768" cy="2002536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  <p:txBody>
          <a:bodyPr/>
          <a:lstStyle/>
          <a:p>
            <a:endParaRPr lang="ru-UA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080193-A0AD-9160-4283-DE6BE4692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723" y="4956811"/>
            <a:ext cx="11439414" cy="89743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1200" cap="all" spc="-100" dirty="0">
                <a:solidFill>
                  <a:schemeClr val="tx1"/>
                </a:solidFill>
              </a:rPr>
              <a:t>https://naurok.com.ua/prezentaciya-na-temu-ekologichni-faktori-148706.html</a:t>
            </a:r>
          </a:p>
        </p:txBody>
      </p:sp>
      <p:cxnSp>
        <p:nvCxnSpPr>
          <p:cNvPr id="10270" name="Straight Connector 10269">
            <a:extLst>
              <a:ext uri="{FF2B5EF4-FFF2-40B4-BE49-F238E27FC236}">
                <a16:creationId xmlns:a16="http://schemas.microsoft.com/office/drawing/2014/main" id="{A5EECEE2-745A-4C3E-9A46-1B2ACCDC0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1493533"/>
            <a:ext cx="0" cy="174715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73194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7" name="Rectangle 11270">
            <a:extLst>
              <a:ext uri="{FF2B5EF4-FFF2-40B4-BE49-F238E27FC236}">
                <a16:creationId xmlns:a16="http://schemas.microsoft.com/office/drawing/2014/main" id="{B6EE7E08-B389-43E5-B019-1B0A8ACBB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78" name="Rectangle 11272">
            <a:extLst>
              <a:ext uri="{FF2B5EF4-FFF2-40B4-BE49-F238E27FC236}">
                <a16:creationId xmlns:a16="http://schemas.microsoft.com/office/drawing/2014/main" id="{E60D94A5-8A09-4BAB-8F7C-69BC34C54D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1267" y="255102"/>
            <a:ext cx="5342133" cy="6361598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79" name="Rectangle 11274">
            <a:extLst>
              <a:ext uri="{FF2B5EF4-FFF2-40B4-BE49-F238E27FC236}">
                <a16:creationId xmlns:a16="http://schemas.microsoft.com/office/drawing/2014/main" id="{7A1AE32B-3A6E-4C5E-8FEB-73861B9A2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69100" y="393365"/>
            <a:ext cx="5018211" cy="6035547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A8429B-9C5F-E197-EF4A-DB9A6962B4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6090" y="1171452"/>
            <a:ext cx="4624230" cy="4479372"/>
          </a:xfrm>
        </p:spPr>
        <p:txBody>
          <a:bodyPr>
            <a:noAutofit/>
          </a:bodyPr>
          <a:lstStyle/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морських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тих,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активно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плаває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товщі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води,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пересуватися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долати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течії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риби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кальмари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дельфіни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відносяться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інфауна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нейстон;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планктон;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Г) нектон.</a:t>
            </a:r>
            <a:endParaRPr lang="ru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8" name="Picture 4">
            <a:extLst>
              <a:ext uri="{FF2B5EF4-FFF2-40B4-BE49-F238E27FC236}">
                <a16:creationId xmlns:a16="http://schemas.microsoft.com/office/drawing/2014/main" id="{BDFED745-03F9-4A89-ADC0-9E20AB32B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008" y="6901"/>
            <a:ext cx="49212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AA0680E-2BA1-EAF8-6EB8-A927BD0CDBCE}"/>
              </a:ext>
            </a:extLst>
          </p:cNvPr>
          <p:cNvSpPr txBox="1"/>
          <p:nvPr/>
        </p:nvSpPr>
        <p:spPr>
          <a:xfrm>
            <a:off x="850008" y="70199"/>
            <a:ext cx="4921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https://commons.wikimedia.org/wiki/File:Neuston,_Plankton,_Nekton,_Benthos.jpg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5465289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6C815A6-FF8A-2EBC-CA8F-CD8001BD69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845" y="564863"/>
            <a:ext cx="10058400" cy="57282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Методичні матеріали до підготовки 5 – 7 класи</a:t>
            </a:r>
            <a:endParaRPr lang="ru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http://kursova.shop/kontrolni/82-bolota-ukrainy-ta-ikh-klasyfikatsiia.html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https://aves.land.kiev.ua/3223.php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https://ukr.media/animals/404911/</a:t>
            </a:r>
            <a:endParaRPr lang="ru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https://studfile.net/preview/5376026/</a:t>
            </a:r>
            <a:endParaRPr lang="ru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https://fundacjaterranostra.pl/uk/2023/04/27/prochnica-glebowa-czym-jest-znaczenie-i-rola-prochnicy-w-glebie/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https://faktypro.com.ua/page/15-czikavikh-faktiv-pro-ozera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https://uk.wikipedia.org/wiki/%D0%A0%D1%96%D0%B2%D0%BD%D1%8F%D0%BD%D0%BD%D1%8F_%D0%9B%D0%BE%D1%82%D0%BA%D0%B8_%E2%80%94_%D0%92%D0%BE%D0%BB%D1%8C%D1%82%D0%B5%D1%80%D1%80%D0%B8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https://dovidka.biz.ua/tsikavi-fakti-pro-doshhovih-cherv-yakiv/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https://ua.wellgreenxa.com/info/what-are-the-categories-of-natural-plant-pigme-75180382.html</a:t>
            </a:r>
            <a:endParaRPr lang="ru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https://life.pravda.com.ua/society/lazyat-po-derevah-i-ne-kusayut-pershi-10-cikavih-faktiv-pro-zmiy-vid-gerpetologa-301538/</a:t>
            </a:r>
            <a:endParaRPr lang="ru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12"/>
              </a:rPr>
              <a:t>https://drukarnia.com.ua/articles/34-cikavi-fakti-pro-pavukiv-rozviyuyemo-poshireni-strakhi-ta-pomilki-tMcuy</a:t>
            </a:r>
            <a:endParaRPr lang="ru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13"/>
              </a:rPr>
              <a:t>https://youtu.be/5Dtfpn3VACg?si=cYTdNavnqitm3fGh</a:t>
            </a:r>
            <a:endParaRPr lang="ru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14"/>
              </a:rPr>
              <a:t>https://mypetsi.com/blog/czikave/14-czikavyh-faktiv-pro-kotiv/?srsltid=AfmBOor90cXi66oGch34SNChfAbPVAu3IeaGz7f82SJON_32zhyOiENI</a:t>
            </a:r>
            <a:endParaRPr lang="ru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15"/>
              </a:rPr>
              <a:t>https://agrodream.com.ua/13-dyvovyzhnyh-faktiv-pro-kazhaniv.html</a:t>
            </a:r>
            <a:endParaRPr lang="ru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16"/>
              </a:rPr>
              <a:t>https://uadairy.com/pasteryzacziya-moloka-tehnologiyi-ta-vazhlyvist-dlya-vyrobnycztva/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1350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5" name="Rectangle 12294">
            <a:extLst>
              <a:ext uri="{FF2B5EF4-FFF2-40B4-BE49-F238E27FC236}">
                <a16:creationId xmlns:a16="http://schemas.microsoft.com/office/drawing/2014/main" id="{B6EE7E08-B389-43E5-B019-1B0A8ACBB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90" name="Picture 2" descr="Синдром Ангельмана — Вікіпедія">
            <a:extLst>
              <a:ext uri="{FF2B5EF4-FFF2-40B4-BE49-F238E27FC236}">
                <a16:creationId xmlns:a16="http://schemas.microsoft.com/office/drawing/2014/main" id="{EE3C9867-16CF-E652-DC1D-8D79CAF92B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"/>
          <a:stretch>
            <a:fillRect/>
          </a:stretch>
        </p:blipFill>
        <p:spPr bwMode="auto">
          <a:xfrm>
            <a:off x="20" y="10"/>
            <a:ext cx="639264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7" name="Rectangle 12296">
            <a:extLst>
              <a:ext uri="{FF2B5EF4-FFF2-40B4-BE49-F238E27FC236}">
                <a16:creationId xmlns:a16="http://schemas.microsoft.com/office/drawing/2014/main" id="{E60D94A5-8A09-4BAB-8F7C-69BC34C54D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1267" y="255102"/>
            <a:ext cx="5342133" cy="6361598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99" name="Rectangle 12298">
            <a:extLst>
              <a:ext uri="{FF2B5EF4-FFF2-40B4-BE49-F238E27FC236}">
                <a16:creationId xmlns:a16="http://schemas.microsoft.com/office/drawing/2014/main" id="{7A1AE32B-3A6E-4C5E-8FEB-73861B9A2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69100" y="393365"/>
            <a:ext cx="5018211" cy="6035547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D09B43-C57D-73E3-74B7-0228F6CBB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4080" y="524126"/>
            <a:ext cx="4472921" cy="1371600"/>
          </a:xfrm>
        </p:spPr>
        <p:txBody>
          <a:bodyPr>
            <a:normAutofit/>
          </a:bodyPr>
          <a:lstStyle/>
          <a:p>
            <a:pPr algn="ctr"/>
            <a:r>
              <a:rPr lang="uk-UA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ЕКОЛОГ-ЮНІОР ЕРУДИТ-202</a:t>
            </a:r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uk-UA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ЗАВДАННЯ ДЛЯ 8-9 КЛАСІВ</a:t>
            </a:r>
            <a:endParaRPr lang="ru-UA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826489-C644-BC58-9E49-73A8C92AD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0718" y="1894341"/>
            <a:ext cx="4723229" cy="4464055"/>
          </a:xfrm>
        </p:spPr>
        <p:txBody>
          <a:bodyPr>
            <a:noAutofit/>
          </a:bodyPr>
          <a:lstStyle/>
          <a:p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Відсутність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експресії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материнських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генів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регіоні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q11-q13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призводить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дитини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тяжкої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затримки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психомоторного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приступів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сміху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балансу й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координації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рухів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також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інтенсивної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мовної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недостатності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синдром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Прадера-Віллі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Ангельмана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Дауна;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Г)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Шерешевського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-Тернера.</a:t>
            </a:r>
            <a:endParaRPr lang="ru-U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DAB23E-9B51-0EA9-A22E-8D88E5BC4E13}"/>
              </a:ext>
            </a:extLst>
          </p:cNvPr>
          <p:cNvSpPr txBox="1"/>
          <p:nvPr/>
        </p:nvSpPr>
        <p:spPr>
          <a:xfrm>
            <a:off x="2499" y="6059580"/>
            <a:ext cx="60935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https://uk.wikipedia.org/wiki/%D0%A1%D0%B8%D0%BD%D0%B4%D1%80%D0%BE%D0%BC_%D0%90%D0%BD%D0%B3%D0%B5%D0%BB%D1%8C%D0%BC%D0%B0%D0%BD%D0%B0</a:t>
            </a:r>
            <a:endParaRPr lang="ru-UA" sz="1400" dirty="0">
              <a:solidFill>
                <a:schemeClr val="tx2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7794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0" name="Rectangle 13329">
            <a:extLst>
              <a:ext uri="{FF2B5EF4-FFF2-40B4-BE49-F238E27FC236}">
                <a16:creationId xmlns:a16="http://schemas.microsoft.com/office/drawing/2014/main" id="{78632963-757B-40C2-BB84-FC6107A54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12193866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16" name="Picture 4" descr="В Ісландії будь-якої миті може статися виверження найбільшого вулкану -  Главком">
            <a:extLst>
              <a:ext uri="{FF2B5EF4-FFF2-40B4-BE49-F238E27FC236}">
                <a16:creationId xmlns:a16="http://schemas.microsoft.com/office/drawing/2014/main" id="{CEEB2AD0-038F-1324-F42D-55050CE5E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78" r="7533"/>
          <a:stretch>
            <a:fillRect/>
          </a:stretch>
        </p:blipFill>
        <p:spPr bwMode="auto">
          <a:xfrm>
            <a:off x="20" y="-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32" name="Rectangle 13331">
            <a:extLst>
              <a:ext uri="{FF2B5EF4-FFF2-40B4-BE49-F238E27FC236}">
                <a16:creationId xmlns:a16="http://schemas.microsoft.com/office/drawing/2014/main" id="{2853AE55-7E35-44B0-89F1-3F52B262A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7615" y="253548"/>
            <a:ext cx="5612193" cy="6361598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34" name="Rectangle 13333">
            <a:extLst>
              <a:ext uri="{FF2B5EF4-FFF2-40B4-BE49-F238E27FC236}">
                <a16:creationId xmlns:a16="http://schemas.microsoft.com/office/drawing/2014/main" id="{DBC4BE4D-4B50-4F51-9F85-4B5D60B02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5448" y="407588"/>
            <a:ext cx="5299768" cy="6022878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B443161-3FEC-C6CF-4F5C-BFACE7BD4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256" y="1435032"/>
            <a:ext cx="4602152" cy="4272594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2010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виверження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вулкана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Ісландії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спричинило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величезні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руху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Європі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викид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великої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вулканічного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попелу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атмосферу.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Ейяф’ятлайокудль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Кракатау;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Везувій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Г) Мауна-Лоа.</a:t>
            </a:r>
            <a:endParaRPr lang="ru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83E950-723E-2D6C-70BC-39CB53A4CB1B}"/>
              </a:ext>
            </a:extLst>
          </p:cNvPr>
          <p:cNvSpPr txBox="1"/>
          <p:nvPr/>
        </p:nvSpPr>
        <p:spPr>
          <a:xfrm>
            <a:off x="6027641" y="5888502"/>
            <a:ext cx="61984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https://glavcom.ua/news/v-islandiji-bud-yakoji-miti-mozhe-statisya-viverzhennya-naybilshogo-vulkanu-453747.html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41175646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5870BB34-1E11-4A38-961E-8BECD4EB20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Ще раз про вірусні гепатити | Святошинська районна в місті Києві державна  адміністрація">
            <a:extLst>
              <a:ext uri="{FF2B5EF4-FFF2-40B4-BE49-F238E27FC236}">
                <a16:creationId xmlns:a16="http://schemas.microsoft.com/office/drawing/2014/main" id="{5E3801DA-70E7-66DB-FF1D-66BA8B4ADF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5" r="12323" b="5676"/>
          <a:stretch>
            <a:fillRect/>
          </a:stretch>
        </p:blipFill>
        <p:spPr bwMode="auto">
          <a:xfrm>
            <a:off x="1" y="10"/>
            <a:ext cx="12191999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3E480DB9-98E5-480A-AF30-5D73B61273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0206" y="237744"/>
            <a:ext cx="7652977" cy="6382512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C1F246CF-DB85-4B25-B3A3-F5BBDEE3EA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7366" y="374904"/>
            <a:ext cx="7340156" cy="6108192"/>
          </a:xfrm>
          <a:prstGeom prst="rect">
            <a:avLst/>
          </a:prstGeom>
          <a:noFill/>
          <a:ln w="6350" cap="sq"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FD2EDDE-F11B-7682-D073-8D2080F5F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831" y="2389098"/>
            <a:ext cx="6718434" cy="3645942"/>
          </a:xfrm>
        </p:spPr>
        <p:txBody>
          <a:bodyPr>
            <a:normAutofit/>
          </a:bodyPr>
          <a:lstStyle/>
          <a:p>
            <a:r>
              <a:rPr lang="uk-UA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 вірусні гепатити передаються до людини через кров?</a:t>
            </a:r>
            <a:endParaRPr lang="ru-UA" sz="32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</a:t>
            </a:r>
            <a:r>
              <a:rPr lang="uk-UA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А, Е; </a:t>
            </a:r>
            <a:r>
              <a:rPr lang="uk-UA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</a:t>
            </a:r>
            <a:r>
              <a:rPr lang="uk-UA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А; </a:t>
            </a:r>
            <a:r>
              <a:rPr lang="uk-UA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</a:t>
            </a:r>
            <a:r>
              <a:rPr lang="uk-UA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Е; </a:t>
            </a:r>
            <a:r>
              <a:rPr lang="uk-UA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Г)</a:t>
            </a:r>
            <a:r>
              <a:rPr lang="uk-UA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</a:t>
            </a:r>
            <a:endParaRPr lang="ru-UA" sz="32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UA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4352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92" name="Rectangle 3091">
            <a:extLst>
              <a:ext uri="{FF2B5EF4-FFF2-40B4-BE49-F238E27FC236}">
                <a16:creationId xmlns:a16="http://schemas.microsoft.com/office/drawing/2014/main" id="{1E94681D-2A4C-4A8D-B9B5-31D440D03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94" name="Rectangle 3093">
            <a:extLst>
              <a:ext uri="{FF2B5EF4-FFF2-40B4-BE49-F238E27FC236}">
                <a16:creationId xmlns:a16="http://schemas.microsoft.com/office/drawing/2014/main" id="{4EC7E010-C712-408D-9787-0842AFC9F4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ru-UA"/>
          </a:p>
        </p:txBody>
      </p:sp>
      <p:sp>
        <p:nvSpPr>
          <p:cNvPr id="3096" name="Rectangle 3095">
            <a:extLst>
              <a:ext uri="{FF2B5EF4-FFF2-40B4-BE49-F238E27FC236}">
                <a16:creationId xmlns:a16="http://schemas.microsoft.com/office/drawing/2014/main" id="{0503FCEF-A9BA-4991-9220-E36615FB8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ru-UA"/>
          </a:p>
        </p:txBody>
      </p:sp>
      <p:sp>
        <p:nvSpPr>
          <p:cNvPr id="3098" name="Rectangle 3097">
            <a:extLst>
              <a:ext uri="{FF2B5EF4-FFF2-40B4-BE49-F238E27FC236}">
                <a16:creationId xmlns:a16="http://schemas.microsoft.com/office/drawing/2014/main" id="{9664D085-C814-4D74-BCE0-2059F0DC04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582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00" name="Rectangle 3099">
            <a:extLst>
              <a:ext uri="{FF2B5EF4-FFF2-40B4-BE49-F238E27FC236}">
                <a16:creationId xmlns:a16="http://schemas.microsoft.com/office/drawing/2014/main" id="{DDA5539E-D8B4-4F5A-B46F-C304F5D7A8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6" name="Picture 4" descr="Цукровий діабет- причини, симптоми, лікування | Complimed">
            <a:extLst>
              <a:ext uri="{FF2B5EF4-FFF2-40B4-BE49-F238E27FC236}">
                <a16:creationId xmlns:a16="http://schemas.microsoft.com/office/drawing/2014/main" id="{06CC4486-BE9D-11C5-53E1-92314249329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62012" y="803063"/>
            <a:ext cx="7867976" cy="5251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561B7C6-FE64-D089-7F37-06DB41DD41E8}"/>
              </a:ext>
            </a:extLst>
          </p:cNvPr>
          <p:cNvSpPr txBox="1"/>
          <p:nvPr/>
        </p:nvSpPr>
        <p:spPr>
          <a:xfrm>
            <a:off x="651461" y="6264247"/>
            <a:ext cx="108890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https://complimed.com.ua/%D0%B1%D0%B5%D0%B7-%D1%80%D1%83%D0%B1%D1%80%D0%B8%D0%BA%D0%B8-uk/tsukrovyy-diabet-shcho-tse-take-prychyny-sy/</a:t>
            </a:r>
            <a:endParaRPr lang="ru-UA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336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478B5D7-8650-8C5B-B365-F704C11562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5071" y="1365700"/>
            <a:ext cx="10058400" cy="384962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Діабет 1-го типу – аутоімунне захворювання, в ході якого імунна система помилково атакує бета-клітини організму, які продукують інсулін в підшлунковій залозі. Рівень інсуліну в організмі знижується, а потім і зовсім стає відсутнім, тому хворим доводиться самостійно вводити його собі.</a:t>
            </a:r>
          </a:p>
          <a:p>
            <a:pPr algn="just"/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При цукровому діабеті 2 типу клітини організму не реагують на інсулін, і клітини-мішені поглинають глюкозу з крові, бо їх рецептори до інсуліну не чутливі. Багато "незатребуваного" інсуліну циркулює в крові, а надлишок гормону – сигнал організму, що потрібно менше його виробляти.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1809920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0BBB6B01-5B73-410C-B70E-8CF2FA470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8836" y="721224"/>
            <a:ext cx="5367164" cy="541555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ru-UA"/>
          </a:p>
        </p:txBody>
      </p:sp>
      <p:sp>
        <p:nvSpPr>
          <p:cNvPr id="4105" name="Rectangle 4104">
            <a:extLst>
              <a:ext uri="{FF2B5EF4-FFF2-40B4-BE49-F238E27FC236}">
                <a16:creationId xmlns:a16="http://schemas.microsoft.com/office/drawing/2014/main" id="{8712F587-12D0-435C-8E3F-F44C36EE7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217" y="892220"/>
            <a:ext cx="5054517" cy="5097085"/>
          </a:xfrm>
          <a:prstGeom prst="rect">
            <a:avLst/>
          </a:prstGeom>
          <a:noFill/>
          <a:ln w="6350" cap="sq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/>
          <a:lstStyle/>
          <a:p>
            <a:endParaRPr lang="ru-UA"/>
          </a:p>
        </p:txBody>
      </p:sp>
      <p:pic>
        <p:nvPicPr>
          <p:cNvPr id="4098" name="Picture 2" descr="Дафнія — Вікіпедія">
            <a:extLst>
              <a:ext uri="{FF2B5EF4-FFF2-40B4-BE49-F238E27FC236}">
                <a16:creationId xmlns:a16="http://schemas.microsoft.com/office/drawing/2014/main" id="{04CB9CD0-23B8-7A83-9170-C92B005953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55297" y="1206900"/>
            <a:ext cx="3914355" cy="4462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BC64D83A-991A-8961-20EF-63B57037A3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9814" y="901840"/>
            <a:ext cx="5027190" cy="508746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Daphnia magna S.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широко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біоіндикатор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екологічного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стану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водних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наведених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варіантів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типовими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індикаційними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ознаками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організму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антенул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задньої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черевця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фасеткових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очей,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втрата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зовнішнього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панцира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грудних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кінцівок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кишківника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припинення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линяння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Г) Частота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серцевих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скорочень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тривалість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також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абортація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самок</a:t>
            </a:r>
          </a:p>
          <a:p>
            <a:pPr>
              <a:lnSpc>
                <a:spcPct val="90000"/>
              </a:lnSpc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6730744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F47B65-7D3C-9A4D-EF1C-5A67E3A9E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9450" y="727627"/>
            <a:ext cx="4957553" cy="1645920"/>
          </a:xfrm>
        </p:spPr>
        <p:txBody>
          <a:bodyPr>
            <a:norm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Вакцини</a:t>
            </a:r>
            <a:endParaRPr lang="ru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7" name="Rectangle 5126">
            <a:extLst>
              <a:ext uri="{FF2B5EF4-FFF2-40B4-BE49-F238E27FC236}">
                <a16:creationId xmlns:a16="http://schemas.microsoft.com/office/drawing/2014/main" id="{0BBB6B01-5B73-410C-B70E-8CF2FA470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8836" y="721224"/>
            <a:ext cx="5367164" cy="541555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ru-UA"/>
          </a:p>
        </p:txBody>
      </p:sp>
      <p:sp>
        <p:nvSpPr>
          <p:cNvPr id="5129" name="Rectangle 5128">
            <a:extLst>
              <a:ext uri="{FF2B5EF4-FFF2-40B4-BE49-F238E27FC236}">
                <a16:creationId xmlns:a16="http://schemas.microsoft.com/office/drawing/2014/main" id="{8712F587-12D0-435C-8E3F-F44C36EE7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217" y="892220"/>
            <a:ext cx="5054517" cy="5097085"/>
          </a:xfrm>
          <a:prstGeom prst="rect">
            <a:avLst/>
          </a:prstGeom>
          <a:noFill/>
          <a:ln w="6350" cap="sq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/>
          <a:lstStyle/>
          <a:p>
            <a:endParaRPr lang="ru-UA"/>
          </a:p>
        </p:txBody>
      </p:sp>
      <p:pic>
        <p:nvPicPr>
          <p:cNvPr id="5122" name="Picture 2" descr="BCG or TB vaccine scar mark at the arm of Southeast Asian man Stock Photo -  Alamy">
            <a:extLst>
              <a:ext uri="{FF2B5EF4-FFF2-40B4-BE49-F238E27FC236}">
                <a16:creationId xmlns:a16="http://schemas.microsoft.com/office/drawing/2014/main" id="{96B75489-D220-EBE8-A531-9D56ECFCA7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05256" y="1959246"/>
            <a:ext cx="4414438" cy="2957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8BD626AA-F48E-CCB3-ECD1-F1F3FD1FA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9449" y="2224126"/>
            <a:ext cx="4957554" cy="3496120"/>
          </a:xfrm>
        </p:spPr>
        <p:txBody>
          <a:bodyPr>
            <a:normAutofit/>
          </a:bodyPr>
          <a:lstStyle/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БЦЖ 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вакцина проти туберкульозу;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сироватка проти респіраторних інфекцій;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алергодіагностичний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тест на туберкульоз;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Г)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вакцина від дифтерії та правця.</a:t>
            </a:r>
            <a:endParaRPr lang="ru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6668709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1E94681D-2A4C-4A8D-B9B5-31D440D03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4EC7E010-C712-408D-9787-0842AFC9F4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ru-UA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0503FCEF-A9BA-4991-9220-E36615FB8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ru-UA"/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9664D085-C814-4D74-BCE0-2059F0DC04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670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3" name="Rectangle 2062">
            <a:extLst>
              <a:ext uri="{FF2B5EF4-FFF2-40B4-BE49-F238E27FC236}">
                <a16:creationId xmlns:a16="http://schemas.microsoft.com/office/drawing/2014/main" id="{DDA5539E-D8B4-4F5A-B46F-C304F5D7A8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Календар щеплень в Україні на 2024 рік - Дубівська територіальна громада">
            <a:extLst>
              <a:ext uri="{FF2B5EF4-FFF2-40B4-BE49-F238E27FC236}">
                <a16:creationId xmlns:a16="http://schemas.microsoft.com/office/drawing/2014/main" id="{B05700B2-937D-0603-1C08-5E236F1728A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27668" y="803063"/>
            <a:ext cx="9336664" cy="5251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25085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3E49AD-B84D-B5DA-DAF7-E793CAE82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516903"/>
          </a:xfrm>
        </p:spPr>
        <p:txBody>
          <a:bodyPr>
            <a:normAutofit fontScale="90000"/>
          </a:bodyPr>
          <a:lstStyle/>
          <a:p>
            <a:pPr algn="ctr"/>
            <a:r>
              <a:rPr lang="uk-UA" sz="18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Джерело: 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https://health-ua.com/pediatrics/vakcinaciia/79891-pro-zmini-v-kalendari-profilakticnix-shheplen-ukrayini-z-2026-roku</a:t>
            </a:r>
            <a:endParaRPr lang="ru-UA" sz="1800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 descr="Изображение выглядит как текст, снимок экрана, число, кроссворд&#10;&#10;Автоматически созданное описание">
            <a:extLst>
              <a:ext uri="{FF2B5EF4-FFF2-40B4-BE49-F238E27FC236}">
                <a16:creationId xmlns:a16="http://schemas.microsoft.com/office/drawing/2014/main" id="{0F4C142B-D0DA-7A81-E325-5AE7079588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29" y="1621410"/>
            <a:ext cx="11299341" cy="4708059"/>
          </a:xfrm>
        </p:spPr>
      </p:pic>
    </p:spTree>
    <p:extLst>
      <p:ext uri="{BB962C8B-B14F-4D97-AF65-F5344CB8AC3E}">
        <p14:creationId xmlns:p14="http://schemas.microsoft.com/office/powerpoint/2010/main" val="28663087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CD5325A-3147-43CD-7F68-7F1C2427B9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Назвіть захворювання, проти яких науковці ще не розробили вакцини:</a:t>
            </a:r>
            <a:endParaRPr lang="ru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правець та дифтерія; 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гепатит В та поліомієліт; 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ВІЛ-інфекція та скарлатина; 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Г)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кір і краснуха.</a:t>
            </a:r>
            <a:endParaRPr lang="ru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89817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EA09306-EE2D-4240-F38D-399710D6F9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805262"/>
            <a:ext cx="10058400" cy="544805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Методичні матеріали до підготовки 8 – 9 класи</a:t>
            </a:r>
            <a:endParaRPr lang="ru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https://mdclinics.com.ua/ua/news/spadkovi-zakhvoriuvannia/</a:t>
            </a:r>
            <a:endParaRPr lang="ru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https://dovidka.biz.ua/tsikavi-fakti-pro-m-yazi-lyudini/</a:t>
            </a:r>
            <a:endParaRPr lang="ru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https://millionfacts.com.ua/30-tsikavykh-faktiv-pro-koal</a:t>
            </a:r>
            <a:endParaRPr lang="ru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https://www.epochtimes.com.ua/life/life/5-naybilsh-katastrofichnykh-vyverzhen-104361.html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https://youtu.be/nRGw4ut_jdA?si=DWAphlCAaGZxZIag</a:t>
            </a:r>
            <a:endParaRPr lang="ru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https://www.bsmu.edu.ua/blog/1964-profilaktika-malyarii/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https://ukr.media/medicine/436397/</a:t>
            </a:r>
            <a:endParaRPr lang="ru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http://ecoj.dea.kiev.ua/archives/2022/4/23.pdf</a:t>
            </a:r>
            <a:endParaRPr lang="ru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https://tvoemisto.tv/news/8_otruynyh_roslyn_pro_yaki_varto_rozpovisty_malyuku_pered_kinikom_78928.html</a:t>
            </a:r>
            <a:endParaRPr lang="ru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https://ukr.media/animals/381433/</a:t>
            </a:r>
            <a:endParaRPr lang="ru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12"/>
              </a:rPr>
              <a:t>https://faktypro.com.ua/page/26-czikavikh-faktiv-pro-ptakhiv</a:t>
            </a:r>
            <a:endParaRPr lang="ru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13"/>
              </a:rPr>
              <a:t>https://faktypro.com.ua/page/17-czikavikh-faktiv-pro-kaktusi</a:t>
            </a:r>
            <a:endParaRPr lang="ru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14"/>
              </a:rPr>
              <a:t>https://www.zuby.in.ua/?p=838</a:t>
            </a:r>
            <a:endParaRPr lang="ru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15"/>
              </a:rPr>
              <a:t>https://dovidka.biz.ua/tsikavi-fakti-pro-roslini/</a:t>
            </a:r>
            <a:endParaRPr lang="ru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16"/>
              </a:rPr>
              <a:t>https://ukr.media/medicine/381095/</a:t>
            </a:r>
            <a:endParaRPr lang="ru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0867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3" name="Rectangle 6152">
            <a:extLst>
              <a:ext uri="{FF2B5EF4-FFF2-40B4-BE49-F238E27FC236}">
                <a16:creationId xmlns:a16="http://schemas.microsoft.com/office/drawing/2014/main" id="{B6EE7E08-B389-43E5-B019-1B0A8ACBB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90B1A9E5-2EE6-8D22-35D2-523E734099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694" y="727628"/>
            <a:ext cx="5253085" cy="5415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5" name="Rectangle 6154">
            <a:extLst>
              <a:ext uri="{FF2B5EF4-FFF2-40B4-BE49-F238E27FC236}">
                <a16:creationId xmlns:a16="http://schemas.microsoft.com/office/drawing/2014/main" id="{E60D94A5-8A09-4BAB-8F7C-69BC34C54D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1267" y="255102"/>
            <a:ext cx="5342133" cy="6361598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7" name="Rectangle 6156">
            <a:extLst>
              <a:ext uri="{FF2B5EF4-FFF2-40B4-BE49-F238E27FC236}">
                <a16:creationId xmlns:a16="http://schemas.microsoft.com/office/drawing/2014/main" id="{7A1AE32B-3A6E-4C5E-8FEB-73861B9A2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69100" y="393365"/>
            <a:ext cx="5018211" cy="6035547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22CA9D3-F92D-0EDF-1907-FE8E386FB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5872" y="1236121"/>
            <a:ext cx="4472922" cy="4692731"/>
          </a:xfrm>
        </p:spPr>
        <p:txBody>
          <a:bodyPr>
            <a:noAutofit/>
          </a:bodyPr>
          <a:lstStyle/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Девіз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-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 of many, one people 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англійською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мовою 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означає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«З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багатьох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-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єдиний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народ»)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гербі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Мексика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Ямайка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Сейшельські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острови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Г) Канада</a:t>
            </a:r>
          </a:p>
        </p:txBody>
      </p:sp>
    </p:spTree>
    <p:extLst>
      <p:ext uri="{BB962C8B-B14F-4D97-AF65-F5344CB8AC3E}">
        <p14:creationId xmlns:p14="http://schemas.microsoft.com/office/powerpoint/2010/main" val="3903676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174">
            <a:extLst>
              <a:ext uri="{FF2B5EF4-FFF2-40B4-BE49-F238E27FC236}">
                <a16:creationId xmlns:a16="http://schemas.microsoft.com/office/drawing/2014/main" id="{78632963-757B-40C2-BB84-FC6107A54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12193866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Як позбутися гризунів на підприємстві - надійний результат | СПК  Ліквідатор™ Київ, Харків, Одеса, Запоріжжя, Дніпро">
            <a:extLst>
              <a:ext uri="{FF2B5EF4-FFF2-40B4-BE49-F238E27FC236}">
                <a16:creationId xmlns:a16="http://schemas.microsoft.com/office/drawing/2014/main" id="{08891080-315B-538A-1B9C-63D996CBF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62" r="8466" b="5257"/>
          <a:stretch>
            <a:fillRect/>
          </a:stretch>
        </p:blipFill>
        <p:spPr bwMode="auto">
          <a:xfrm>
            <a:off x="20" y="-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7" name="Rectangle 7176">
            <a:extLst>
              <a:ext uri="{FF2B5EF4-FFF2-40B4-BE49-F238E27FC236}">
                <a16:creationId xmlns:a16="http://schemas.microsoft.com/office/drawing/2014/main" id="{2853AE55-7E35-44B0-89F1-3F52B262A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7615" y="253548"/>
            <a:ext cx="5612193" cy="6361598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9" name="Rectangle 7178">
            <a:extLst>
              <a:ext uri="{FF2B5EF4-FFF2-40B4-BE49-F238E27FC236}">
                <a16:creationId xmlns:a16="http://schemas.microsoft.com/office/drawing/2014/main" id="{DBC4BE4D-4B50-4F51-9F85-4B5D60B02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5448" y="407588"/>
            <a:ext cx="5299768" cy="6022878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82DA226-761D-CE15-8ABE-0B3AD0639C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256" y="1024913"/>
            <a:ext cx="4602152" cy="4926181"/>
          </a:xfrm>
        </p:spPr>
        <p:txBody>
          <a:bodyPr>
            <a:normAutofit/>
          </a:bodyPr>
          <a:lstStyle/>
          <a:p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перелічених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заходів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спрямований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знищення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гризунів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запобігання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поширенню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хвороб?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Десикація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Дератизація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Акаризація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Г)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Фунгіцидизація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5247497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3623176-803D-C6EB-E786-4E08F48A1A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0826" y="1114978"/>
            <a:ext cx="10058400" cy="3849624"/>
          </a:xfrm>
        </p:spPr>
        <p:txBody>
          <a:bodyPr/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генетичного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матеріалу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збудника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інфекції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призначає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лабораторний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метод,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ампліфікації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специфічних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ділянок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ДНК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РНК.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назву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Полімеразна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ланцюгова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Мікроскопія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мазка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Імуноферментний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Г)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Біохімічний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8328308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7" name="Rectangle 8198">
            <a:extLst>
              <a:ext uri="{FF2B5EF4-FFF2-40B4-BE49-F238E27FC236}">
                <a16:creationId xmlns:a16="http://schemas.microsoft.com/office/drawing/2014/main" id="{78632963-757B-40C2-BB84-FC6107A54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12193866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8" name="Rectangle 8200">
            <a:extLst>
              <a:ext uri="{FF2B5EF4-FFF2-40B4-BE49-F238E27FC236}">
                <a16:creationId xmlns:a16="http://schemas.microsoft.com/office/drawing/2014/main" id="{EE0D13DB-D099-4541-888D-DE0186F1C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0519" y="253548"/>
            <a:ext cx="5851795" cy="6384816"/>
          </a:xfrm>
          <a:prstGeom prst="rect">
            <a:avLst/>
          </a:prstGeom>
          <a:solidFill>
            <a:srgbClr val="FFFFFF"/>
          </a:solidFill>
          <a:ln w="6350" cap="sq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/>
          <a:lstStyle/>
          <a:p>
            <a:endParaRPr lang="ru-UA"/>
          </a:p>
        </p:txBody>
      </p:sp>
      <p:pic>
        <p:nvPicPr>
          <p:cNvPr id="8194" name="Picture 2" descr="Алергія - перша допомога при алергічній реакції, причини та лікування |  IMPULS24">
            <a:extLst>
              <a:ext uri="{FF2B5EF4-FFF2-40B4-BE49-F238E27FC236}">
                <a16:creationId xmlns:a16="http://schemas.microsoft.com/office/drawing/2014/main" id="{4A682493-24DC-C4AF-1C93-37D9D868A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98" r="4301" b="2"/>
          <a:stretch>
            <a:fillRect/>
          </a:stretch>
        </p:blipFill>
        <p:spPr bwMode="auto">
          <a:xfrm>
            <a:off x="424928" y="419292"/>
            <a:ext cx="5522976" cy="6053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09" name="Rectangle 8202">
            <a:extLst>
              <a:ext uri="{FF2B5EF4-FFF2-40B4-BE49-F238E27FC236}">
                <a16:creationId xmlns:a16="http://schemas.microsoft.com/office/drawing/2014/main" id="{2853AE55-7E35-44B0-89F1-3F52B262A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39709" y="253548"/>
            <a:ext cx="5612193" cy="6361598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10" name="Rectangle 8204">
            <a:extLst>
              <a:ext uri="{FF2B5EF4-FFF2-40B4-BE49-F238E27FC236}">
                <a16:creationId xmlns:a16="http://schemas.microsoft.com/office/drawing/2014/main" id="{DBC4BE4D-4B50-4F51-9F85-4B5D60B02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87542" y="407588"/>
            <a:ext cx="5299768" cy="6022878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4C32B6-C5D8-CFEE-64B0-C752A57ED1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6350" y="1009921"/>
            <a:ext cx="4602152" cy="4551429"/>
          </a:xfrm>
        </p:spPr>
        <p:txBody>
          <a:bodyPr>
            <a:noAutofit/>
          </a:bodyPr>
          <a:lstStyle/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Імуноглобуліни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відповідають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алергічних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чутливість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алергенів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позначаються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як: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 G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 M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 E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Г)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 A</a:t>
            </a:r>
            <a:endParaRPr lang="ru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652BC1-2AB8-9CFD-CEEB-B303524E50DA}"/>
              </a:ext>
            </a:extLst>
          </p:cNvPr>
          <p:cNvSpPr txBox="1"/>
          <p:nvPr/>
        </p:nvSpPr>
        <p:spPr>
          <a:xfrm>
            <a:off x="424928" y="6016412"/>
            <a:ext cx="55229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https://impuls24.com.ua/uk/terapiya-uk/alergiya/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4598016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93CB738-700C-C6CE-8D0C-DAC4311F95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3561" y="1504188"/>
            <a:ext cx="10058400" cy="3849624"/>
          </a:xfrm>
        </p:spPr>
        <p:txBody>
          <a:bodyPr/>
          <a:lstStyle/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Відомо 4 типи алергічних реакцій. Перший тип має назву негайний або анафілактичний, до нього відносять такі хвороби, як:</a:t>
            </a:r>
            <a:endParaRPr lang="ru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контактний дерматит та некротичний васкуліт; </a:t>
            </a:r>
          </a:p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гемолітична хвороба новонароджений і набряк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Квінке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сироваткова хвороба та артеріїт; </a:t>
            </a:r>
          </a:p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Г)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поліноз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кропивниця.</a:t>
            </a:r>
            <a:endParaRPr lang="ru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5463418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1E94681D-2A4C-4A8D-B9B5-31D440D03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EC7E010-C712-408D-9787-0842AFC9F4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ru-U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503FCEF-A9BA-4991-9220-E36615FB8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ru-UA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664D085-C814-4D74-BCE0-2059F0DC04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A5539E-D8B4-4F5A-B46F-C304F5D7A8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B49C219A-959E-4987-8112-3F3771388A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496058"/>
              </p:ext>
            </p:extLst>
          </p:nvPr>
        </p:nvGraphicFramePr>
        <p:xfrm>
          <a:off x="937215" y="803063"/>
          <a:ext cx="10317571" cy="55137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64399">
                  <a:extLst>
                    <a:ext uri="{9D8B030D-6E8A-4147-A177-3AD203B41FA5}">
                      <a16:colId xmlns:a16="http://schemas.microsoft.com/office/drawing/2014/main" val="2898236120"/>
                    </a:ext>
                  </a:extLst>
                </a:gridCol>
                <a:gridCol w="5359176">
                  <a:extLst>
                    <a:ext uri="{9D8B030D-6E8A-4147-A177-3AD203B41FA5}">
                      <a16:colId xmlns:a16="http://schemas.microsoft.com/office/drawing/2014/main" val="2692521216"/>
                    </a:ext>
                  </a:extLst>
                </a:gridCol>
                <a:gridCol w="4193996">
                  <a:extLst>
                    <a:ext uri="{9D8B030D-6E8A-4147-A177-3AD203B41FA5}">
                      <a16:colId xmlns:a16="http://schemas.microsoft.com/office/drawing/2014/main" val="4226624618"/>
                    </a:ext>
                  </a:extLst>
                </a:gridCol>
              </a:tblGrid>
              <a:tr h="28345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Garamond" panose="02020404030301010803" pitchFamily="18" charset="0"/>
                        </a:rPr>
                        <a:t>Тип</a:t>
                      </a:r>
                      <a:endParaRPr lang="ru-UA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641" marR="196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Garamond" panose="02020404030301010803" pitchFamily="18" charset="0"/>
                        </a:rPr>
                        <a:t>Механізм розвитку</a:t>
                      </a:r>
                      <a:endParaRPr lang="ru-UA" sz="16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641" marR="196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Garamond" panose="02020404030301010803" pitchFamily="18" charset="0"/>
                        </a:rPr>
                        <a:t>Клінічні прояви</a:t>
                      </a:r>
                      <a:endParaRPr lang="ru-UA" sz="16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641" marR="19641" marT="0" marB="0"/>
                </a:tc>
                <a:extLst>
                  <a:ext uri="{0D108BD9-81ED-4DB2-BD59-A6C34878D82A}">
                    <a16:rowId xmlns:a16="http://schemas.microsoft.com/office/drawing/2014/main" val="301492102"/>
                  </a:ext>
                </a:extLst>
              </a:tr>
              <a:tr h="105037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Garamond" panose="02020404030301010803" pitchFamily="18" charset="0"/>
                        </a:rPr>
                        <a:t>І тип</a:t>
                      </a:r>
                      <a:endParaRPr lang="ru-UA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641" marR="1964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Garamond" panose="02020404030301010803" pitchFamily="18" charset="0"/>
                        </a:rPr>
                        <a:t>Розвиваються в результаті зв’язування алергену із специфічним </a:t>
                      </a:r>
                      <a:r>
                        <a:rPr lang="ru-UA" sz="1600" dirty="0" err="1">
                          <a:effectLst/>
                          <a:latin typeface="Garamond" panose="02020404030301010803" pitchFamily="18" charset="0"/>
                        </a:rPr>
                        <a:t>IgE</a:t>
                      </a:r>
                      <a:r>
                        <a:rPr lang="uk-UA" sz="1600" dirty="0">
                          <a:effectLst/>
                          <a:latin typeface="Garamond" panose="02020404030301010803" pitchFamily="18" charset="0"/>
                        </a:rPr>
                        <a:t>, фіксованим на тучних клітинах, базофілах, що призводить до викиду з клітин медіаторів алергії, які спричиняють клінічні прояви.</a:t>
                      </a:r>
                      <a:endParaRPr lang="ru-UA" sz="16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641" marR="1964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Garamond" panose="02020404030301010803" pitchFamily="18" charset="0"/>
                        </a:rPr>
                        <a:t>Анафілактичний шок, </a:t>
                      </a:r>
                      <a:r>
                        <a:rPr lang="uk-UA" sz="1600" dirty="0" err="1">
                          <a:effectLst/>
                          <a:latin typeface="Garamond" panose="02020404030301010803" pitchFamily="18" charset="0"/>
                        </a:rPr>
                        <a:t>поліноз</a:t>
                      </a:r>
                      <a:r>
                        <a:rPr lang="uk-UA" sz="1600" dirty="0">
                          <a:effectLst/>
                          <a:latin typeface="Garamond" panose="02020404030301010803" pitchFamily="18" charset="0"/>
                        </a:rPr>
                        <a:t>, </a:t>
                      </a:r>
                      <a:r>
                        <a:rPr lang="uk-UA" sz="1600" dirty="0" err="1">
                          <a:effectLst/>
                          <a:latin typeface="Garamond" panose="02020404030301010803" pitchFamily="18" charset="0"/>
                        </a:rPr>
                        <a:t>атопічний</a:t>
                      </a:r>
                      <a:r>
                        <a:rPr lang="uk-UA" sz="1600" dirty="0">
                          <a:effectLst/>
                          <a:latin typeface="Garamond" panose="02020404030301010803" pitchFamily="18" charset="0"/>
                        </a:rPr>
                        <a:t> дерматит, алергічний риніт / </a:t>
                      </a:r>
                      <a:r>
                        <a:rPr lang="uk-UA" sz="1600" dirty="0" err="1">
                          <a:effectLst/>
                          <a:latin typeface="Garamond" panose="02020404030301010803" pitchFamily="18" charset="0"/>
                        </a:rPr>
                        <a:t>кон</a:t>
                      </a:r>
                      <a:r>
                        <a:rPr lang="en-US" sz="1600" dirty="0">
                          <a:effectLst/>
                          <a:latin typeface="Garamond" panose="02020404030301010803" pitchFamily="18" charset="0"/>
                        </a:rPr>
                        <a:t>’</a:t>
                      </a:r>
                      <a:r>
                        <a:rPr lang="uk-UA" sz="1600" dirty="0" err="1">
                          <a:effectLst/>
                          <a:latin typeface="Garamond" panose="02020404030301010803" pitchFamily="18" charset="0"/>
                        </a:rPr>
                        <a:t>юктивіт</a:t>
                      </a:r>
                      <a:r>
                        <a:rPr lang="uk-UA" sz="1600" dirty="0">
                          <a:effectLst/>
                          <a:latin typeface="Garamond" panose="02020404030301010803" pitchFamily="18" charset="0"/>
                        </a:rPr>
                        <a:t>, кропивниця, набряк </a:t>
                      </a:r>
                      <a:r>
                        <a:rPr lang="uk-UA" sz="1600" dirty="0" err="1">
                          <a:effectLst/>
                          <a:latin typeface="Garamond" panose="02020404030301010803" pitchFamily="18" charset="0"/>
                        </a:rPr>
                        <a:t>Квінке</a:t>
                      </a:r>
                      <a:r>
                        <a:rPr lang="uk-UA" sz="1600" dirty="0">
                          <a:effectLst/>
                          <a:latin typeface="Garamond" panose="02020404030301010803" pitchFamily="18" charset="0"/>
                        </a:rPr>
                        <a:t> тощо</a:t>
                      </a:r>
                      <a:endParaRPr lang="ru-UA" sz="16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641" marR="19641" marT="0" marB="0"/>
                </a:tc>
                <a:extLst>
                  <a:ext uri="{0D108BD9-81ED-4DB2-BD59-A6C34878D82A}">
                    <a16:rowId xmlns:a16="http://schemas.microsoft.com/office/drawing/2014/main" val="856793737"/>
                  </a:ext>
                </a:extLst>
              </a:tr>
              <a:tr h="79473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Garamond" panose="02020404030301010803" pitchFamily="18" charset="0"/>
                        </a:rPr>
                        <a:t>ІІ тип</a:t>
                      </a:r>
                      <a:endParaRPr lang="ru-UA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641" marR="1964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Garamond" panose="02020404030301010803" pitchFamily="18" charset="0"/>
                        </a:rPr>
                        <a:t>Виникають внаслідок взаємодії </a:t>
                      </a:r>
                      <a:r>
                        <a:rPr lang="ru-UA" sz="1600" dirty="0" err="1">
                          <a:effectLst/>
                          <a:latin typeface="Garamond" panose="02020404030301010803" pitchFamily="18" charset="0"/>
                        </a:rPr>
                        <a:t>Ig</a:t>
                      </a:r>
                      <a:r>
                        <a:rPr lang="en-US" sz="1600" dirty="0">
                          <a:effectLst/>
                          <a:latin typeface="Garamond" panose="02020404030301010803" pitchFamily="18" charset="0"/>
                        </a:rPr>
                        <a:t>G </a:t>
                      </a:r>
                      <a:r>
                        <a:rPr lang="uk-UA" sz="1600" dirty="0">
                          <a:effectLst/>
                          <a:latin typeface="Garamond" panose="02020404030301010803" pitchFamily="18" charset="0"/>
                        </a:rPr>
                        <a:t>/ </a:t>
                      </a:r>
                      <a:r>
                        <a:rPr lang="ru-UA" sz="1600" dirty="0" err="1">
                          <a:effectLst/>
                          <a:latin typeface="Garamond" panose="02020404030301010803" pitchFamily="18" charset="0"/>
                        </a:rPr>
                        <a:t>Ig</a:t>
                      </a:r>
                      <a:r>
                        <a:rPr lang="en-US" sz="1600" dirty="0">
                          <a:effectLst/>
                          <a:latin typeface="Garamond" panose="02020404030301010803" pitchFamily="18" charset="0"/>
                        </a:rPr>
                        <a:t>M</a:t>
                      </a:r>
                      <a:r>
                        <a:rPr lang="uk-UA" sz="1600" dirty="0">
                          <a:effectLst/>
                          <a:latin typeface="Garamond" panose="02020404030301010803" pitchFamily="18" charset="0"/>
                        </a:rPr>
                        <a:t> з антигенами, </a:t>
                      </a:r>
                      <a:r>
                        <a:rPr lang="uk-UA" sz="1600">
                          <a:effectLst/>
                          <a:latin typeface="Garamond" panose="02020404030301010803" pitchFamily="18" charset="0"/>
                        </a:rPr>
                        <a:t>розташованими на </a:t>
                      </a:r>
                      <a:r>
                        <a:rPr lang="uk-UA" sz="1600" dirty="0">
                          <a:effectLst/>
                          <a:latin typeface="Garamond" panose="02020404030301010803" pitchFamily="18" charset="0"/>
                        </a:rPr>
                        <a:t>клітинах власних тканин. Відбувається активація комплементу, який викликає цитоліз клітин-мішеней.</a:t>
                      </a:r>
                      <a:endParaRPr lang="ru-UA" sz="16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641" marR="1964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Garamond" panose="02020404030301010803" pitchFamily="18" charset="0"/>
                        </a:rPr>
                        <a:t>Реакції на </a:t>
                      </a:r>
                      <a:r>
                        <a:rPr lang="uk-UA" sz="1600" dirty="0" err="1">
                          <a:effectLst/>
                          <a:latin typeface="Garamond" panose="02020404030301010803" pitchFamily="18" charset="0"/>
                        </a:rPr>
                        <a:t>гемотрансфузію</a:t>
                      </a:r>
                      <a:r>
                        <a:rPr lang="uk-UA" sz="1600" dirty="0">
                          <a:effectLst/>
                          <a:latin typeface="Garamond" panose="02020404030301010803" pitchFamily="18" charset="0"/>
                        </a:rPr>
                        <a:t>, гемолітична хвороба новонароджених, </a:t>
                      </a:r>
                      <a:r>
                        <a:rPr lang="uk-UA" sz="1600" dirty="0" err="1">
                          <a:effectLst/>
                          <a:latin typeface="Garamond" panose="02020404030301010803" pitchFamily="18" charset="0"/>
                        </a:rPr>
                        <a:t>аутоімунна</a:t>
                      </a:r>
                      <a:r>
                        <a:rPr lang="uk-UA" sz="1600" dirty="0">
                          <a:effectLst/>
                          <a:latin typeface="Garamond" panose="02020404030301010803" pitchFamily="18" charset="0"/>
                        </a:rPr>
                        <a:t> гемолітична анемія, </a:t>
                      </a:r>
                      <a:r>
                        <a:rPr lang="uk-UA" sz="1600" dirty="0" err="1">
                          <a:effectLst/>
                          <a:latin typeface="Garamond" panose="02020404030301010803" pitchFamily="18" charset="0"/>
                        </a:rPr>
                        <a:t>аутоімунна</a:t>
                      </a:r>
                      <a:r>
                        <a:rPr lang="uk-UA" sz="1600" dirty="0">
                          <a:effectLst/>
                          <a:latin typeface="Garamond" panose="02020404030301010803" pitchFamily="18" charset="0"/>
                        </a:rPr>
                        <a:t> </a:t>
                      </a:r>
                      <a:r>
                        <a:rPr lang="uk-UA" sz="1600" dirty="0" err="1">
                          <a:effectLst/>
                          <a:latin typeface="Garamond" panose="02020404030301010803" pitchFamily="18" charset="0"/>
                        </a:rPr>
                        <a:t>тромбоцитопенія</a:t>
                      </a:r>
                      <a:r>
                        <a:rPr lang="uk-UA" sz="1600" dirty="0">
                          <a:effectLst/>
                          <a:latin typeface="Garamond" panose="02020404030301010803" pitchFamily="18" charset="0"/>
                        </a:rPr>
                        <a:t> тощо.</a:t>
                      </a:r>
                      <a:endParaRPr lang="ru-UA" sz="16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641" marR="19641" marT="0" marB="0"/>
                </a:tc>
                <a:extLst>
                  <a:ext uri="{0D108BD9-81ED-4DB2-BD59-A6C34878D82A}">
                    <a16:rowId xmlns:a16="http://schemas.microsoft.com/office/drawing/2014/main" val="3568152543"/>
                  </a:ext>
                </a:extLst>
              </a:tr>
              <a:tr h="181729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Garamond" panose="02020404030301010803" pitchFamily="18" charset="0"/>
                        </a:rPr>
                        <a:t>ІІІ тип</a:t>
                      </a:r>
                      <a:endParaRPr lang="ru-UA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641" marR="1964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Garamond" panose="02020404030301010803" pitchFamily="18" charset="0"/>
                        </a:rPr>
                        <a:t>Розвиваються як наслідок надмірного утворення циркулюючих імунних комплексів, які містять  </a:t>
                      </a:r>
                      <a:r>
                        <a:rPr lang="ru-UA" sz="1600">
                          <a:effectLst/>
                          <a:latin typeface="Garamond" panose="02020404030301010803" pitchFamily="18" charset="0"/>
                        </a:rPr>
                        <a:t>Ig</a:t>
                      </a: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G </a:t>
                      </a:r>
                      <a:r>
                        <a:rPr lang="uk-UA" sz="1600">
                          <a:effectLst/>
                          <a:latin typeface="Garamond" panose="02020404030301010803" pitchFamily="18" charset="0"/>
                        </a:rPr>
                        <a:t>або </a:t>
                      </a:r>
                      <a:r>
                        <a:rPr lang="ru-UA" sz="1600">
                          <a:effectLst/>
                          <a:latin typeface="Garamond" panose="02020404030301010803" pitchFamily="18" charset="0"/>
                        </a:rPr>
                        <a:t>Ig</a:t>
                      </a: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M</a:t>
                      </a:r>
                      <a:r>
                        <a:rPr lang="uk-UA" sz="1600">
                          <a:effectLst/>
                          <a:latin typeface="Garamond" panose="02020404030301010803" pitchFamily="18" charset="0"/>
                        </a:rPr>
                        <a:t>. Вони фіксуються до стінок капілярів, активують систему комплементу, що призводить до інфільтрації тканин лейкоцитами, активацію і продукцію ними цитотоксичних і запальних факторів (гістаміну, гепарину), активацію лізосомальних ферментів, які ушкоджують ендотелій судин і тканин.</a:t>
                      </a:r>
                      <a:endParaRPr lang="ru-UA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641" marR="1964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uk-UA" sz="1600" dirty="0">
                        <a:effectLst/>
                        <a:latin typeface="Garamond" panose="02020404030301010803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Garamond" panose="02020404030301010803" pitchFamily="18" charset="0"/>
                        </a:rPr>
                        <a:t>Сироваткова хвороба, алергічний </a:t>
                      </a:r>
                      <a:r>
                        <a:rPr lang="uk-UA" sz="1600" dirty="0" err="1">
                          <a:effectLst/>
                          <a:latin typeface="Garamond" panose="02020404030301010803" pitchFamily="18" charset="0"/>
                        </a:rPr>
                        <a:t>гломерулонефрит</a:t>
                      </a:r>
                      <a:r>
                        <a:rPr lang="uk-UA" sz="1600" dirty="0">
                          <a:effectLst/>
                          <a:latin typeface="Garamond" panose="02020404030301010803" pitchFamily="18" charset="0"/>
                        </a:rPr>
                        <a:t>, артеріїт, некротичні </a:t>
                      </a:r>
                      <a:r>
                        <a:rPr lang="uk-UA" sz="1600" dirty="0" err="1">
                          <a:effectLst/>
                          <a:latin typeface="Garamond" panose="02020404030301010803" pitchFamily="18" charset="0"/>
                        </a:rPr>
                        <a:t>васкуліти</a:t>
                      </a:r>
                      <a:r>
                        <a:rPr lang="uk-UA" sz="1600" dirty="0">
                          <a:effectLst/>
                          <a:latin typeface="Garamond" panose="02020404030301010803" pitchFamily="18" charset="0"/>
                        </a:rPr>
                        <a:t> тощо.</a:t>
                      </a:r>
                      <a:endParaRPr lang="ru-UA" sz="16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641" marR="19641" marT="0" marB="0"/>
                </a:tc>
                <a:extLst>
                  <a:ext uri="{0D108BD9-81ED-4DB2-BD59-A6C34878D82A}">
                    <a16:rowId xmlns:a16="http://schemas.microsoft.com/office/drawing/2014/main" val="1880636049"/>
                  </a:ext>
                </a:extLst>
              </a:tr>
              <a:tr h="130601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IV</a:t>
                      </a:r>
                      <a:r>
                        <a:rPr lang="uk-UA" sz="1600">
                          <a:effectLst/>
                          <a:latin typeface="Garamond" panose="02020404030301010803" pitchFamily="18" charset="0"/>
                        </a:rPr>
                        <a:t> тип</a:t>
                      </a:r>
                      <a:endParaRPr lang="ru-UA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641" marR="1964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Garamond" panose="02020404030301010803" pitchFamily="18" charset="0"/>
                        </a:rPr>
                        <a:t>Виникають внаслідок контакту сенсибілізованих Т-лімфоцитів з антигеном, продукуючи запальні цитокіни, які призводять до активації макрофагів, моноцитів, лімфоцитів, залучення їх у місце локалізації антигену, що призводить до пошкодження навколишніх тканин та утворення клітинного інфільтрату.</a:t>
                      </a:r>
                      <a:endParaRPr lang="ru-UA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641" marR="1964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uk-UA" sz="1600" dirty="0">
                        <a:effectLst/>
                        <a:latin typeface="Garamond" panose="02020404030301010803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Garamond" panose="02020404030301010803" pitchFamily="18" charset="0"/>
                        </a:rPr>
                        <a:t>Контактний дерматит, реакції відторгнення трансплантату, реакції на туберкулін (проба </a:t>
                      </a:r>
                      <a:r>
                        <a:rPr lang="uk-UA" sz="1600" dirty="0" err="1">
                          <a:effectLst/>
                          <a:latin typeface="Garamond" panose="02020404030301010803" pitchFamily="18" charset="0"/>
                        </a:rPr>
                        <a:t>Манту</a:t>
                      </a:r>
                      <a:r>
                        <a:rPr lang="uk-UA" sz="1600" dirty="0">
                          <a:effectLst/>
                          <a:latin typeface="Garamond" panose="02020404030301010803" pitchFamily="18" charset="0"/>
                        </a:rPr>
                        <a:t>), </a:t>
                      </a:r>
                      <a:r>
                        <a:rPr lang="uk-UA" sz="1600" dirty="0" err="1">
                          <a:effectLst/>
                          <a:latin typeface="Garamond" panose="02020404030301010803" pitchFamily="18" charset="0"/>
                        </a:rPr>
                        <a:t>бруцелін</a:t>
                      </a:r>
                      <a:r>
                        <a:rPr lang="uk-UA" sz="1600" dirty="0">
                          <a:effectLst/>
                          <a:latin typeface="Garamond" panose="02020404030301010803" pitchFamily="18" charset="0"/>
                        </a:rPr>
                        <a:t>, малеїн тощо.</a:t>
                      </a:r>
                      <a:endParaRPr lang="ru-UA" sz="16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641" marR="19641" marT="0" marB="0"/>
                </a:tc>
                <a:extLst>
                  <a:ext uri="{0D108BD9-81ED-4DB2-BD59-A6C34878D82A}">
                    <a16:rowId xmlns:a16="http://schemas.microsoft.com/office/drawing/2014/main" val="23204458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51802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E2F6BFF-FAD4-F534-953E-E3A3D40156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4568" y="1291957"/>
            <a:ext cx="10058400" cy="3996479"/>
          </a:xfrm>
        </p:spPr>
        <p:txBody>
          <a:bodyPr>
            <a:noAutofit/>
          </a:bodyPr>
          <a:lstStyle/>
          <a:p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вид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безперервно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великій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без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розривів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популяціями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обмін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генами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ними,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ареал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називають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суцільний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реліктовий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диз’юнктивний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Г)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еврихорний</a:t>
            </a:r>
            <a:endParaRPr lang="ru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6530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938AC69-F5AF-C1BB-072A-9C8728F34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9819" y="1504188"/>
            <a:ext cx="10058400" cy="3849624"/>
          </a:xfrm>
        </p:spPr>
        <p:txBody>
          <a:bodyPr>
            <a:normAutofit lnSpcReduction="10000"/>
          </a:bodyPr>
          <a:lstStyle/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Синекологія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вивчає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структуру,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функціонування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угруповань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Яке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наведених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тверджень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найточніше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синекології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адаптацій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окремих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особин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абіотичних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видової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видами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угрупованнях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спадкових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популяційної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генетики.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Г)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молекулярних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клітинного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метаболізму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774530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23" name="Rectangle 9222">
            <a:extLst>
              <a:ext uri="{FF2B5EF4-FFF2-40B4-BE49-F238E27FC236}">
                <a16:creationId xmlns:a16="http://schemas.microsoft.com/office/drawing/2014/main" id="{11657BF2-BFFB-4FF0-9FE2-4D7F7A7C9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25" name="Rectangle 9224">
            <a:extLst>
              <a:ext uri="{FF2B5EF4-FFF2-40B4-BE49-F238E27FC236}">
                <a16:creationId xmlns:a16="http://schemas.microsoft.com/office/drawing/2014/main" id="{25397171-E233-4F26-9A8C-29C436537D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4393" y="237744"/>
            <a:ext cx="7652977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9227" name="Rectangle 9226">
            <a:extLst>
              <a:ext uri="{FF2B5EF4-FFF2-40B4-BE49-F238E27FC236}">
                <a16:creationId xmlns:a16="http://schemas.microsoft.com/office/drawing/2014/main" id="{EA830B9C-C9EB-4D80-9552-AE9DE30758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553" y="374904"/>
            <a:ext cx="734015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0E2BAA-DF41-F015-BE1A-F9E7DC2731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615" y="640829"/>
            <a:ext cx="6506031" cy="5576341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Стоунхендж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Англії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рівнині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геоморфологічне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кліматичне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Яка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наведених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найточніше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описує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географічне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Стоунхенджу?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Стоунхендж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Солсберійській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рівнині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широкій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низовині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алювіальними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відкладеннями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помірно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континентальним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кліматом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Стоунхендж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гірській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Пенінських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кристалічними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породами.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Стоунхендж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узбережжі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Ла-Маншу,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морський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клімат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туманами.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Г) Стоунхендж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Лондонській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агломерації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рівнем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урбанізації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забрудненням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endParaRPr lang="ru-UA" sz="1700" dirty="0"/>
          </a:p>
        </p:txBody>
      </p:sp>
      <p:pic>
        <p:nvPicPr>
          <p:cNvPr id="9218" name="Picture 2" descr="Фото 1 з 4">
            <a:extLst>
              <a:ext uri="{FF2B5EF4-FFF2-40B4-BE49-F238E27FC236}">
                <a16:creationId xmlns:a16="http://schemas.microsoft.com/office/drawing/2014/main" id="{F02C779D-CB9F-BEF9-E003-3555E679A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74" r="10254" b="1"/>
          <a:stretch>
            <a:fillRect/>
          </a:stretch>
        </p:blipFill>
        <p:spPr bwMode="auto">
          <a:xfrm>
            <a:off x="7837371" y="237744"/>
            <a:ext cx="4124416" cy="6382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88470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90C1F34-7A18-2E25-5940-4655CA97A0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390832"/>
            <a:ext cx="10058400" cy="607633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uk-UA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Методичні матеріали до підготовки 10 – 11 класи</a:t>
            </a:r>
            <a:endParaRPr lang="ru-UA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9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https://youtu.be/oiKHsufaohU?si=hGDx-oF4Mbx4vpTz</a:t>
            </a:r>
            <a:endParaRPr lang="ru-UA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9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https://www.slideshare.net/slideshow/ss-69366302/69366302</a:t>
            </a:r>
            <a:endParaRPr lang="ru-UA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9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https://youtu.be/4AV9Iut9IIk?si=Rl0kyS4SNl9GCucM</a:t>
            </a:r>
            <a:r>
              <a:rPr lang="uk-UA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(тайм код: з 33:56 до 35:23). </a:t>
            </a:r>
            <a:endParaRPr lang="ru-UA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9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https://salutas.com.ua/uk/anaphylactic-shock-causes/</a:t>
            </a:r>
            <a:endParaRPr lang="ru-UA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9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https://youtu.be/BOmD5FsBoWw?si=SCYPV_xHZGDuZe2W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UA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9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https://architecturesvdpu.blogspot.com/p/blog-page_84.html</a:t>
            </a:r>
            <a:endParaRPr lang="ru-UA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9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https://phc.org.ua/kontrol-zakhvoryuvan/inshi-infekciyni-zakhvoryuvannya/krapelni-infekcii/skarlatina</a:t>
            </a:r>
            <a:endParaRPr lang="ru-UA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9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https://zoo.kh.ua/cikavi-ta-divovizhni-fakti-pro-golubiv/?gad_source=1&amp;gad_campaignid=22336054292&amp;gbraid=0AAAAAqj9wnAd81wYDn-vnjNGlSx056AMD&amp;gclid=CjwKCAjwl_XBBhAUEiwAWK2hzm5XkuK2uIK97dXBR4zjQdv9HXOWsD52lishdyT7AuO4AIh4ID_EFxoCBXQQAvD_BwE</a:t>
            </a:r>
            <a:endParaRPr lang="ru-UA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9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https://blog.chem-bio.com.ua/%D0%BA%D0%BB%D0%B0%D1%81%D0%B8-%D1%96%D0%BC%D1%83%D0%BD%D0%BE%D0%B3%D0%BB%D0%BE%D0%B1%D1%83%D0%BB%D1%96%D0%BD%D1%96%D0%B2-%D1%82%D0%B0-%D1%97%D1%85-%D0%B2%D0%BB%D0%B0%D1%81%D1%82%D0%B8%D0%B2%D0%BE/</a:t>
            </a:r>
            <a:endParaRPr lang="ru-UA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9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https://news.blog.net.ua/2025/05/na-skhylakh-kilimandzharo-roste-unikalna-roslyna-hihant-shcho-vyzhyvaie-v-ekstremalnykh-umovakh/</a:t>
            </a:r>
            <a:endParaRPr lang="ru-UA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9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12"/>
              </a:rPr>
              <a:t>https://www.purina.ua/find-a-pet/cat-breeds?page=%2C0</a:t>
            </a:r>
            <a:endParaRPr lang="ru-UA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9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13"/>
              </a:rPr>
              <a:t>https://osvita.ua/vnz/reports/biolog/26528/</a:t>
            </a:r>
            <a:endParaRPr lang="ru-UA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9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14"/>
              </a:rPr>
              <a:t>https://studfile.net/preview/2432668/page:7/</a:t>
            </a:r>
            <a:endParaRPr lang="ru-UA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9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15"/>
              </a:rPr>
              <a:t>https://prostir.media/nauka/perelitni-ptahy-ukrayiny-yaki-ptahy-vidlitayut-na-zymu-i-chym-vony-osoblyvi/</a:t>
            </a:r>
            <a:endParaRPr lang="ru-UA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9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16"/>
              </a:rPr>
              <a:t>https://millionfacts.com.ua/26-tsikavykh-faktiv-pro-hryby</a:t>
            </a:r>
            <a:endParaRPr lang="ru-UA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9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17"/>
              </a:rPr>
              <a:t>https://youtu.be/BUuwETvFPL4?si=lpcx_sLSpRaHgB7O</a:t>
            </a:r>
            <a:endParaRPr lang="ru-UA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9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18"/>
              </a:rPr>
              <a:t>https://faktypro.com.ua/page/25-czikavikh-faktiv-pro-yizhakiv</a:t>
            </a:r>
            <a:endParaRPr lang="ru-UA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9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19"/>
              </a:rPr>
              <a:t>https://youtu.be/BOmD5FsBoWw?si=1HDbiDzJmKEFV69i</a:t>
            </a:r>
            <a:endParaRPr lang="ru-UA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9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0"/>
              </a:rPr>
              <a:t>https://faktypro.com.ua/page/25-czikavikh-faktiv-pro-murakh</a:t>
            </a:r>
            <a:endParaRPr lang="ru-UA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9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1"/>
              </a:rPr>
              <a:t>https://youtu.be/djg3agl-OzQ?si=DSl2CenuATOw3OtX</a:t>
            </a:r>
            <a:r>
              <a:rPr lang="uk-UA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(тайм-код: з 00:00 до 11:20). </a:t>
            </a:r>
            <a:endParaRPr lang="ru-UA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9762985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4" name="Rectangle 10248">
            <a:extLst>
              <a:ext uri="{FF2B5EF4-FFF2-40B4-BE49-F238E27FC236}">
                <a16:creationId xmlns:a16="http://schemas.microsoft.com/office/drawing/2014/main" id="{282E2A95-1A08-4118-83C6-B1CA5648E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56" name="Rectangle 10250">
            <a:extLst>
              <a:ext uri="{FF2B5EF4-FFF2-40B4-BE49-F238E27FC236}">
                <a16:creationId xmlns:a16="http://schemas.microsoft.com/office/drawing/2014/main" id="{68DC0EC7-60EA-4BD3-BC04-D547DE1B28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0122" y="413053"/>
            <a:ext cx="8212114" cy="6064596"/>
          </a:xfrm>
          <a:prstGeom prst="rect">
            <a:avLst/>
          </a:prstGeom>
          <a:noFill/>
          <a:ln w="6350" cap="sq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/>
          <a:lstStyle/>
          <a:p>
            <a:endParaRPr lang="ru-UA"/>
          </a:p>
        </p:txBody>
      </p:sp>
      <p:pic>
        <p:nvPicPr>
          <p:cNvPr id="10242" name="Picture 2" descr="Презентація &quot;День єднання&quot;">
            <a:extLst>
              <a:ext uri="{FF2B5EF4-FFF2-40B4-BE49-F238E27FC236}">
                <a16:creationId xmlns:a16="http://schemas.microsoft.com/office/drawing/2014/main" id="{6C3B949A-A20D-DC63-476F-9E2B8C11F9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9231" y="882398"/>
            <a:ext cx="6828816" cy="5121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53" name="Rectangle 10252">
            <a:extLst>
              <a:ext uri="{FF2B5EF4-FFF2-40B4-BE49-F238E27FC236}">
                <a16:creationId xmlns:a16="http://schemas.microsoft.com/office/drawing/2014/main" id="{2FFEFC7E-85EE-4AC9-A351-FBEB13A1D6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10255" name="Rectangle 10254">
            <a:extLst>
              <a:ext uri="{FF2B5EF4-FFF2-40B4-BE49-F238E27FC236}">
                <a16:creationId xmlns:a16="http://schemas.microsoft.com/office/drawing/2014/main" id="{CB2511BB-FC4C-45F3-94EB-661D6806C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56699" y="413053"/>
            <a:ext cx="2616201" cy="6064596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46" name="Content Placeholder 10245">
            <a:extLst>
              <a:ext uri="{FF2B5EF4-FFF2-40B4-BE49-F238E27FC236}">
                <a16:creationId xmlns:a16="http://schemas.microsoft.com/office/drawing/2014/main" id="{741CC9C8-FA3A-F503-79AF-ECE5AEB6F0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7186" y="5282788"/>
            <a:ext cx="2312479" cy="84411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https://naurok.com.ua/prezentaciya-den-ednannya-283353.html</a:t>
            </a:r>
          </a:p>
        </p:txBody>
      </p:sp>
    </p:spTree>
    <p:extLst>
      <p:ext uri="{BB962C8B-B14F-4D97-AF65-F5344CB8AC3E}">
        <p14:creationId xmlns:p14="http://schemas.microsoft.com/office/powerpoint/2010/main" val="39825071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Custom 8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96A9A9"/>
      </a:accent1>
      <a:accent2>
        <a:srgbClr val="CB58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D0690C"/>
      </a:hlink>
      <a:folHlink>
        <a:srgbClr val="9696A0"/>
      </a:folHlink>
    </a:clrScheme>
    <a:fontScheme name="Savon">
      <a:majorFont>
        <a:latin typeface="Century Gothic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1136</TotalTime>
  <Words>2571</Words>
  <Application>Microsoft Office PowerPoint</Application>
  <PresentationFormat>Широкоэкранный</PresentationFormat>
  <Paragraphs>145</Paragraphs>
  <Slides>36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3" baseType="lpstr">
      <vt:lpstr>Aptos</vt:lpstr>
      <vt:lpstr>Arial</vt:lpstr>
      <vt:lpstr>Century Gothic</vt:lpstr>
      <vt:lpstr>Garamond</vt:lpstr>
      <vt:lpstr>Gill Sans MT</vt:lpstr>
      <vt:lpstr>Times New Roman</vt:lpstr>
      <vt:lpstr>SavonVTI</vt:lpstr>
      <vt:lpstr>МАН-ЮНІОР ЕРУДИТ-2025.  НОМІНАЦІЯ «ЕКОЛОГІЯ» Автор завдань: к. біол. н., К.С. крупєй</vt:lpstr>
      <vt:lpstr>ЕКОЛОГ-ЮНІОР ЕРУДИТ-2025: ЗАВДАННЯ ДЛЯ 5-7 КЛАСІВ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Джерело: https://uahistory.co/pidruchniki/kozlenko-biology-9-class-2017-textbook/29.php</vt:lpstr>
      <vt:lpstr>Презентация PowerPoint</vt:lpstr>
      <vt:lpstr>https://naurok.com.ua/prezentaciya-na-temu-ekologichni-faktori-148706.html</vt:lpstr>
      <vt:lpstr>Презентация PowerPoint</vt:lpstr>
      <vt:lpstr>Презентация PowerPoint</vt:lpstr>
      <vt:lpstr>ЕКОЛОГ-ЮНІОР ЕРУДИТ-2025: ЗАВДАННЯ ДЛЯ 8-9 КЛАСІВ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Вакцини</vt:lpstr>
      <vt:lpstr>Презентация PowerPoint</vt:lpstr>
      <vt:lpstr>Джерело: https://health-ua.com/pediatrics/vakcinaciia/79891-pro-zmini-v-kalendari-profilakticnix-shheplen-ukrayini-z-2026-roku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МАН-ЮНІОР ЕРУДИТ-2025.  НОМІНАЦІЯ «ЕКОЛОГІЯ» Автор завдань: к. біол. н., К.С. крупєй</dc:title>
  <dc:creator>Крупєй Кристина Сергіївна</dc:creator>
  <cp:lastModifiedBy>Крупєй Кристина Сергіївна</cp:lastModifiedBy>
  <cp:revision>172</cp:revision>
  <dcterms:created xsi:type="dcterms:W3CDTF">2024-07-26T15:18:33Z</dcterms:created>
  <dcterms:modified xsi:type="dcterms:W3CDTF">2025-10-17T17:31:25Z</dcterms:modified>
</cp:coreProperties>
</file>