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8" r:id="rId4"/>
    <p:sldId id="260" r:id="rId5"/>
    <p:sldId id="278" r:id="rId6"/>
    <p:sldId id="281" r:id="rId7"/>
    <p:sldId id="276" r:id="rId8"/>
    <p:sldId id="277" r:id="rId9"/>
    <p:sldId id="259" r:id="rId10"/>
    <p:sldId id="283" r:id="rId11"/>
    <p:sldId id="285" r:id="rId12"/>
    <p:sldId id="275" r:id="rId13"/>
    <p:sldId id="267" r:id="rId14"/>
    <p:sldId id="282" r:id="rId15"/>
    <p:sldId id="284" r:id="rId16"/>
    <p:sldId id="286" r:id="rId17"/>
  </p:sldIdLst>
  <p:sldSz cx="18288000" cy="10287000"/>
  <p:notesSz cx="6858000" cy="9144000"/>
  <p:embeddedFontLst>
    <p:embeddedFont>
      <p:font typeface="Cambria Math" panose="02040503050406030204" pitchFamily="18" charset="0"/>
      <p:regular r:id="rId20"/>
    </p:embeddedFont>
    <p:embeddedFont>
      <p:font typeface="Gilroy" panose="00000500000000000000" pitchFamily="2" charset="-52"/>
      <p:regular r:id="rId21"/>
    </p:embeddedFont>
    <p:embeddedFont>
      <p:font typeface="Oswald Bold" panose="020B0604020202020204" charset="-52"/>
      <p:regular r:id="rId22"/>
    </p:embeddedFont>
    <p:embeddedFont>
      <p:font typeface="Raleway" pitchFamily="2" charset="-52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E"/>
    <a:srgbClr val="003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2" autoAdjust="0"/>
  </p:normalViewPr>
  <p:slideViewPr>
    <p:cSldViewPr>
      <p:cViewPr varScale="1">
        <p:scale>
          <a:sx n="50" d="100"/>
          <a:sy n="50" d="100"/>
        </p:scale>
        <p:origin x="902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0F5A335A-49E6-7E0D-C53C-98B3E2693E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BCAA7967-A39E-B228-D0C9-9F5C06FEBD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99FE3-4FE3-4A17-9CC6-1D45163446C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E5656AA6-D598-9AB8-7082-5CCBE2FFEB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E2ED299-D583-BB13-932E-BD683A2583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170BE-F47A-4BB9-B226-AFF2F6E558A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6417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‹№›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4E9C8-415D-86CF-B741-1E3DCE71E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0F06C3-001C-AE6A-057C-54225FFEA5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8EFB50-0A16-1BBA-80A6-6FA700966C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BB05A68-191F-315D-5B36-A53CFF8402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EE87796-55EB-0403-C57E-EDB98401DE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1CC9F-DB35-E9FB-5BFD-6DD16604F4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D629A-7433-2ADF-2D65-BFEB299AE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05660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AF0FD-13FD-5EAC-EDEC-5CDE58BF8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4C9131-20D9-17F1-B529-32EFDA2E6A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635893-3A7C-0A73-6EB1-822C8A7C4F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6CE1C8D-6741-A12A-EF18-0150DFF988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9DC29C6-D8DC-0015-2662-40685DA41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A691F-ED1F-A291-6DA8-99D314EC77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198C6-2BB1-5A85-DD54-12FD68082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57227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F109E-ADC0-F817-23BD-9FBC48688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856E22-1418-76F0-CDA2-D6CE85B8CB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AAB6D-56FD-2A8D-6157-9AD38E2DB50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024CC9F-82EC-BCB3-B85C-1B3D45C6DE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FD55882-E09F-4F52-51B3-13B2A3F63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31C1F-1678-FF4A-7E67-A641789A3C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FA784E-50F7-698C-5EE4-4B58F02A1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43510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AF0FD-13FD-5EAC-EDEC-5CDE58BF8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4C9131-20D9-17F1-B529-32EFDA2E6A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635893-3A7C-0A73-6EB1-822C8A7C4F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6CE1C8D-6741-A12A-EF18-0150DFF988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9DC29C6-D8DC-0015-2662-40685DA41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A691F-ED1F-A291-6DA8-99D314EC77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198C6-2BB1-5A85-DD54-12FD68082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57227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BA99-1962-BB9B-89B5-7E133E5CA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5A8B78-5215-813A-44FF-1B17137375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1A512-2F57-1521-DD5A-9CF3B71032C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F60A247-4597-A898-14F7-22AFD54E6E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C62E1ED-A503-9871-239F-8D5D0B9D63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46578-D579-9DDD-8C62-7B82F0AF60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B0711-B575-AB8F-A9C3-917A99E9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92366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BEBC8-F64E-C696-0C65-7439BB9B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B79352-6561-544C-84E4-4E366F463B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2C59E-083F-B545-DC19-89EE2642FC8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7F5CF1-FF30-14C4-71CB-350A403C16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2953BCD-C23A-82E1-9417-418B800B9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2F2D8-B2D8-DBC9-A06C-063C6E6379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D3264-0BC0-7056-6D6F-C24351FD7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22343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91FFB-D911-CA30-254F-1CCA0FE3E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1D6213-4D78-7E51-F2C3-14A8C64250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1931-D783-3D5B-2AF2-B180F5CCEA9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79FC1BB-4D50-D85A-1959-CB75F9735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C93C2E9-36F1-1990-6705-CA802FF2BE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60A35-EF90-3D77-7B06-166F6E9BD37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F6171-766F-2221-C4C7-49A146D9C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50128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CC287-9E78-C0CB-CE90-61F87D00C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5ED4F2-F29D-5995-BA0F-A7B0B1F95B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421FFB-6959-BC15-31C4-38334CA30F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0B049F4-54AE-ADA1-BEA3-D86233F7A6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EA1629-7BC8-9DDB-0987-525C0486C4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C6726-4E27-42A2-9744-C7C3AFEAC4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9CACD-8E71-02CE-DCE0-73E6E9A30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94060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7A0FE-090C-FC37-6056-A9ED07A3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2D5373-F41B-7B59-D71D-3F39BCA3BD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20AD7-68A0-4C06-5796-27AC8A186B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6C7F037-8EDF-8737-6F63-C56D4ADEF2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F46D108-5AC8-5FA8-0F1F-86008EED0C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8918E-3E7D-552D-CFD1-9BE4B1E75A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50AA3-3108-A8B5-B6A2-CC22A34F0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57437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CD17C-6D81-F0CA-8A6F-CE6556FBC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486FF0-7E5C-2C8D-1616-4582638180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BE0D6E-3331-674E-1C2C-74A15870A31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204D915-A6F2-C462-3256-90AF6AB90E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B723997-0BAA-2BC4-6121-938E29442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E78E1-275C-8B70-39B1-596F6524BA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FCBAD-F8EB-099C-6395-BCA63B585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92798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ADBFA-5C5B-A8CB-FECE-FCD5BE42A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B37039-0995-9C49-8FAD-A17C633FFC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1166E-A5F4-DCAA-9486-9588C2D9AB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4B14D5-3AAF-F6B5-BF5B-8DBBBFC797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7D7A711-BD3A-A5A7-1011-B829CC7CD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54C6A-CB0B-F112-6104-8229EFAF90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578CC-50A5-1A9A-4977-686D7B48A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0185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8E931-09B1-4819-B8C4-1EE2E3CA822B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B71EA-7C60-4E9C-9B62-CF89A2F7AFD8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9DABE-B7DA-4279-9886-6C6A6FE0E69D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023B-4253-4AFF-99BD-42EE09468B16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F97F-6A58-4739-BC36-9C02B1BC6423}" type="datetime1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7D34A-73BC-4A9F-9F8A-BAC34FA7AB36}" type="datetime1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7D9C-2669-4BFA-B121-837F04EE227B}" type="datetime1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D08E-8E6F-46E5-9B9B-16281E661967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E695-5167-4F63-A280-192DEFDD3110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D5A9-0C90-4A20-81FB-5989F6815569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029A-E082-4A6A-9A2A-CAF7BD6D2CF8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004A8-A7DF-4BAD-BE17-60EED2814861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62C6BB7-C58D-B088-AE0D-0F7390EF4DB4}"/>
              </a:ext>
            </a:extLst>
          </p:cNvPr>
          <p:cNvSpPr/>
          <p:nvPr/>
        </p:nvSpPr>
        <p:spPr>
          <a:xfrm>
            <a:off x="0" y="0"/>
            <a:ext cx="18288000" cy="73533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2"/>
          <p:cNvGrpSpPr/>
          <p:nvPr/>
        </p:nvGrpSpPr>
        <p:grpSpPr>
          <a:xfrm>
            <a:off x="10433642" y="9639300"/>
            <a:ext cx="1443600" cy="154200"/>
            <a:chOff x="0" y="0"/>
            <a:chExt cx="1924800" cy="205600"/>
          </a:xfrm>
          <a:solidFill>
            <a:schemeClr val="accent4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924812" cy="205613"/>
            </a:xfrm>
            <a:custGeom>
              <a:avLst/>
              <a:gdLst/>
              <a:ahLst/>
              <a:cxnLst/>
              <a:rect l="l" t="t" r="r" b="b"/>
              <a:pathLst>
                <a:path w="1924812" h="205613">
                  <a:moveTo>
                    <a:pt x="0" y="0"/>
                  </a:moveTo>
                  <a:lnTo>
                    <a:pt x="1924812" y="0"/>
                  </a:lnTo>
                  <a:lnTo>
                    <a:pt x="1924812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>
                <a:solidFill>
                  <a:srgbClr val="003397"/>
                </a:solidFill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876872" y="9639300"/>
            <a:ext cx="1443600" cy="154200"/>
            <a:chOff x="0" y="0"/>
            <a:chExt cx="1924800" cy="205600"/>
          </a:xfrm>
          <a:solidFill>
            <a:schemeClr val="accent4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924812" cy="205613"/>
            </a:xfrm>
            <a:custGeom>
              <a:avLst/>
              <a:gdLst/>
              <a:ahLst/>
              <a:cxnLst/>
              <a:rect l="l" t="t" r="r" b="b"/>
              <a:pathLst>
                <a:path w="1924812" h="205613">
                  <a:moveTo>
                    <a:pt x="0" y="0"/>
                  </a:moveTo>
                  <a:lnTo>
                    <a:pt x="1924812" y="0"/>
                  </a:lnTo>
                  <a:lnTo>
                    <a:pt x="1924812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639300"/>
            <a:ext cx="10433400" cy="154200"/>
            <a:chOff x="0" y="0"/>
            <a:chExt cx="13911200" cy="205600"/>
          </a:xfrm>
          <a:solidFill>
            <a:schemeClr val="accent4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13911199" cy="205613"/>
            </a:xfrm>
            <a:custGeom>
              <a:avLst/>
              <a:gdLst/>
              <a:ahLst/>
              <a:cxnLst/>
              <a:rect l="l" t="t" r="r" b="b"/>
              <a:pathLst>
                <a:path w="13911199" h="205613">
                  <a:moveTo>
                    <a:pt x="0" y="0"/>
                  </a:moveTo>
                  <a:lnTo>
                    <a:pt x="13911199" y="0"/>
                  </a:lnTo>
                  <a:lnTo>
                    <a:pt x="13911199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5400" y="1565384"/>
            <a:ext cx="16777200" cy="4359988"/>
            <a:chOff x="0" y="0"/>
            <a:chExt cx="22369600" cy="58133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369600" cy="5813317"/>
            </a:xfrm>
            <a:custGeom>
              <a:avLst/>
              <a:gdLst/>
              <a:ahLst/>
              <a:cxnLst/>
              <a:rect l="l" t="t" r="r" b="b"/>
              <a:pathLst>
                <a:path w="22369600" h="5813317">
                  <a:moveTo>
                    <a:pt x="0" y="0"/>
                  </a:moveTo>
                  <a:lnTo>
                    <a:pt x="22369600" y="0"/>
                  </a:lnTo>
                  <a:lnTo>
                    <a:pt x="22369600" y="5813317"/>
                  </a:lnTo>
                  <a:lnTo>
                    <a:pt x="0" y="58133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22369600" cy="582284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840"/>
                </a:lnSpc>
              </a:pPr>
              <a:r>
                <a:rPr lang="en-US" sz="8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Lato"/>
                  <a:cs typeface="Times New Roman" panose="02020603050405020304" pitchFamily="18" charset="0"/>
                  <a:sym typeface="Lato"/>
                </a:rPr>
                <a:t>ВИЯВЛЕННЯ ТРАНЗИТНИХ СИГНАЛІВ ЕКЗОПЛАНЕТ У 85 СЕКТОРІ</a:t>
              </a:r>
              <a:r>
                <a:rPr lang="uk-UA" sz="8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Lato"/>
                  <a:cs typeface="Times New Roman" panose="02020603050405020304" pitchFamily="18" charset="0"/>
                  <a:sym typeface="Lato"/>
                </a:rPr>
                <a:t> ТЕЛЕСКОПА</a:t>
              </a:r>
              <a:r>
                <a:rPr lang="en-US" sz="8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Lato"/>
                  <a:cs typeface="Times New Roman" panose="02020603050405020304" pitchFamily="18" charset="0"/>
                  <a:sym typeface="Lato"/>
                </a:rPr>
                <a:t> TESS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28600" y="7429500"/>
            <a:ext cx="12877800" cy="2133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/>
            <a:r>
              <a:rPr lang="uk-UA" sz="3600" b="1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Автор</a:t>
            </a:r>
            <a:r>
              <a:rPr lang="en-US" sz="36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:</a:t>
            </a:r>
            <a:r>
              <a:rPr lang="uk-UA" sz="3600" b="1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uk-UA" sz="36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Яцюк</a:t>
            </a:r>
            <a:r>
              <a:rPr lang="uk-UA" sz="36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Марія Іванівна</a:t>
            </a:r>
            <a:br>
              <a:rPr lang="en-US" sz="36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</a:br>
            <a:r>
              <a:rPr lang="ru-RU" sz="3600" b="1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Науковий</a:t>
            </a:r>
            <a:r>
              <a:rPr lang="ru-RU" sz="3600" b="1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кер</a:t>
            </a:r>
            <a:r>
              <a:rPr lang="uk-UA" sz="3600" b="1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івник</a:t>
            </a:r>
            <a:r>
              <a:rPr lang="en-US" sz="36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: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Баранський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Олександр Ростиславович, старший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науковий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співробітник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Національного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ботанічного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саду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ім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М. М. Гришка НАН </a:t>
            </a:r>
            <a:r>
              <a:rPr lang="ru-RU" sz="3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України</a:t>
            </a:r>
            <a:r>
              <a:rPr lang="ru-RU" sz="3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sz="36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ru-RU" sz="2800" b="0" i="0" u="none" strike="noStrike" baseline="0" dirty="0">
                <a:latin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ansiting Exoplanet Survey Satellite - Wikipedia">
            <a:extLst>
              <a:ext uri="{FF2B5EF4-FFF2-40B4-BE49-F238E27FC236}">
                <a16:creationId xmlns:a16="http://schemas.microsoft.com/office/drawing/2014/main" id="{7EDE45AF-52FF-ECD6-B6BB-C3EE6D7A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197" y="280374"/>
            <a:ext cx="6865590" cy="486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8">
            <a:extLst>
              <a:ext uri="{FF2B5EF4-FFF2-40B4-BE49-F238E27FC236}">
                <a16:creationId xmlns:a16="http://schemas.microsoft.com/office/drawing/2014/main" id="{75849AE4-3F30-5E59-698F-BC5D2DD9B89A}"/>
              </a:ext>
            </a:extLst>
          </p:cNvPr>
          <p:cNvGrpSpPr/>
          <p:nvPr/>
        </p:nvGrpSpPr>
        <p:grpSpPr>
          <a:xfrm>
            <a:off x="1787420" y="10132650"/>
            <a:ext cx="12925200" cy="154200"/>
            <a:chOff x="0" y="0"/>
            <a:chExt cx="17233600" cy="205600"/>
          </a:xfrm>
          <a:solidFill>
            <a:srgbClr val="003397"/>
          </a:solidFill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95D46FA7-4BB5-49F1-A04E-E34010E58F25}"/>
                </a:ext>
              </a:extLst>
            </p:cNvPr>
            <p:cNvSpPr/>
            <p:nvPr/>
          </p:nvSpPr>
          <p:spPr>
            <a:xfrm>
              <a:off x="0" y="0"/>
              <a:ext cx="17233646" cy="205613"/>
            </a:xfrm>
            <a:custGeom>
              <a:avLst/>
              <a:gdLst/>
              <a:ahLst/>
              <a:cxnLst/>
              <a:rect l="l" t="t" r="r" b="b"/>
              <a:pathLst>
                <a:path w="17233646" h="205613">
                  <a:moveTo>
                    <a:pt x="0" y="0"/>
                  </a:moveTo>
                  <a:lnTo>
                    <a:pt x="17233646" y="0"/>
                  </a:lnTo>
                  <a:lnTo>
                    <a:pt x="17233646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D8B5E77B-2175-39D8-C381-B9353261C00A}"/>
              </a:ext>
            </a:extLst>
          </p:cNvPr>
          <p:cNvGrpSpPr/>
          <p:nvPr/>
        </p:nvGrpSpPr>
        <p:grpSpPr>
          <a:xfrm>
            <a:off x="0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657468F-2EF1-2D1F-04CB-9B458E87F0BF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56446781-025F-0C8E-F3B9-9255C98F1702}"/>
              </a:ext>
            </a:extLst>
          </p:cNvPr>
          <p:cNvGrpSpPr/>
          <p:nvPr/>
        </p:nvGrpSpPr>
        <p:grpSpPr>
          <a:xfrm>
            <a:off x="14712732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239FE69-02CE-0810-4A85-3570CA8EE93F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DDBDF848-17AB-8349-5341-CE491B51DE56}"/>
              </a:ext>
            </a:extLst>
          </p:cNvPr>
          <p:cNvGrpSpPr/>
          <p:nvPr/>
        </p:nvGrpSpPr>
        <p:grpSpPr>
          <a:xfrm>
            <a:off x="16500624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3F9F83A-04F6-FA8F-E37E-0D0B16493C4F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pic>
        <p:nvPicPr>
          <p:cNvPr id="1030" name="Picture 6" descr="NASA's TESS Exoplanet-Hunting Mission in Pictures: Page 2 | Space">
            <a:extLst>
              <a:ext uri="{FF2B5EF4-FFF2-40B4-BE49-F238E27FC236}">
                <a16:creationId xmlns:a16="http://schemas.microsoft.com/office/drawing/2014/main" id="{C431B8D4-AB8D-6BC0-B3EB-08EDAF07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600" y="5295900"/>
            <a:ext cx="51816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D5E444-CC18-C7A7-5D2D-3F19DE50EDDD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2</a:t>
            </a:r>
            <a:endParaRPr lang="ru-R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04FEA9-4548-1726-9F56-C125709B694B}"/>
              </a:ext>
            </a:extLst>
          </p:cNvPr>
          <p:cNvSpPr txBox="1"/>
          <p:nvPr/>
        </p:nvSpPr>
        <p:spPr>
          <a:xfrm>
            <a:off x="921115" y="1071570"/>
            <a:ext cx="89234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 algn="just"/>
            <a:r>
              <a:rPr lang="ru-RU" sz="2800" b="1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Мета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Виявлення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транзитних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сигнал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ів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визначення джерел та природи,  розрахування фізичних параметрів виявлених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BD0AB6-14D1-F6BF-050E-E8A526F02A7A}"/>
              </a:ext>
            </a:extLst>
          </p:cNvPr>
          <p:cNvSpPr txBox="1"/>
          <p:nvPr/>
        </p:nvSpPr>
        <p:spPr>
          <a:xfrm>
            <a:off x="921115" y="3373785"/>
            <a:ext cx="892342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 algn="just"/>
            <a:r>
              <a:rPr lang="ru-RU" sz="2800" b="1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Актуальність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Астрофізичні помилкові спрацювання, які імітують транзит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екзопланети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є одним із основних обмежень виявлення та підтвердження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У досліджені представлено якісний аналіз невизначених сигналів перевірками на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хибнопозитивнісь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оскільки несвоєчасне виявлення хибних сигналів впливає на теорії формування, міграції та еволюції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5" name="Коло">
            <a:extLst>
              <a:ext uri="{FF2B5EF4-FFF2-40B4-BE49-F238E27FC236}">
                <a16:creationId xmlns:a16="http://schemas.microsoft.com/office/drawing/2014/main" id="{1C6AD621-336F-6C8E-9FDF-6BF03BC24142}"/>
              </a:ext>
            </a:extLst>
          </p:cNvPr>
          <p:cNvSpPr/>
          <p:nvPr/>
        </p:nvSpPr>
        <p:spPr>
          <a:xfrm>
            <a:off x="832733" y="1257300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6" name="Коло">
            <a:extLst>
              <a:ext uri="{FF2B5EF4-FFF2-40B4-BE49-F238E27FC236}">
                <a16:creationId xmlns:a16="http://schemas.microsoft.com/office/drawing/2014/main" id="{F88395D5-CE89-0A34-BF9D-A047AFC3D7B9}"/>
              </a:ext>
            </a:extLst>
          </p:cNvPr>
          <p:cNvSpPr/>
          <p:nvPr/>
        </p:nvSpPr>
        <p:spPr>
          <a:xfrm>
            <a:off x="806815" y="3543300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8" name="Коло">
            <a:extLst>
              <a:ext uri="{FF2B5EF4-FFF2-40B4-BE49-F238E27FC236}">
                <a16:creationId xmlns:a16="http://schemas.microsoft.com/office/drawing/2014/main" id="{C7DEAE20-2EEC-98E8-1EF3-F50EFF912D8D}"/>
              </a:ext>
            </a:extLst>
          </p:cNvPr>
          <p:cNvSpPr/>
          <p:nvPr/>
        </p:nvSpPr>
        <p:spPr>
          <a:xfrm>
            <a:off x="806815" y="7129263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E02581-4856-35BA-1358-8883C55B59D8}"/>
              </a:ext>
            </a:extLst>
          </p:cNvPr>
          <p:cNvSpPr txBox="1"/>
          <p:nvPr/>
        </p:nvSpPr>
        <p:spPr>
          <a:xfrm>
            <a:off x="943985" y="7041896"/>
            <a:ext cx="89234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 algn="just"/>
            <a:r>
              <a:rPr lang="ru-RU" sz="2800" b="1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Об</a:t>
            </a:r>
            <a:r>
              <a:rPr lang="en-US" sz="2800" b="1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’</a:t>
            </a:r>
            <a:r>
              <a:rPr lang="uk-UA" sz="2800" b="1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єкт</a:t>
            </a:r>
            <a:r>
              <a:rPr lang="uk-UA" sz="2800" b="1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дослідження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Транзитні сигнали 85 сектора спостережень космічного телескопа 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TESS.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89B2F-333B-3F52-EF43-C0B6E24D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12">
            <a:extLst>
              <a:ext uri="{FF2B5EF4-FFF2-40B4-BE49-F238E27FC236}">
                <a16:creationId xmlns:a16="http://schemas.microsoft.com/office/drawing/2014/main" id="{BAF8BD59-F621-BAC6-FC0A-4B2C36CDF926}"/>
              </a:ext>
            </a:extLst>
          </p:cNvPr>
          <p:cNvSpPr txBox="1"/>
          <p:nvPr/>
        </p:nvSpPr>
        <p:spPr>
          <a:xfrm>
            <a:off x="7151368" y="212647"/>
            <a:ext cx="5867399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Етапи дослідження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32B379-6AFB-37D2-1756-78EE973441D2}"/>
              </a:ext>
            </a:extLst>
          </p:cNvPr>
          <p:cNvSpPr txBox="1"/>
          <p:nvPr/>
        </p:nvSpPr>
        <p:spPr>
          <a:xfrm>
            <a:off x="1914634" y="2057632"/>
            <a:ext cx="7006369" cy="1813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Завантаження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12 993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зір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з 85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сектора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TESS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з архіву для космічних телескопів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Мікульського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 </a:t>
            </a:r>
            <a:r>
              <a:rPr lang="uk-UA" sz="2699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	</a:t>
            </a:r>
            <a:r>
              <a:rPr lang="uk-UA" sz="2699" dirty="0">
                <a:latin typeface="Gilroy" panose="00000500000000000000" pitchFamily="2" charset="-52"/>
                <a:ea typeface="Open Sans"/>
                <a:cs typeface="Open Sans"/>
                <a:sym typeface="Open Sans"/>
              </a:rPr>
              <a:t>	</a:t>
            </a:r>
            <a:endParaRPr lang="en-US" sz="2699" dirty="0">
              <a:latin typeface="Gilroy" panose="00000500000000000000" pitchFamily="2" charset="-52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endParaRPr lang="en-US" sz="2699" dirty="0">
              <a:latin typeface="Gilroy" panose="00000500000000000000" pitchFamily="2" charset="-52"/>
              <a:ea typeface="Open Sans"/>
              <a:cs typeface="Open Sans"/>
              <a:sym typeface="Open San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BA4864-B045-C9A6-3DD5-FA713C8BB51B}"/>
              </a:ext>
            </a:extLst>
          </p:cNvPr>
          <p:cNvSpPr txBox="1"/>
          <p:nvPr/>
        </p:nvSpPr>
        <p:spPr>
          <a:xfrm>
            <a:off x="1844040" y="4073643"/>
            <a:ext cx="7006369" cy="939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Класифікація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у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базах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даних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ExoMAST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ExoFOP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0" name="Лінія">
            <a:extLst>
              <a:ext uri="{FF2B5EF4-FFF2-40B4-BE49-F238E27FC236}">
                <a16:creationId xmlns:a16="http://schemas.microsoft.com/office/drawing/2014/main" id="{3DD5F6DC-05DE-046B-0D4D-DB442C3928AF}"/>
              </a:ext>
            </a:extLst>
          </p:cNvPr>
          <p:cNvSpPr/>
          <p:nvPr/>
        </p:nvSpPr>
        <p:spPr>
          <a:xfrm flipV="1">
            <a:off x="1600200" y="0"/>
            <a:ext cx="0" cy="1028700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Коло">
            <a:extLst>
              <a:ext uri="{FF2B5EF4-FFF2-40B4-BE49-F238E27FC236}">
                <a16:creationId xmlns:a16="http://schemas.microsoft.com/office/drawing/2014/main" id="{FE79B2AB-7360-D125-E5C0-2B340913CE3D}"/>
              </a:ext>
            </a:extLst>
          </p:cNvPr>
          <p:cNvSpPr/>
          <p:nvPr/>
        </p:nvSpPr>
        <p:spPr>
          <a:xfrm>
            <a:off x="1485900" y="8192172"/>
            <a:ext cx="228600" cy="23808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7" name="Коло">
            <a:extLst>
              <a:ext uri="{FF2B5EF4-FFF2-40B4-BE49-F238E27FC236}">
                <a16:creationId xmlns:a16="http://schemas.microsoft.com/office/drawing/2014/main" id="{9F9E5C33-F249-D4EA-05C7-757451DAD595}"/>
              </a:ext>
            </a:extLst>
          </p:cNvPr>
          <p:cNvSpPr/>
          <p:nvPr/>
        </p:nvSpPr>
        <p:spPr>
          <a:xfrm>
            <a:off x="1485900" y="6237306"/>
            <a:ext cx="228600" cy="23808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8" name="Коло">
            <a:extLst>
              <a:ext uri="{FF2B5EF4-FFF2-40B4-BE49-F238E27FC236}">
                <a16:creationId xmlns:a16="http://schemas.microsoft.com/office/drawing/2014/main" id="{5309CE54-F9E4-AC36-0FC6-B370723023FD}"/>
              </a:ext>
            </a:extLst>
          </p:cNvPr>
          <p:cNvSpPr/>
          <p:nvPr/>
        </p:nvSpPr>
        <p:spPr>
          <a:xfrm>
            <a:off x="1485900" y="2339967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9" name="Коло">
            <a:extLst>
              <a:ext uri="{FF2B5EF4-FFF2-40B4-BE49-F238E27FC236}">
                <a16:creationId xmlns:a16="http://schemas.microsoft.com/office/drawing/2014/main" id="{F9607F24-D86A-E8F0-DB2D-2B46D49F0BDE}"/>
              </a:ext>
            </a:extLst>
          </p:cNvPr>
          <p:cNvSpPr/>
          <p:nvPr/>
        </p:nvSpPr>
        <p:spPr>
          <a:xfrm>
            <a:off x="1470660" y="4305300"/>
            <a:ext cx="228600" cy="23808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58AE51-DD10-90FD-ED3E-26D8B493807F}"/>
              </a:ext>
            </a:extLst>
          </p:cNvPr>
          <p:cNvSpPr txBox="1"/>
          <p:nvPr/>
        </p:nvSpPr>
        <p:spPr>
          <a:xfrm>
            <a:off x="9939091" y="3751878"/>
            <a:ext cx="74856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8283" lvl="1" algn="just">
              <a:lnSpc>
                <a:spcPts val="3219"/>
              </a:lnSpc>
            </a:pP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Виявлено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121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кандидат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у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екзопланети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10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підтверджених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8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невизначених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у базах </a:t>
            </a:r>
            <a:r>
              <a:rPr lang="ru-RU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даних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сигналів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EC92C9-FC30-B524-BAB8-B0D1248E38F3}"/>
              </a:ext>
            </a:extLst>
          </p:cNvPr>
          <p:cNvSpPr txBox="1"/>
          <p:nvPr/>
        </p:nvSpPr>
        <p:spPr>
          <a:xfrm>
            <a:off x="10085068" y="5254064"/>
            <a:ext cx="73397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41300" algn="just"/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проксимація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фазових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кривих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блиску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алгоритмом 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Transit Least Squares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 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виявлених 133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изна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чення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параметрів орбітального періоду 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P,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глибини транзиту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δm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F6BAC4-DEF3-0C39-C499-E40B1ECCBC18}"/>
              </a:ext>
            </a:extLst>
          </p:cNvPr>
          <p:cNvSpPr txBox="1"/>
          <p:nvPr/>
        </p:nvSpPr>
        <p:spPr>
          <a:xfrm>
            <a:off x="1729740" y="5310423"/>
            <a:ext cx="71912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 algn="just"/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Тести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на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хибнопозитивність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визначення джерела сигналу, моделювання зміщення центроїда, аналіз положення апертури та рівня фонового шуму у момент транзиту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8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сигналів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A89574-216B-5068-268A-D0F5829B788B}"/>
              </a:ext>
            </a:extLst>
          </p:cNvPr>
          <p:cNvSpPr txBox="1"/>
          <p:nvPr/>
        </p:nvSpPr>
        <p:spPr>
          <a:xfrm>
            <a:off x="1729740" y="7894365"/>
            <a:ext cx="71760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0" lvl="1" algn="just"/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Виведення формул для теоретичного розрахунку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фізичних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параметрів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 (M</a:t>
            </a:r>
            <a:r>
              <a:rPr lang="en-US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⊙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), a(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a.о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), r (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Rю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та їх похибок.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617E55-002B-830F-A92D-8B993AE9CF7D}"/>
              </a:ext>
            </a:extLst>
          </p:cNvPr>
          <p:cNvSpPr txBox="1"/>
          <p:nvPr/>
        </p:nvSpPr>
        <p:spPr>
          <a:xfrm>
            <a:off x="9846831" y="7789917"/>
            <a:ext cx="7577948" cy="138499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15900" lvl="1" algn="just"/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Аналіз вибірки на основі розрахованих фізичних параметрів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та материнських зір. </a:t>
            </a:r>
          </a:p>
        </p:txBody>
      </p:sp>
      <p:sp>
        <p:nvSpPr>
          <p:cNvPr id="30" name="Стрілка: вправо 29">
            <a:extLst>
              <a:ext uri="{FF2B5EF4-FFF2-40B4-BE49-F238E27FC236}">
                <a16:creationId xmlns:a16="http://schemas.microsoft.com/office/drawing/2014/main" id="{4CD238DA-E4EB-AB64-A70B-93730DF27545}"/>
              </a:ext>
            </a:extLst>
          </p:cNvPr>
          <p:cNvSpPr/>
          <p:nvPr/>
        </p:nvSpPr>
        <p:spPr>
          <a:xfrm>
            <a:off x="9262109" y="2081177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  <p:sp>
        <p:nvSpPr>
          <p:cNvPr id="31" name="Стрілка: вправо 30">
            <a:extLst>
              <a:ext uri="{FF2B5EF4-FFF2-40B4-BE49-F238E27FC236}">
                <a16:creationId xmlns:a16="http://schemas.microsoft.com/office/drawing/2014/main" id="{90DCA1D8-B0B2-8B97-1AD0-8FBE0BE617D7}"/>
              </a:ext>
            </a:extLst>
          </p:cNvPr>
          <p:cNvSpPr/>
          <p:nvPr/>
        </p:nvSpPr>
        <p:spPr>
          <a:xfrm>
            <a:off x="9262109" y="8230944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  <p:sp>
        <p:nvSpPr>
          <p:cNvPr id="32" name="Стрілка: вправо 31">
            <a:extLst>
              <a:ext uri="{FF2B5EF4-FFF2-40B4-BE49-F238E27FC236}">
                <a16:creationId xmlns:a16="http://schemas.microsoft.com/office/drawing/2014/main" id="{9435718D-35C8-548F-2C1B-26DB12D8EC13}"/>
              </a:ext>
            </a:extLst>
          </p:cNvPr>
          <p:cNvSpPr/>
          <p:nvPr/>
        </p:nvSpPr>
        <p:spPr>
          <a:xfrm>
            <a:off x="9262109" y="5806086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  <p:sp>
        <p:nvSpPr>
          <p:cNvPr id="33" name="Стрілка: вправо 32">
            <a:extLst>
              <a:ext uri="{FF2B5EF4-FFF2-40B4-BE49-F238E27FC236}">
                <a16:creationId xmlns:a16="http://schemas.microsoft.com/office/drawing/2014/main" id="{C541AF7D-56F9-755A-2F28-62B3DE4F93C3}"/>
              </a:ext>
            </a:extLst>
          </p:cNvPr>
          <p:cNvSpPr/>
          <p:nvPr/>
        </p:nvSpPr>
        <p:spPr>
          <a:xfrm>
            <a:off x="9267525" y="3920771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308E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8AD520-09B2-8F35-149A-FC320A5A5132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3</a:t>
            </a:r>
            <a:endParaRPr 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EB6374-C652-A1B7-7B91-7D88AF42A8EC}"/>
              </a:ext>
            </a:extLst>
          </p:cNvPr>
          <p:cNvSpPr txBox="1"/>
          <p:nvPr/>
        </p:nvSpPr>
        <p:spPr>
          <a:xfrm>
            <a:off x="10090269" y="2022975"/>
            <a:ext cx="7334510" cy="941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Візуальне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виявлення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139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транзитних</a:t>
            </a:r>
            <a:r>
              <a:rPr lang="en-US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сигналів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споміж</a:t>
            </a:r>
            <a:r>
              <a:rPr lang="uk-UA" sz="28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інших типів змінних зір.</a:t>
            </a:r>
            <a:endParaRPr lang="en-US" sz="28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84082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1559335-94A2-FD56-9F3C-947A3459DB58}"/>
              </a:ext>
            </a:extLst>
          </p:cNvPr>
          <p:cNvSpPr/>
          <p:nvPr/>
        </p:nvSpPr>
        <p:spPr>
          <a:xfrm>
            <a:off x="0" y="-1524"/>
            <a:ext cx="41148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ія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положення й розмірів апертури.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кривої блиску фонових пікселів, рівня фонового шуму.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міщеня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центроїда під час транзиту.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Автоматизоване визначення джерела сигналу.</a:t>
            </a:r>
          </a:p>
          <a:p>
            <a:pPr algn="ctr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AC3E59D7-ACB3-9AFD-DDC6-841695E8E1FC}"/>
              </a:ext>
            </a:extLst>
          </p:cNvPr>
          <p:cNvSpPr txBox="1"/>
          <p:nvPr/>
        </p:nvSpPr>
        <p:spPr>
          <a:xfrm>
            <a:off x="1127589" y="34434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endParaRPr lang="en-US" sz="6400" dirty="0">
              <a:solidFill>
                <a:srgbClr val="00206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991B0918-B9A2-F735-5891-448BB69FE7AC}"/>
              </a:ext>
            </a:extLst>
          </p:cNvPr>
          <p:cNvSpPr txBox="1"/>
          <p:nvPr/>
        </p:nvSpPr>
        <p:spPr>
          <a:xfrm>
            <a:off x="7849688" y="347234"/>
            <a:ext cx="12406201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Хибнопозитивні</a:t>
            </a: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сигнали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3482B4-FB51-4A1D-D95C-A35D28024A6A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D5D53-8260-51FE-6DAC-29207B7874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95" r="26090"/>
          <a:stretch/>
        </p:blipFill>
        <p:spPr>
          <a:xfrm>
            <a:off x="6301946" y="2537897"/>
            <a:ext cx="9753601" cy="480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A3F09E-3175-0494-90E6-D034FD1138DD}"/>
              </a:ext>
            </a:extLst>
          </p:cNvPr>
          <p:cNvSpPr txBox="1"/>
          <p:nvPr/>
        </p:nvSpPr>
        <p:spPr>
          <a:xfrm>
            <a:off x="6832987" y="7502818"/>
            <a:ext cx="1104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астрофізичних </a:t>
            </a:r>
            <a:r>
              <a:rPr lang="uk-UA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хибнопозитивних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сигналів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Затемнені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низькою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масою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Фонові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затемнені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потрійних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Фонові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74661-AEC0-099B-1475-9871A6D2FAAF}"/>
              </a:ext>
            </a:extLst>
          </p:cNvPr>
          <p:cNvSpPr txBox="1"/>
          <p:nvPr/>
        </p:nvSpPr>
        <p:spPr>
          <a:xfrm>
            <a:off x="4716146" y="9191409"/>
            <a:ext cx="129252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endParaRPr lang="ru-RU" sz="1100" b="0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200" b="0" i="0" u="none" strike="noStrike" baseline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Santerne</a:t>
            </a:r>
            <a:r>
              <a:rPr lang="en-US" sz="12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, R. F. Díaz, J.-M. </a:t>
            </a:r>
            <a:r>
              <a:rPr lang="en-US" sz="1200" b="0" i="0" u="none" strike="noStrike" baseline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Almenara</a:t>
            </a:r>
            <a:r>
              <a:rPr lang="en-US" sz="12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, A. </a:t>
            </a:r>
            <a:r>
              <a:rPr lang="en-US" sz="1200" b="0" i="0" u="none" strike="noStrike" baseline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Lethuillier</a:t>
            </a:r>
            <a:r>
              <a:rPr lang="en-US" sz="12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, M. </a:t>
            </a:r>
            <a:r>
              <a:rPr lang="en-US" sz="1200" b="0" i="0" u="none" strike="noStrike" baseline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Deleuil</a:t>
            </a:r>
            <a:r>
              <a:rPr lang="en-US" sz="12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1200" b="0" i="0" u="none" strike="noStrike" baseline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C.Moutou</a:t>
            </a:r>
            <a:r>
              <a:rPr lang="en-US" sz="1200" b="0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: “Astrophysical false positives in exoplanet transit surveys: why do we need bright stars ?”.,.DOI:</a:t>
            </a:r>
            <a:r>
              <a:rPr lang="en-US" sz="1200" b="0" i="0" u="sng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10.48550/arXiv.1310.2133</a:t>
            </a:r>
            <a:endParaRPr lang="en-US" sz="1200" b="0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B4771-0AB2-6C94-D038-8A516E2D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172DAFA-3F8D-76F4-A6B9-F50090955129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5E8E61-3D7A-3921-8B71-6F8AA1B011D0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86157F-7EA0-ADE3-F4DE-EC4B70DA4775}"/>
              </a:ext>
            </a:extLst>
          </p:cNvPr>
          <p:cNvSpPr txBox="1"/>
          <p:nvPr/>
        </p:nvSpPr>
        <p:spPr>
          <a:xfrm>
            <a:off x="5913360" y="9098449"/>
            <a:ext cx="12425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/>
              <a:t>Рис.2 Тест на </a:t>
            </a:r>
            <a:r>
              <a:rPr lang="uk-UA" sz="2800" dirty="0" err="1"/>
              <a:t>хибнопозитивність</a:t>
            </a:r>
            <a:r>
              <a:rPr lang="uk-UA" sz="2800" dirty="0"/>
              <a:t> для</a:t>
            </a:r>
            <a:r>
              <a:rPr lang="en-US" sz="2800" dirty="0"/>
              <a:t> TIC 236769201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800" dirty="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0C28AE2C-93C5-A495-8375-77AFEF39924C}"/>
              </a:ext>
            </a:extLst>
          </p:cNvPr>
          <p:cNvSpPr txBox="1"/>
          <p:nvPr/>
        </p:nvSpPr>
        <p:spPr>
          <a:xfrm>
            <a:off x="4724400" y="-34679"/>
            <a:ext cx="12406201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 err="1"/>
              <a:t>Хибнопозитивні</a:t>
            </a:r>
            <a:r>
              <a:rPr lang="uk-UA" sz="4800" dirty="0"/>
              <a:t> сигнали</a:t>
            </a:r>
            <a:r>
              <a:rPr lang="en-US" sz="4800" dirty="0"/>
              <a:t>: TIC 236769201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31DCFC-E1CC-A7D0-039B-2B17D24DD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30" y="1175784"/>
            <a:ext cx="16223339" cy="793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8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48F76-E720-6D49-5565-0F3E71D70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91BCDBB-37F4-29A3-4A56-39EB46659DBF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78E88D-75C6-142A-149C-E64D1797BA23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AF5241-65B8-9EDE-E6E6-8806B8F51976}"/>
              </a:ext>
            </a:extLst>
          </p:cNvPr>
          <p:cNvSpPr txBox="1"/>
          <p:nvPr/>
        </p:nvSpPr>
        <p:spPr>
          <a:xfrm>
            <a:off x="5913360" y="9098449"/>
            <a:ext cx="12425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Рис.3 </a:t>
            </a:r>
            <a:r>
              <a:rPr lang="uk-UA" sz="2800" dirty="0"/>
              <a:t>Тест на </a:t>
            </a:r>
            <a:r>
              <a:rPr lang="uk-UA" sz="2800" dirty="0" err="1"/>
              <a:t>хибнопозитивність</a:t>
            </a:r>
            <a:r>
              <a:rPr lang="uk-UA" sz="2800" dirty="0"/>
              <a:t> для</a:t>
            </a:r>
            <a:r>
              <a:rPr lang="en-US" sz="2800" dirty="0"/>
              <a:t> TIC 34888120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800" dirty="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B735F5F4-F9D0-8509-123C-02D92AA5368B}"/>
              </a:ext>
            </a:extLst>
          </p:cNvPr>
          <p:cNvSpPr txBox="1"/>
          <p:nvPr/>
        </p:nvSpPr>
        <p:spPr>
          <a:xfrm>
            <a:off x="4724400" y="-34679"/>
            <a:ext cx="12406201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 err="1"/>
              <a:t>Хибнопозитивні</a:t>
            </a:r>
            <a:r>
              <a:rPr lang="uk-UA" sz="4800" dirty="0"/>
              <a:t> сигнали </a:t>
            </a:r>
            <a:r>
              <a:rPr lang="en-US" sz="4800" dirty="0"/>
              <a:t>: TIC 34888120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5467F9-E580-4CB4-90E4-19412127A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935" y="1271047"/>
            <a:ext cx="16328129" cy="774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2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B4771-0AB2-6C94-D038-8A516E2D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172DAFA-3F8D-76F4-A6B9-F50090955129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1D8C6DA2-2C44-97F1-8954-800CF82DDC5D}"/>
              </a:ext>
            </a:extLst>
          </p:cNvPr>
          <p:cNvSpPr txBox="1"/>
          <p:nvPr/>
        </p:nvSpPr>
        <p:spPr>
          <a:xfrm>
            <a:off x="1127589" y="34434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endParaRPr lang="en-US" sz="6400" dirty="0">
              <a:solidFill>
                <a:srgbClr val="00206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A9F39783-36D2-E4E6-63C9-936CEB822490}"/>
              </a:ext>
            </a:extLst>
          </p:cNvPr>
          <p:cNvSpPr txBox="1"/>
          <p:nvPr/>
        </p:nvSpPr>
        <p:spPr>
          <a:xfrm>
            <a:off x="1126907" y="-419100"/>
            <a:ext cx="16530043" cy="148044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Відкритий потенційний кандидат у </a:t>
            </a:r>
            <a:r>
              <a:rPr lang="uk-UA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екзопланети</a:t>
            </a: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4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TIC 417644279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5E8E61-3D7A-3921-8B71-6F8AA1B011D0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E931BA-883D-DF31-69FB-15B93A576843}"/>
              </a:ext>
            </a:extLst>
          </p:cNvPr>
          <p:cNvSpPr txBox="1"/>
          <p:nvPr/>
        </p:nvSpPr>
        <p:spPr>
          <a:xfrm>
            <a:off x="4967429" y="9118312"/>
            <a:ext cx="12425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Рис. 4. </a:t>
            </a:r>
            <a:r>
              <a:rPr lang="ru-RU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Перевірка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хибнопозитивність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TIC 417644279. 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9B9587-CCA5-DC41-8F20-71D4F5F81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146" y="1388587"/>
            <a:ext cx="16002654" cy="762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0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DAF39-B31A-F098-1022-F917850D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C850A5D-8671-724D-267C-EB3DFAC1E5DC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DAE0325F-9BD5-AEA7-70D2-5F8A3B646656}"/>
              </a:ext>
            </a:extLst>
          </p:cNvPr>
          <p:cNvSpPr txBox="1"/>
          <p:nvPr/>
        </p:nvSpPr>
        <p:spPr>
          <a:xfrm>
            <a:off x="1127589" y="34434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endParaRPr lang="en-US" sz="6400" dirty="0">
              <a:solidFill>
                <a:srgbClr val="00206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68891C62-9AD0-9407-3F16-0ADD6492CD4E}"/>
              </a:ext>
            </a:extLst>
          </p:cNvPr>
          <p:cNvSpPr txBox="1"/>
          <p:nvPr/>
        </p:nvSpPr>
        <p:spPr>
          <a:xfrm>
            <a:off x="949215" y="284420"/>
            <a:ext cx="16948012" cy="72209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Відкритий потенційний кандидат у </a:t>
            </a:r>
            <a:r>
              <a:rPr lang="uk-UA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екзопланети</a:t>
            </a: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4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TIC</a:t>
            </a:r>
            <a:r>
              <a:rPr lang="en-US" sz="4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198280919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D20658-CB16-2B9C-1A9D-64A8DAF1F02F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52B1E0-A4F1-BA19-1D84-9C2E1E1EF8FE}"/>
              </a:ext>
            </a:extLst>
          </p:cNvPr>
          <p:cNvSpPr txBox="1"/>
          <p:nvPr/>
        </p:nvSpPr>
        <p:spPr>
          <a:xfrm>
            <a:off x="4967429" y="9118312"/>
            <a:ext cx="12425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Рис.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Перевірка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хибнопозитивність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TIC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198280919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653180-8E1B-E041-1688-B0D01FDEC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66622"/>
            <a:ext cx="15899444" cy="751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42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4343400" y="314383"/>
            <a:ext cx="10566313" cy="73341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</a:t>
            </a:r>
            <a:r>
              <a:rPr lang="ru-RU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орівняння</a:t>
            </a:r>
            <a:r>
              <a:rPr lang="ru-RU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алгоритмів</a:t>
            </a:r>
            <a:r>
              <a:rPr lang="ru-RU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апроксимації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C7A53D-D7A6-2593-F6DC-15582B6F5FC1}"/>
              </a:ext>
            </a:extLst>
          </p:cNvPr>
          <p:cNvSpPr txBox="1"/>
          <p:nvPr/>
        </p:nvSpPr>
        <p:spPr>
          <a:xfrm>
            <a:off x="17458127" y="962562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E5641F-961D-79AC-D782-FA4B910C5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6" y="1471448"/>
            <a:ext cx="5331773" cy="2514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0AB29F-BF09-8A96-AC2C-5A09E2CC6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3" y="4113772"/>
            <a:ext cx="5187805" cy="23117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45BE47-5CEA-0A3C-A8A2-609D221AAB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3" y="6704572"/>
            <a:ext cx="5331772" cy="2438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2C2947-E90D-FCE9-33A6-65C695813F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04"/>
          <a:stretch/>
        </p:blipFill>
        <p:spPr>
          <a:xfrm>
            <a:off x="12143300" y="1339398"/>
            <a:ext cx="5331773" cy="27432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B02D53F-05CF-5DC1-E981-A60454910A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3" b="34716"/>
          <a:stretch/>
        </p:blipFill>
        <p:spPr>
          <a:xfrm>
            <a:off x="12108466" y="4082598"/>
            <a:ext cx="5366607" cy="231176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A36AB6-24D4-94B4-4E1D-90110AA16A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66560" r="-1536" b="-862"/>
          <a:stretch/>
        </p:blipFill>
        <p:spPr>
          <a:xfrm>
            <a:off x="12176507" y="6520998"/>
            <a:ext cx="5455920" cy="2743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53FB7A1-BC40-71D4-BD5E-6501824DB8A4}"/>
              </a:ext>
            </a:extLst>
          </p:cNvPr>
          <p:cNvSpPr txBox="1"/>
          <p:nvPr/>
        </p:nvSpPr>
        <p:spPr>
          <a:xfrm>
            <a:off x="419565" y="9210122"/>
            <a:ext cx="5638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/>
            <a:r>
              <a:rPr lang="uk-UA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Рис. </a:t>
            </a:r>
            <a:r>
              <a:rPr lang="en-US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6</a:t>
            </a:r>
            <a:r>
              <a:rPr lang="uk-UA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ru-RU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Апроксимація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методом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LS, на </a:t>
            </a:r>
            <a:r>
              <a:rPr lang="ru-RU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прикладі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кандидата TIC 285354178. </a:t>
            </a:r>
            <a:endParaRPr lang="en-US" sz="24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F60593-D33E-DFC6-4414-F8D4CEFB4064}"/>
              </a:ext>
            </a:extLst>
          </p:cNvPr>
          <p:cNvSpPr txBox="1"/>
          <p:nvPr/>
        </p:nvSpPr>
        <p:spPr>
          <a:xfrm>
            <a:off x="12176507" y="9157348"/>
            <a:ext cx="5638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4" lvl="1"/>
            <a:r>
              <a:rPr lang="uk-UA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Рис. </a:t>
            </a:r>
            <a:r>
              <a:rPr lang="en-US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7</a:t>
            </a:r>
            <a:r>
              <a:rPr lang="uk-UA" sz="2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ru-RU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Апроксимація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методом BLS, на </a:t>
            </a:r>
            <a:r>
              <a:rPr lang="ru-RU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прикладі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кандидата TIC 285354178. </a:t>
            </a:r>
            <a:endParaRPr lang="en-US" sz="24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201C12-3F75-9C92-0543-AF4FFA6B3193}"/>
              </a:ext>
            </a:extLst>
          </p:cNvPr>
          <p:cNvSpPr txBox="1"/>
          <p:nvPr/>
        </p:nvSpPr>
        <p:spPr>
          <a:xfrm>
            <a:off x="6246186" y="2451305"/>
            <a:ext cx="563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BLS (Box Least Squares)</a:t>
            </a:r>
            <a:r>
              <a:rPr lang="uk-UA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добре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початкового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спрощену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транзиту та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низьку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AB9F9-5346-1A6D-EA04-B0531E04A756}"/>
              </a:ext>
            </a:extLst>
          </p:cNvPr>
          <p:cNvSpPr txBox="1"/>
          <p:nvPr/>
        </p:nvSpPr>
        <p:spPr>
          <a:xfrm>
            <a:off x="6246186" y="5753100"/>
            <a:ext cx="57425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TLS (Transit Least Squares)</a:t>
            </a:r>
            <a:r>
              <a:rPr lang="uk-UA" sz="24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це</a:t>
            </a:r>
            <a:r>
              <a:rPr lang="en-US" sz="240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окращена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версія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BLS, 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реалістичну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транзиту,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затемнення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країв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24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Коло">
            <a:extLst>
              <a:ext uri="{FF2B5EF4-FFF2-40B4-BE49-F238E27FC236}">
                <a16:creationId xmlns:a16="http://schemas.microsoft.com/office/drawing/2014/main" id="{02D46F23-470B-4F77-D6D8-5827BD6FCABE}"/>
              </a:ext>
            </a:extLst>
          </p:cNvPr>
          <p:cNvSpPr/>
          <p:nvPr/>
        </p:nvSpPr>
        <p:spPr>
          <a:xfrm>
            <a:off x="5987489" y="2591954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8" name="Коло">
            <a:extLst>
              <a:ext uri="{FF2B5EF4-FFF2-40B4-BE49-F238E27FC236}">
                <a16:creationId xmlns:a16="http://schemas.microsoft.com/office/drawing/2014/main" id="{15073655-EEB3-F956-11C2-D2D8A097E659}"/>
              </a:ext>
            </a:extLst>
          </p:cNvPr>
          <p:cNvSpPr/>
          <p:nvPr/>
        </p:nvSpPr>
        <p:spPr>
          <a:xfrm>
            <a:off x="6012106" y="5901038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8D035-55F1-6E26-B445-90CE1BE76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A85FA09F-451A-5939-8D70-8AEB6FC7076A}"/>
              </a:ext>
            </a:extLst>
          </p:cNvPr>
          <p:cNvGrpSpPr/>
          <p:nvPr/>
        </p:nvGrpSpPr>
        <p:grpSpPr>
          <a:xfrm>
            <a:off x="1787420" y="10132650"/>
            <a:ext cx="12925200" cy="154200"/>
            <a:chOff x="0" y="0"/>
            <a:chExt cx="17233600" cy="205600"/>
          </a:xfrm>
          <a:solidFill>
            <a:srgbClr val="003397"/>
          </a:solidFill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CAF763BE-4635-6A3C-4748-70974F883DFC}"/>
                </a:ext>
              </a:extLst>
            </p:cNvPr>
            <p:cNvSpPr/>
            <p:nvPr/>
          </p:nvSpPr>
          <p:spPr>
            <a:xfrm>
              <a:off x="0" y="0"/>
              <a:ext cx="17233646" cy="205613"/>
            </a:xfrm>
            <a:custGeom>
              <a:avLst/>
              <a:gdLst/>
              <a:ahLst/>
              <a:cxnLst/>
              <a:rect l="l" t="t" r="r" b="b"/>
              <a:pathLst>
                <a:path w="17233646" h="205613">
                  <a:moveTo>
                    <a:pt x="0" y="0"/>
                  </a:moveTo>
                  <a:lnTo>
                    <a:pt x="17233646" y="0"/>
                  </a:lnTo>
                  <a:lnTo>
                    <a:pt x="17233646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7FB742CD-6234-BAEB-CCAC-1E76F55FBD40}"/>
              </a:ext>
            </a:extLst>
          </p:cNvPr>
          <p:cNvGrpSpPr/>
          <p:nvPr/>
        </p:nvGrpSpPr>
        <p:grpSpPr>
          <a:xfrm>
            <a:off x="0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A173DA4-592F-00B6-DAAC-9D74ECC56CAC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CB93A669-F961-6360-C2DA-C728936AF0C6}"/>
              </a:ext>
            </a:extLst>
          </p:cNvPr>
          <p:cNvGrpSpPr/>
          <p:nvPr/>
        </p:nvGrpSpPr>
        <p:grpSpPr>
          <a:xfrm>
            <a:off x="14712732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62180D72-B54A-1AF3-7417-2BA4FAB7B179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529AF5F1-995D-277D-EF9B-AFEED96E5C71}"/>
              </a:ext>
            </a:extLst>
          </p:cNvPr>
          <p:cNvGrpSpPr/>
          <p:nvPr/>
        </p:nvGrpSpPr>
        <p:grpSpPr>
          <a:xfrm>
            <a:off x="16500624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9D1F733-DC1D-E0D1-38B8-7000142EAA4B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8B34A67-4B51-95EA-F6C8-F3D5F33B49D8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</a:t>
            </a:r>
            <a:endParaRPr lang="ru-RU" sz="2400" dirty="0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0B2F3F40-F361-AA0B-5920-884A9A02CDDD}"/>
              </a:ext>
            </a:extLst>
          </p:cNvPr>
          <p:cNvSpPr txBox="1"/>
          <p:nvPr/>
        </p:nvSpPr>
        <p:spPr>
          <a:xfrm>
            <a:off x="1922546" y="-78714"/>
            <a:ext cx="14910187" cy="175640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Виведення формул для розрахунку фізичних параметрів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7649394-00B3-25F8-073A-4881F642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546" y="2585611"/>
            <a:ext cx="2024122" cy="9294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266E045-E169-F67A-F9E6-EF3416593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576" y="5611559"/>
            <a:ext cx="3026442" cy="106694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37444DC-13E8-ED20-081E-98E651186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385" y="4033219"/>
            <a:ext cx="2574633" cy="102338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8406A4C-7B21-76E0-E77B-B14CF918F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227" y="3833839"/>
            <a:ext cx="2282001" cy="120439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693E0F8-BD53-0BEF-420B-B22DBC639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1179" y="5517289"/>
            <a:ext cx="2953162" cy="113272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F53885D-7826-B51D-739E-2FA2522175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33496" y="4145845"/>
            <a:ext cx="3724821" cy="108279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E2B2309-9ABB-20CC-B352-3AE80DB21E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17667" y="5616360"/>
            <a:ext cx="3290852" cy="10827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3EC662-EEA5-5AF0-FD62-176B633B193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515" b="30998"/>
          <a:stretch/>
        </p:blipFill>
        <p:spPr>
          <a:xfrm>
            <a:off x="10057424" y="3999319"/>
            <a:ext cx="2720486" cy="1204390"/>
          </a:xfrm>
          <a:prstGeom prst="rect">
            <a:avLst/>
          </a:prstGeom>
        </p:spPr>
      </p:pic>
      <p:sp>
        <p:nvSpPr>
          <p:cNvPr id="18" name="Стрілка: вправо 17">
            <a:extLst>
              <a:ext uri="{FF2B5EF4-FFF2-40B4-BE49-F238E27FC236}">
                <a16:creationId xmlns:a16="http://schemas.microsoft.com/office/drawing/2014/main" id="{C4CA0E8C-5667-9E97-E8F0-A4634A26805A}"/>
              </a:ext>
            </a:extLst>
          </p:cNvPr>
          <p:cNvSpPr/>
          <p:nvPr/>
        </p:nvSpPr>
        <p:spPr>
          <a:xfrm rot="5400000">
            <a:off x="2811692" y="3506032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sp>
        <p:nvSpPr>
          <p:cNvPr id="19" name="Стрілка: вправо 18">
            <a:extLst>
              <a:ext uri="{FF2B5EF4-FFF2-40B4-BE49-F238E27FC236}">
                <a16:creationId xmlns:a16="http://schemas.microsoft.com/office/drawing/2014/main" id="{21B10DC6-BE72-CBDF-BBB9-8DC8C8AB0F38}"/>
              </a:ext>
            </a:extLst>
          </p:cNvPr>
          <p:cNvSpPr/>
          <p:nvPr/>
        </p:nvSpPr>
        <p:spPr>
          <a:xfrm rot="5400000">
            <a:off x="2849482" y="5104911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sp>
        <p:nvSpPr>
          <p:cNvPr id="21" name="Стрілка: вправо 20">
            <a:extLst>
              <a:ext uri="{FF2B5EF4-FFF2-40B4-BE49-F238E27FC236}">
                <a16:creationId xmlns:a16="http://schemas.microsoft.com/office/drawing/2014/main" id="{B90C0909-FDE6-E944-0E78-04A176183361}"/>
              </a:ext>
            </a:extLst>
          </p:cNvPr>
          <p:cNvSpPr/>
          <p:nvPr/>
        </p:nvSpPr>
        <p:spPr>
          <a:xfrm rot="5400000">
            <a:off x="6738095" y="5051324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sp>
        <p:nvSpPr>
          <p:cNvPr id="23" name="Стрілка: вправо 22">
            <a:extLst>
              <a:ext uri="{FF2B5EF4-FFF2-40B4-BE49-F238E27FC236}">
                <a16:creationId xmlns:a16="http://schemas.microsoft.com/office/drawing/2014/main" id="{BB2F1770-5C57-7FE0-9A18-458540CE1E88}"/>
              </a:ext>
            </a:extLst>
          </p:cNvPr>
          <p:cNvSpPr/>
          <p:nvPr/>
        </p:nvSpPr>
        <p:spPr>
          <a:xfrm rot="5400000">
            <a:off x="6738095" y="3403814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B1D2A4F-2E15-5F53-0A53-7EAF65E4841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080" t="12576" r="10704" b="4759"/>
          <a:stretch/>
        </p:blipFill>
        <p:spPr>
          <a:xfrm>
            <a:off x="11977441" y="2617057"/>
            <a:ext cx="2542206" cy="8772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387885A-E756-8C1D-35DF-5B582EC95E1D}"/>
              </a:ext>
            </a:extLst>
          </p:cNvPr>
          <p:cNvSpPr txBox="1"/>
          <p:nvPr/>
        </p:nvSpPr>
        <p:spPr>
          <a:xfrm>
            <a:off x="5253100" y="6984743"/>
            <a:ext cx="394672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маса материнської зорі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гравітаційна стала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поверхнева гравітація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 вільного падіння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піввісь орбіти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орбітальний період</a:t>
            </a:r>
            <a:endParaRPr lang="en-US" dirty="0"/>
          </a:p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DCB2069-DE45-C0C6-1D7E-0D2D85839DB7}"/>
                  </a:ext>
                </a:extLst>
              </p:cNvPr>
              <p:cNvSpPr txBox="1"/>
              <p:nvPr/>
            </p:nvSpPr>
            <p:spPr>
              <a:xfrm>
                <a:off x="9821019" y="6948490"/>
                <a:ext cx="3790653" cy="2492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світність поза транзитом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світність протягом транзиту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2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𝛿</a:t>
                </a:r>
                <a:r>
                  <a:rPr lang="en-US" sz="22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en-US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uk-UA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глибина транзиту</a:t>
                </a:r>
                <a:endPara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радіус материнської зорі</a:t>
                </a:r>
              </a:p>
              <a:p>
                <a:r>
                  <a:rPr 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радіус </a:t>
                </a:r>
                <a:r>
                  <a:rPr lang="uk-UA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екзопланети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DCB2069-DE45-C0C6-1D7E-0D2D85839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1019" y="6948490"/>
                <a:ext cx="3790653" cy="2492990"/>
              </a:xfrm>
              <a:prstGeom prst="rect">
                <a:avLst/>
              </a:prstGeom>
              <a:blipFill>
                <a:blip r:embed="rId12"/>
                <a:stretch>
                  <a:fillRect l="-2412" r="-4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трілка: вправо 34">
            <a:extLst>
              <a:ext uri="{FF2B5EF4-FFF2-40B4-BE49-F238E27FC236}">
                <a16:creationId xmlns:a16="http://schemas.microsoft.com/office/drawing/2014/main" id="{DE22BDED-11BD-8230-0A30-BD23AEC2EFE9}"/>
              </a:ext>
            </a:extLst>
          </p:cNvPr>
          <p:cNvSpPr/>
          <p:nvPr/>
        </p:nvSpPr>
        <p:spPr>
          <a:xfrm rot="7061774">
            <a:off x="11486681" y="3589024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sp>
        <p:nvSpPr>
          <p:cNvPr id="37" name="Стрілка: вправо 36">
            <a:extLst>
              <a:ext uri="{FF2B5EF4-FFF2-40B4-BE49-F238E27FC236}">
                <a16:creationId xmlns:a16="http://schemas.microsoft.com/office/drawing/2014/main" id="{40E48D48-BD56-CD1E-0493-A9861F0180FF}"/>
              </a:ext>
            </a:extLst>
          </p:cNvPr>
          <p:cNvSpPr/>
          <p:nvPr/>
        </p:nvSpPr>
        <p:spPr>
          <a:xfrm rot="4114150">
            <a:off x="14339198" y="3546440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sp>
        <p:nvSpPr>
          <p:cNvPr id="38" name="Стрілка: вправо 37">
            <a:extLst>
              <a:ext uri="{FF2B5EF4-FFF2-40B4-BE49-F238E27FC236}">
                <a16:creationId xmlns:a16="http://schemas.microsoft.com/office/drawing/2014/main" id="{0C3B9570-50FD-56AC-BBFA-50A999C4298A}"/>
              </a:ext>
            </a:extLst>
          </p:cNvPr>
          <p:cNvSpPr/>
          <p:nvPr/>
        </p:nvSpPr>
        <p:spPr>
          <a:xfrm rot="5400000">
            <a:off x="12820428" y="5159768"/>
            <a:ext cx="459330" cy="361260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0308E"/>
              </a:solidFill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A248B95-4170-D7D8-2953-2318A5B931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86495" y="2571067"/>
            <a:ext cx="2362530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2979B-693F-7EBD-9B23-016F4AE90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1528C4FD-56DB-AE8D-85AD-FC55473C2D0D}"/>
              </a:ext>
            </a:extLst>
          </p:cNvPr>
          <p:cNvGrpSpPr/>
          <p:nvPr/>
        </p:nvGrpSpPr>
        <p:grpSpPr>
          <a:xfrm>
            <a:off x="1787420" y="10132650"/>
            <a:ext cx="12925200" cy="154200"/>
            <a:chOff x="0" y="0"/>
            <a:chExt cx="17233600" cy="205600"/>
          </a:xfrm>
          <a:solidFill>
            <a:srgbClr val="003397"/>
          </a:solidFill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BCB5BB00-700D-9148-C318-4CD1CCB7866C}"/>
                </a:ext>
              </a:extLst>
            </p:cNvPr>
            <p:cNvSpPr/>
            <p:nvPr/>
          </p:nvSpPr>
          <p:spPr>
            <a:xfrm>
              <a:off x="0" y="0"/>
              <a:ext cx="17233646" cy="205613"/>
            </a:xfrm>
            <a:custGeom>
              <a:avLst/>
              <a:gdLst/>
              <a:ahLst/>
              <a:cxnLst/>
              <a:rect l="l" t="t" r="r" b="b"/>
              <a:pathLst>
                <a:path w="17233646" h="205613">
                  <a:moveTo>
                    <a:pt x="0" y="0"/>
                  </a:moveTo>
                  <a:lnTo>
                    <a:pt x="17233646" y="0"/>
                  </a:lnTo>
                  <a:lnTo>
                    <a:pt x="17233646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326D0F63-FBCA-48E0-1C1F-04113CF5A82C}"/>
              </a:ext>
            </a:extLst>
          </p:cNvPr>
          <p:cNvGrpSpPr/>
          <p:nvPr/>
        </p:nvGrpSpPr>
        <p:grpSpPr>
          <a:xfrm>
            <a:off x="0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9011165-0ECF-6235-BF5C-9383ABCAB886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C8E37445-FE5C-E7CD-A4EF-12FD46A7878F}"/>
              </a:ext>
            </a:extLst>
          </p:cNvPr>
          <p:cNvGrpSpPr/>
          <p:nvPr/>
        </p:nvGrpSpPr>
        <p:grpSpPr>
          <a:xfrm>
            <a:off x="14712732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3A554CE-D093-E32B-5B95-5592FF271C90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5D97B5CF-6FB0-CC66-8128-9B9749684922}"/>
              </a:ext>
            </a:extLst>
          </p:cNvPr>
          <p:cNvGrpSpPr/>
          <p:nvPr/>
        </p:nvGrpSpPr>
        <p:grpSpPr>
          <a:xfrm>
            <a:off x="16500624" y="10132650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E2E9404-4B66-45CC-44B2-4D875ACFE745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3B89616-25E5-F109-1388-D29105A675DB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11</a:t>
            </a:r>
            <a:endParaRPr lang="ru-RU" sz="2400" dirty="0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EF0C1DCA-CE89-26CF-3256-332CF0C512E6}"/>
              </a:ext>
            </a:extLst>
          </p:cNvPr>
          <p:cNvSpPr txBox="1"/>
          <p:nvPr/>
        </p:nvSpPr>
        <p:spPr>
          <a:xfrm>
            <a:off x="3402593" y="974660"/>
            <a:ext cx="12510218" cy="528740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Виведення формул для розрахунку похибок</a:t>
            </a:r>
            <a:r>
              <a:rPr lang="en-US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8D955E5-09B5-7DA2-86A3-F4F727E1B8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112"/>
          <a:stretch/>
        </p:blipFill>
        <p:spPr>
          <a:xfrm>
            <a:off x="9657702" y="4450069"/>
            <a:ext cx="8193805" cy="137867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04285B3-51A4-7238-005C-58C8E138E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772" y="7148450"/>
            <a:ext cx="11058923" cy="164524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54981D3-6E1B-AD20-97F4-5D23803853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11" r="5196"/>
          <a:stretch/>
        </p:blipFill>
        <p:spPr>
          <a:xfrm>
            <a:off x="1107532" y="4323037"/>
            <a:ext cx="5699163" cy="149809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96BAEDD-8848-61E1-BC66-11257F5B20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3234" y="2172876"/>
            <a:ext cx="3828000" cy="1914000"/>
          </a:xfrm>
          <a:prstGeom prst="rect">
            <a:avLst/>
          </a:prstGeom>
        </p:spPr>
      </p:pic>
      <p:sp>
        <p:nvSpPr>
          <p:cNvPr id="39" name="Стрілка: вправо 38">
            <a:extLst>
              <a:ext uri="{FF2B5EF4-FFF2-40B4-BE49-F238E27FC236}">
                <a16:creationId xmlns:a16="http://schemas.microsoft.com/office/drawing/2014/main" id="{DB0D3596-79BC-1457-93DC-9802DA7585F6}"/>
              </a:ext>
            </a:extLst>
          </p:cNvPr>
          <p:cNvSpPr/>
          <p:nvPr/>
        </p:nvSpPr>
        <p:spPr>
          <a:xfrm rot="2066867">
            <a:off x="10749259" y="3354401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  <p:sp>
        <p:nvSpPr>
          <p:cNvPr id="40" name="Стрілка: вправо 39">
            <a:extLst>
              <a:ext uri="{FF2B5EF4-FFF2-40B4-BE49-F238E27FC236}">
                <a16:creationId xmlns:a16="http://schemas.microsoft.com/office/drawing/2014/main" id="{627A9BBE-8FD8-04C4-09F9-F5D9C55AA0AB}"/>
              </a:ext>
            </a:extLst>
          </p:cNvPr>
          <p:cNvSpPr/>
          <p:nvPr/>
        </p:nvSpPr>
        <p:spPr>
          <a:xfrm rot="5400000">
            <a:off x="8495720" y="5937114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  <p:sp>
        <p:nvSpPr>
          <p:cNvPr id="41" name="Стрілка: вправо 40">
            <a:extLst>
              <a:ext uri="{FF2B5EF4-FFF2-40B4-BE49-F238E27FC236}">
                <a16:creationId xmlns:a16="http://schemas.microsoft.com/office/drawing/2014/main" id="{C1F46D27-9EBB-06CA-9B69-A5036081D28C}"/>
              </a:ext>
            </a:extLst>
          </p:cNvPr>
          <p:cNvSpPr/>
          <p:nvPr/>
        </p:nvSpPr>
        <p:spPr>
          <a:xfrm rot="8069372">
            <a:off x="6210646" y="3353506"/>
            <a:ext cx="584722" cy="711838"/>
          </a:xfrm>
          <a:prstGeom prst="rightArrow">
            <a:avLst>
              <a:gd name="adj1" fmla="val 32872"/>
              <a:gd name="adj2" fmla="val 5260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0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34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17598-1F01-4678-C6B3-AF789446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>
            <a:extLst>
              <a:ext uri="{FF2B5EF4-FFF2-40B4-BE49-F238E27FC236}">
                <a16:creationId xmlns:a16="http://schemas.microsoft.com/office/drawing/2014/main" id="{FF947926-0043-5540-CD05-A1763207E46E}"/>
              </a:ext>
            </a:extLst>
          </p:cNvPr>
          <p:cNvGrpSpPr/>
          <p:nvPr/>
        </p:nvGrpSpPr>
        <p:grpSpPr>
          <a:xfrm>
            <a:off x="12899300" y="2811626"/>
            <a:ext cx="1014600" cy="694200"/>
            <a:chOff x="0" y="0"/>
            <a:chExt cx="1352800" cy="9256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7ED5E62-B0CA-D5A7-2FED-27EF297EC898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AD98C62-5737-8166-FB2A-BE881350AB56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60</a:t>
              </a: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BFF9CF4-1E3B-A029-04AF-B0A1F91618AB}"/>
              </a:ext>
            </a:extLst>
          </p:cNvPr>
          <p:cNvGrpSpPr/>
          <p:nvPr/>
        </p:nvGrpSpPr>
        <p:grpSpPr>
          <a:xfrm>
            <a:off x="12899300" y="3680350"/>
            <a:ext cx="1014600" cy="694200"/>
            <a:chOff x="0" y="0"/>
            <a:chExt cx="1352800" cy="9256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CC21C90-61D1-A9EE-9580-DC7DADA9513F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0C82496-4470-660B-D3E2-92309D04E553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50</a:t>
              </a: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82C19F0F-AB7C-AC29-090F-ADCC9A8C9DEC}"/>
              </a:ext>
            </a:extLst>
          </p:cNvPr>
          <p:cNvGrpSpPr/>
          <p:nvPr/>
        </p:nvGrpSpPr>
        <p:grpSpPr>
          <a:xfrm>
            <a:off x="12899300" y="4547550"/>
            <a:ext cx="1014600" cy="694200"/>
            <a:chOff x="0" y="0"/>
            <a:chExt cx="1352800" cy="9256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2BEC022-46D7-A9AC-01B3-0DB9C2B7B3FB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CCE84A7-4665-82CB-E6CD-906EBFEF03BB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40</a:t>
              </a: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72D4FE4-D64A-1F82-8827-23EE3084BE0B}"/>
              </a:ext>
            </a:extLst>
          </p:cNvPr>
          <p:cNvGrpSpPr/>
          <p:nvPr/>
        </p:nvGrpSpPr>
        <p:grpSpPr>
          <a:xfrm>
            <a:off x="12899300" y="5439662"/>
            <a:ext cx="1014600" cy="694200"/>
            <a:chOff x="0" y="0"/>
            <a:chExt cx="1352800" cy="9256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82EF59B-466D-198D-FE3C-7B0546A126DE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EAF4E45-16C0-8138-DD7E-6BE6966433A3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30</a:t>
              </a:r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2FD32383-4368-65E9-ED94-FD72A9DD79AE}"/>
              </a:ext>
            </a:extLst>
          </p:cNvPr>
          <p:cNvGrpSpPr/>
          <p:nvPr/>
        </p:nvGrpSpPr>
        <p:grpSpPr>
          <a:xfrm>
            <a:off x="12899300" y="6328412"/>
            <a:ext cx="1014600" cy="694200"/>
            <a:chOff x="0" y="0"/>
            <a:chExt cx="1352800" cy="9256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9864221-6E68-AF57-5D1F-CB71662098B1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55BA4A5E-5635-38D9-974F-F112112E60AF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20</a:t>
              </a: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06D51DBF-2669-9A71-39A5-4F23BE2F6EDA}"/>
              </a:ext>
            </a:extLst>
          </p:cNvPr>
          <p:cNvGrpSpPr/>
          <p:nvPr/>
        </p:nvGrpSpPr>
        <p:grpSpPr>
          <a:xfrm>
            <a:off x="12899300" y="7196762"/>
            <a:ext cx="1014600" cy="694200"/>
            <a:chOff x="0" y="0"/>
            <a:chExt cx="1352800" cy="925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A82E11A-EA68-CC82-7964-C8F95523AD77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E5459A20-A8D0-CE86-694C-895C50F7C28D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10</a:t>
              </a:r>
            </a:p>
          </p:txBody>
        </p:sp>
      </p:grpSp>
      <p:sp>
        <p:nvSpPr>
          <p:cNvPr id="51" name="TextBox 12">
            <a:extLst>
              <a:ext uri="{FF2B5EF4-FFF2-40B4-BE49-F238E27FC236}">
                <a16:creationId xmlns:a16="http://schemas.microsoft.com/office/drawing/2014/main" id="{FDC7B0FE-6CB8-6033-BF59-146F4EEFC762}"/>
              </a:ext>
            </a:extLst>
          </p:cNvPr>
          <p:cNvSpPr txBox="1"/>
          <p:nvPr/>
        </p:nvSpPr>
        <p:spPr>
          <a:xfrm>
            <a:off x="3269548" y="13399"/>
            <a:ext cx="150114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9CBE0-484B-1EEA-239F-2D4F5611CBEF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12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0CB8CF-E813-608D-A214-6E446EAF1B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21657"/>
            <a:ext cx="16343554" cy="5447851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D2EBE75-B2D4-148B-CA60-1772F9859B2C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7C5F7F-0A8F-853E-89F6-F14766DDF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8679031"/>
            <a:ext cx="4191000" cy="14633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208701-E1B4-D98A-5F91-1E7CFA6AD4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36" b="1"/>
          <a:stretch/>
        </p:blipFill>
        <p:spPr>
          <a:xfrm>
            <a:off x="9677402" y="8523568"/>
            <a:ext cx="4572000" cy="1675683"/>
          </a:xfrm>
          <a:prstGeom prst="rect">
            <a:avLst/>
          </a:prstGeom>
        </p:spPr>
      </p:pic>
      <p:grpSp>
        <p:nvGrpSpPr>
          <p:cNvPr id="8" name="Group 8">
            <a:extLst>
              <a:ext uri="{FF2B5EF4-FFF2-40B4-BE49-F238E27FC236}">
                <a16:creationId xmlns:a16="http://schemas.microsoft.com/office/drawing/2014/main" id="{B9BF0F89-6299-C82A-CAA6-AD01E5337203}"/>
              </a:ext>
            </a:extLst>
          </p:cNvPr>
          <p:cNvGrpSpPr/>
          <p:nvPr/>
        </p:nvGrpSpPr>
        <p:grpSpPr>
          <a:xfrm>
            <a:off x="2409377" y="8282731"/>
            <a:ext cx="12925200" cy="154200"/>
            <a:chOff x="0" y="0"/>
            <a:chExt cx="17233600" cy="205600"/>
          </a:xfrm>
          <a:solidFill>
            <a:srgbClr val="00339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227200E-337E-2F12-E9EC-FE244CA78396}"/>
                </a:ext>
              </a:extLst>
            </p:cNvPr>
            <p:cNvSpPr/>
            <p:nvPr/>
          </p:nvSpPr>
          <p:spPr>
            <a:xfrm>
              <a:off x="0" y="0"/>
              <a:ext cx="17233646" cy="205613"/>
            </a:xfrm>
            <a:custGeom>
              <a:avLst/>
              <a:gdLst/>
              <a:ahLst/>
              <a:cxnLst/>
              <a:rect l="l" t="t" r="r" b="b"/>
              <a:pathLst>
                <a:path w="17233646" h="205613">
                  <a:moveTo>
                    <a:pt x="0" y="0"/>
                  </a:moveTo>
                  <a:lnTo>
                    <a:pt x="17233646" y="0"/>
                  </a:lnTo>
                  <a:lnTo>
                    <a:pt x="17233646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988BA4B3-A407-A279-34CE-AAC7F1318A3E}"/>
              </a:ext>
            </a:extLst>
          </p:cNvPr>
          <p:cNvGrpSpPr/>
          <p:nvPr/>
        </p:nvGrpSpPr>
        <p:grpSpPr>
          <a:xfrm>
            <a:off x="621957" y="8282731"/>
            <a:ext cx="1787400" cy="154200"/>
            <a:chOff x="0" y="0"/>
            <a:chExt cx="2383200" cy="205600"/>
          </a:xfrm>
          <a:solidFill>
            <a:srgbClr val="003397"/>
          </a:solidFill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99BD22-B92A-05E4-65AA-1D2A40E9D9E3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B19E291B-0A78-677F-8D9E-A28D83C843B0}"/>
              </a:ext>
            </a:extLst>
          </p:cNvPr>
          <p:cNvGrpSpPr/>
          <p:nvPr/>
        </p:nvGrpSpPr>
        <p:grpSpPr>
          <a:xfrm>
            <a:off x="15334688" y="8282730"/>
            <a:ext cx="3004499" cy="154209"/>
            <a:chOff x="0" y="0"/>
            <a:chExt cx="2383200" cy="205600"/>
          </a:xfrm>
          <a:solidFill>
            <a:srgbClr val="003397"/>
          </a:solidFill>
        </p:grpSpPr>
        <p:sp>
          <p:nvSpPr>
            <p:cNvPr id="31" name="Freeform 3">
              <a:extLst>
                <a:ext uri="{FF2B5EF4-FFF2-40B4-BE49-F238E27FC236}">
                  <a16:creationId xmlns:a16="http://schemas.microsoft.com/office/drawing/2014/main" id="{231E28D4-9DA7-3C24-03C3-E84B6B307248}"/>
                </a:ext>
              </a:extLst>
            </p:cNvPr>
            <p:cNvSpPr/>
            <p:nvPr/>
          </p:nvSpPr>
          <p:spPr>
            <a:xfrm>
              <a:off x="0" y="0"/>
              <a:ext cx="2383155" cy="205613"/>
            </a:xfrm>
            <a:custGeom>
              <a:avLst/>
              <a:gdLst/>
              <a:ahLst/>
              <a:cxnLst/>
              <a:rect l="l" t="t" r="r" b="b"/>
              <a:pathLst>
                <a:path w="2383155" h="205613">
                  <a:moveTo>
                    <a:pt x="0" y="0"/>
                  </a:moveTo>
                  <a:lnTo>
                    <a:pt x="2383155" y="0"/>
                  </a:lnTo>
                  <a:lnTo>
                    <a:pt x="2383155" y="205613"/>
                  </a:lnTo>
                  <a:lnTo>
                    <a:pt x="0" y="205613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9A3A383-5573-C100-9BC6-AEE5A1984B67}"/>
              </a:ext>
            </a:extLst>
          </p:cNvPr>
          <p:cNvSpPr txBox="1"/>
          <p:nvPr/>
        </p:nvSpPr>
        <p:spPr>
          <a:xfrm>
            <a:off x="2590800" y="7192529"/>
            <a:ext cx="14478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8.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Гістограми значень радіусів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uk-UA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орбітальних періодів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uk-UA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великих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півосей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орбіт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a</a:t>
            </a:r>
            <a:r>
              <a:rPr lang="uk-UA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а.о</a:t>
            </a:r>
            <a:r>
              <a:rPr lang="ru-RU" sz="2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виявлених 133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екзопланет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ID4096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92487F6D-8C19-2B62-E8FA-A2BE4FA16E6E}"/>
              </a:ext>
            </a:extLst>
          </p:cNvPr>
          <p:cNvSpPr txBox="1"/>
          <p:nvPr/>
        </p:nvSpPr>
        <p:spPr>
          <a:xfrm>
            <a:off x="7391400" y="295212"/>
            <a:ext cx="16948012" cy="72209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Аналіз вибірки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982140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037CE-5D5E-3667-D6DD-D7A55E8C6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EB1C94A-F202-1598-A153-FE8AC7488659}"/>
              </a:ext>
            </a:extLst>
          </p:cNvPr>
          <p:cNvSpPr/>
          <p:nvPr/>
        </p:nvSpPr>
        <p:spPr>
          <a:xfrm>
            <a:off x="0" y="8883763"/>
            <a:ext cx="6781800" cy="13672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C4F8099-332F-4688-DFF4-4000897B1216}"/>
              </a:ext>
            </a:extLst>
          </p:cNvPr>
          <p:cNvGrpSpPr/>
          <p:nvPr/>
        </p:nvGrpSpPr>
        <p:grpSpPr>
          <a:xfrm>
            <a:off x="12899300" y="2811626"/>
            <a:ext cx="1014600" cy="694200"/>
            <a:chOff x="0" y="0"/>
            <a:chExt cx="1352800" cy="9256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1600BDD-93FE-9B63-E49C-ECCDFED6B814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B1457C2-64F8-4F65-9A51-A5C2D27AAE78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60</a:t>
              </a: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C45B787-E035-FB7F-2CAD-4C95F1348A60}"/>
              </a:ext>
            </a:extLst>
          </p:cNvPr>
          <p:cNvGrpSpPr/>
          <p:nvPr/>
        </p:nvGrpSpPr>
        <p:grpSpPr>
          <a:xfrm>
            <a:off x="12899300" y="3680350"/>
            <a:ext cx="1014600" cy="694200"/>
            <a:chOff x="0" y="0"/>
            <a:chExt cx="1352800" cy="9256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A404DB4-53B5-E923-2B25-46DFF6E71CA0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BD1B0C90-CDE7-6596-31C2-B2A72B22C1F6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50</a:t>
              </a: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A9483B12-FCE0-8E42-0070-832474F48545}"/>
              </a:ext>
            </a:extLst>
          </p:cNvPr>
          <p:cNvGrpSpPr/>
          <p:nvPr/>
        </p:nvGrpSpPr>
        <p:grpSpPr>
          <a:xfrm>
            <a:off x="12899300" y="4547550"/>
            <a:ext cx="1014600" cy="694200"/>
            <a:chOff x="0" y="0"/>
            <a:chExt cx="1352800" cy="9256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2CF1C35A-AB79-C45C-2931-03C2F4C17FD1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2438283-287C-CF4D-E8E7-13B8BAA5CCD4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40</a:t>
              </a: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C4FA8B29-56CE-7B4C-527C-C1B7074B66D2}"/>
              </a:ext>
            </a:extLst>
          </p:cNvPr>
          <p:cNvGrpSpPr/>
          <p:nvPr/>
        </p:nvGrpSpPr>
        <p:grpSpPr>
          <a:xfrm>
            <a:off x="12899300" y="5439662"/>
            <a:ext cx="1014600" cy="694200"/>
            <a:chOff x="0" y="0"/>
            <a:chExt cx="1352800" cy="9256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1E11D4E-8C49-DCA8-F656-DF9A21F592A0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B3A85E1E-9B85-CEA4-403E-19A9E0B92BD5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30</a:t>
              </a: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28065E33-4C8F-5C55-6DEB-AE7EE5A25902}"/>
              </a:ext>
            </a:extLst>
          </p:cNvPr>
          <p:cNvGrpSpPr/>
          <p:nvPr/>
        </p:nvGrpSpPr>
        <p:grpSpPr>
          <a:xfrm>
            <a:off x="12899300" y="7196762"/>
            <a:ext cx="1014600" cy="694200"/>
            <a:chOff x="0" y="0"/>
            <a:chExt cx="1352800" cy="925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7715FF3-B87B-0449-00DB-E990E7B534A1}"/>
                </a:ext>
              </a:extLst>
            </p:cNvPr>
            <p:cNvSpPr/>
            <p:nvPr/>
          </p:nvSpPr>
          <p:spPr>
            <a:xfrm>
              <a:off x="0" y="0"/>
              <a:ext cx="1352800" cy="925600"/>
            </a:xfrm>
            <a:custGeom>
              <a:avLst/>
              <a:gdLst/>
              <a:ahLst/>
              <a:cxnLst/>
              <a:rect l="l" t="t" r="r" b="b"/>
              <a:pathLst>
                <a:path w="1352800" h="925600">
                  <a:moveTo>
                    <a:pt x="0" y="0"/>
                  </a:moveTo>
                  <a:lnTo>
                    <a:pt x="1352800" y="0"/>
                  </a:lnTo>
                  <a:lnTo>
                    <a:pt x="1352800" y="925600"/>
                  </a:lnTo>
                  <a:lnTo>
                    <a:pt x="0" y="9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86B511AB-8D48-00B3-1F0C-4DADEECA39C9}"/>
                </a:ext>
              </a:extLst>
            </p:cNvPr>
            <p:cNvSpPr txBox="1"/>
            <p:nvPr/>
          </p:nvSpPr>
          <p:spPr>
            <a:xfrm>
              <a:off x="0" y="-314325"/>
              <a:ext cx="1352800" cy="123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19"/>
                </a:lnSpc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10</a:t>
              </a:r>
            </a:p>
          </p:txBody>
        </p:sp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id="{1772257C-5736-62F0-BB7F-1548A36D30E5}"/>
              </a:ext>
            </a:extLst>
          </p:cNvPr>
          <p:cNvSpPr txBox="1"/>
          <p:nvPr/>
        </p:nvSpPr>
        <p:spPr>
          <a:xfrm>
            <a:off x="7061587" y="206868"/>
            <a:ext cx="10820400" cy="1816018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ctr">
              <a:lnSpc>
                <a:spcPts val="7680"/>
              </a:lnSpc>
            </a:pPr>
            <a:r>
              <a:rPr lang="uk-UA" sz="44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Діаграма залежності радіуса від маси для 133 зір з </a:t>
            </a:r>
            <a:r>
              <a:rPr lang="uk-UA" sz="44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екзопланетами</a:t>
            </a:r>
            <a:endParaRPr lang="en-US" sz="44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304840-9FC5-C8E7-8B75-8787D2DFDD48}"/>
              </a:ext>
            </a:extLst>
          </p:cNvPr>
          <p:cNvSpPr txBox="1"/>
          <p:nvPr/>
        </p:nvSpPr>
        <p:spPr>
          <a:xfrm>
            <a:off x="17424787" y="94107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13</a:t>
            </a:r>
          </a:p>
          <a:p>
            <a:endParaRPr lang="ru-RU" sz="2400" dirty="0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47D53AE-E26B-D9F3-EB20-884CCE06B304}"/>
              </a:ext>
            </a:extLst>
          </p:cNvPr>
          <p:cNvSpPr/>
          <p:nvPr/>
        </p:nvSpPr>
        <p:spPr>
          <a:xfrm>
            <a:off x="-47282" y="-72969"/>
            <a:ext cx="6781800" cy="88837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endParaRPr lang="ru-RU" sz="2800" b="0" i="0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Материнські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виявлених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133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спектральних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M, K, G, F,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зорями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endParaRPr lang="ru-RU" sz="2800" b="0" i="0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G, K 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стабільну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еволюцію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екзопланетних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систем.</a:t>
            </a: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endParaRPr lang="ru-RU" sz="2800" b="0" i="0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tabLst>
                <a:tab pos="3944938" algn="l"/>
              </a:tabLst>
            </a:pP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зір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ускладнене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швидке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розсіювання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протопланетних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дисків</a:t>
            </a:r>
            <a:r>
              <a:rPr lang="ru-RU" sz="2800" b="0" i="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DCE247-E928-74F7-C28C-70EFAD6F0B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4" t="11458" r="11349" b="4506"/>
          <a:stretch/>
        </p:blipFill>
        <p:spPr>
          <a:xfrm>
            <a:off x="8156306" y="2396038"/>
            <a:ext cx="8770601" cy="70146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5D0FCB-2F30-177A-2298-B83D262418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44" b="12232"/>
          <a:stretch/>
        </p:blipFill>
        <p:spPr>
          <a:xfrm>
            <a:off x="1327226" y="9029700"/>
            <a:ext cx="4032785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B45CC6-9144-C65F-B3A5-80EEDEEFD2E5}"/>
              </a:ext>
            </a:extLst>
          </p:cNvPr>
          <p:cNvSpPr txBox="1"/>
          <p:nvPr/>
        </p:nvSpPr>
        <p:spPr>
          <a:xfrm>
            <a:off x="1708773" y="206868"/>
            <a:ext cx="3364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діаграми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80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2">
            <a:extLst>
              <a:ext uri="{FF2B5EF4-FFF2-40B4-BE49-F238E27FC236}">
                <a16:creationId xmlns:a16="http://schemas.microsoft.com/office/drawing/2014/main" id="{DF35CF57-C8B9-7423-92D5-048B61569139}"/>
              </a:ext>
            </a:extLst>
          </p:cNvPr>
          <p:cNvSpPr txBox="1"/>
          <p:nvPr/>
        </p:nvSpPr>
        <p:spPr>
          <a:xfrm>
            <a:off x="7737182" y="-166643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Висновки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C8607E-0FE0-7C9A-F6C7-333B3780FAB5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</a:t>
            </a:r>
            <a:r>
              <a:rPr lang="en-US" sz="2400" dirty="0"/>
              <a:t>4</a:t>
            </a:r>
            <a:endParaRPr lang="ru-RU" sz="2400" dirty="0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DE0CB31-FAD2-0F7D-A0BB-7F0C48B6A781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оло">
            <a:extLst>
              <a:ext uri="{FF2B5EF4-FFF2-40B4-BE49-F238E27FC236}">
                <a16:creationId xmlns:a16="http://schemas.microsoft.com/office/drawing/2014/main" id="{95DA0CC6-72F6-379A-A820-71299450FF22}"/>
              </a:ext>
            </a:extLst>
          </p:cNvPr>
          <p:cNvSpPr/>
          <p:nvPr/>
        </p:nvSpPr>
        <p:spPr>
          <a:xfrm>
            <a:off x="1245991" y="1766865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6" name="Коло">
            <a:extLst>
              <a:ext uri="{FF2B5EF4-FFF2-40B4-BE49-F238E27FC236}">
                <a16:creationId xmlns:a16="http://schemas.microsoft.com/office/drawing/2014/main" id="{B2380B07-B8A4-011D-3C2C-BF4D67D2D3CC}"/>
              </a:ext>
            </a:extLst>
          </p:cNvPr>
          <p:cNvSpPr/>
          <p:nvPr/>
        </p:nvSpPr>
        <p:spPr>
          <a:xfrm>
            <a:off x="1255708" y="3507129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8" name="Коло">
            <a:extLst>
              <a:ext uri="{FF2B5EF4-FFF2-40B4-BE49-F238E27FC236}">
                <a16:creationId xmlns:a16="http://schemas.microsoft.com/office/drawing/2014/main" id="{1305B5DD-87BA-1348-BEBB-0D856F105732}"/>
              </a:ext>
            </a:extLst>
          </p:cNvPr>
          <p:cNvSpPr/>
          <p:nvPr/>
        </p:nvSpPr>
        <p:spPr>
          <a:xfrm>
            <a:off x="1234961" y="7490870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9" name="Коло">
            <a:extLst>
              <a:ext uri="{FF2B5EF4-FFF2-40B4-BE49-F238E27FC236}">
                <a16:creationId xmlns:a16="http://schemas.microsoft.com/office/drawing/2014/main" id="{B6D35F32-F0F0-2A2B-451F-E34AFF188FD0}"/>
              </a:ext>
            </a:extLst>
          </p:cNvPr>
          <p:cNvSpPr/>
          <p:nvPr/>
        </p:nvSpPr>
        <p:spPr>
          <a:xfrm>
            <a:off x="1245991" y="5628974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9" name="TextBox 23"/>
          <p:cNvSpPr txBox="1"/>
          <p:nvPr/>
        </p:nvSpPr>
        <p:spPr>
          <a:xfrm>
            <a:off x="530493" y="3860585"/>
            <a:ext cx="13379401" cy="1108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5759"/>
              </a:lnSpc>
            </a:pPr>
            <a:endParaRPr lang="en-US" sz="4800" dirty="0">
              <a:solidFill>
                <a:srgbClr val="67748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166F5C-2256-EFC9-70AF-D51BF986A848}"/>
              </a:ext>
            </a:extLst>
          </p:cNvPr>
          <p:cNvSpPr txBox="1"/>
          <p:nvPr/>
        </p:nvSpPr>
        <p:spPr>
          <a:xfrm>
            <a:off x="1643193" y="1540322"/>
            <a:ext cx="1074588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sz="2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потенційні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кандидати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TIC 198280919 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TIC 417644279)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ідентифіковані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хибнопозитивність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очікують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екзопланетних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баз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позначеннями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TOI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CTOI).</a:t>
            </a:r>
          </a:p>
          <a:p>
            <a:b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</a:br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b="1" i="0" dirty="0">
                <a:effectLst/>
                <a:cs typeface="Times New Roman" panose="02020603050405020304" pitchFamily="18" charset="0"/>
              </a:rPr>
              <a:t>TIC 417644279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Радіус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400" i="1" dirty="0">
                <a:cs typeface="Times New Roman" panose="02020603050405020304" pitchFamily="18" charset="0"/>
              </a:rPr>
              <a:t>r 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=2.03±0.10 (</a:t>
            </a:r>
            <a:r>
              <a:rPr lang="en-US" sz="2400" b="0" i="1" dirty="0">
                <a:effectLst/>
                <a:cs typeface="Times New Roman" panose="02020603050405020304" pitchFamily="18" charset="0"/>
              </a:rPr>
              <a:t>RJ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​)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Орбітальний період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: P=10.88 (</a:t>
            </a:r>
            <a:r>
              <a:rPr lang="uk-UA" sz="2400" b="0" i="0" dirty="0">
                <a:effectLst/>
                <a:cs typeface="Times New Roman" panose="02020603050405020304" pitchFamily="18" charset="0"/>
              </a:rPr>
              <a:t>діб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)</a:t>
            </a:r>
          </a:p>
          <a:p>
            <a:pPr algn="l"/>
            <a:r>
              <a:rPr lang="ru-RU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Велику </a:t>
            </a:r>
            <a:r>
              <a:rPr lang="ru-RU" sz="240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піввісь</a:t>
            </a:r>
            <a:r>
              <a:rPr lang="ru-RU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не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 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ru-RU" sz="2400" b="0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для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материнської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cs typeface="Times New Roman" panose="02020603050405020304" pitchFamily="18" charset="0"/>
            </a:endParaRPr>
          </a:p>
          <a:p>
            <a:r>
              <a:rPr lang="en-US" sz="2400" b="1" i="0" dirty="0">
                <a:effectLst/>
                <a:cs typeface="Times New Roman" panose="02020603050405020304" pitchFamily="18" charset="0"/>
              </a:rPr>
              <a:t>TIC 198280919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Радіус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: r =0.25±0.01 (</a:t>
            </a:r>
            <a:r>
              <a:rPr lang="en-US" sz="2400" b="0" i="1" dirty="0">
                <a:effectLst/>
                <a:cs typeface="Times New Roman" panose="02020603050405020304" pitchFamily="18" charset="0"/>
              </a:rPr>
              <a:t>RJ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​)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піввісь орбіти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: a=0.054±0.004 (</a:t>
            </a:r>
            <a:r>
              <a:rPr lang="uk-UA" sz="2400" dirty="0" err="1">
                <a:cs typeface="Times New Roman" panose="02020603050405020304" pitchFamily="18" charset="0"/>
              </a:rPr>
              <a:t>а.о</a:t>
            </a:r>
            <a:r>
              <a:rPr lang="uk-UA" sz="2400" dirty="0">
                <a:cs typeface="Times New Roman" panose="02020603050405020304" pitchFamily="18" charset="0"/>
              </a:rPr>
              <a:t>.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Орбітальний період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P=4.63 (</a:t>
            </a:r>
            <a:r>
              <a:rPr lang="uk-UA" sz="2400" b="0" i="0" dirty="0">
                <a:effectLst/>
                <a:cs typeface="Times New Roman" panose="02020603050405020304" pitchFamily="18" charset="0"/>
              </a:rPr>
              <a:t>діб</a:t>
            </a:r>
            <a:r>
              <a:rPr lang="en-US" sz="2400" b="0" i="0" dirty="0">
                <a:effectLst/>
                <a:cs typeface="Times New Roman" panose="02020603050405020304" pitchFamily="18" charset="0"/>
              </a:rPr>
              <a:t>)</a:t>
            </a:r>
          </a:p>
          <a:p>
            <a:pPr algn="l"/>
            <a:b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</a:b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шість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хибнопозитивних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 </a:t>
            </a:r>
            <a:r>
              <a:rPr lang="ru-RU" sz="2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подвійними</a:t>
            </a:r>
            <a:r>
              <a:rPr lang="ru-RU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зорями</a:t>
            </a:r>
            <a:r>
              <a:rPr 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sz="2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з </a:t>
            </a:r>
            <a:r>
              <a:rPr lang="ru-RU" sz="2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астероїдом</a:t>
            </a:r>
            <a:r>
              <a:rPr lang="ru-RU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34E82F-C6A0-EF0C-3C34-968205A5D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4591" y="736767"/>
            <a:ext cx="4242658" cy="2385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BC1F36C-FAFC-9676-99E6-D934FDEE4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4430" y="3507129"/>
            <a:ext cx="4943108" cy="2779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2DF1FB3-F34E-1439-CDE4-D16FC00A1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3543" y="7278713"/>
            <a:ext cx="4202270" cy="2362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E0BAF-0695-181E-C96C-657CDBE11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2">
            <a:extLst>
              <a:ext uri="{FF2B5EF4-FFF2-40B4-BE49-F238E27FC236}">
                <a16:creationId xmlns:a16="http://schemas.microsoft.com/office/drawing/2014/main" id="{D9846D24-3B4B-D6D7-AB09-C99DDAA89098}"/>
              </a:ext>
            </a:extLst>
          </p:cNvPr>
          <p:cNvSpPr txBox="1"/>
          <p:nvPr/>
        </p:nvSpPr>
        <p:spPr>
          <a:xfrm>
            <a:off x="7924800" y="120295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uk-UA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Висновки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4F61A8-D91B-2262-6888-D6DF0B497121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</a:t>
            </a:r>
            <a:r>
              <a:rPr lang="en-US" sz="2400" dirty="0"/>
              <a:t>5</a:t>
            </a:r>
            <a:endParaRPr lang="ru-RU" sz="2400" dirty="0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04E794E-A1D2-A1F4-F2E3-14E3FF5FAC7F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Коло">
            <a:extLst>
              <a:ext uri="{FF2B5EF4-FFF2-40B4-BE49-F238E27FC236}">
                <a16:creationId xmlns:a16="http://schemas.microsoft.com/office/drawing/2014/main" id="{5D651E91-9CDF-5FF1-3508-4BEF28AC0398}"/>
              </a:ext>
            </a:extLst>
          </p:cNvPr>
          <p:cNvSpPr/>
          <p:nvPr/>
        </p:nvSpPr>
        <p:spPr>
          <a:xfrm>
            <a:off x="972870" y="1846646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4" name="Коло">
            <a:extLst>
              <a:ext uri="{FF2B5EF4-FFF2-40B4-BE49-F238E27FC236}">
                <a16:creationId xmlns:a16="http://schemas.microsoft.com/office/drawing/2014/main" id="{B55AD6B1-F1FB-3069-4E75-470134B34530}"/>
              </a:ext>
            </a:extLst>
          </p:cNvPr>
          <p:cNvSpPr/>
          <p:nvPr/>
        </p:nvSpPr>
        <p:spPr>
          <a:xfrm>
            <a:off x="939046" y="4846471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8" name="Коло">
            <a:extLst>
              <a:ext uri="{FF2B5EF4-FFF2-40B4-BE49-F238E27FC236}">
                <a16:creationId xmlns:a16="http://schemas.microsoft.com/office/drawing/2014/main" id="{DDA555C4-EE91-2D8F-1246-F25BF74D56D9}"/>
              </a:ext>
            </a:extLst>
          </p:cNvPr>
          <p:cNvSpPr/>
          <p:nvPr/>
        </p:nvSpPr>
        <p:spPr>
          <a:xfrm>
            <a:off x="942852" y="6625593"/>
            <a:ext cx="228600" cy="2380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 sz="2400" dirty="0"/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571A18D4-1CF3-8583-BFFE-6155DF988D88}"/>
              </a:ext>
            </a:extLst>
          </p:cNvPr>
          <p:cNvSpPr txBox="1"/>
          <p:nvPr/>
        </p:nvSpPr>
        <p:spPr>
          <a:xfrm>
            <a:off x="530493" y="3860585"/>
            <a:ext cx="13379401" cy="1108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5759"/>
              </a:lnSpc>
            </a:pPr>
            <a:endParaRPr lang="en-US" sz="4800" dirty="0">
              <a:solidFill>
                <a:srgbClr val="67748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BD09AC38-D742-64A7-92EF-B0A67DA67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941" y="1668082"/>
            <a:ext cx="12011484" cy="741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 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були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Орбітальний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піввісь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орбіти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а.о</a:t>
            </a:r>
            <a:r>
              <a:rPr lang="uk-UA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Радіус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материнської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зорі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⊙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Глибина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транзиту </a:t>
            </a:r>
            <a:r>
              <a:rPr lang="el-GR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 (</a:t>
            </a:r>
            <a:r>
              <a:rPr lang="en-US" sz="2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kumimoji="0" lang="en-US" altLang="ru-RU" sz="280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виявлених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належать до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Гарячих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Нептунів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Гарячих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Юпітерів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TESS 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планет з коротким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періодом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великим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радіусом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kumimoji="0" lang="en-US" altLang="ru-RU" sz="280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Розроблений</a:t>
            </a:r>
            <a:r>
              <a:rPr lang="ru-RU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(на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алгоритмів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за структурою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автоматизовані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NASA 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придатним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подальшої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валідації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транзитних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Тривають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автоматизації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алгоритму для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</a:t>
            </a:r>
            <a:r>
              <a:rPr lang="ru-RU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br>
              <a:rPr kumimoji="0" lang="en-US" altLang="ru-RU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85DF45-8150-E4B4-A8A0-0436F613A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6009" y="1051182"/>
            <a:ext cx="4510791" cy="2531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618A4C-C0F3-5F6F-A24C-996EC328F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3914" y="4031594"/>
            <a:ext cx="3847613" cy="2163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F5ADD7-222C-59CC-20AD-09153A4E8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896" y="6567781"/>
            <a:ext cx="4202270" cy="2362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363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16CA8-94A9-2E3A-E8B9-264C15719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2">
            <a:extLst>
              <a:ext uri="{FF2B5EF4-FFF2-40B4-BE49-F238E27FC236}">
                <a16:creationId xmlns:a16="http://schemas.microsoft.com/office/drawing/2014/main" id="{ADE95F73-5E1D-1E69-4DB3-8999AE26575A}"/>
              </a:ext>
            </a:extLst>
          </p:cNvPr>
          <p:cNvSpPr txBox="1"/>
          <p:nvPr/>
        </p:nvSpPr>
        <p:spPr>
          <a:xfrm>
            <a:off x="5715000" y="240811"/>
            <a:ext cx="12925200" cy="1130893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680"/>
              </a:lnSpc>
            </a:pPr>
            <a:r>
              <a:rPr lang="ru-RU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Список </a:t>
            </a:r>
            <a:r>
              <a:rPr lang="ru-RU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використаних</a:t>
            </a:r>
            <a:r>
              <a:rPr lang="ru-RU" sz="4800" dirty="0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джерел</a:t>
            </a:r>
            <a:endParaRPr lang="en-US" sz="4800" dirty="0"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E3122-1ED7-4068-DA41-B055C7277229}"/>
              </a:ext>
            </a:extLst>
          </p:cNvPr>
          <p:cNvSpPr txBox="1"/>
          <p:nvPr/>
        </p:nvSpPr>
        <p:spPr>
          <a:xfrm>
            <a:off x="17424787" y="94107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</a:t>
            </a:r>
            <a:r>
              <a:rPr lang="ru-RU" sz="2400" dirty="0"/>
              <a:t>6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0D8468A-517F-39E6-1B1E-488621C6AEB6}"/>
              </a:ext>
            </a:extLst>
          </p:cNvPr>
          <p:cNvSpPr/>
          <p:nvPr/>
        </p:nvSpPr>
        <p:spPr>
          <a:xfrm>
            <a:off x="0" y="-1524"/>
            <a:ext cx="609600" cy="102525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6556E67A-B749-5866-289A-6D9A925AA657}"/>
              </a:ext>
            </a:extLst>
          </p:cNvPr>
          <p:cNvSpPr txBox="1"/>
          <p:nvPr/>
        </p:nvSpPr>
        <p:spPr>
          <a:xfrm>
            <a:off x="530493" y="3860585"/>
            <a:ext cx="13379401" cy="1108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5759"/>
              </a:lnSpc>
            </a:pPr>
            <a:endParaRPr lang="en-US" sz="4800" dirty="0">
              <a:solidFill>
                <a:srgbClr val="67748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10A22-FC77-FC31-A058-27DE8BA23ADA}"/>
              </a:ext>
            </a:extLst>
          </p:cNvPr>
          <p:cNvSpPr txBox="1"/>
          <p:nvPr/>
        </p:nvSpPr>
        <p:spPr>
          <a:xfrm>
            <a:off x="1778193" y="1685199"/>
            <a:ext cx="14478000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2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Rafael Rodrigues, Sam Lee: “TESS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centroid_vetting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”., Version 1.3.3.,Oct 4, 2024. 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Режим доступу: </a:t>
            </a:r>
            <a:r>
              <a:rPr lang="en-US" sz="2200" b="0" i="0" u="none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https://github.com/exo-pt/TESS-Centroid_vetting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Дата </a:t>
            </a:r>
            <a:r>
              <a:rPr lang="ru-RU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звернення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25.01.2025р.)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René Heller, Kai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Rodenbeck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Michael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Hippke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”Transit least-squares survey”., A&amp;A, A3, </a:t>
            </a:r>
            <a:r>
              <a:rPr lang="en-US" sz="2200" b="0" i="0" u="none" strike="noStrike" baseline="0" dirty="0">
                <a:solidFill>
                  <a:srgbClr val="111111"/>
                </a:solidFill>
                <a:latin typeface="Times New Roman" panose="02020603050405020304" pitchFamily="18" charset="0"/>
              </a:rPr>
              <a:t>Volume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625, May 2019. DOI: </a:t>
            </a:r>
            <a:r>
              <a:rPr lang="en-US" sz="2200" b="0" i="0" u="none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https://doi.org/10.1051/0004-6361/201935276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Roland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Vanderspek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John P. Doty, Michael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Fausnaugh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Jesus Noel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S.Villasenor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Jon M. Jenkins,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Zachory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K. Berta-Thompson, Christopher J. Burke, George R. Ricker: “TESS Instrument Handbook”., December 6, 2018. 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Режим доступу: </a:t>
            </a:r>
            <a:r>
              <a:rPr lang="en-US" sz="2200" b="0" i="0" u="none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https://archive.stsci.edu/files/live/sites/mast/files/home/missions-and-data/active-missions/tess/_documents/TESS_Instrument_Handbook_v0.1.pdf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Santerne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R. F. Díaz, J.-M.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Almenara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Lethuillier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M.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Deleuil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C.Moutou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“Astrophysical false positives in exoplanet transit surveys: why do we need bright stars ?”., SF2A-2013: Proceedings of the Annual meeting of the French 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Society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ofAstronomy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andAstrophysics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Eds.: L.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Cambresy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F. Martins, E.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Nuss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A. Palacios,pp.555-560.DOI:</a:t>
            </a:r>
            <a:r>
              <a:rPr lang="en-US" sz="2200" b="0" i="0" u="sng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10.48550/arXiv.1310.2133</a:t>
            </a:r>
            <a:endParaRPr lang="en-US" sz="2200" b="0" i="0" u="none" strike="noStrike" baseline="0" dirty="0">
              <a:solidFill>
                <a:srgbClr val="0562C1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Stephen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T.Bryson,Jon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M.Jenkins,RonaldL.Gilliland,Joseph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D.Twicken,Bruce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Clarke,Jason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Rowe,DouglasCaldwell,NatalieBatalha,FergalMullally,MichaelR.Haas,PeterTenenbaum: “Identification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ofBackground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FalsePositivesfrom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KeplerData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“.,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PublicationsoftheAstronomicalSociety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ofthePacific,Volume125,Issue930,pp.889 (2013).DOI:</a:t>
            </a:r>
            <a:r>
              <a:rPr lang="en-US" sz="2200" b="0" i="0" u="sng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10.1086/671767</a:t>
            </a:r>
            <a:endParaRPr lang="en-US" sz="2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TheExoplanetFollow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-up Observing Program(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ExoFOP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).</a:t>
            </a:r>
            <a:r>
              <a:rPr lang="ru-RU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Режимдоступу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en-US" sz="2200" b="0" i="0" u="sng" strike="noStrike" baseline="0" dirty="0" err="1">
                <a:solidFill>
                  <a:srgbClr val="0562C1"/>
                </a:solidFill>
                <a:latin typeface="Times New Roman" panose="02020603050405020304" pitchFamily="18" charset="0"/>
              </a:rPr>
              <a:t>ExoFOP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Датазвернення:20.01.2025р.)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TPF.</a:t>
            </a:r>
            <a:r>
              <a:rPr lang="ru-RU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Режимдоступу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en-US" sz="2200" b="0" i="0" u="sng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https://heasarc.gsfc.nasa.gov/docs/tess/Target-Pixel-File-Tutorial.html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Датазвернення:15.01.2025р.)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Twicken,Joseph:“DataValidation:DifferenceImaging and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CentroidAnalysis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”.,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AmesResearch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Center,MoffettBlvd,Mountain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View,CA94040 </a:t>
            </a:r>
            <a:r>
              <a:rPr lang="en-US" sz="2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August,NASA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/TP-2019-220320.ID:20190029148.</a:t>
            </a:r>
            <a:r>
              <a:rPr lang="ru-RU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Режимдоступу:</a:t>
            </a:r>
            <a:r>
              <a:rPr lang="ru-RU" sz="2200" b="0" i="0" u="sng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20190029148.</a:t>
            </a:r>
            <a:r>
              <a:rPr lang="en-US" sz="2200" b="0" i="0" u="sng" strike="noStrike" baseline="0" dirty="0">
                <a:solidFill>
                  <a:srgbClr val="0562C1"/>
                </a:solidFill>
                <a:latin typeface="Times New Roman" panose="02020603050405020304" pitchFamily="18" charset="0"/>
              </a:rPr>
              <a:t>pdf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92677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2503</TotalTime>
  <Words>1397</Words>
  <Application>Microsoft Office PowerPoint</Application>
  <PresentationFormat>Довільний</PresentationFormat>
  <Paragraphs>161</Paragraphs>
  <Slides>16</Slides>
  <Notes>16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4" baseType="lpstr">
      <vt:lpstr>Gilroy</vt:lpstr>
      <vt:lpstr>Oswald Bold</vt:lpstr>
      <vt:lpstr>Raleway</vt:lpstr>
      <vt:lpstr>Calibri</vt:lpstr>
      <vt:lpstr>Times New Roman</vt:lpstr>
      <vt:lpstr>Cambria Math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– копія.pptx</dc:title>
  <dc:creator>Mariya</dc:creator>
  <cp:lastModifiedBy>Guna Alina</cp:lastModifiedBy>
  <cp:revision>24</cp:revision>
  <dcterms:created xsi:type="dcterms:W3CDTF">2006-08-16T00:00:00Z</dcterms:created>
  <dcterms:modified xsi:type="dcterms:W3CDTF">2025-04-14T21:40:46Z</dcterms:modified>
  <dc:identifier>DAGfRDiwlyQ</dc:identifier>
</cp:coreProperties>
</file>