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6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57" r:id="rId11"/>
    <p:sldId id="258" r:id="rId12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4" autoAdjust="0"/>
    <p:restoredTop sz="94660"/>
  </p:normalViewPr>
  <p:slideViewPr>
    <p:cSldViewPr snapToGrid="0">
      <p:cViewPr varScale="1">
        <p:scale>
          <a:sx n="79" d="100"/>
          <a:sy n="79" d="100"/>
        </p:scale>
        <p:origin x="120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76EB07B-CFB8-3101-8C89-C75D131DB3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Підзаголовок 2">
            <a:extLst>
              <a:ext uri="{FF2B5EF4-FFF2-40B4-BE49-F238E27FC236}">
                <a16:creationId xmlns:a16="http://schemas.microsoft.com/office/drawing/2014/main" id="{9160D0A6-7472-1D62-DC95-B4D14C17AB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/>
              <a:t>Клацніть, щоб редагувати стиль зразка підзаголовка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C87EE5C4-5BAD-DD6C-3BB6-9CB022A7F9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F2F54-FA72-400F-AB04-EF76AFF19944}" type="datetimeFigureOut">
              <a:rPr lang="uk-UA" smtClean="0"/>
              <a:t>15.04.2025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C9C1B8BF-A2E4-DD79-B20E-F934D05B06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D5D892E7-B291-ACB5-B480-1E3DE75AB5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403A7-CE2E-4B22-BE4E-AD4BB707853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611928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8ED4FD-F14D-9D45-63FC-9222C12245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27C6CFCA-7E32-3C67-6119-70D958091B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20AB734D-2F4F-E430-9E89-7E9FEA1B24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F2F54-FA72-400F-AB04-EF76AFF19944}" type="datetimeFigureOut">
              <a:rPr lang="uk-UA" smtClean="0"/>
              <a:t>15.04.2025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5254645B-FF7A-FA2D-00E2-6363C422D4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016EB151-D19F-CBBA-22A4-B26C094785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403A7-CE2E-4B22-BE4E-AD4BB707853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928360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7B8542-33C4-BC48-5381-57C71ADFB0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CC7BF146-3949-5C31-1017-441A0D9680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8F691563-7F0B-610B-755C-D91B2143F0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F2F54-FA72-400F-AB04-EF76AFF19944}" type="datetimeFigureOut">
              <a:rPr lang="uk-UA" smtClean="0"/>
              <a:t>15.04.2025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A5C4FB4E-5028-0B28-F3E8-4A3CA4451E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CE0B4C42-6D71-832F-334F-7AF0C50C1C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403A7-CE2E-4B22-BE4E-AD4BB707853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313496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B0F0C25-5C71-09AA-0740-BA453D0FAD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C761F391-4E6D-9CB6-8CF7-0F121BC76C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8D011BC9-0B36-17FE-BE82-38A2FB8890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FC9D41A1-B912-441D-BAE0-FBD3F71A7E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F2F54-FA72-400F-AB04-EF76AFF19944}" type="datetimeFigureOut">
              <a:rPr lang="uk-UA" smtClean="0"/>
              <a:t>15.04.2025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5CFF70D3-4F1A-6596-0E9E-31FF6785D7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E6DAAD81-2E8E-0889-C8F5-AED5DB59C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403A7-CE2E-4B22-BE4E-AD4BB707853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056469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E250F4-021C-E4FE-46A2-00F711856A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C7C2D37D-2D87-7FDF-F51E-5C62A74700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1EB4D2A5-BAE5-AD57-E3C8-18739B5D8E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тексту 4">
            <a:extLst>
              <a:ext uri="{FF2B5EF4-FFF2-40B4-BE49-F238E27FC236}">
                <a16:creationId xmlns:a16="http://schemas.microsoft.com/office/drawing/2014/main" id="{4D57F061-5989-E675-CF35-004DBC16D66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Місце для вмісту 5">
            <a:extLst>
              <a:ext uri="{FF2B5EF4-FFF2-40B4-BE49-F238E27FC236}">
                <a16:creationId xmlns:a16="http://schemas.microsoft.com/office/drawing/2014/main" id="{A7DA9682-257C-A54A-17ED-1B4C0E8F639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7" name="Місце для дати 6">
            <a:extLst>
              <a:ext uri="{FF2B5EF4-FFF2-40B4-BE49-F238E27FC236}">
                <a16:creationId xmlns:a16="http://schemas.microsoft.com/office/drawing/2014/main" id="{04165669-7EE3-C3EB-0F80-8E7886D49E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F2F54-FA72-400F-AB04-EF76AFF19944}" type="datetimeFigureOut">
              <a:rPr lang="uk-UA" smtClean="0"/>
              <a:t>15.04.2025</a:t>
            </a:fld>
            <a:endParaRPr lang="uk-UA"/>
          </a:p>
        </p:txBody>
      </p:sp>
      <p:sp>
        <p:nvSpPr>
          <p:cNvPr id="8" name="Місце для нижнього колонтитула 7">
            <a:extLst>
              <a:ext uri="{FF2B5EF4-FFF2-40B4-BE49-F238E27FC236}">
                <a16:creationId xmlns:a16="http://schemas.microsoft.com/office/drawing/2014/main" id="{53A39ABE-9F03-F3FD-BBE8-23D714C906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>
            <a:extLst>
              <a:ext uri="{FF2B5EF4-FFF2-40B4-BE49-F238E27FC236}">
                <a16:creationId xmlns:a16="http://schemas.microsoft.com/office/drawing/2014/main" id="{783E14A8-CDA1-5F9F-0536-3C36717CF4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403A7-CE2E-4B22-BE4E-AD4BB707853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022374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2A525E-B74E-0248-95A7-93AF4B9905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дати 2">
            <a:extLst>
              <a:ext uri="{FF2B5EF4-FFF2-40B4-BE49-F238E27FC236}">
                <a16:creationId xmlns:a16="http://schemas.microsoft.com/office/drawing/2014/main" id="{4434165B-1981-0A15-9897-99DC286863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F2F54-FA72-400F-AB04-EF76AFF19944}" type="datetimeFigureOut">
              <a:rPr lang="uk-UA" smtClean="0"/>
              <a:t>15.04.2025</a:t>
            </a:fld>
            <a:endParaRPr lang="uk-UA"/>
          </a:p>
        </p:txBody>
      </p:sp>
      <p:sp>
        <p:nvSpPr>
          <p:cNvPr id="4" name="Місце для нижнього колонтитула 3">
            <a:extLst>
              <a:ext uri="{FF2B5EF4-FFF2-40B4-BE49-F238E27FC236}">
                <a16:creationId xmlns:a16="http://schemas.microsoft.com/office/drawing/2014/main" id="{AFF5C179-31BC-AE03-8BC0-ACAE440A72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>
            <a:extLst>
              <a:ext uri="{FF2B5EF4-FFF2-40B4-BE49-F238E27FC236}">
                <a16:creationId xmlns:a16="http://schemas.microsoft.com/office/drawing/2014/main" id="{0FC88EF7-FAAA-6376-2D74-7BE0AC10D0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403A7-CE2E-4B22-BE4E-AD4BB707853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757792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>
            <a:extLst>
              <a:ext uri="{FF2B5EF4-FFF2-40B4-BE49-F238E27FC236}">
                <a16:creationId xmlns:a16="http://schemas.microsoft.com/office/drawing/2014/main" id="{9A0A575E-ED9B-3D10-F1F1-1B4D0EF699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F2F54-FA72-400F-AB04-EF76AFF19944}" type="datetimeFigureOut">
              <a:rPr lang="uk-UA" smtClean="0"/>
              <a:t>15.04.2025</a:t>
            </a:fld>
            <a:endParaRPr lang="uk-UA"/>
          </a:p>
        </p:txBody>
      </p:sp>
      <p:sp>
        <p:nvSpPr>
          <p:cNvPr id="3" name="Місце для нижнього колонтитула 2">
            <a:extLst>
              <a:ext uri="{FF2B5EF4-FFF2-40B4-BE49-F238E27FC236}">
                <a16:creationId xmlns:a16="http://schemas.microsoft.com/office/drawing/2014/main" id="{8A8DF975-EAB8-4A84-E4C2-B73E5AB111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id="{3BE95318-F590-A42D-7E59-35D1501DC0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403A7-CE2E-4B22-BE4E-AD4BB707853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455468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040E2B9-50E5-2E49-BAE5-0E8C389A90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DA8B115D-0666-4FAC-0ECE-EA3E426142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84A16CA0-A330-81A1-0EA7-9153C8031D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46A740EF-6A65-30C8-3301-AED41FD112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F2F54-FA72-400F-AB04-EF76AFF19944}" type="datetimeFigureOut">
              <a:rPr lang="uk-UA" smtClean="0"/>
              <a:t>15.04.2025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D662895B-BAFB-D1DD-4B4B-426B3C7431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D6C676C5-B1D7-9A10-7F88-472704B0A8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403A7-CE2E-4B22-BE4E-AD4BB707853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181987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65B1BA-1A97-D5AC-9793-03AB2702A6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зображення 2">
            <a:extLst>
              <a:ext uri="{FF2B5EF4-FFF2-40B4-BE49-F238E27FC236}">
                <a16:creationId xmlns:a16="http://schemas.microsoft.com/office/drawing/2014/main" id="{C46F116E-2E4D-1DE9-7378-2ABB64E3C92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B112A74A-64F1-601C-578B-0D2AD0CBA6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317FA2DB-02BF-161C-A85E-5BA843D930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F2F54-FA72-400F-AB04-EF76AFF19944}" type="datetimeFigureOut">
              <a:rPr lang="uk-UA" smtClean="0"/>
              <a:t>15.04.2025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951BC7E2-955C-A8E1-B9EC-B536525B70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AB9ACF50-EF0E-2491-9642-EA64C8BD4D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403A7-CE2E-4B22-BE4E-AD4BB707853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240396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583B57-2C3B-F73F-2E0F-19E856B5F8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C7898A6F-D77E-BE29-EBB7-B4D390BC02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247F73FA-02A9-34C0-7BD8-8ED755978D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F2F54-FA72-400F-AB04-EF76AFF19944}" type="datetimeFigureOut">
              <a:rPr lang="uk-UA" smtClean="0"/>
              <a:t>15.04.2025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EEC07A4A-18CB-89BA-8B65-7BDBCE240A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F4B01720-EBEE-4C81-DADA-B8891942DB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403A7-CE2E-4B22-BE4E-AD4BB707853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932658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>
            <a:extLst>
              <a:ext uri="{FF2B5EF4-FFF2-40B4-BE49-F238E27FC236}">
                <a16:creationId xmlns:a16="http://schemas.microsoft.com/office/drawing/2014/main" id="{F44B1451-CF6B-0E20-5371-DC1FAD1992C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926B2483-2407-32C1-5C78-85954B7321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3B61CA90-32E3-24CC-6168-C646BF0E79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F2F54-FA72-400F-AB04-EF76AFF19944}" type="datetimeFigureOut">
              <a:rPr lang="uk-UA" smtClean="0"/>
              <a:t>15.04.2025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5F15D4A7-BA56-216E-9934-EB05624EB2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4FEBEB4B-8E13-B98C-07CA-D035646F46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403A7-CE2E-4B22-BE4E-AD4BB707853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468609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>
            <a:extLst>
              <a:ext uri="{FF2B5EF4-FFF2-40B4-BE49-F238E27FC236}">
                <a16:creationId xmlns:a16="http://schemas.microsoft.com/office/drawing/2014/main" id="{8D9268EE-C5D6-2C41-8614-8E3A142092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EB2AF7F4-F619-DC20-12FD-5AA66A06C8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71A42ACF-E7D1-D93C-200A-4BF959001D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6F2F54-FA72-400F-AB04-EF76AFF19944}" type="datetimeFigureOut">
              <a:rPr lang="uk-UA" smtClean="0"/>
              <a:t>15.04.2025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C69748F8-B503-A600-8C77-6B6BCCDB90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4B1C9E19-7DF3-2026-378F-4890934267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7403A7-CE2E-4B22-BE4E-AD4BB707853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97905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910C89D-E70E-E7D5-B5EB-CA869760A4AB}"/>
              </a:ext>
            </a:extLst>
          </p:cNvPr>
          <p:cNvSpPr txBox="1"/>
          <p:nvPr/>
        </p:nvSpPr>
        <p:spPr>
          <a:xfrm>
            <a:off x="2036064" y="585216"/>
            <a:ext cx="83271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800" b="1" dirty="0"/>
              <a:t>ШТУЧНИЙ ІНТЕЛЕКТ НА КУХНІ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ED19CFD-EC0C-1C28-26A8-D0766FA74C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187" y="2121408"/>
            <a:ext cx="6245149" cy="423963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D51C21C-9A6B-0271-27AE-9CEB979FE132}"/>
              </a:ext>
            </a:extLst>
          </p:cNvPr>
          <p:cNvSpPr txBox="1"/>
          <p:nvPr/>
        </p:nvSpPr>
        <p:spPr>
          <a:xfrm>
            <a:off x="6681216" y="2121408"/>
            <a:ext cx="5416998" cy="22365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lang="uk-UA" sz="1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Роботу виконав : </a:t>
            </a:r>
            <a:r>
              <a:rPr lang="uk-UA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Яценко Олександр Олександрович</a:t>
            </a:r>
            <a:endParaRPr lang="uk-UA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uk-UA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Ученик 10 класу Конотопського ліцею №10</a:t>
            </a:r>
            <a:r>
              <a:rPr lang="uk-UA" sz="18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Конотопської міської ради Сумської області</a:t>
            </a:r>
          </a:p>
          <a:p>
            <a:endParaRPr lang="en-US" sz="1800" b="0" i="0" u="none" strike="noStrike" baseline="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en-US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ru-RU" sz="1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Сумське</a:t>
            </a:r>
            <a:r>
              <a:rPr lang="ru-RU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1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територіальне</a:t>
            </a:r>
            <a:r>
              <a:rPr lang="ru-RU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1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відділення</a:t>
            </a:r>
            <a:r>
              <a:rPr lang="ru-RU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1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Малої</a:t>
            </a:r>
            <a:r>
              <a:rPr lang="ru-RU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1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академії</a:t>
            </a:r>
            <a:r>
              <a:rPr lang="ru-RU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наук </a:t>
            </a:r>
            <a:r>
              <a:rPr lang="ru-RU" sz="1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України</a:t>
            </a:r>
            <a:r>
              <a:rPr lang="ru-RU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endParaRPr lang="uk-UA" sz="18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31EC9F5-91F9-9D05-0B48-004F997A009A}"/>
              </a:ext>
            </a:extLst>
          </p:cNvPr>
          <p:cNvSpPr txBox="1"/>
          <p:nvPr/>
        </p:nvSpPr>
        <p:spPr>
          <a:xfrm>
            <a:off x="6681217" y="5349454"/>
            <a:ext cx="525759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lang="uk-UA" sz="1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Науковий керівник: </a:t>
            </a:r>
            <a:r>
              <a:rPr lang="uk-UA" sz="18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Мангер</a:t>
            </a:r>
            <a:r>
              <a:rPr lang="uk-UA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Віктор Олександрович, вчитель математики Конотопського ліцею №10 Конотопської міської ради</a:t>
            </a:r>
            <a:endParaRPr lang="uk-UA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63894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5953160-D814-1612-AE33-29578EB6C4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9068" y="544068"/>
            <a:ext cx="5769864" cy="576986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8DA11B7-8876-B28E-8D49-3C90C759A530}"/>
              </a:ext>
            </a:extLst>
          </p:cNvPr>
          <p:cNvSpPr txBox="1"/>
          <p:nvPr/>
        </p:nvSpPr>
        <p:spPr>
          <a:xfrm>
            <a:off x="163068" y="544068"/>
            <a:ext cx="6096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uk-UA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Мета дослідження: </a:t>
            </a:r>
            <a:r>
              <a:rPr lang="uk-UA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Вивчити можливості застосування штучного інтелекту в кухонних процесах для підвищення ефективності, безпеки та зручності приготування їжі. 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CAE53EF-C981-C0F7-6B93-91EC1DFF3615}"/>
              </a:ext>
            </a:extLst>
          </p:cNvPr>
          <p:cNvSpPr txBox="1"/>
          <p:nvPr/>
        </p:nvSpPr>
        <p:spPr>
          <a:xfrm>
            <a:off x="163068" y="4205663"/>
            <a:ext cx="5932932" cy="21082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spcAft>
                <a:spcPts val="600"/>
              </a:spcAft>
            </a:pP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 дослідження: </a:t>
            </a:r>
            <a:br>
              <a:rPr lang="uk-UA" dirty="0"/>
            </a:br>
            <a:r>
              <a:rPr lang="uk-UA" dirty="0"/>
              <a:t>-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uk-UA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ослідити сучасні технології штучного інтелекту, які можуть бути інтегровані в кухонне обладнання та програмне забезпечення</a:t>
            </a:r>
            <a:r>
              <a:rPr lang="uk-UA" b="0" i="0" dirty="0">
                <a:solidFill>
                  <a:srgbClr val="424242"/>
                </a:solidFill>
                <a:effectLst/>
                <a:latin typeface="Segoe Sans"/>
              </a:rPr>
              <a:t>. </a:t>
            </a:r>
          </a:p>
          <a:p>
            <a:pPr algn="l">
              <a:spcAft>
                <a:spcPts val="600"/>
              </a:spcAft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-п</a:t>
            </a:r>
            <a:r>
              <a:rPr lang="uk-UA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ровести оцінку впливу застосування штучного інтелекту на якість життя користувачів, включаючи економію часу, зниження витрат та підвищення безпеки на кухні. 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6288439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альтернативний процес 3">
            <a:extLst>
              <a:ext uri="{FF2B5EF4-FFF2-40B4-BE49-F238E27FC236}">
                <a16:creationId xmlns:a16="http://schemas.microsoft.com/office/drawing/2014/main" id="{D632E22D-A5B4-C7FB-2844-DC1CA8F2916E}"/>
              </a:ext>
            </a:extLst>
          </p:cNvPr>
          <p:cNvSpPr/>
          <p:nvPr/>
        </p:nvSpPr>
        <p:spPr>
          <a:xfrm>
            <a:off x="4322064" y="475488"/>
            <a:ext cx="3145536" cy="1365504"/>
          </a:xfrm>
          <a:prstGeom prst="flowChartAlternateProcess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/>
              <a:t>ШТУЧНИЙ ІНТЕЛЕКТ </a:t>
            </a:r>
          </a:p>
          <a:p>
            <a:pPr algn="ctr"/>
            <a:r>
              <a:rPr lang="uk-UA" dirty="0"/>
              <a:t>НА КУХНІ</a:t>
            </a:r>
          </a:p>
        </p:txBody>
      </p:sp>
      <p:sp>
        <p:nvSpPr>
          <p:cNvPr id="5" name="Блок-схема: альтернативний процес 4">
            <a:extLst>
              <a:ext uri="{FF2B5EF4-FFF2-40B4-BE49-F238E27FC236}">
                <a16:creationId xmlns:a16="http://schemas.microsoft.com/office/drawing/2014/main" id="{D331B5DA-46B9-960A-4074-C203098503E6}"/>
              </a:ext>
            </a:extLst>
          </p:cNvPr>
          <p:cNvSpPr/>
          <p:nvPr/>
        </p:nvSpPr>
        <p:spPr>
          <a:xfrm>
            <a:off x="280416" y="2718816"/>
            <a:ext cx="2743200" cy="1499616"/>
          </a:xfrm>
          <a:prstGeom prst="flowChartAlternateProcess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/>
              <a:t>ШТУЧНИЙ ІНТЕЛЕКТ </a:t>
            </a:r>
          </a:p>
          <a:p>
            <a:pPr algn="ctr"/>
            <a:r>
              <a:rPr lang="uk-UA" dirty="0"/>
              <a:t>В КУЛІНАРІЇ</a:t>
            </a:r>
          </a:p>
        </p:txBody>
      </p:sp>
      <p:sp>
        <p:nvSpPr>
          <p:cNvPr id="6" name="Блок-схема: альтернативний процес 5">
            <a:extLst>
              <a:ext uri="{FF2B5EF4-FFF2-40B4-BE49-F238E27FC236}">
                <a16:creationId xmlns:a16="http://schemas.microsoft.com/office/drawing/2014/main" id="{8031ACE3-B939-598E-B8FD-292A340D2F18}"/>
              </a:ext>
            </a:extLst>
          </p:cNvPr>
          <p:cNvSpPr/>
          <p:nvPr/>
        </p:nvSpPr>
        <p:spPr>
          <a:xfrm>
            <a:off x="4443984" y="2743200"/>
            <a:ext cx="3023616" cy="1499616"/>
          </a:xfrm>
          <a:prstGeom prst="flowChartAlternateProcess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/>
              <a:t>ГІГІЄНА ТА БЕЗПЕКА</a:t>
            </a:r>
          </a:p>
        </p:txBody>
      </p:sp>
      <p:sp>
        <p:nvSpPr>
          <p:cNvPr id="7" name="Блок-схема: альтернативний процес 6">
            <a:extLst>
              <a:ext uri="{FF2B5EF4-FFF2-40B4-BE49-F238E27FC236}">
                <a16:creationId xmlns:a16="http://schemas.microsoft.com/office/drawing/2014/main" id="{EF12CDE4-3657-7934-514B-A48F09F4D634}"/>
              </a:ext>
            </a:extLst>
          </p:cNvPr>
          <p:cNvSpPr/>
          <p:nvPr/>
        </p:nvSpPr>
        <p:spPr>
          <a:xfrm>
            <a:off x="8887968" y="2718816"/>
            <a:ext cx="3023616" cy="1499616"/>
          </a:xfrm>
          <a:prstGeom prst="flowChartAlternateProcess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/>
              <a:t>ЕКОНОМІЯ ЧАСУ І РЕСУРСІВ</a:t>
            </a:r>
          </a:p>
        </p:txBody>
      </p:sp>
      <p:sp>
        <p:nvSpPr>
          <p:cNvPr id="8" name="Блок-схема: альтернативний процес 7">
            <a:extLst>
              <a:ext uri="{FF2B5EF4-FFF2-40B4-BE49-F238E27FC236}">
                <a16:creationId xmlns:a16="http://schemas.microsoft.com/office/drawing/2014/main" id="{DEF99AC4-AF5F-65AC-2869-5BE15AFE972F}"/>
              </a:ext>
            </a:extLst>
          </p:cNvPr>
          <p:cNvSpPr/>
          <p:nvPr/>
        </p:nvSpPr>
        <p:spPr>
          <a:xfrm>
            <a:off x="2231136" y="5120640"/>
            <a:ext cx="2743200" cy="1365504"/>
          </a:xfrm>
          <a:prstGeom prst="flowChartAlternateProcess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/>
              <a:t>РОЗУМНІ КУХОННІ </a:t>
            </a:r>
          </a:p>
          <a:p>
            <a:pPr algn="ctr"/>
            <a:r>
              <a:rPr lang="uk-UA" dirty="0"/>
              <a:t>ПРИЛАДИ</a:t>
            </a:r>
          </a:p>
        </p:txBody>
      </p:sp>
      <p:sp>
        <p:nvSpPr>
          <p:cNvPr id="9" name="Блок-схема: альтернативний процес 8">
            <a:extLst>
              <a:ext uri="{FF2B5EF4-FFF2-40B4-BE49-F238E27FC236}">
                <a16:creationId xmlns:a16="http://schemas.microsoft.com/office/drawing/2014/main" id="{42314B4F-FABE-CDF5-84A8-C0E32271BF4E}"/>
              </a:ext>
            </a:extLst>
          </p:cNvPr>
          <p:cNvSpPr/>
          <p:nvPr/>
        </p:nvSpPr>
        <p:spPr>
          <a:xfrm>
            <a:off x="7071360" y="5108448"/>
            <a:ext cx="2401824" cy="1377696"/>
          </a:xfrm>
          <a:prstGeom prst="flowChartAlternateProcess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/>
              <a:t>РОБОТИ-КУХАРІ</a:t>
            </a:r>
          </a:p>
        </p:txBody>
      </p:sp>
      <p:sp>
        <p:nvSpPr>
          <p:cNvPr id="10" name="Стрілка: униз 9">
            <a:extLst>
              <a:ext uri="{FF2B5EF4-FFF2-40B4-BE49-F238E27FC236}">
                <a16:creationId xmlns:a16="http://schemas.microsoft.com/office/drawing/2014/main" id="{A06F95FE-23A0-4F83-A1E3-E228F5C3306B}"/>
              </a:ext>
            </a:extLst>
          </p:cNvPr>
          <p:cNvSpPr/>
          <p:nvPr/>
        </p:nvSpPr>
        <p:spPr>
          <a:xfrm>
            <a:off x="5510784" y="1877568"/>
            <a:ext cx="841248" cy="84124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2" name="Стрілка: вправо з вирізом 11">
            <a:extLst>
              <a:ext uri="{FF2B5EF4-FFF2-40B4-BE49-F238E27FC236}">
                <a16:creationId xmlns:a16="http://schemas.microsoft.com/office/drawing/2014/main" id="{FE9E4D41-735E-3022-537A-473E015CB03C}"/>
              </a:ext>
            </a:extLst>
          </p:cNvPr>
          <p:cNvSpPr/>
          <p:nvPr/>
        </p:nvSpPr>
        <p:spPr>
          <a:xfrm rot="1406819">
            <a:off x="7396970" y="1862201"/>
            <a:ext cx="2023872" cy="621792"/>
          </a:xfrm>
          <a:prstGeom prst="notched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4" name="Стрілка: вправо з вирізом 13">
            <a:extLst>
              <a:ext uri="{FF2B5EF4-FFF2-40B4-BE49-F238E27FC236}">
                <a16:creationId xmlns:a16="http://schemas.microsoft.com/office/drawing/2014/main" id="{9661DCD9-F709-8248-0E6D-FAAB236DA5D9}"/>
              </a:ext>
            </a:extLst>
          </p:cNvPr>
          <p:cNvSpPr/>
          <p:nvPr/>
        </p:nvSpPr>
        <p:spPr>
          <a:xfrm rot="9038220">
            <a:off x="2562857" y="1888945"/>
            <a:ext cx="1909069" cy="621792"/>
          </a:xfrm>
          <a:prstGeom prst="notched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5" name="Стрілка: вправо з вирізом 14">
            <a:extLst>
              <a:ext uri="{FF2B5EF4-FFF2-40B4-BE49-F238E27FC236}">
                <a16:creationId xmlns:a16="http://schemas.microsoft.com/office/drawing/2014/main" id="{A0CE713C-1A3E-CEF3-CB7B-6D99BD363ABF}"/>
              </a:ext>
            </a:extLst>
          </p:cNvPr>
          <p:cNvSpPr/>
          <p:nvPr/>
        </p:nvSpPr>
        <p:spPr>
          <a:xfrm rot="4226940">
            <a:off x="6462961" y="3115692"/>
            <a:ext cx="2899184" cy="626615"/>
          </a:xfrm>
          <a:prstGeom prst="notched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6" name="Стрілка: вправо з вирізом 15">
            <a:extLst>
              <a:ext uri="{FF2B5EF4-FFF2-40B4-BE49-F238E27FC236}">
                <a16:creationId xmlns:a16="http://schemas.microsoft.com/office/drawing/2014/main" id="{53D31F0C-1126-6355-FA21-20FC718E4E6A}"/>
              </a:ext>
            </a:extLst>
          </p:cNvPr>
          <p:cNvSpPr/>
          <p:nvPr/>
        </p:nvSpPr>
        <p:spPr>
          <a:xfrm rot="6941251">
            <a:off x="2445854" y="2994479"/>
            <a:ext cx="2899184" cy="626615"/>
          </a:xfrm>
          <a:prstGeom prst="notched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373880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E80539B-8ABA-01E1-6F27-A22734D527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244" y="256732"/>
            <a:ext cx="7116168" cy="634453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B8269EF-56CC-AB44-D5E1-B73B9A1B48BA}"/>
              </a:ext>
            </a:extLst>
          </p:cNvPr>
          <p:cNvSpPr txBox="1"/>
          <p:nvPr/>
        </p:nvSpPr>
        <p:spPr>
          <a:xfrm>
            <a:off x="7522464" y="1705450"/>
            <a:ext cx="4460292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dirty="0"/>
              <a:t>Штучний Інтелект здатен створювати індивідуальні меню відповідно до ваших потреб. Ви можете обрати: </a:t>
            </a:r>
          </a:p>
          <a:p>
            <a:pPr marL="285750" indent="-285750">
              <a:buFontTx/>
              <a:buChar char="-"/>
            </a:pPr>
            <a:r>
              <a:rPr lang="uk-UA" sz="2000" dirty="0"/>
              <a:t>тип дієти</a:t>
            </a:r>
          </a:p>
          <a:p>
            <a:pPr marL="285750" indent="-285750">
              <a:buFontTx/>
              <a:buChar char="-"/>
            </a:pPr>
            <a:r>
              <a:rPr lang="uk-UA" sz="2000" dirty="0"/>
              <a:t>кількість калорій на день</a:t>
            </a:r>
          </a:p>
          <a:p>
            <a:pPr marL="285750" indent="-285750">
              <a:buFontTx/>
              <a:buChar char="-"/>
            </a:pPr>
            <a:r>
              <a:rPr lang="uk-UA" sz="2000" dirty="0"/>
              <a:t>кількість прийомів їжі на день</a:t>
            </a:r>
          </a:p>
          <a:p>
            <a:pPr marL="285750" indent="-285750">
              <a:buFontTx/>
              <a:buChar char="-"/>
            </a:pPr>
            <a:r>
              <a:rPr lang="uk-UA" sz="2000" dirty="0"/>
              <a:t>виключити певні інгредієнти </a:t>
            </a:r>
          </a:p>
          <a:p>
            <a:pPr marL="285750" indent="-285750">
              <a:buFontTx/>
              <a:buChar char="-"/>
            </a:pPr>
            <a:r>
              <a:rPr lang="uk-UA" sz="2000" dirty="0"/>
              <a:t>тип кухні(італійська , китайська тощо)</a:t>
            </a:r>
          </a:p>
          <a:p>
            <a:pPr marL="285750" indent="-285750">
              <a:buFontTx/>
              <a:buChar char="-"/>
            </a:pPr>
            <a:r>
              <a:rPr lang="uk-UA" sz="2000" dirty="0"/>
              <a:t>додати мікроелементи</a:t>
            </a:r>
          </a:p>
          <a:p>
            <a:pPr marL="285750" indent="-285750">
              <a:buFontTx/>
              <a:buChar char="-"/>
            </a:pPr>
            <a:endParaRPr lang="uk-UA" b="1" dirty="0"/>
          </a:p>
        </p:txBody>
      </p:sp>
    </p:spTree>
    <p:extLst>
      <p:ext uri="{BB962C8B-B14F-4D97-AF65-F5344CB8AC3E}">
        <p14:creationId xmlns:p14="http://schemas.microsoft.com/office/powerpoint/2010/main" val="5468305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63432FC-9062-C88E-717C-0F50A3957C33}"/>
              </a:ext>
            </a:extLst>
          </p:cNvPr>
          <p:cNvSpPr txBox="1"/>
          <p:nvPr/>
        </p:nvSpPr>
        <p:spPr>
          <a:xfrm>
            <a:off x="2279904" y="97536"/>
            <a:ext cx="726643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400" dirty="0"/>
              <a:t>БЕЗПЕКА НА КУХНІ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EE0607E-7D73-7180-B22C-1AD296419EB1}"/>
              </a:ext>
            </a:extLst>
          </p:cNvPr>
          <p:cNvSpPr txBox="1"/>
          <p:nvPr/>
        </p:nvSpPr>
        <p:spPr>
          <a:xfrm>
            <a:off x="0" y="948690"/>
            <a:ext cx="76200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i="0" dirty="0">
                <a:solidFill>
                  <a:srgbClr val="3C4043"/>
                </a:solidFill>
                <a:effectLst/>
                <a:cs typeface="Times New Roman" panose="02020603050405020304" pitchFamily="18" charset="0"/>
              </a:rPr>
              <a:t>Моніторинг температури</a:t>
            </a:r>
            <a:r>
              <a:rPr lang="uk-UA" b="0" i="0" dirty="0">
                <a:solidFill>
                  <a:srgbClr val="3C4043"/>
                </a:solidFill>
                <a:effectLst/>
                <a:cs typeface="Times New Roman" panose="02020603050405020304" pitchFamily="18" charset="0"/>
              </a:rPr>
              <a:t>: </a:t>
            </a:r>
            <a:r>
              <a:rPr lang="en-US" b="0" i="0" dirty="0">
                <a:solidFill>
                  <a:srgbClr val="3C4043"/>
                </a:solidFill>
                <a:effectLst/>
                <a:cs typeface="Times New Roman" panose="02020603050405020304" pitchFamily="18" charset="0"/>
              </a:rPr>
              <a:t>AI </a:t>
            </a:r>
            <a:r>
              <a:rPr lang="uk-UA" b="0" i="0" dirty="0">
                <a:solidFill>
                  <a:srgbClr val="3C4043"/>
                </a:solidFill>
                <a:effectLst/>
                <a:cs typeface="Times New Roman" panose="02020603050405020304" pitchFamily="18" charset="0"/>
              </a:rPr>
              <a:t>можна використовувати для моніторингу та контролю температури їжі та кухонного обладнання в режимі реального часу. </a:t>
            </a:r>
          </a:p>
          <a:p>
            <a:endParaRPr lang="uk-UA" dirty="0">
              <a:solidFill>
                <a:srgbClr val="3C4043"/>
              </a:solidFill>
              <a:cs typeface="Times New Roman" panose="02020603050405020304" pitchFamily="18" charset="0"/>
            </a:endParaRPr>
          </a:p>
          <a:p>
            <a:r>
              <a:rPr lang="uk-UA" b="1" i="0" dirty="0">
                <a:solidFill>
                  <a:srgbClr val="3C4043"/>
                </a:solidFill>
                <a:effectLst/>
                <a:cs typeface="Times New Roman" panose="02020603050405020304" pitchFamily="18" charset="0"/>
              </a:rPr>
              <a:t>Виявлення вогню та диму: </a:t>
            </a:r>
            <a:r>
              <a:rPr lang="uk-UA" b="0" i="0" dirty="0">
                <a:solidFill>
                  <a:srgbClr val="3C4043"/>
                </a:solidFill>
                <a:effectLst/>
                <a:cs typeface="Times New Roman" panose="02020603050405020304" pitchFamily="18" charset="0"/>
              </a:rPr>
              <a:t>системи ШІ можуть точно виявляти ознаки диму та вогню, негайно надсилаючи сповіщення. Це дозволяє швидко реагувати, щоб мінімізувати шкоду та забезпечити безпеку персоналу та клієнтів. </a:t>
            </a:r>
          </a:p>
          <a:p>
            <a:endParaRPr lang="uk-UA" b="0" i="0" dirty="0">
              <a:solidFill>
                <a:srgbClr val="3C4043"/>
              </a:solidFill>
              <a:effectLst/>
              <a:cs typeface="Times New Roman" panose="02020603050405020304" pitchFamily="18" charset="0"/>
            </a:endParaRPr>
          </a:p>
          <a:p>
            <a:r>
              <a:rPr lang="uk-UA" b="1" i="0" dirty="0">
                <a:solidFill>
                  <a:srgbClr val="3C4043"/>
                </a:solidFill>
                <a:effectLst/>
                <a:cs typeface="Times New Roman" panose="02020603050405020304" pitchFamily="18" charset="0"/>
              </a:rPr>
              <a:t>Контроль якості інгредієнтів: </a:t>
            </a:r>
            <a:r>
              <a:rPr lang="en-US" b="0" i="0" dirty="0">
                <a:solidFill>
                  <a:srgbClr val="3C4043"/>
                </a:solidFill>
                <a:effectLst/>
                <a:cs typeface="Times New Roman" panose="02020603050405020304" pitchFamily="18" charset="0"/>
              </a:rPr>
              <a:t>AI </a:t>
            </a:r>
            <a:r>
              <a:rPr lang="uk-UA" b="0" i="0" dirty="0">
                <a:solidFill>
                  <a:srgbClr val="3C4043"/>
                </a:solidFill>
                <a:effectLst/>
                <a:cs typeface="Times New Roman" panose="02020603050405020304" pitchFamily="18" charset="0"/>
              </a:rPr>
              <a:t>може аналізувати якість інгредієнтів за допомогою камер і датчиків, щоб виявити ознаки псування, забруднення чи інші проблеми.</a:t>
            </a:r>
          </a:p>
          <a:p>
            <a:endParaRPr lang="uk-UA" dirty="0">
              <a:solidFill>
                <a:srgbClr val="3C4043"/>
              </a:solidFill>
              <a:cs typeface="Times New Roman" panose="02020603050405020304" pitchFamily="18" charset="0"/>
            </a:endParaRPr>
          </a:p>
          <a:p>
            <a:r>
              <a:rPr lang="uk-UA" b="1" i="0" dirty="0">
                <a:solidFill>
                  <a:srgbClr val="3C4043"/>
                </a:solidFill>
                <a:effectLst/>
                <a:cs typeface="Times New Roman" panose="02020603050405020304" pitchFamily="18" charset="0"/>
              </a:rPr>
              <a:t>Автоматизація процесу прибиранн</a:t>
            </a:r>
            <a:r>
              <a:rPr lang="uk-UA" i="0" dirty="0">
                <a:solidFill>
                  <a:srgbClr val="3C4043"/>
                </a:solidFill>
                <a:effectLst/>
                <a:cs typeface="Times New Roman" panose="02020603050405020304" pitchFamily="18" charset="0"/>
              </a:rPr>
              <a:t>я: </a:t>
            </a:r>
            <a:r>
              <a:rPr lang="uk-UA" b="0" i="0" dirty="0">
                <a:solidFill>
                  <a:srgbClr val="3C4043"/>
                </a:solidFill>
                <a:effectLst/>
                <a:cs typeface="Times New Roman" panose="02020603050405020304" pitchFamily="18" charset="0"/>
              </a:rPr>
              <a:t>штучний інтелект може оптимізувати та автоматизувати процеси прибирання, забезпечуючи ефективну та регулярну дезінфекцію всіх зон кухні. </a:t>
            </a:r>
          </a:p>
          <a:p>
            <a:endParaRPr lang="uk-UA" dirty="0">
              <a:solidFill>
                <a:srgbClr val="3C4043"/>
              </a:solidFill>
              <a:cs typeface="Times New Roman" panose="02020603050405020304" pitchFamily="18" charset="0"/>
            </a:endParaRPr>
          </a:p>
          <a:p>
            <a:r>
              <a:rPr lang="uk-UA" b="1" i="0" dirty="0">
                <a:solidFill>
                  <a:srgbClr val="3C4043"/>
                </a:solidFill>
                <a:effectLst/>
                <a:cs typeface="Times New Roman" panose="02020603050405020304" pitchFamily="18" charset="0"/>
              </a:rPr>
              <a:t>Навчання та підвищення обізнаності: </a:t>
            </a:r>
            <a:r>
              <a:rPr lang="uk-UA" b="0" i="0" dirty="0">
                <a:solidFill>
                  <a:srgbClr val="3C4043"/>
                </a:solidFill>
                <a:effectLst/>
                <a:cs typeface="Times New Roman" panose="02020603050405020304" pitchFamily="18" charset="0"/>
              </a:rPr>
              <a:t>штучний інтелект можна використовувати для створення персоналізованих програм навчання для персоналу кухні, зосереджуючись на техніці безпеки та правильних процедурах. </a:t>
            </a:r>
            <a:endParaRPr lang="uk-UA" dirty="0">
              <a:cs typeface="Times New Roman" panose="02020603050405020304" pitchFamily="18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D1BB685-565F-EEC5-D4A5-15E2F1BE4D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0" y="2026348"/>
            <a:ext cx="4514850" cy="3000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90879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07E7AFF-DE2F-4E09-D496-0DC48F4AA2A7}"/>
              </a:ext>
            </a:extLst>
          </p:cNvPr>
          <p:cNvSpPr txBox="1"/>
          <p:nvPr/>
        </p:nvSpPr>
        <p:spPr>
          <a:xfrm>
            <a:off x="1255776" y="316992"/>
            <a:ext cx="92049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400" dirty="0"/>
              <a:t>ЕКОНОМІЯ ЧАСУ ТА РЕСУРСІВ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F8D7CA0-6417-0FED-D2D3-9096E96872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353" y="2181023"/>
            <a:ext cx="6565730" cy="369322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2109D90-E3BE-3889-208F-409BE50E1040}"/>
              </a:ext>
            </a:extLst>
          </p:cNvPr>
          <p:cNvSpPr txBox="1"/>
          <p:nvPr/>
        </p:nvSpPr>
        <p:spPr>
          <a:xfrm>
            <a:off x="6937248" y="2548703"/>
            <a:ext cx="5105399" cy="29578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uk-UA" dirty="0"/>
              <a:t>ГОЛОСОВІ ПОМІЧНИКИ НА БАЗІ ШТУЧНОГО ІНТЕЛЕКТУ ДОЗВОЛЯЮТЬ ЗА КЕРУВАТИ ПІДКЛЮЧЕНИМИ ПРИСТРОЯМИ: КАВОВАРКИ, МІКРОХВИЛЬОВКИ, ДУХОВІ ПЕЧІ, ТОЩО.</a:t>
            </a:r>
          </a:p>
          <a:p>
            <a:pPr algn="just">
              <a:lnSpc>
                <a:spcPct val="150000"/>
              </a:lnSpc>
            </a:pPr>
            <a:r>
              <a:rPr lang="uk-UA" dirty="0"/>
              <a:t>ДОПОМОЖУТЬ СКЛАСТИ СПИСОК ЗАКУПІВ</a:t>
            </a:r>
          </a:p>
          <a:p>
            <a:pPr algn="just">
              <a:lnSpc>
                <a:spcPct val="150000"/>
              </a:lnSpc>
            </a:pPr>
            <a:r>
              <a:rPr lang="uk-UA" dirty="0"/>
              <a:t>СТЕЖИТИ ЗА ЗАПАСАМИ ТА ДАВАТИ КУЛІНАРНІ РЕКОМЕНДАЦІЇ</a:t>
            </a:r>
          </a:p>
        </p:txBody>
      </p:sp>
    </p:spTree>
    <p:extLst>
      <p:ext uri="{BB962C8B-B14F-4D97-AF65-F5344CB8AC3E}">
        <p14:creationId xmlns:p14="http://schemas.microsoft.com/office/powerpoint/2010/main" val="40582822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F58456B-E2A3-4F35-5DF1-B9AE35297BFB}"/>
              </a:ext>
            </a:extLst>
          </p:cNvPr>
          <p:cNvSpPr txBox="1"/>
          <p:nvPr/>
        </p:nvSpPr>
        <p:spPr>
          <a:xfrm>
            <a:off x="2267712" y="487680"/>
            <a:ext cx="76809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400" dirty="0"/>
              <a:t>РОЗУМНІ КУХОННІ ПРИЛАДИ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712184D-4A3D-95D9-1DD8-6AB6BE7DC8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91909" y="1633069"/>
            <a:ext cx="3982006" cy="398200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661C18D-0573-260C-837F-F92735D91C66}"/>
              </a:ext>
            </a:extLst>
          </p:cNvPr>
          <p:cNvSpPr txBox="1"/>
          <p:nvPr/>
        </p:nvSpPr>
        <p:spPr>
          <a:xfrm>
            <a:off x="462827" y="1777412"/>
            <a:ext cx="6559296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b="1" dirty="0"/>
              <a:t>Розумні печі: </a:t>
            </a:r>
            <a:r>
              <a:rPr lang="uk-UA" dirty="0"/>
              <a:t>розпізнають інгредієнти за допомогою комп’ютерного зору, що дозволяє їм змінювати умови приготування для найкращих результатів.</a:t>
            </a:r>
          </a:p>
          <a:p>
            <a:endParaRPr lang="uk-UA" dirty="0"/>
          </a:p>
          <a:p>
            <a:pPr algn="just"/>
            <a:r>
              <a:rPr lang="uk-UA" b="1" dirty="0"/>
              <a:t>Духові шафи з штучним інтелектом: </a:t>
            </a:r>
            <a:r>
              <a:rPr lang="uk-UA" dirty="0"/>
              <a:t>пропонують методи приготування, налаштування та комбінації компонентів на основі смаків і дієтичних потреб людини</a:t>
            </a:r>
          </a:p>
          <a:p>
            <a:endParaRPr lang="uk-UA" dirty="0"/>
          </a:p>
          <a:p>
            <a:pPr algn="just"/>
            <a:r>
              <a:rPr lang="uk-UA" b="1" dirty="0"/>
              <a:t>Інтелектуальний холодильник: </a:t>
            </a:r>
            <a:r>
              <a:rPr lang="uk-UA" dirty="0"/>
              <a:t>створює списки покупок і сповіщення про нестачу запасів або продукти, термін придатності яких закінчився. Це базується на даних про продукти харчування, терміни придатності та тенденції споживання. </a:t>
            </a:r>
          </a:p>
        </p:txBody>
      </p:sp>
    </p:spTree>
    <p:extLst>
      <p:ext uri="{BB962C8B-B14F-4D97-AF65-F5344CB8AC3E}">
        <p14:creationId xmlns:p14="http://schemas.microsoft.com/office/powerpoint/2010/main" val="17781356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183B8BE-CECA-291F-EB3F-DB02061560E0}"/>
              </a:ext>
            </a:extLst>
          </p:cNvPr>
          <p:cNvSpPr txBox="1"/>
          <p:nvPr/>
        </p:nvSpPr>
        <p:spPr>
          <a:xfrm>
            <a:off x="1999488" y="256032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dirty="0"/>
              <a:t>	</a:t>
            </a:r>
            <a:r>
              <a:rPr lang="uk-UA" sz="4400" dirty="0"/>
              <a:t>РОБОТИ - КУХАРІ</a:t>
            </a:r>
            <a:endParaRPr lang="uk-UA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9BE6558-01BF-E88B-7E4D-30DB6D4179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112" y="1827455"/>
            <a:ext cx="7176705" cy="403689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96E6E75-A972-4BCE-3D73-DB9683EF782C}"/>
              </a:ext>
            </a:extLst>
          </p:cNvPr>
          <p:cNvSpPr txBox="1"/>
          <p:nvPr/>
        </p:nvSpPr>
        <p:spPr>
          <a:xfrm>
            <a:off x="7595616" y="1693473"/>
            <a:ext cx="432816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b="0" i="0" dirty="0">
                <a:effectLst/>
              </a:rPr>
              <a:t>Роботи-</a:t>
            </a:r>
            <a:r>
              <a:rPr lang="uk-UA" b="0" i="0" dirty="0" err="1">
                <a:effectLst/>
              </a:rPr>
              <a:t>кухарі</a:t>
            </a:r>
            <a:r>
              <a:rPr lang="uk-UA" b="0" i="0" dirty="0">
                <a:effectLst/>
              </a:rPr>
              <a:t> використовують поєднання апаратного та програмного забезпечення для відтворення дій людини на кухні. Апаратні компоненти зазвичай включають одну або кілька шарнірних рук. Ці роботи використовуються через їхню підвищену спритність – важливий набір навичок для приготування їжі.</a:t>
            </a:r>
          </a:p>
          <a:p>
            <a:pPr algn="just"/>
            <a:r>
              <a:rPr lang="uk-UA" i="0" dirty="0">
                <a:effectLst/>
              </a:rPr>
              <a:t>Приклади завдань включають: </a:t>
            </a:r>
          </a:p>
          <a:p>
            <a:pPr algn="just"/>
            <a:r>
              <a:rPr lang="uk-UA" i="0" dirty="0">
                <a:effectLst/>
              </a:rPr>
              <a:t>- подрібнення овочів</a:t>
            </a:r>
          </a:p>
          <a:p>
            <a:pPr algn="just"/>
            <a:r>
              <a:rPr lang="uk-UA" dirty="0"/>
              <a:t>- п</a:t>
            </a:r>
            <a:r>
              <a:rPr lang="uk-UA" i="0" dirty="0">
                <a:effectLst/>
              </a:rPr>
              <a:t>еремішування інгредієнтів </a:t>
            </a:r>
          </a:p>
          <a:p>
            <a:pPr algn="just"/>
            <a:r>
              <a:rPr lang="uk-UA" dirty="0"/>
              <a:t>- в</a:t>
            </a:r>
            <a:r>
              <a:rPr lang="uk-UA" i="0" dirty="0">
                <a:effectLst/>
              </a:rPr>
              <a:t>ипічка </a:t>
            </a:r>
          </a:p>
          <a:p>
            <a:pPr algn="just"/>
            <a:r>
              <a:rPr lang="uk-UA" dirty="0"/>
              <a:t>- с</a:t>
            </a:r>
            <a:r>
              <a:rPr lang="uk-UA" i="0" dirty="0">
                <a:effectLst/>
              </a:rPr>
              <a:t>маження на грилі </a:t>
            </a:r>
          </a:p>
          <a:p>
            <a:pPr algn="just"/>
            <a:r>
              <a:rPr lang="uk-UA" dirty="0"/>
              <a:t>- п</a:t>
            </a:r>
            <a:r>
              <a:rPr lang="uk-UA" i="0" dirty="0">
                <a:effectLst/>
              </a:rPr>
              <a:t>ошук інгредієнтів </a:t>
            </a:r>
          </a:p>
          <a:p>
            <a:pPr algn="just"/>
            <a:r>
              <a:rPr lang="uk-UA" i="0" dirty="0">
                <a:effectLst/>
              </a:rPr>
              <a:t>- приготування їжі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4853897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B134C0F-4D17-3005-0E1F-F4C529DC9F58}"/>
              </a:ext>
            </a:extLst>
          </p:cNvPr>
          <p:cNvSpPr txBox="1"/>
          <p:nvPr/>
        </p:nvSpPr>
        <p:spPr>
          <a:xfrm>
            <a:off x="731520" y="475488"/>
            <a:ext cx="111312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400" dirty="0"/>
              <a:t>МАЙБУТНЄ ШТУЧНОГО ІНТЕЛЕКТУ НА КУХНІ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6DAFE52-B86C-580C-8721-2989B72DC3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2950" y="1365504"/>
            <a:ext cx="7024914" cy="516331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0B134A0-20B9-1754-B3CD-6419540A8FB8}"/>
              </a:ext>
            </a:extLst>
          </p:cNvPr>
          <p:cNvSpPr txBox="1"/>
          <p:nvPr/>
        </p:nvSpPr>
        <p:spPr>
          <a:xfrm>
            <a:off x="231648" y="1572768"/>
            <a:ext cx="4462272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 err="1"/>
              <a:t>Гіперперсоналізація</a:t>
            </a:r>
            <a:r>
              <a:rPr lang="uk-UA" b="1" dirty="0"/>
              <a:t>: </a:t>
            </a:r>
            <a:r>
              <a:rPr lang="uk-UA" dirty="0"/>
              <a:t>майбутні гаджети зможуть аналізувати харчові потреби та вподобання, щоб створювати повністю персоналізовані плани харчування.</a:t>
            </a:r>
            <a:endParaRPr lang="en-US" dirty="0"/>
          </a:p>
          <a:p>
            <a:endParaRPr lang="en-US" dirty="0"/>
          </a:p>
          <a:p>
            <a:r>
              <a:rPr lang="uk-UA" b="1" dirty="0"/>
              <a:t>Покращена екологічність: </a:t>
            </a:r>
            <a:r>
              <a:rPr lang="uk-UA" dirty="0"/>
              <a:t>штучний інтелект може оптимізувати споживання енергії в приладах і сприяти безвідходним технологіям приготування їжі. </a:t>
            </a:r>
            <a:endParaRPr lang="en-US" dirty="0"/>
          </a:p>
          <a:p>
            <a:endParaRPr lang="en-US" dirty="0"/>
          </a:p>
          <a:p>
            <a:r>
              <a:rPr lang="uk-UA" b="1" dirty="0"/>
              <a:t>Глобальне підключення: </a:t>
            </a:r>
            <a:r>
              <a:rPr lang="uk-UA" dirty="0"/>
              <a:t>завдяки прогресу в ІНТЕРНЕТІ РЕЧЕЙ</a:t>
            </a:r>
            <a:r>
              <a:rPr lang="en-US" dirty="0"/>
              <a:t> </a:t>
            </a:r>
            <a:r>
              <a:rPr lang="uk-UA" dirty="0"/>
              <a:t>розумні кухні будуть безперешкодно з’єднуватися з іншими аспектами розумних будинків, створюючи інтегрований досвід життя</a:t>
            </a:r>
          </a:p>
        </p:txBody>
      </p:sp>
    </p:spTree>
    <p:extLst>
      <p:ext uri="{BB962C8B-B14F-4D97-AF65-F5344CB8AC3E}">
        <p14:creationId xmlns:p14="http://schemas.microsoft.com/office/powerpoint/2010/main" val="34887997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A75DE0B-83DA-4459-987D-3E94C67ED95E}"/>
              </a:ext>
            </a:extLst>
          </p:cNvPr>
          <p:cNvSpPr txBox="1"/>
          <p:nvPr/>
        </p:nvSpPr>
        <p:spPr>
          <a:xfrm>
            <a:off x="2649474" y="280416"/>
            <a:ext cx="71445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400" b="1" dirty="0"/>
              <a:t>ВИСНОВКИ</a:t>
            </a:r>
            <a:r>
              <a:rPr lang="uk-UA" dirty="0"/>
              <a:t>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6607905-67FE-D478-6816-C37F452F60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" y="1617486"/>
            <a:ext cx="6183249" cy="463091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BEF3221-16CD-43B6-1C07-98D5590505A3}"/>
              </a:ext>
            </a:extLst>
          </p:cNvPr>
          <p:cNvSpPr txBox="1"/>
          <p:nvPr/>
        </p:nvSpPr>
        <p:spPr>
          <a:xfrm>
            <a:off x="6510528" y="1158240"/>
            <a:ext cx="5352288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dirty="0"/>
              <a:t>Розумні кухонні гаджети на основі штучного інтелекту змінюють наш підхід до приготування їжі. </a:t>
            </a:r>
          </a:p>
          <a:p>
            <a:r>
              <a:rPr lang="uk-UA" dirty="0"/>
              <a:t>ПЛЮСИ:</a:t>
            </a:r>
          </a:p>
          <a:p>
            <a:r>
              <a:rPr lang="uk-UA" dirty="0"/>
              <a:t>-    Автоматизація процесу</a:t>
            </a:r>
          </a:p>
          <a:p>
            <a:pPr marL="285750" indent="-285750">
              <a:buFontTx/>
              <a:buChar char="-"/>
            </a:pPr>
            <a:r>
              <a:rPr lang="uk-UA" dirty="0"/>
              <a:t>Зручність та економія часи</a:t>
            </a:r>
          </a:p>
          <a:p>
            <a:pPr marL="285750" indent="-285750">
              <a:buFontTx/>
              <a:buChar char="-"/>
            </a:pPr>
            <a:r>
              <a:rPr lang="uk-UA" dirty="0"/>
              <a:t>Економія продуктів</a:t>
            </a:r>
          </a:p>
          <a:p>
            <a:pPr marL="285750" indent="-285750">
              <a:buFontTx/>
              <a:buChar char="-"/>
            </a:pPr>
            <a:r>
              <a:rPr lang="uk-UA" dirty="0"/>
              <a:t>Персоналізація харчування </a:t>
            </a:r>
          </a:p>
          <a:p>
            <a:pPr marL="285750" indent="-285750">
              <a:buFontTx/>
              <a:buChar char="-"/>
            </a:pPr>
            <a:r>
              <a:rPr lang="uk-UA" dirty="0"/>
              <a:t>Різноманітність меню  </a:t>
            </a:r>
          </a:p>
          <a:p>
            <a:pPr marL="285750" indent="-285750">
              <a:buFontTx/>
              <a:buChar char="-"/>
            </a:pPr>
            <a:endParaRPr lang="uk-UA" dirty="0"/>
          </a:p>
          <a:p>
            <a:r>
              <a:rPr lang="uk-UA" dirty="0"/>
              <a:t>МІНУСИ</a:t>
            </a:r>
          </a:p>
          <a:p>
            <a:pPr marL="285750" indent="-285750">
              <a:buFontTx/>
              <a:buChar char="-"/>
            </a:pPr>
            <a:r>
              <a:rPr lang="uk-UA" dirty="0"/>
              <a:t>Вартість</a:t>
            </a:r>
          </a:p>
          <a:p>
            <a:r>
              <a:rPr lang="uk-UA" dirty="0"/>
              <a:t>-    Конфіденційність</a:t>
            </a:r>
          </a:p>
          <a:p>
            <a:pPr marL="285750" indent="-285750">
              <a:buFontTx/>
              <a:buChar char="-"/>
            </a:pPr>
            <a:endParaRPr lang="uk-UA" dirty="0"/>
          </a:p>
          <a:p>
            <a:pPr algn="just"/>
            <a:r>
              <a:rPr lang="uk-UA" dirty="0"/>
              <a:t>Незалежно від того, чи ви досвідчений шеф-кухар, чи хтось, кому важко кип’ятити воду, розумні кухонні гаджети зможуть запропонувати кожному рішення. Оскільки ці технології продовжують розвиватися, можливості для інновацій у світі кулінарії безмежні.. </a:t>
            </a:r>
          </a:p>
        </p:txBody>
      </p:sp>
    </p:spTree>
    <p:extLst>
      <p:ext uri="{BB962C8B-B14F-4D97-AF65-F5344CB8AC3E}">
        <p14:creationId xmlns:p14="http://schemas.microsoft.com/office/powerpoint/2010/main" val="26559414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74A4DDD-28B7-F8C4-4329-FCF68BBBE476}"/>
              </a:ext>
            </a:extLst>
          </p:cNvPr>
          <p:cNvSpPr txBox="1"/>
          <p:nvPr/>
        </p:nvSpPr>
        <p:spPr>
          <a:xfrm>
            <a:off x="560832" y="463296"/>
            <a:ext cx="11216640" cy="63401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b="1" dirty="0"/>
              <a:t>СПИСОК</a:t>
            </a:r>
            <a:r>
              <a:rPr lang="uk-UA" sz="3200" dirty="0"/>
              <a:t> </a:t>
            </a:r>
            <a:r>
              <a:rPr lang="uk-UA" sz="3200" b="1" dirty="0"/>
              <a:t>ВИКОРИСТАНИХ</a:t>
            </a:r>
            <a:r>
              <a:rPr lang="uk-UA" sz="3200" dirty="0"/>
              <a:t> </a:t>
            </a:r>
            <a:r>
              <a:rPr lang="uk-UA" sz="3200" b="1" dirty="0"/>
              <a:t>ДЖЕРЕЛ:</a:t>
            </a:r>
            <a:endParaRPr lang="en-US" sz="3200" b="1" dirty="0"/>
          </a:p>
          <a:p>
            <a:endParaRPr lang="en-US" sz="2400" b="1" dirty="0"/>
          </a:p>
          <a:p>
            <a:pPr marL="342900" indent="-342900">
              <a:buAutoNum type="arabicPeriod"/>
            </a:pPr>
            <a:r>
              <a:rPr lang="en-US" sz="1400" dirty="0">
                <a:effectLst/>
              </a:rPr>
              <a:t>10 Ways Artificial Intelligence Can Make Your Kitchen Smart .URL: </a:t>
            </a:r>
            <a:r>
              <a:rPr lang="en-US" sz="1400" u="sng" dirty="0">
                <a:solidFill>
                  <a:srgbClr val="00B0F0"/>
                </a:solidFill>
                <a:effectLst/>
              </a:rPr>
              <a:t>https://geekflare.com/ai/artificial-intelligence-makes-kitchen-smart/#ai-powered-voice-assistants</a:t>
            </a:r>
            <a:r>
              <a:rPr lang="en-US" sz="1400" dirty="0">
                <a:effectLst/>
              </a:rPr>
              <a:t> </a:t>
            </a:r>
            <a:r>
              <a:rPr lang="uk-UA" sz="1400" dirty="0">
                <a:effectLst/>
              </a:rPr>
              <a:t>дата звернення (02-04-2025) </a:t>
            </a:r>
            <a:endParaRPr lang="en-US" sz="1400" dirty="0">
              <a:effectLst/>
            </a:endParaRPr>
          </a:p>
          <a:p>
            <a:pPr marL="342900" indent="-342900">
              <a:buAutoNum type="arabicPeriod"/>
            </a:pPr>
            <a:endParaRPr lang="en-US" sz="1400" dirty="0">
              <a:effectLst/>
            </a:endParaRPr>
          </a:p>
          <a:p>
            <a:pPr marL="342900" indent="-342900">
              <a:buAutoNum type="arabicPeriod"/>
            </a:pPr>
            <a:r>
              <a:rPr lang="uk-UA" sz="1400" dirty="0">
                <a:effectLst/>
              </a:rPr>
              <a:t>19 </a:t>
            </a:r>
            <a:r>
              <a:rPr lang="en-US" sz="1400" dirty="0">
                <a:effectLst/>
              </a:rPr>
              <a:t>Best Smart Kitchen Gadgets that’ll make Your Lifestyle Smarter!.URL:</a:t>
            </a:r>
            <a:r>
              <a:rPr lang="en-US" sz="1400" u="sng" dirty="0">
                <a:solidFill>
                  <a:srgbClr val="00B0F0"/>
                </a:solidFill>
                <a:effectLst/>
              </a:rPr>
              <a:t>https://gharpedia.com/blog/smart-kitchen-gadgets/ </a:t>
            </a:r>
            <a:r>
              <a:rPr lang="en-US" sz="1400" dirty="0">
                <a:effectLst/>
              </a:rPr>
              <a:t>. </a:t>
            </a:r>
            <a:r>
              <a:rPr lang="uk-UA" sz="1400" dirty="0">
                <a:effectLst/>
              </a:rPr>
              <a:t>дата звернення (04-04-2025) </a:t>
            </a:r>
            <a:endParaRPr lang="en-US" sz="1400" dirty="0">
              <a:effectLst/>
            </a:endParaRPr>
          </a:p>
          <a:p>
            <a:pPr marL="342900" indent="-342900">
              <a:buAutoNum type="arabicPeriod"/>
            </a:pPr>
            <a:endParaRPr lang="en-US" sz="1400" dirty="0">
              <a:effectLst/>
            </a:endParaRPr>
          </a:p>
          <a:p>
            <a:pPr marL="342900" indent="-342900">
              <a:buAutoNum type="arabicPeriod"/>
            </a:pPr>
            <a:r>
              <a:rPr lang="en-US" sz="1400" dirty="0">
                <a:effectLst/>
              </a:rPr>
              <a:t>AI in the Kitchen: Revolutionizing the Culinary World. URL: </a:t>
            </a:r>
            <a:r>
              <a:rPr lang="en-US" sz="1400" u="sng" dirty="0">
                <a:solidFill>
                  <a:srgbClr val="00B0F0"/>
                </a:solidFill>
                <a:effectLst/>
              </a:rPr>
              <a:t>https://gourmetfoodfinder.com/2024/05/27/ai-in-the-kitchen-revolutionizing-the-culinary-world/</a:t>
            </a:r>
            <a:r>
              <a:rPr lang="en-US" sz="1400" dirty="0">
                <a:effectLst/>
              </a:rPr>
              <a:t> </a:t>
            </a:r>
            <a:r>
              <a:rPr lang="uk-UA" sz="1400" dirty="0">
                <a:effectLst/>
              </a:rPr>
              <a:t>дата звернення (02-04-2025) </a:t>
            </a:r>
            <a:endParaRPr lang="en-US" sz="1400" dirty="0">
              <a:effectLst/>
            </a:endParaRPr>
          </a:p>
          <a:p>
            <a:pPr marL="342900" indent="-342900">
              <a:buAutoNum type="arabicPeriod"/>
            </a:pPr>
            <a:endParaRPr lang="en-US" sz="1400" dirty="0">
              <a:effectLst/>
            </a:endParaRPr>
          </a:p>
          <a:p>
            <a:pPr marL="342900" indent="-342900">
              <a:buAutoNum type="arabicPeriod"/>
            </a:pPr>
            <a:r>
              <a:rPr lang="en-US" sz="1400" dirty="0">
                <a:effectLst/>
              </a:rPr>
              <a:t>Cooking Robots: Revolutionizing the Modern Kitchen. URL: </a:t>
            </a:r>
            <a:r>
              <a:rPr lang="en-US" sz="1400" u="sng" dirty="0">
                <a:solidFill>
                  <a:srgbClr val="00B0F0"/>
                </a:solidFill>
                <a:effectLst/>
              </a:rPr>
              <a:t>https://howtorobot.com/expert-insight/cooking-robots-revolutionizing-modern-kitchen </a:t>
            </a:r>
            <a:r>
              <a:rPr lang="en-US" sz="1400" dirty="0">
                <a:effectLst/>
              </a:rPr>
              <a:t>. </a:t>
            </a:r>
            <a:r>
              <a:rPr lang="uk-UA" sz="1400" dirty="0">
                <a:effectLst/>
              </a:rPr>
              <a:t>дата звернення (04-04-2025) </a:t>
            </a:r>
            <a:endParaRPr lang="en-US" sz="1400" dirty="0">
              <a:effectLst/>
            </a:endParaRPr>
          </a:p>
          <a:p>
            <a:pPr marL="342900" indent="-342900">
              <a:buAutoNum type="arabicPeriod"/>
            </a:pPr>
            <a:endParaRPr lang="en-US" sz="1400" dirty="0">
              <a:effectLst/>
            </a:endParaRPr>
          </a:p>
          <a:p>
            <a:pPr marL="342900" indent="-342900">
              <a:buAutoNum type="arabicPeriod"/>
            </a:pPr>
            <a:r>
              <a:rPr lang="en-US" sz="1400" dirty="0">
                <a:effectLst/>
              </a:rPr>
              <a:t>Get a Glimpse of the Next-generation Innovations on Display at Samsung’s Technology Showcase. URL: </a:t>
            </a:r>
            <a:r>
              <a:rPr lang="en-US" sz="1400" u="sng" dirty="0">
                <a:solidFill>
                  <a:srgbClr val="00B0F0"/>
                </a:solidFill>
                <a:effectLst/>
              </a:rPr>
              <a:t>https://news.samsung.com/global/get-a-glimpse-of-the-next-generation-innovations-on-display-at-samsungs-technology-showcase </a:t>
            </a:r>
            <a:r>
              <a:rPr lang="en-US" sz="1400" dirty="0">
                <a:effectLst/>
              </a:rPr>
              <a:t>. </a:t>
            </a:r>
            <a:r>
              <a:rPr lang="uk-UA" sz="1400" dirty="0">
                <a:effectLst/>
              </a:rPr>
              <a:t>дата звернення (02-04-2025) </a:t>
            </a:r>
            <a:endParaRPr lang="en-US" sz="1400" dirty="0">
              <a:effectLst/>
            </a:endParaRPr>
          </a:p>
          <a:p>
            <a:pPr marL="342900" indent="-342900">
              <a:buAutoNum type="arabicPeriod"/>
            </a:pPr>
            <a:endParaRPr lang="en-US" sz="1400" dirty="0">
              <a:effectLst/>
            </a:endParaRPr>
          </a:p>
          <a:p>
            <a:pPr marL="342900" indent="-342900">
              <a:buAutoNum type="arabicPeriod"/>
            </a:pPr>
            <a:r>
              <a:rPr lang="en-US" sz="1400" dirty="0">
                <a:effectLst/>
              </a:rPr>
              <a:t>How to use a meal plan generator. </a:t>
            </a:r>
            <a:r>
              <a:rPr lang="en-US" sz="1400" u="sng" dirty="0">
                <a:solidFill>
                  <a:srgbClr val="00B0F0"/>
                </a:solidFill>
                <a:effectLst/>
              </a:rPr>
              <a:t>URL: https://musely.ai/tools/meal-plan-generator#pll_switcher</a:t>
            </a:r>
            <a:r>
              <a:rPr lang="en-US" sz="1400" dirty="0">
                <a:effectLst/>
              </a:rPr>
              <a:t>  .</a:t>
            </a:r>
            <a:r>
              <a:rPr lang="uk-UA" sz="1400" dirty="0">
                <a:effectLst/>
              </a:rPr>
              <a:t>дата звернення (04-04-2025) </a:t>
            </a:r>
            <a:endParaRPr lang="en-US" sz="1400" dirty="0">
              <a:effectLst/>
            </a:endParaRPr>
          </a:p>
          <a:p>
            <a:pPr marL="342900" indent="-342900">
              <a:buAutoNum type="arabicPeriod"/>
            </a:pPr>
            <a:endParaRPr lang="en-US" sz="1400" dirty="0">
              <a:effectLst/>
            </a:endParaRPr>
          </a:p>
          <a:p>
            <a:pPr marL="342900" indent="-342900">
              <a:buAutoNum type="arabicPeriod"/>
            </a:pPr>
            <a:r>
              <a:rPr lang="en-US" sz="1400" dirty="0">
                <a:effectLst/>
              </a:rPr>
              <a:t>IoT-Enabled Refrigerator Temperature Monitoring: Ensuring Food Safety and Efficiency. URL: </a:t>
            </a:r>
            <a:r>
              <a:rPr lang="en-US" sz="1400" u="sng" dirty="0">
                <a:solidFill>
                  <a:srgbClr val="00B0F0"/>
                </a:solidFill>
                <a:effectLst/>
              </a:rPr>
              <a:t>https://tektronixllc.ae/refrigerator-freezer-monitoring-solutions-saudi-arabia-uae-qatar/</a:t>
            </a:r>
            <a:r>
              <a:rPr lang="en-US" sz="1400" dirty="0">
                <a:effectLst/>
              </a:rPr>
              <a:t> . </a:t>
            </a:r>
            <a:r>
              <a:rPr lang="uk-UA" sz="1400" dirty="0">
                <a:effectLst/>
              </a:rPr>
              <a:t>дата звернення (04-04-2025) </a:t>
            </a:r>
            <a:endParaRPr lang="en-US" sz="1400" dirty="0">
              <a:effectLst/>
            </a:endParaRPr>
          </a:p>
          <a:p>
            <a:pPr marL="342900" indent="-342900">
              <a:buAutoNum type="arabicPeriod"/>
            </a:pPr>
            <a:endParaRPr lang="en-US" sz="1400" dirty="0">
              <a:effectLst/>
            </a:endParaRPr>
          </a:p>
          <a:p>
            <a:pPr marL="342900" indent="-342900">
              <a:buAutoNum type="arabicPeriod"/>
            </a:pPr>
            <a:r>
              <a:rPr lang="en-US" sz="1400" dirty="0">
                <a:effectLst/>
              </a:rPr>
              <a:t>Revolutionizing Cuisine: How the Artificial Intelligence Kitchen is Changing the Way We Cook and Eat. URL: </a:t>
            </a:r>
            <a:r>
              <a:rPr lang="en-US" sz="1400" u="sng" dirty="0">
                <a:solidFill>
                  <a:srgbClr val="00B0F0"/>
                </a:solidFill>
                <a:effectLst/>
              </a:rPr>
              <a:t>https://www.thekitchentimes.com/2023/11/revolutionizing-cuisine-how-the-artificial-intelligence-kitchen-is-changing-the-way-we-cook-and-eat/ </a:t>
            </a:r>
            <a:r>
              <a:rPr lang="uk-UA" sz="1400" dirty="0">
                <a:effectLst/>
              </a:rPr>
              <a:t>дата звернення (03-04-2025)</a:t>
            </a:r>
            <a:endParaRPr lang="uk-UA" sz="1400" dirty="0"/>
          </a:p>
          <a:p>
            <a:endParaRPr lang="uk-UA" sz="1400" dirty="0"/>
          </a:p>
        </p:txBody>
      </p:sp>
    </p:spTree>
    <p:extLst>
      <p:ext uri="{BB962C8B-B14F-4D97-AF65-F5344CB8AC3E}">
        <p14:creationId xmlns:p14="http://schemas.microsoft.com/office/powerpoint/2010/main" val="9176138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</TotalTime>
  <Words>853</Words>
  <Application>Microsoft Office PowerPoint</Application>
  <PresentationFormat>Широкий екран</PresentationFormat>
  <Paragraphs>92</Paragraphs>
  <Slides>11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Segoe Sans</vt:lpstr>
      <vt:lpstr>Times New Roman</vt:lpstr>
      <vt:lpstr>Тема Office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Viktor Manger</dc:creator>
  <cp:lastModifiedBy>Viktor Manger</cp:lastModifiedBy>
  <cp:revision>2</cp:revision>
  <dcterms:created xsi:type="dcterms:W3CDTF">2025-04-15T00:02:21Z</dcterms:created>
  <dcterms:modified xsi:type="dcterms:W3CDTF">2025-04-15T15:11:11Z</dcterms:modified>
</cp:coreProperties>
</file>