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9" r:id="rId11"/>
    <p:sldId id="290" r:id="rId12"/>
    <p:sldId id="291" r:id="rId13"/>
    <p:sldId id="292" r:id="rId14"/>
    <p:sldId id="293" r:id="rId15"/>
    <p:sldId id="279" r:id="rId16"/>
  </p:sldIdLst>
  <p:sldSz cx="12798425" cy="719931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514223" algn="ctr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28446" algn="ctr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542669" algn="ctr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56892" algn="ctr" rtl="0" fontAlgn="base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571115" algn="l" defTabSz="1028446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3085338" algn="l" defTabSz="1028446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599561" algn="l" defTabSz="1028446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4113783" algn="l" defTabSz="1028446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B92D14"/>
    <a:srgbClr val="0A7200"/>
    <a:srgbClr val="000000"/>
    <a:srgbClr val="003300"/>
    <a:srgbClr val="2A5E7E"/>
    <a:srgbClr val="35759D"/>
    <a:srgbClr val="35B19D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 autoAdjust="0"/>
    <p:restoredTop sz="95596" autoAdjust="0"/>
  </p:normalViewPr>
  <p:slideViewPr>
    <p:cSldViewPr showGuides="1">
      <p:cViewPr varScale="1">
        <p:scale>
          <a:sx n="74" d="100"/>
          <a:sy n="74" d="100"/>
        </p:scale>
        <p:origin x="120" y="125"/>
      </p:cViewPr>
      <p:guideLst>
        <p:guide orient="horz" pos="2268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uk-UA" sz="2000" b="1" i="0" u="none" strike="noStrike" cap="none" normalizeH="0" baseline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концентрації </a:t>
            </a:r>
            <a:r>
              <a:rPr lang="en-US" sz="2000" b="1" i="0" u="none" strike="noStrike" cap="none" normalizeH="0" baseline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000" b="1" i="0" u="none" strike="noStrike" cap="none" normalizeH="0" baseline="-2500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b="1" i="0" u="none" strike="noStrike" cap="none" normalizeH="0" baseline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повітрі</a:t>
            </a:r>
            <a:endParaRPr lang="uk-UA" sz="200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0486319972384018"/>
          <c:y val="4.393575136754816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7.7328130869056877E-2"/>
          <c:y val="9.7626098974484057E-2"/>
          <c:w val="0.90349468445305015"/>
          <c:h val="0.6688410392204685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D3B-48CE-A551-24F619BAC44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D3B-48CE-A551-24F619BAC44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D3B-48CE-A551-24F619BAC44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D3B-48CE-A551-24F619BAC44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D3B-48CE-A551-24F619BAC44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D3B-48CE-A551-24F619BAC44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D3B-48CE-A551-24F619BAC44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D3B-48CE-A551-24F619BAC4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'Дослідження запиленості'!$A$4:$A$11</c:f>
              <c:strCache>
                <c:ptCount val="8"/>
                <c:pt idx="0">
                  <c:v>Кабінет фізики</c:v>
                </c:pt>
                <c:pt idx="1">
                  <c:v>Кабінет фізики (після реактора, 1 год)</c:v>
                </c:pt>
                <c:pt idx="2">
                  <c:v>Спортивний зал</c:v>
                </c:pt>
                <c:pt idx="3">
                  <c:v>Спортивний зал (після реактора, 1 год)</c:v>
                </c:pt>
                <c:pt idx="4">
                  <c:v>Укриття №1</c:v>
                </c:pt>
                <c:pt idx="5">
                  <c:v>Укриття №1 (після реактора, 1 год)</c:v>
                </c:pt>
                <c:pt idx="6">
                  <c:v>Укриття №2</c:v>
                </c:pt>
                <c:pt idx="7">
                  <c:v>Укриття №2 (після реактора, 1 год)</c:v>
                </c:pt>
              </c:strCache>
            </c:strRef>
          </c:cat>
          <c:val>
            <c:numRef>
              <c:f>'Дослідження запиленості'!$E$4:$E$11</c:f>
              <c:numCache>
                <c:formatCode>0</c:formatCode>
                <c:ptCount val="8"/>
                <c:pt idx="0">
                  <c:v>1122</c:v>
                </c:pt>
                <c:pt idx="1">
                  <c:v>458</c:v>
                </c:pt>
                <c:pt idx="2">
                  <c:v>1593</c:v>
                </c:pt>
                <c:pt idx="3">
                  <c:v>674</c:v>
                </c:pt>
                <c:pt idx="4">
                  <c:v>2367</c:v>
                </c:pt>
                <c:pt idx="5">
                  <c:v>786</c:v>
                </c:pt>
                <c:pt idx="6">
                  <c:v>1968</c:v>
                </c:pt>
                <c:pt idx="7">
                  <c:v>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D3B-48CE-A551-24F619BAC4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24412976"/>
        <c:axId val="2124400496"/>
      </c:barChart>
      <c:catAx>
        <c:axId val="2124412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400" b="1" dirty="0">
                    <a:effectLst/>
                  </a:rPr>
                  <a:t>Місце проведення дослідження</a:t>
                </a:r>
                <a:endParaRPr lang="uk-UA" sz="1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9346777276069861"/>
              <c:y val="0.933036015005284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124400496"/>
        <c:crosses val="autoZero"/>
        <c:auto val="1"/>
        <c:lblAlgn val="ctr"/>
        <c:lblOffset val="100"/>
        <c:noMultiLvlLbl val="0"/>
      </c:catAx>
      <c:valAx>
        <c:axId val="212440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Концентрація </a:t>
                </a:r>
                <a:r>
                  <a:rPr lang="en-US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</a:t>
                </a:r>
                <a:r>
                  <a:rPr lang="en-US" sz="1400" b="1" i="0" u="none" strike="noStrike" baseline="-2500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 повітрі, </a:t>
                </a:r>
                <a:r>
                  <a:rPr lang="en-US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PPM</a:t>
                </a:r>
                <a:endParaRPr lang="uk-UA" sz="14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3955387232106489E-3"/>
              <c:y val="0.103587563731809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12441297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uk-UA" sz="2000" b="1" i="0" u="none" strike="noStrike" cap="none" normalizeH="0" baseline="0" dirty="0">
                <a:solidFill>
                  <a:sysClr val="windowText" lastClr="000000"/>
                </a:solidFill>
              </a:rPr>
              <a:t>Визначення біомаси </a:t>
            </a:r>
            <a:r>
              <a:rPr lang="uk-UA" sz="2000" b="1" i="0" u="none" strike="noStrike" cap="none" normalizeH="0" baseline="0" dirty="0">
                <a:solidFill>
                  <a:sysClr val="windowText" lastClr="000000"/>
                </a:solidFill>
                <a:effectLst/>
              </a:rPr>
              <a:t>Chlorella</a:t>
            </a:r>
            <a:r>
              <a:rPr lang="uk-UA" sz="2000" b="1" i="0" u="none" strike="noStrike" cap="none" normalizeH="0" baseline="0" dirty="0">
                <a:solidFill>
                  <a:sysClr val="windowText" lastClr="000000"/>
                </a:solidFill>
              </a:rPr>
              <a:t> ваговим методом</a:t>
            </a:r>
            <a:endParaRPr lang="uk-UA" sz="20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7319087561699495"/>
          <c:y val="2.00451773396070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0" normalizeH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7.0934496034832123E-2"/>
          <c:y val="9.8422404646227715E-2"/>
          <c:w val="0.91514567164494953"/>
          <c:h val="0.76834489748187418"/>
        </c:manualLayout>
      </c:layout>
      <c:lineChart>
        <c:grouping val="stacked"/>
        <c:varyColors val="0"/>
        <c:ser>
          <c:idx val="0"/>
          <c:order val="0"/>
          <c:spPr>
            <a:ln w="44450" cap="rnd">
              <a:solidFill>
                <a:schemeClr val="accent2">
                  <a:lumMod val="75000"/>
                </a:schemeClr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softEdge rad="0"/>
            </a:effectLst>
          </c:spPr>
          <c:marker>
            <c:symbol val="circle"/>
            <c:size val="6"/>
            <c:spPr>
              <a:solidFill>
                <a:schemeClr val="lt1"/>
              </a:solidFill>
              <a:ln w="38100" cap="flat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softEdge rad="0"/>
              </a:effectLst>
            </c:spPr>
          </c:marker>
          <c:dPt>
            <c:idx val="0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8237-42C8-BECE-B48F3D1AA9A2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8237-42C8-BECE-B48F3D1AA9A2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5-8237-42C8-BECE-B48F3D1AA9A2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7-8237-42C8-BECE-B48F3D1AA9A2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9-8237-42C8-BECE-B48F3D1AA9A2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B-8237-42C8-BECE-B48F3D1AA9A2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lt1"/>
                </a:solidFill>
                <a:ln w="38100" cap="flat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softEdge rad="0"/>
                </a:effectLst>
              </c:spPr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D-8237-42C8-BECE-B48F3D1AA9A2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'Дослідження запиленості'!$B$6:$B$13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</c:numCache>
            </c:numRef>
          </c:cat>
          <c:val>
            <c:numRef>
              <c:f>'Дослідження запиленості'!$F$6:$F$13</c:f>
              <c:numCache>
                <c:formatCode>0.00</c:formatCode>
                <c:ptCount val="8"/>
                <c:pt idx="0">
                  <c:v>0.10769230769230767</c:v>
                </c:pt>
                <c:pt idx="1">
                  <c:v>0.35384615384615381</c:v>
                </c:pt>
                <c:pt idx="2">
                  <c:v>0.83846153846153848</c:v>
                </c:pt>
                <c:pt idx="3">
                  <c:v>1.4692307692307693</c:v>
                </c:pt>
                <c:pt idx="4">
                  <c:v>2.2384615384615385</c:v>
                </c:pt>
                <c:pt idx="5">
                  <c:v>3.0846153846153848</c:v>
                </c:pt>
                <c:pt idx="6">
                  <c:v>3.6076923076923078</c:v>
                </c:pt>
                <c:pt idx="7">
                  <c:v>3.83076923076923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237-42C8-BECE-B48F3D1AA9A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4412976"/>
        <c:axId val="2124400496"/>
      </c:lineChart>
      <c:catAx>
        <c:axId val="2124412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 росту </a:t>
                </a:r>
                <a:r>
                  <a:rPr lang="en-US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Chlorella, </a:t>
                </a:r>
                <a:r>
                  <a:rPr lang="uk-UA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 діб</a:t>
                </a:r>
                <a:endParaRPr lang="uk-UA" sz="14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37448021648388274"/>
              <c:y val="0.94036096529465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124400496"/>
        <c:crosses val="autoZero"/>
        <c:auto val="1"/>
        <c:lblAlgn val="ctr"/>
        <c:lblOffset val="100"/>
        <c:noMultiLvlLbl val="0"/>
      </c:catAx>
      <c:valAx>
        <c:axId val="2124400496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uk-UA" sz="1400" b="1" i="0" u="none" strike="noStrike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 сухої біомаси в г/л</a:t>
                </a:r>
                <a:endParaRPr lang="uk-UA" sz="14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7.6238385532148446E-3"/>
              <c:y val="0.236657831137444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uk-UA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12441297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91B98-B925-4E18-8AC9-0F55F632D009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4DDF1C7-3258-44B3-96EE-90A11E633F94}">
      <dgm:prSet phldrT="[Текст]"/>
      <dgm:spPr>
        <a:xfrm>
          <a:off x="0" y="0"/>
          <a:ext cx="8712967" cy="2232248"/>
        </a:xfrm>
        <a:prstGeom prst="roundRect">
          <a:avLst>
            <a:gd name="adj" fmla="val 10000"/>
          </a:avLst>
        </a:prstGeom>
        <a:solidFill>
          <a:srgbClr val="2A5E7E">
            <a:alpha val="80000"/>
          </a:srgbClr>
        </a:solidFill>
      </dgm:spPr>
      <dgm:t>
        <a:bodyPr/>
        <a:lstStyle/>
        <a:p>
          <a:endParaRPr lang="uk-UA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1E717D9-5B20-4C29-856F-2D4B31FA9D70}" type="sibTrans" cxnId="{75B0B0C9-1C68-43DE-98D3-697BC79EEEE4}">
      <dgm:prSet/>
      <dgm:spPr/>
      <dgm:t>
        <a:bodyPr/>
        <a:lstStyle/>
        <a:p>
          <a:endParaRPr lang="uk-UA"/>
        </a:p>
      </dgm:t>
    </dgm:pt>
    <dgm:pt modelId="{182DCFCD-3FFB-4C5C-8277-24F0096829BD}" type="parTrans" cxnId="{75B0B0C9-1C68-43DE-98D3-697BC79EEEE4}">
      <dgm:prSet/>
      <dgm:spPr/>
      <dgm:t>
        <a:bodyPr/>
        <a:lstStyle/>
        <a:p>
          <a:endParaRPr lang="uk-UA"/>
        </a:p>
      </dgm:t>
    </dgm:pt>
    <dgm:pt modelId="{31821020-932A-48CA-883C-164253049D38}" type="pres">
      <dgm:prSet presAssocID="{46991B98-B925-4E18-8AC9-0F55F632D00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37F53FF6-DEE4-40C2-ABA4-F558916E0976}" type="pres">
      <dgm:prSet presAssocID="{64DDF1C7-3258-44B3-96EE-90A11E633F94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5A1BE448-91A8-4543-8EC8-DC02213B63C8}" type="pres">
      <dgm:prSet presAssocID="{64DDF1C7-3258-44B3-96EE-90A11E633F94}" presName="rootComposite" presStyleCnt="0">
        <dgm:presLayoutVars/>
      </dgm:prSet>
      <dgm:spPr/>
      <dgm:t>
        <a:bodyPr/>
        <a:lstStyle/>
        <a:p>
          <a:endParaRPr lang="uk-UA"/>
        </a:p>
      </dgm:t>
    </dgm:pt>
    <dgm:pt modelId="{39AC0C36-3335-4C2B-8B1C-CD9884476A9C}" type="pres">
      <dgm:prSet presAssocID="{64DDF1C7-3258-44B3-96EE-90A11E633F94}" presName="rootText" presStyleLbl="node0" presStyleIdx="0" presStyleCnt="1" custScaleY="400000" custLinFactNeighborX="-6034" custLinFactNeighborY="37487">
        <dgm:presLayoutVars>
          <dgm:chMax/>
          <dgm:chPref val="4"/>
        </dgm:presLayoutVars>
      </dgm:prSet>
      <dgm:spPr/>
      <dgm:t>
        <a:bodyPr/>
        <a:lstStyle/>
        <a:p>
          <a:endParaRPr lang="uk-UA"/>
        </a:p>
      </dgm:t>
    </dgm:pt>
    <dgm:pt modelId="{38FEBD84-6110-4E96-B619-1EE88E6EB2F7}" type="pres">
      <dgm:prSet presAssocID="{64DDF1C7-3258-44B3-96EE-90A11E633F94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D1752B03-EFED-4D1E-B835-DCDA4E2F48F4}" type="presOf" srcId="{64DDF1C7-3258-44B3-96EE-90A11E633F94}" destId="{39AC0C36-3335-4C2B-8B1C-CD9884476A9C}" srcOrd="0" destOrd="0" presId="urn:microsoft.com/office/officeart/2008/layout/PictureAccentList"/>
    <dgm:cxn modelId="{75B0B0C9-1C68-43DE-98D3-697BC79EEEE4}" srcId="{46991B98-B925-4E18-8AC9-0F55F632D009}" destId="{64DDF1C7-3258-44B3-96EE-90A11E633F94}" srcOrd="0" destOrd="0" parTransId="{182DCFCD-3FFB-4C5C-8277-24F0096829BD}" sibTransId="{41E717D9-5B20-4C29-856F-2D4B31FA9D70}"/>
    <dgm:cxn modelId="{E862F39D-70DA-4DA2-8E9C-BC3E1040BFFC}" type="presOf" srcId="{46991B98-B925-4E18-8AC9-0F55F632D009}" destId="{31821020-932A-48CA-883C-164253049D38}" srcOrd="0" destOrd="0" presId="urn:microsoft.com/office/officeart/2008/layout/PictureAccentList"/>
    <dgm:cxn modelId="{4BE8125C-460B-46B0-A273-50737CB3DFAC}" type="presParOf" srcId="{31821020-932A-48CA-883C-164253049D38}" destId="{37F53FF6-DEE4-40C2-ABA4-F558916E0976}" srcOrd="0" destOrd="0" presId="urn:microsoft.com/office/officeart/2008/layout/PictureAccentList"/>
    <dgm:cxn modelId="{DF64220D-F95D-4D54-BCA2-B6186696F20D}" type="presParOf" srcId="{37F53FF6-DEE4-40C2-ABA4-F558916E0976}" destId="{5A1BE448-91A8-4543-8EC8-DC02213B63C8}" srcOrd="0" destOrd="0" presId="urn:microsoft.com/office/officeart/2008/layout/PictureAccentList"/>
    <dgm:cxn modelId="{6174905C-3EB1-4945-86BF-28F649F39694}" type="presParOf" srcId="{5A1BE448-91A8-4543-8EC8-DC02213B63C8}" destId="{39AC0C36-3335-4C2B-8B1C-CD9884476A9C}" srcOrd="0" destOrd="0" presId="urn:microsoft.com/office/officeart/2008/layout/PictureAccentList"/>
    <dgm:cxn modelId="{E9B58C79-B499-4E19-9015-9D49BEB374CF}" type="presParOf" srcId="{37F53FF6-DEE4-40C2-ABA4-F558916E0976}" destId="{38FEBD84-6110-4E96-B619-1EE88E6EB2F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0C36-3335-4C2B-8B1C-CD9884476A9C}">
      <dsp:nvSpPr>
        <dsp:cNvPr id="0" name=""/>
        <dsp:cNvSpPr/>
      </dsp:nvSpPr>
      <dsp:spPr>
        <a:xfrm>
          <a:off x="0" y="0"/>
          <a:ext cx="11521280" cy="2088232"/>
        </a:xfrm>
        <a:prstGeom prst="roundRect">
          <a:avLst>
            <a:gd name="adj" fmla="val 10000"/>
          </a:avLst>
        </a:prstGeom>
        <a:solidFill>
          <a:srgbClr val="2A5E7E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5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61162" y="61162"/>
        <a:ext cx="11398956" cy="196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9EE17AC-874E-4683-AD3B-A33DF54EC841}" type="slidenum">
              <a:rPr lang="en-US" altLang="uk-UA"/>
              <a:pPr/>
              <a:t>‹№›</a:t>
            </a:fld>
            <a:endParaRPr lang="en-US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Arial" charset="0"/>
        <a:ea typeface="+mn-ea"/>
        <a:cs typeface="+mn-cs"/>
      </a:defRPr>
    </a:lvl1pPr>
    <a:lvl2pPr marL="514223" algn="l" rtl="0" eaLnBrk="0" fontAlgn="base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Arial" charset="0"/>
        <a:ea typeface="+mn-ea"/>
        <a:cs typeface="+mn-cs"/>
      </a:defRPr>
    </a:lvl2pPr>
    <a:lvl3pPr marL="1028446" algn="l" rtl="0" eaLnBrk="0" fontAlgn="base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Arial" charset="0"/>
        <a:ea typeface="+mn-ea"/>
        <a:cs typeface="+mn-cs"/>
      </a:defRPr>
    </a:lvl3pPr>
    <a:lvl4pPr marL="1542669" algn="l" rtl="0" eaLnBrk="0" fontAlgn="base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Arial" charset="0"/>
        <a:ea typeface="+mn-ea"/>
        <a:cs typeface="+mn-cs"/>
      </a:defRPr>
    </a:lvl4pPr>
    <a:lvl5pPr marL="2056892" algn="l" rtl="0" eaLnBrk="0" fontAlgn="base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Arial" charset="0"/>
        <a:ea typeface="+mn-ea"/>
        <a:cs typeface="+mn-cs"/>
      </a:defRPr>
    </a:lvl5pPr>
    <a:lvl6pPr marL="2571115" algn="l" defTabSz="10284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3085338" algn="l" defTabSz="10284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599561" algn="l" defTabSz="10284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4113783" algn="l" defTabSz="10284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1B2E734-96E8-45A1-8D95-1DB36F5D6CAA}" type="slidenum">
              <a:rPr lang="en-US" altLang="uk-UA" sz="1200"/>
              <a:pPr eaLnBrk="1" hangingPunct="1"/>
              <a:t>1</a:t>
            </a:fld>
            <a:endParaRPr lang="en-US" altLang="uk-UA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2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3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114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4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16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5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90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6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850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7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677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8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345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9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31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10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42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11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02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12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538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13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57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B37DF7-A7E4-4F63-B5B7-DFD626E4F66F}" type="slidenum">
              <a:rPr lang="en-US" altLang="uk-UA" sz="1200"/>
              <a:pPr eaLnBrk="1" hangingPunct="1"/>
              <a:t>14</a:t>
            </a:fld>
            <a:endParaRPr lang="en-US" altLang="uk-UA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330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8B4BF03-3CB2-4CD9-94D8-41718F97330F}" type="slidenum">
              <a:rPr lang="en-US" altLang="uk-UA" sz="1200"/>
              <a:pPr eaLnBrk="1" hangingPunct="1"/>
              <a:t>15</a:t>
            </a:fld>
            <a:endParaRPr lang="en-US" altLang="uk-UA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uk-UA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86496" y="5599465"/>
            <a:ext cx="10878662" cy="73993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5669">
                <a:solidFill>
                  <a:schemeClr val="bg1"/>
                </a:solidFill>
              </a:defRPr>
            </a:lvl1pPr>
          </a:lstStyle>
          <a:p>
            <a:pPr lvl="0"/>
            <a:r>
              <a:rPr lang="uk-UA" noProof="0" smtClean="0"/>
              <a:t>Зразок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6496" y="6159413"/>
            <a:ext cx="10878662" cy="559947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3780">
                <a:solidFill>
                  <a:schemeClr val="bg1"/>
                </a:solidFill>
              </a:defRPr>
            </a:lvl1pPr>
          </a:lstStyle>
          <a:p>
            <a:pPr lvl="0"/>
            <a:r>
              <a:rPr lang="uk-UA" noProof="0" smtClean="0"/>
              <a:t>Клацніть, щоб редагувати стиль зразка підзаголовка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22334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33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988" y="4626226"/>
            <a:ext cx="10878662" cy="1429864"/>
          </a:xfrm>
        </p:spPr>
        <p:txBody>
          <a:bodyPr anchor="t"/>
          <a:lstStyle>
            <a:lvl1pPr algn="l">
              <a:defRPr sz="6299" b="1" cap="all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988" y="3051378"/>
            <a:ext cx="10878662" cy="1574849"/>
          </a:xfrm>
        </p:spPr>
        <p:txBody>
          <a:bodyPr anchor="b"/>
          <a:lstStyle>
            <a:lvl1pPr marL="0" indent="0">
              <a:buNone/>
              <a:defRPr sz="3150"/>
            </a:lvl1pPr>
            <a:lvl2pPr marL="719999" indent="0">
              <a:buNone/>
              <a:defRPr sz="2835"/>
            </a:lvl2pPr>
            <a:lvl3pPr marL="1439997" indent="0">
              <a:buNone/>
              <a:defRPr sz="2520"/>
            </a:lvl3pPr>
            <a:lvl4pPr marL="2159996" indent="0">
              <a:buNone/>
              <a:defRPr sz="2205"/>
            </a:lvl4pPr>
            <a:lvl5pPr marL="2879994" indent="0">
              <a:buNone/>
              <a:defRPr sz="2205"/>
            </a:lvl5pPr>
            <a:lvl6pPr marL="3599993" indent="0">
              <a:buNone/>
              <a:defRPr sz="2205"/>
            </a:lvl6pPr>
            <a:lvl7pPr marL="4319991" indent="0">
              <a:buNone/>
              <a:defRPr sz="2205"/>
            </a:lvl7pPr>
            <a:lvl8pPr marL="5039990" indent="0">
              <a:buNone/>
              <a:defRPr sz="2205"/>
            </a:lvl8pPr>
            <a:lvl9pPr marL="5759988" indent="0">
              <a:buNone/>
              <a:defRPr sz="2205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3635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844" y="2559756"/>
            <a:ext cx="5012716" cy="4399580"/>
          </a:xfrm>
        </p:spPr>
        <p:txBody>
          <a:bodyPr/>
          <a:lstStyle>
            <a:lvl1pPr>
              <a:defRPr sz="4409"/>
            </a:lvl1pPr>
            <a:lvl2pPr>
              <a:defRPr sz="3780"/>
            </a:lvl2pPr>
            <a:lvl3pPr>
              <a:defRPr sz="3150"/>
            </a:lvl3pPr>
            <a:lvl4pPr>
              <a:defRPr sz="2835"/>
            </a:lvl4pPr>
            <a:lvl5pPr>
              <a:defRPr sz="2835"/>
            </a:lvl5pPr>
            <a:lvl6pPr>
              <a:defRPr sz="2835"/>
            </a:lvl6pPr>
            <a:lvl7pPr>
              <a:defRPr sz="2835"/>
            </a:lvl7pPr>
            <a:lvl8pPr>
              <a:defRPr sz="2835"/>
            </a:lvl8pPr>
            <a:lvl9pPr>
              <a:defRPr sz="2835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5867" y="2559756"/>
            <a:ext cx="5012716" cy="4399580"/>
          </a:xfrm>
        </p:spPr>
        <p:txBody>
          <a:bodyPr/>
          <a:lstStyle>
            <a:lvl1pPr>
              <a:defRPr sz="4409"/>
            </a:lvl1pPr>
            <a:lvl2pPr>
              <a:defRPr sz="3780"/>
            </a:lvl2pPr>
            <a:lvl3pPr>
              <a:defRPr sz="3150"/>
            </a:lvl3pPr>
            <a:lvl4pPr>
              <a:defRPr sz="2835"/>
            </a:lvl4pPr>
            <a:lvl5pPr>
              <a:defRPr sz="2835"/>
            </a:lvl5pPr>
            <a:lvl6pPr>
              <a:defRPr sz="2835"/>
            </a:lvl6pPr>
            <a:lvl7pPr>
              <a:defRPr sz="2835"/>
            </a:lvl7pPr>
            <a:lvl8pPr>
              <a:defRPr sz="2835"/>
            </a:lvl8pPr>
            <a:lvl9pPr>
              <a:defRPr sz="2835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9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22" y="288306"/>
            <a:ext cx="11518583" cy="1199886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923" y="1611514"/>
            <a:ext cx="5654861" cy="671602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923" y="2283116"/>
            <a:ext cx="5654861" cy="4147938"/>
          </a:xfrm>
        </p:spPr>
        <p:txBody>
          <a:bodyPr/>
          <a:lstStyle>
            <a:lvl1pPr>
              <a:defRPr sz="3780"/>
            </a:lvl1pPr>
            <a:lvl2pPr>
              <a:defRPr sz="3150"/>
            </a:lvl2pPr>
            <a:lvl3pPr>
              <a:defRPr sz="2835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1423" y="1611514"/>
            <a:ext cx="5657081" cy="671602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1423" y="2283116"/>
            <a:ext cx="5657081" cy="4147938"/>
          </a:xfrm>
        </p:spPr>
        <p:txBody>
          <a:bodyPr/>
          <a:lstStyle>
            <a:lvl1pPr>
              <a:defRPr sz="3780"/>
            </a:lvl1pPr>
            <a:lvl2pPr>
              <a:defRPr sz="3150"/>
            </a:lvl2pPr>
            <a:lvl3pPr>
              <a:defRPr sz="2835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1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7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87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22" y="286639"/>
            <a:ext cx="4210594" cy="1219884"/>
          </a:xfrm>
        </p:spPr>
        <p:txBody>
          <a:bodyPr anchor="b"/>
          <a:lstStyle>
            <a:lvl1pPr algn="l">
              <a:defRPr sz="3150" b="1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830" y="286641"/>
            <a:ext cx="7154674" cy="6144415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22" y="1506525"/>
            <a:ext cx="4210594" cy="4924531"/>
          </a:xfrm>
        </p:spPr>
        <p:txBody>
          <a:bodyPr/>
          <a:lstStyle>
            <a:lvl1pPr marL="0" indent="0">
              <a:buNone/>
              <a:defRPr sz="2205"/>
            </a:lvl1pPr>
            <a:lvl2pPr marL="719999" indent="0">
              <a:buNone/>
              <a:defRPr sz="1890"/>
            </a:lvl2pPr>
            <a:lvl3pPr marL="1439997" indent="0">
              <a:buNone/>
              <a:defRPr sz="1575"/>
            </a:lvl3pPr>
            <a:lvl4pPr marL="2159996" indent="0">
              <a:buNone/>
              <a:defRPr sz="1417"/>
            </a:lvl4pPr>
            <a:lvl5pPr marL="2879994" indent="0">
              <a:buNone/>
              <a:defRPr sz="1417"/>
            </a:lvl5pPr>
            <a:lvl6pPr marL="3599993" indent="0">
              <a:buNone/>
              <a:defRPr sz="1417"/>
            </a:lvl6pPr>
            <a:lvl7pPr marL="4319991" indent="0">
              <a:buNone/>
              <a:defRPr sz="1417"/>
            </a:lvl7pPr>
            <a:lvl8pPr marL="5039990" indent="0">
              <a:buNone/>
              <a:defRPr sz="1417"/>
            </a:lvl8pPr>
            <a:lvl9pPr marL="5759988" indent="0">
              <a:buNone/>
              <a:defRPr sz="1417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</p:spTree>
    <p:extLst>
      <p:ext uri="{BB962C8B-B14F-4D97-AF65-F5344CB8AC3E}">
        <p14:creationId xmlns:p14="http://schemas.microsoft.com/office/powerpoint/2010/main" val="301777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581" y="5039519"/>
            <a:ext cx="7679055" cy="594944"/>
          </a:xfrm>
        </p:spPr>
        <p:txBody>
          <a:bodyPr anchor="b"/>
          <a:lstStyle>
            <a:lvl1pPr algn="l">
              <a:defRPr sz="3150" b="1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8581" y="643272"/>
            <a:ext cx="7679055" cy="4319588"/>
          </a:xfrm>
        </p:spPr>
        <p:txBody>
          <a:bodyPr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pPr lvl="0"/>
            <a:r>
              <a:rPr lang="uk-UA" noProof="0" smtClean="0"/>
              <a:t>Клацніть піктограму, щоб додати зображення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8581" y="5634464"/>
            <a:ext cx="7679055" cy="844919"/>
          </a:xfrm>
        </p:spPr>
        <p:txBody>
          <a:bodyPr/>
          <a:lstStyle>
            <a:lvl1pPr marL="0" indent="0">
              <a:buNone/>
              <a:defRPr sz="2205"/>
            </a:lvl1pPr>
            <a:lvl2pPr marL="719999" indent="0">
              <a:buNone/>
              <a:defRPr sz="1890"/>
            </a:lvl2pPr>
            <a:lvl3pPr marL="1439997" indent="0">
              <a:buNone/>
              <a:defRPr sz="1575"/>
            </a:lvl3pPr>
            <a:lvl4pPr marL="2159996" indent="0">
              <a:buNone/>
              <a:defRPr sz="1417"/>
            </a:lvl4pPr>
            <a:lvl5pPr marL="2879994" indent="0">
              <a:buNone/>
              <a:defRPr sz="1417"/>
            </a:lvl5pPr>
            <a:lvl6pPr marL="3599993" indent="0">
              <a:buNone/>
              <a:defRPr sz="1417"/>
            </a:lvl6pPr>
            <a:lvl7pPr marL="4319991" indent="0">
              <a:buNone/>
              <a:defRPr sz="1417"/>
            </a:lvl7pPr>
            <a:lvl8pPr marL="5039990" indent="0">
              <a:buNone/>
              <a:defRPr sz="1417"/>
            </a:lvl8pPr>
            <a:lvl9pPr marL="5759988" indent="0">
              <a:buNone/>
              <a:defRPr sz="1417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</p:spTree>
    <p:extLst>
      <p:ext uri="{BB962C8B-B14F-4D97-AF65-F5344CB8AC3E}">
        <p14:creationId xmlns:p14="http://schemas.microsoft.com/office/powerpoint/2010/main" val="1286275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3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8898" y="1488192"/>
            <a:ext cx="2559685" cy="5471144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842" y="1488192"/>
            <a:ext cx="7465748" cy="5471144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7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843" y="1488192"/>
            <a:ext cx="10238740" cy="75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 smtClean="0"/>
              <a:t>Зразок заголовка</a:t>
            </a:r>
            <a:endParaRPr lang="en-US" altLang="uk-UA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843" y="2559756"/>
            <a:ext cx="10238740" cy="439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 smtClean="0"/>
              <a:t>Редагувати стиль зразка тексту</a:t>
            </a:r>
          </a:p>
          <a:p>
            <a:pPr lvl="1"/>
            <a:r>
              <a:rPr lang="uk-UA" altLang="uk-UA" smtClean="0"/>
              <a:t>Другий рівень</a:t>
            </a:r>
          </a:p>
          <a:p>
            <a:pPr lvl="2"/>
            <a:r>
              <a:rPr lang="uk-UA" altLang="uk-UA" smtClean="0"/>
              <a:t>Третій рівень</a:t>
            </a:r>
          </a:p>
          <a:p>
            <a:pPr lvl="3"/>
            <a:r>
              <a:rPr lang="uk-UA" altLang="uk-UA" smtClean="0"/>
              <a:t>Четвертий рівень</a:t>
            </a:r>
          </a:p>
          <a:p>
            <a:pPr lvl="4"/>
            <a:r>
              <a:rPr lang="uk-UA" altLang="uk-UA" smtClean="0"/>
              <a:t>П’ятий рівень</a:t>
            </a:r>
            <a:endParaRPr lang="en-US" altLang="uk-UA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5pPr>
      <a:lvl6pPr marL="719999"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6pPr>
      <a:lvl7pPr marL="1439997"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7pPr>
      <a:lvl8pPr marL="2159996"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8pPr>
      <a:lvl9pPr marL="2879994" algn="l" rtl="0" eaLnBrk="1" fontAlgn="base" hangingPunct="1">
        <a:spcBef>
          <a:spcPct val="0"/>
        </a:spcBef>
        <a:spcAft>
          <a:spcPct val="0"/>
        </a:spcAft>
        <a:defRPr sz="6929">
          <a:solidFill>
            <a:schemeClr val="tx1"/>
          </a:solidFill>
          <a:latin typeface="Microsoft Sans Serif" pitchFamily="34" charset="0"/>
        </a:defRPr>
      </a:lvl9pPr>
    </p:titleStyle>
    <p:bodyStyle>
      <a:lvl1pPr marL="539999" indent="-539999" algn="l" rtl="0" eaLnBrk="1" fontAlgn="base" hangingPunct="1">
        <a:spcBef>
          <a:spcPct val="20000"/>
        </a:spcBef>
        <a:spcAft>
          <a:spcPct val="0"/>
        </a:spcAft>
        <a:buChar char="•"/>
        <a:defRPr sz="5039">
          <a:solidFill>
            <a:schemeClr val="tx1"/>
          </a:solidFill>
          <a:latin typeface="+mn-lt"/>
          <a:ea typeface="+mn-ea"/>
          <a:cs typeface="+mn-cs"/>
        </a:defRPr>
      </a:lvl1pPr>
      <a:lvl2pPr marL="1169998" indent="-449999" algn="l" rtl="0" eaLnBrk="1" fontAlgn="base" hangingPunct="1">
        <a:spcBef>
          <a:spcPct val="20000"/>
        </a:spcBef>
        <a:spcAft>
          <a:spcPct val="0"/>
        </a:spcAft>
        <a:buChar char="–"/>
        <a:defRPr sz="4409">
          <a:solidFill>
            <a:schemeClr val="tx1"/>
          </a:solidFill>
          <a:latin typeface="+mn-lt"/>
        </a:defRPr>
      </a:lvl2pPr>
      <a:lvl3pPr marL="1799996" indent="-359999" algn="l" rtl="0" eaLnBrk="1" fontAlgn="base" hangingPunct="1">
        <a:spcBef>
          <a:spcPct val="20000"/>
        </a:spcBef>
        <a:spcAft>
          <a:spcPct val="0"/>
        </a:spcAft>
        <a:buChar char="•"/>
        <a:defRPr sz="3780">
          <a:solidFill>
            <a:schemeClr val="tx1"/>
          </a:solidFill>
          <a:latin typeface="+mn-lt"/>
        </a:defRPr>
      </a:lvl3pPr>
      <a:lvl4pPr marL="2519995" indent="-359999" algn="l" rtl="0" eaLnBrk="1" fontAlgn="base" hangingPunct="1">
        <a:spcBef>
          <a:spcPct val="20000"/>
        </a:spcBef>
        <a:spcAft>
          <a:spcPct val="0"/>
        </a:spcAft>
        <a:buChar char="–"/>
        <a:defRPr sz="3150">
          <a:solidFill>
            <a:schemeClr val="tx1"/>
          </a:solidFill>
          <a:latin typeface="+mn-lt"/>
        </a:defRPr>
      </a:lvl4pPr>
      <a:lvl5pPr marL="3239994" indent="-359999" algn="l" rtl="0" eaLnBrk="1" fontAlgn="base" hangingPunct="1">
        <a:spcBef>
          <a:spcPct val="20000"/>
        </a:spcBef>
        <a:spcAft>
          <a:spcPct val="0"/>
        </a:spcAft>
        <a:buChar char="»"/>
        <a:defRPr sz="3150">
          <a:solidFill>
            <a:schemeClr val="tx1"/>
          </a:solidFill>
          <a:latin typeface="+mn-lt"/>
        </a:defRPr>
      </a:lvl5pPr>
      <a:lvl6pPr marL="3959992" indent="-359999" algn="l" rtl="0" eaLnBrk="1" fontAlgn="base" hangingPunct="1">
        <a:spcBef>
          <a:spcPct val="20000"/>
        </a:spcBef>
        <a:spcAft>
          <a:spcPct val="0"/>
        </a:spcAft>
        <a:buChar char="»"/>
        <a:defRPr sz="3150">
          <a:solidFill>
            <a:schemeClr val="tx1"/>
          </a:solidFill>
          <a:latin typeface="+mn-lt"/>
        </a:defRPr>
      </a:lvl6pPr>
      <a:lvl7pPr marL="4679991" indent="-359999" algn="l" rtl="0" eaLnBrk="1" fontAlgn="base" hangingPunct="1">
        <a:spcBef>
          <a:spcPct val="20000"/>
        </a:spcBef>
        <a:spcAft>
          <a:spcPct val="0"/>
        </a:spcAft>
        <a:buChar char="»"/>
        <a:defRPr sz="3150">
          <a:solidFill>
            <a:schemeClr val="tx1"/>
          </a:solidFill>
          <a:latin typeface="+mn-lt"/>
        </a:defRPr>
      </a:lvl7pPr>
      <a:lvl8pPr marL="5399989" indent="-359999" algn="l" rtl="0" eaLnBrk="1" fontAlgn="base" hangingPunct="1">
        <a:spcBef>
          <a:spcPct val="20000"/>
        </a:spcBef>
        <a:spcAft>
          <a:spcPct val="0"/>
        </a:spcAft>
        <a:buChar char="»"/>
        <a:defRPr sz="3150">
          <a:solidFill>
            <a:schemeClr val="tx1"/>
          </a:solidFill>
          <a:latin typeface="+mn-lt"/>
        </a:defRPr>
      </a:lvl8pPr>
      <a:lvl9pPr marL="6119988" indent="-359999" algn="l" rtl="0" eaLnBrk="1" fontAlgn="base" hangingPunct="1">
        <a:spcBef>
          <a:spcPct val="20000"/>
        </a:spcBef>
        <a:spcAft>
          <a:spcPct val="0"/>
        </a:spcAft>
        <a:buChar char="»"/>
        <a:defRPr sz="31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hyperlink" Target="https://youtu.be/dksjaJ-WKzo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6524" y="0"/>
            <a:ext cx="12385376" cy="657872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defTabSz="1157230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ХМЕЛЬНИЦЬКЕ ТЕРИТОРІАЛЬНЕ ВІДДІЛЕННЯ МАЛОЇ АКАДЕМІЇ НАУК УКРАЇНИ</a:t>
            </a:r>
          </a:p>
          <a:p>
            <a:pPr defTabSz="1157230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КАМ’ЯНЕЦЬ-ПОДІЛЬСЬКЕ МІСЬКЕ НАУКОВЕ ТОВАРИСТВО МАН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094234597"/>
              </p:ext>
            </p:extLst>
          </p:nvPr>
        </p:nvGraphicFramePr>
        <p:xfrm>
          <a:off x="638572" y="2087488"/>
          <a:ext cx="11521280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8572" y="2346774"/>
            <a:ext cx="11521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ПОРТАТИВНИЙ ФОТОБІОРЕАКТОР НА КУХНІ</a:t>
            </a:r>
          </a:p>
          <a:p>
            <a:r>
              <a:rPr lang="uk-UA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 ДЖЕРЕЛО ФУНКЦІОНАЛЬНОГО ХАРЧУВАННЯ ТА ПРИСТРІЙ ДЛЯ ПОГЛИНАННЯ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CO₂</a:t>
            </a:r>
            <a:endParaRPr lang="uk-U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638572" y="1206988"/>
            <a:ext cx="11521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7230">
              <a:defRPr/>
            </a:pPr>
            <a:r>
              <a:rPr lang="uk-UA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«МАН–ЮНІОР ДОСЛІДНИК»</a:t>
            </a:r>
            <a:endParaRPr lang="uk-UA" sz="1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16"/>
          <p:cNvSpPr/>
          <p:nvPr/>
        </p:nvSpPr>
        <p:spPr>
          <a:xfrm>
            <a:off x="5679131" y="4331933"/>
            <a:ext cx="6480720" cy="2700300"/>
          </a:xfrm>
          <a:prstGeom prst="roundRect">
            <a:avLst>
              <a:gd name="adj" fmla="val 10000"/>
            </a:avLst>
          </a:prstGeom>
          <a:solidFill>
            <a:srgbClr val="4D4D4D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alpha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5683105" y="4383029"/>
            <a:ext cx="6476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</a:t>
            </a: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виконав:</a:t>
            </a:r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Ясінський Артем Григорович, здобувач освіти 7 класу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гімназії №1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ради Хмельницької області</a:t>
            </a:r>
          </a:p>
          <a:p>
            <a:pPr algn="just"/>
            <a:endPara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 керівник:</a:t>
            </a:r>
          </a:p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Теличко Іван Іванович, вчитель </a:t>
            </a:r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</a:t>
            </a: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гімназії №1</a:t>
            </a:r>
          </a:p>
          <a:p>
            <a:pPr algn="just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Кам’янець-Подільської міської ради Хмельницької області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11" grpId="0">
        <p:bldAsOne/>
      </p:bldGraphic>
      <p:bldP spid="4" grpId="0"/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350540" y="965205"/>
            <a:ext cx="1209734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Мета роботи 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полягає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 досліджені можливостей 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використання домашнього фотобіореактора для культивування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мікроводоростей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як джерела функціонального харчування та засобу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підвищення рівня екологічної безпеки повітряного середовища у приміщеннях.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досягнення зазначених цілей вирішувалися такі </a:t>
            </a:r>
            <a:r>
              <a:rPr lang="uk-UA" sz="2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дослідження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розглянути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 транспорту вуглекислого газу та інших парникових газів із газової фази у внутрішній об’єм клітини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хлорофілвмісних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</a:t>
            </a:r>
            <a:r>
              <a:rPr lang="uk-UA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структурну та електричну схеми портативного фотобіореактора і побудувати його</a:t>
            </a:r>
            <a:r>
              <a:rPr lang="uk-UA" sz="2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вплив концентрації вуглекислого газу на приріст біомаси </a:t>
            </a:r>
            <a:r>
              <a:rPr lang="uk-UA" sz="2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2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2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узагальнити результати досліджень роботи фотобіореактора.</a:t>
            </a:r>
            <a:endParaRPr lang="uk-UA" sz="2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апарат дослідження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350540" y="965206"/>
            <a:ext cx="120973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Об’єктом досліджень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створення портативного фотобіореактора з автономною системою живлення.</a:t>
            </a:r>
          </a:p>
          <a:p>
            <a:pPr indent="450215"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досліджень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аналіз даних, отриманих шляхом вимірів при дослідженні концентрації вуглекислого газу, та визначення біомаси </a:t>
            </a:r>
            <a:r>
              <a:rPr lang="uk-UA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uk-UA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Наукова новизна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одержаних результатів: розроблено фізичну модель портативного фотобіореактора та досліджено його працездатність.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51" y="4679776"/>
            <a:ext cx="6207521" cy="2069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55668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Зелені </a:t>
            </a:r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мікроводорості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Chlorella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50540" y="965205"/>
            <a:ext cx="120973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spcAft>
                <a:spcPts val="0"/>
              </a:spcAft>
            </a:pPr>
            <a:r>
              <a:rPr lang="uk-UA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Одними з найбільш продуктивних вважаються </a:t>
            </a:r>
            <a:r>
              <a:rPr lang="uk-UA" sz="300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мікроводорості</a:t>
            </a:r>
            <a:r>
              <a:rPr lang="uk-UA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роду </a:t>
            </a:r>
            <a:r>
              <a:rPr lang="en-US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Chlorella. </a:t>
            </a:r>
            <a:r>
              <a:rPr lang="uk-UA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Поряд з високою продуктивністю біомаси, ці клітини мають низку особливостей, що дозволяють вважати їх найбільш придатними для використання в біотехнологічних процесах в якості субстрату. Перевагою </a:t>
            </a:r>
            <a:r>
              <a:rPr lang="uk-UA" sz="300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мікроводоростей</a:t>
            </a:r>
            <a:r>
              <a:rPr lang="uk-UA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, що відносяться до роду </a:t>
            </a:r>
            <a:r>
              <a:rPr lang="en-US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Chlorella, </a:t>
            </a:r>
            <a:r>
              <a:rPr lang="uk-UA" sz="3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є їх виняткова пристосованість до змін навколишнього середовища.</a:t>
            </a:r>
            <a:endParaRPr lang="ru-RU" sz="30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716" y="3743672"/>
            <a:ext cx="3753493" cy="31660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292" y="3743672"/>
            <a:ext cx="2373117" cy="31660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94645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Умови 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росту </a:t>
            </a:r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мікроводоростей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50540" y="965205"/>
            <a:ext cx="120838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Середовище для вирощування </a:t>
            </a:r>
            <a:r>
              <a:rPr lang="uk-UA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типу </a:t>
            </a:r>
            <a:r>
              <a:rPr lang="uk-UA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Chlorella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276256"/>
              </p:ext>
            </p:extLst>
          </p:nvPr>
        </p:nvGraphicFramePr>
        <p:xfrm>
          <a:off x="350540" y="1723842"/>
          <a:ext cx="8928992" cy="5116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231445208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1994206215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17015766"/>
                    </a:ext>
                  </a:extLst>
                </a:gridCol>
              </a:tblGrid>
              <a:tr h="1092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Мікроводорості</a:t>
                      </a:r>
                      <a:endParaRPr lang="uk-UA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</a:t>
                      </a:r>
                      <a:endParaRPr lang="uk-UA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Кількість, г/л</a:t>
                      </a:r>
                      <a:endParaRPr lang="uk-UA" sz="2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6111817"/>
                  </a:ext>
                </a:extLst>
              </a:tr>
              <a:tr h="134113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Chlorella</a:t>
                      </a:r>
                      <a:endParaRPr lang="uk-UA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Калієва селітра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(KNO</a:t>
                      </a:r>
                      <a:r>
                        <a:rPr lang="en-US" sz="2400" baseline="-25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4533315"/>
                  </a:ext>
                </a:extLst>
              </a:tr>
              <a:tr h="134113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 </a:t>
                      </a:r>
                      <a:r>
                        <a:rPr lang="uk-UA" sz="2400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магнію (Магній сірчанокислий (</a:t>
                      </a:r>
                      <a:r>
                        <a:rPr lang="uk-UA" sz="2400" noProof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семиводний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(MgSO</a:t>
                      </a:r>
                      <a:r>
                        <a:rPr lang="en-US" sz="2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·7H</a:t>
                      </a:r>
                      <a:r>
                        <a:rPr lang="en-US" sz="2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O)</a:t>
                      </a:r>
                      <a:endParaRPr lang="uk-UA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2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2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3322888"/>
                  </a:ext>
                </a:extLst>
              </a:tr>
              <a:tr h="134113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Монокалій</a:t>
                      </a: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фосфат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(KH</a:t>
                      </a:r>
                      <a:r>
                        <a:rPr lang="en-US" sz="2400" baseline="-25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400" baseline="-25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uk-UA" sz="2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uk-UA" sz="2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024074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548" y="1723841"/>
            <a:ext cx="3010822" cy="442406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Прямокутник 7"/>
          <p:cNvSpPr/>
          <p:nvPr/>
        </p:nvSpPr>
        <p:spPr>
          <a:xfrm>
            <a:off x="9423546" y="6253415"/>
            <a:ext cx="3010823" cy="586601"/>
          </a:xfrm>
          <a:prstGeom prst="rect">
            <a:avLst/>
          </a:prstGeom>
          <a:solidFill>
            <a:srgbClr val="0A72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defTabSz="10287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9423545" y="6238647"/>
            <a:ext cx="30108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Активатор води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2624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8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Біомаса </a:t>
            </a:r>
            <a:r>
              <a:rPr lang="uk-UA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мікроводоростей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50540" y="965206"/>
            <a:ext cx="120973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 багато шляхів перетворення біомаси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паливо. Їх поділяють на три таких групи: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	одержання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біопалив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(біодизель,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біоетанол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з органічних речовин (жирів і вуглеводів), що містяться у біомасі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	використання біомаси водоростей як біопалива;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	використання як біопалива продуктів життєдіяльності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(етанол, метан).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Найбільше значення на сьогодні набули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біодизельне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паливо і </a:t>
            </a:r>
            <a:r>
              <a:rPr lang="uk-UA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біоетанол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260" y="5432889"/>
            <a:ext cx="2271884" cy="14401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916" y="5432889"/>
            <a:ext cx="2220027" cy="14430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53607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</a:t>
            </a:r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мікроводоростей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 біотехнології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350540" y="965206"/>
            <a:ext cx="120973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мікроводорості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Chlorella 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розглядаються як нове джерело білка та біологічно активних речовин для збагачення харчових продуктів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біологічно активні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компоненти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Chlorella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білки, ліпіди, вуглеводи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пігменти, мінерали та 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вітаміни.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</a:pP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Chlorella може продукувати біотину та вітамін В12 у високій концентрації. Це є особливо важливим для розробки нових продуктів вегетаріанського направлення.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8" y="4997079"/>
            <a:ext cx="4824536" cy="175617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332" y="4319736"/>
            <a:ext cx="2757491" cy="27574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89021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портативного фотобіореактора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50540" y="965206"/>
            <a:ext cx="12097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роботі нами було розроблено модель портативного фотобіореактора, яка проста і надійна в обслуговуванні та ремонті обладнання.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40" y="2015480"/>
            <a:ext cx="7093325" cy="47525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278" y="2303512"/>
            <a:ext cx="4816606" cy="43924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73860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портативного фотобіореактора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2" y="1007368"/>
            <a:ext cx="5291323" cy="583264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183" y="1007368"/>
            <a:ext cx="2584848" cy="2808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182" y="4031392"/>
            <a:ext cx="2584849" cy="280862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0" t="837" r="21305" b="6837"/>
          <a:stretch/>
        </p:blipFill>
        <p:spPr>
          <a:xfrm>
            <a:off x="8877318" y="1007369"/>
            <a:ext cx="3282533" cy="230425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3" r="26548"/>
          <a:stretch/>
        </p:blipFill>
        <p:spPr>
          <a:xfrm>
            <a:off x="8877318" y="3543093"/>
            <a:ext cx="3282533" cy="328185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08187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динаміки поглинання 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3400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uk-UA" sz="3400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350540" y="965206"/>
            <a:ext cx="12097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 концентрації вуглекислого газу та поглинання його Chlorella ми здійснювали за допомогою портативного датчика якості повітря.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964400127"/>
              </p:ext>
            </p:extLst>
          </p:nvPr>
        </p:nvGraphicFramePr>
        <p:xfrm>
          <a:off x="350540" y="2534866"/>
          <a:ext cx="12097344" cy="43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746956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9889849" y="6291413"/>
            <a:ext cx="2558035" cy="491863"/>
          </a:xfrm>
          <a:prstGeom prst="rect">
            <a:avLst/>
          </a:prstGeom>
          <a:solidFill>
            <a:srgbClr val="0A72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defTabSz="10287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приросту біомаси ваговим методом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50540" y="935361"/>
            <a:ext cx="120973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Після завершення росту </a:t>
            </a:r>
            <a:r>
              <a:rPr lang="uk-UA" sz="320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мікроводоростей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ми їх відокремили від середовища за допомогою методу фільтрації, створивши вакуумний фільтр з скляної банки, шприца та двох клапанів. </a:t>
            </a:r>
            <a:r>
              <a:rPr lang="uk-UA" sz="3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Фільтром 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була «синя стрічка</a:t>
            </a:r>
            <a:r>
              <a:rPr lang="uk-UA" sz="3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849" y="2992650"/>
            <a:ext cx="2558035" cy="319929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3135" t="10106" r="2903"/>
          <a:stretch/>
        </p:blipFill>
        <p:spPr>
          <a:xfrm>
            <a:off x="350540" y="2992649"/>
            <a:ext cx="5544616" cy="379062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Прямокутник 6"/>
          <p:cNvSpPr/>
          <p:nvPr/>
        </p:nvSpPr>
        <p:spPr>
          <a:xfrm>
            <a:off x="9889849" y="6291413"/>
            <a:ext cx="25580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Вакуумний фільтр</a:t>
            </a: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4410" r="21654"/>
          <a:stretch/>
        </p:blipFill>
        <p:spPr>
          <a:xfrm>
            <a:off x="6075176" y="2992649"/>
            <a:ext cx="3634653" cy="379062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58767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4348572" y="934585"/>
            <a:ext cx="4104456" cy="1009661"/>
          </a:xfrm>
          <a:prstGeom prst="rect">
            <a:avLst/>
          </a:prstGeom>
          <a:solidFill>
            <a:srgbClr val="0A72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defTabSz="10287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приросту біомаси ваговим методом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кутник 2"/>
              <p:cNvSpPr/>
              <p:nvPr/>
            </p:nvSpPr>
            <p:spPr>
              <a:xfrm>
                <a:off x="4540062" y="935360"/>
                <a:ext cx="3718299" cy="9035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uk-UA" sz="3200" b="1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𝑴</m:t>
                    </m:r>
                    <m:r>
                      <a:rPr lang="uk-UA" sz="3200" b="1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uk-UA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36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𝑴</m:t>
                            </m:r>
                          </m:e>
                          <m:sub>
                            <m: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uk-UA" sz="36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𝑴</m:t>
                            </m:r>
                          </m:e>
                          <m:sub>
                            <m:r>
                              <a:rPr lang="uk-UA" sz="36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uk-UA" sz="36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)∙</m:t>
                        </m:r>
                        <m:r>
                          <a:rPr lang="uk-UA" sz="36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𝟏𝟎𝟎𝟎</m:t>
                        </m:r>
                      </m:num>
                      <m:den>
                        <m:r>
                          <a:rPr lang="uk-UA" sz="36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𝑽</m:t>
                        </m:r>
                      </m:den>
                    </m:f>
                  </m:oMath>
                </a14:m>
                <a:endParaRPr lang="uk-U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Прямокут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062" y="935360"/>
                <a:ext cx="3718299" cy="9035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1221167317"/>
              </p:ext>
            </p:extLst>
          </p:nvPr>
        </p:nvGraphicFramePr>
        <p:xfrm>
          <a:off x="350540" y="2087488"/>
          <a:ext cx="1209734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205572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3" grpId="0"/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приросту біомаси ваговим методом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50540" y="935361"/>
            <a:ext cx="12097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>
              <a:spcAft>
                <a:spcPts val="0"/>
              </a:spcAft>
            </a:pPr>
            <a:r>
              <a:rPr lang="uk-UA" sz="3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Після зважування фільтрів до і після фільтрації, нами було отримано 15,6 г біомаси протягом 16 днів роботи портативного </a:t>
            </a:r>
            <a:r>
              <a:rPr lang="uk-UA" sz="3200" dirty="0" err="1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фотобіореактора</a:t>
            </a:r>
            <a:r>
              <a:rPr lang="uk-UA" sz="3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uk-UA" sz="320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40" y="2629926"/>
            <a:ext cx="4536504" cy="413808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8477" r="1165" b="9331"/>
          <a:stretch/>
        </p:blipFill>
        <p:spPr>
          <a:xfrm>
            <a:off x="5103069" y="2629926"/>
            <a:ext cx="7344815" cy="413808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96499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8919491" y="6253415"/>
            <a:ext cx="3600399" cy="586601"/>
          </a:xfrm>
          <a:prstGeom prst="rect">
            <a:avLst/>
          </a:prstGeom>
          <a:solidFill>
            <a:srgbClr val="0A72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defTabSz="10287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358652" y="16778"/>
            <a:ext cx="10081120" cy="774566"/>
          </a:xfrm>
          <a:prstGeom prst="rect">
            <a:avLst/>
          </a:prstGeom>
        </p:spPr>
        <p:txBody>
          <a:bodyPr lIns="102870" tIns="51435" rIns="102870" bIns="51435" anchor="ctr"/>
          <a:lstStyle>
            <a:lvl1pPr algn="l" defTabSz="1028700" rtl="0" eaLnBrk="1" latinLnBrk="1" hangingPunct="1">
              <a:spcBef>
                <a:spcPct val="0"/>
              </a:spcBef>
              <a:buNone/>
              <a:defRPr sz="45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350540" y="1079376"/>
            <a:ext cx="120973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>
              <a:spcAft>
                <a:spcPts val="0"/>
              </a:spcAft>
              <a:tabLst>
                <a:tab pos="4951095" algn="l"/>
              </a:tabLs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результаті проведеного дослідження було встановлено, що використання </a:t>
            </a:r>
            <a:r>
              <a:rPr lang="uk-UA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фотобіореактора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побутових умовах має значний потенціал як у сфері функціонального харчування, так і як засіб очищення повітря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50541" y="3141479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>
              <a:spcAft>
                <a:spcPts val="0"/>
              </a:spcAft>
              <a:tabLst>
                <a:tab pos="4951095" algn="l"/>
              </a:tabLst>
            </a:pP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Отже, впровадження кухонного </a:t>
            </a:r>
            <a:r>
              <a:rPr lang="uk-UA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фотобіореактора</a:t>
            </a:r>
            <a:r>
              <a:rPr lang="uk-UA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може стати важливим кроком до сталого способу життя, об’єднуючи інноваційні технології з турботою про здоров’я та навколишнє середовище.</a:t>
            </a:r>
            <a:endParaRPr lang="uk-UA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hlinkClick r:id="rId4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" t="8461" r="7702" b="8750"/>
          <a:stretch/>
        </p:blipFill>
        <p:spPr>
          <a:xfrm>
            <a:off x="8919491" y="2663659"/>
            <a:ext cx="3600400" cy="352839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Прямокутник 6"/>
          <p:cNvSpPr/>
          <p:nvPr/>
        </p:nvSpPr>
        <p:spPr>
          <a:xfrm>
            <a:off x="8919491" y="6207172"/>
            <a:ext cx="3600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Відео досліджень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2996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2" grpId="0"/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175073" y="1367408"/>
            <a:ext cx="4460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28700" fontAlgn="auto" latinLnBrk="1">
              <a:spcBef>
                <a:spcPts val="0"/>
              </a:spcBef>
              <a:spcAft>
                <a:spcPts val="0"/>
              </a:spcAft>
              <a:tabLst>
                <a:tab pos="2250440" algn="l"/>
                <a:tab pos="5671185" algn="l"/>
              </a:tabLst>
            </a:pPr>
            <a:r>
              <a:rPr lang="uk-UA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Дякую </a:t>
            </a:r>
            <a:r>
              <a:rPr lang="uk-UA" sz="4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за </a:t>
            </a:r>
            <a:r>
              <a:rPr lang="uk-UA" sz="4800" b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увагу</a:t>
            </a:r>
            <a:endParaRPr lang="uk-UA" sz="4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2" b="13470"/>
          <a:stretch/>
        </p:blipFill>
        <p:spPr>
          <a:xfrm>
            <a:off x="4381090" y="2591544"/>
            <a:ext cx="6048738" cy="432048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808080"/>
      </a:dk2>
      <a:lt2>
        <a:srgbClr val="005800"/>
      </a:lt2>
      <a:accent1>
        <a:srgbClr val="008000"/>
      </a:accent1>
      <a:accent2>
        <a:srgbClr val="00A400"/>
      </a:accent2>
      <a:accent3>
        <a:srgbClr val="FFFFFF"/>
      </a:accent3>
      <a:accent4>
        <a:srgbClr val="6C6C6C"/>
      </a:accent4>
      <a:accent5>
        <a:srgbClr val="AAC0AA"/>
      </a:accent5>
      <a:accent6>
        <a:srgbClr val="009400"/>
      </a:accent6>
      <a:hlink>
        <a:srgbClr val="33CC33"/>
      </a:hlink>
      <a:folHlink>
        <a:srgbClr val="808080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1529</TotalTime>
  <Words>687</Words>
  <Application>Microsoft Office PowerPoint</Application>
  <PresentationFormat>Довільний</PresentationFormat>
  <Paragraphs>88</Paragraphs>
  <Slides>15</Slides>
  <Notes>15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Cambria Math</vt:lpstr>
      <vt:lpstr>Microsoft Sans Serif</vt:lpstr>
      <vt:lpstr>Times New Roman</vt:lpstr>
      <vt:lpstr>Wingdings</vt:lpstr>
      <vt:lpstr>powerpoint-template-24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СЗОШ №1</dc:creator>
  <cp:lastModifiedBy>СЗОШ №1</cp:lastModifiedBy>
  <cp:revision>76</cp:revision>
  <dcterms:created xsi:type="dcterms:W3CDTF">2023-03-12T18:34:36Z</dcterms:created>
  <dcterms:modified xsi:type="dcterms:W3CDTF">2025-04-08T19:11:50Z</dcterms:modified>
</cp:coreProperties>
</file>