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Nuni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Nuni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bold.fntdata"/><Relationship Id="rId6" Type="http://schemas.openxmlformats.org/officeDocument/2006/relationships/slide" Target="slides/slide1.xml"/><Relationship Id="rId18" Type="http://schemas.openxmlformats.org/officeDocument/2006/relationships/font" Target="fonts/Nuni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4e4b5a5c2a_63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4e4b5a5c2a_63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3bb303cd0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3bb303cd0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e4b5a5c2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4e4b5a5c2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dcf7a5280d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dcf7a5280d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3bb303cd05_3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3bb303cd05_3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d7f1327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3d7f1327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3bb303cd05_3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3bb303cd05_3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4e4b5a5c2a_6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4e4b5a5c2a_6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3bb303cd05_3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3bb303cd05_3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4e4b5a5c2a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4e4b5a5c2a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4e4b5a5c2a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4e4b5a5c2a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16.jpg"/><Relationship Id="rId6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5.jpg"/><Relationship Id="rId6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10.jp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hengko.com/uk/news/full-guide-to-know-how-do-humidity-sensors-work/" TargetMode="External"/><Relationship Id="rId4" Type="http://schemas.openxmlformats.org/officeDocument/2006/relationships/hyperlink" Target="https://sensirion.com/media/documents/FC5BED84/662B494D/Sensirion_Humidity_Temperature_Design_Guide.pdf" TargetMode="External"/><Relationship Id="rId5" Type="http://schemas.openxmlformats.org/officeDocument/2006/relationships/hyperlink" Target="https://www.arduino.cc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650750" y="1424350"/>
            <a:ext cx="59448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Метеостанція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3832575" y="2945525"/>
            <a:ext cx="4782600" cy="17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/>
              <a:t>Виконав: </a:t>
            </a:r>
            <a:r>
              <a:rPr b="1" lang="uk" sz="1400"/>
              <a:t>Ярошик Остап</a:t>
            </a:r>
            <a:r>
              <a:rPr lang="uk" sz="1400"/>
              <a:t>, </a:t>
            </a:r>
            <a:r>
              <a:rPr lang="uk" sz="1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учень 8 класу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latin typeface="Times New Roman"/>
                <a:ea typeface="Times New Roman"/>
                <a:cs typeface="Times New Roman"/>
                <a:sym typeface="Times New Roman"/>
              </a:rPr>
              <a:t>Середньої загальноосвітньої школи №78 м.Львова</a:t>
            </a:r>
            <a:r>
              <a:rPr lang="uk" sz="1400"/>
              <a:t>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latin typeface="Times New Roman"/>
                <a:ea typeface="Times New Roman"/>
                <a:cs typeface="Times New Roman"/>
                <a:sym typeface="Times New Roman"/>
              </a:rPr>
              <a:t>Науковий керівник: </a:t>
            </a:r>
            <a:r>
              <a:rPr b="1" lang="uk" sz="1400">
                <a:latin typeface="Times New Roman"/>
                <a:ea typeface="Times New Roman"/>
                <a:cs typeface="Times New Roman"/>
                <a:sym typeface="Times New Roman"/>
              </a:rPr>
              <a:t>Мишопита Андрій Володимирович</a:t>
            </a:r>
            <a:r>
              <a:rPr lang="uk" sz="140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uk" sz="1400">
                <a:latin typeface="Times New Roman"/>
                <a:ea typeface="Times New Roman"/>
                <a:cs typeface="Times New Roman"/>
                <a:sym typeface="Times New Roman"/>
              </a:rPr>
              <a:t>керівник гуртка КЗ ЛОР "Львівська обласна Мала академія наук учнівської молоді"</a:t>
            </a:r>
            <a:endParaRPr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idx="1" type="body"/>
          </p:nvPr>
        </p:nvSpPr>
        <p:spPr>
          <a:xfrm>
            <a:off x="621200" y="828250"/>
            <a:ext cx="7909800" cy="38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300">
                <a:solidFill>
                  <a:srgbClr val="000000"/>
                </a:solidFill>
              </a:rPr>
              <a:t>Завдання дослідження:</a:t>
            </a:r>
            <a:r>
              <a:rPr lang="uk" sz="2300">
                <a:solidFill>
                  <a:srgbClr val="000000"/>
                </a:solidFill>
              </a:rPr>
              <a:t> створити пристрій, який дасть можливість  відслідковувати атмосферні умови, надсилатиме сповіщення якщо вони не в нормі.</a:t>
            </a:r>
            <a:endParaRPr sz="2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uk" sz="2300">
                <a:solidFill>
                  <a:srgbClr val="000000"/>
                </a:solidFill>
              </a:rPr>
              <a:t>Об’єкт дослідження:</a:t>
            </a:r>
            <a:r>
              <a:rPr lang="uk" sz="2300">
                <a:solidFill>
                  <a:srgbClr val="000000"/>
                </a:solidFill>
              </a:rPr>
              <a:t> пристрій відстеження показників навколишнього середовища.</a:t>
            </a:r>
            <a:endParaRPr sz="2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uk" sz="2300">
                <a:solidFill>
                  <a:srgbClr val="000000"/>
                </a:solidFill>
              </a:rPr>
              <a:t>Предмет дослідження:</a:t>
            </a:r>
            <a:r>
              <a:rPr lang="uk" sz="2300">
                <a:solidFill>
                  <a:srgbClr val="000000"/>
                </a:solidFill>
              </a:rPr>
              <a:t> відстеження показників, сповіщення, візуалізація</a:t>
            </a:r>
            <a:endParaRPr sz="2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-612025" y="1627950"/>
            <a:ext cx="46971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640"/>
              <a:t>Сільське</a:t>
            </a:r>
            <a:endParaRPr sz="264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640"/>
              <a:t>господарство</a:t>
            </a:r>
            <a:endParaRPr sz="2640"/>
          </a:p>
        </p:txBody>
      </p:sp>
      <p:sp>
        <p:nvSpPr>
          <p:cNvPr id="140" name="Google Shape;140;p15"/>
          <p:cNvSpPr txBox="1"/>
          <p:nvPr>
            <p:ph type="title"/>
          </p:nvPr>
        </p:nvSpPr>
        <p:spPr>
          <a:xfrm>
            <a:off x="-149425" y="3580200"/>
            <a:ext cx="37719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600"/>
              <a:t>Автомобільна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600"/>
              <a:t>промисловість</a:t>
            </a:r>
            <a:endParaRPr sz="2600"/>
          </a:p>
        </p:txBody>
      </p:sp>
      <p:pic>
        <p:nvPicPr>
          <p:cNvPr id="141" name="Google Shape;14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2217" y="3286200"/>
            <a:ext cx="2316146" cy="15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2213" y="1333962"/>
            <a:ext cx="2319575" cy="1542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Як зробити теплицю своїми руками | Інструкція" id="143" name="Google Shape;14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04275" y="1333023"/>
            <a:ext cx="2319575" cy="1544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арбування авто Київ, фарбування автомобілів, ціна на сайті JF-Service |  Локальна | Повна" id="144" name="Google Shape;14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4275" y="3286200"/>
            <a:ext cx="2319574" cy="15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5"/>
          <p:cNvSpPr txBox="1"/>
          <p:nvPr>
            <p:ph type="title"/>
          </p:nvPr>
        </p:nvSpPr>
        <p:spPr>
          <a:xfrm>
            <a:off x="819150" y="3793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Сфери застосування</a:t>
            </a:r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4735975" y="1002725"/>
            <a:ext cx="21171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Теплиці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5"/>
          <p:cNvSpPr txBox="1"/>
          <p:nvPr/>
        </p:nvSpPr>
        <p:spPr>
          <a:xfrm>
            <a:off x="4213375" y="2942825"/>
            <a:ext cx="31623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Фарбування автомобілей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819150" y="393566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Сфери застосування</a:t>
            </a:r>
            <a:endParaRPr/>
          </a:p>
        </p:txBody>
      </p:sp>
      <p:sp>
        <p:nvSpPr>
          <p:cNvPr id="153" name="Google Shape;153;p16"/>
          <p:cNvSpPr txBox="1"/>
          <p:nvPr>
            <p:ph type="title"/>
          </p:nvPr>
        </p:nvSpPr>
        <p:spPr>
          <a:xfrm>
            <a:off x="628825" y="1791850"/>
            <a:ext cx="3016500" cy="9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/>
              <a:t>Музеї та архіви</a:t>
            </a:r>
            <a:endParaRPr sz="2500"/>
          </a:p>
        </p:txBody>
      </p:sp>
      <p:sp>
        <p:nvSpPr>
          <p:cNvPr id="154" name="Google Shape;154;p16"/>
          <p:cNvSpPr txBox="1"/>
          <p:nvPr>
            <p:ph type="title"/>
          </p:nvPr>
        </p:nvSpPr>
        <p:spPr>
          <a:xfrm>
            <a:off x="202825" y="3411150"/>
            <a:ext cx="3868500" cy="9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500"/>
              <a:t>Поліграфічна промисловість</a:t>
            </a:r>
            <a:endParaRPr sz="2500"/>
          </a:p>
        </p:txBody>
      </p:sp>
      <p:pic>
        <p:nvPicPr>
          <p:cNvPr id="155" name="Google Shape;1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550" y="1602277"/>
            <a:ext cx="2269425" cy="127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7450" y="3132612"/>
            <a:ext cx="2269425" cy="151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айл:Вітрина з експонатами Музей Гуцульщини.jpg — Вікіпедія" id="157" name="Google Shape;15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7450" y="1542065"/>
            <a:ext cx="2269426" cy="14541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Чим корисна поліграфія для бізнесу?" id="158" name="Google Shape;15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9550" y="3132915"/>
            <a:ext cx="2269424" cy="1511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/>
          <p:nvPr>
            <p:ph type="title"/>
          </p:nvPr>
        </p:nvSpPr>
        <p:spPr>
          <a:xfrm>
            <a:off x="819150" y="3884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Що надає проект?</a:t>
            </a:r>
            <a:endParaRPr/>
          </a:p>
        </p:txBody>
      </p:sp>
      <p:sp>
        <p:nvSpPr>
          <p:cNvPr id="164" name="Google Shape;164;p17"/>
          <p:cNvSpPr txBox="1"/>
          <p:nvPr>
            <p:ph type="title"/>
          </p:nvPr>
        </p:nvSpPr>
        <p:spPr>
          <a:xfrm>
            <a:off x="437650" y="1647575"/>
            <a:ext cx="4285200" cy="25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9624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0"/>
              <a:buChar char="●"/>
            </a:pPr>
            <a:r>
              <a:rPr lang="uk" sz="2640">
                <a:solidFill>
                  <a:srgbClr val="000000"/>
                </a:solidFill>
              </a:rPr>
              <a:t>Можливість розрахунку параметрів по формулі чи таблицях</a:t>
            </a:r>
            <a:endParaRPr sz="2640">
              <a:solidFill>
                <a:srgbClr val="000000"/>
              </a:solidFill>
            </a:endParaRPr>
          </a:p>
          <a:p>
            <a:pPr indent="-39624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0"/>
              <a:buChar char="●"/>
            </a:pPr>
            <a:r>
              <a:rPr lang="uk" sz="2640">
                <a:solidFill>
                  <a:srgbClr val="000000"/>
                </a:solidFill>
              </a:rPr>
              <a:t>Попередження про відхилення від норми</a:t>
            </a:r>
            <a:endParaRPr sz="2640">
              <a:solidFill>
                <a:srgbClr val="000000"/>
              </a:solidFill>
            </a:endParaRPr>
          </a:p>
        </p:txBody>
      </p:sp>
      <p:pic>
        <p:nvPicPr>
          <p:cNvPr id="165" name="Google Shape;165;p17" title="photo_2025-04-22_22-15-2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050" y="1838762"/>
            <a:ext cx="3643700" cy="218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Функціонал</a:t>
            </a:r>
            <a:endParaRPr/>
          </a:p>
        </p:txBody>
      </p:sp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21007" l="0" r="0" t="20100"/>
          <a:stretch/>
        </p:blipFill>
        <p:spPr>
          <a:xfrm rot="10800000">
            <a:off x="6544150" y="2257475"/>
            <a:ext cx="2188050" cy="12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0400" y="2208525"/>
            <a:ext cx="1386500" cy="138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-Meteo 🌤🌍 (@open_meteo) / X" id="173" name="Google Shape;17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50" y="1562313"/>
            <a:ext cx="1386500" cy="138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 IP Geolocation API and Accurate IP Geolocation Database" id="174" name="Google Shape;17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04347" y="1606400"/>
            <a:ext cx="2239800" cy="12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/>
        </p:nvSpPr>
        <p:spPr>
          <a:xfrm>
            <a:off x="342200" y="3021475"/>
            <a:ext cx="21171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Сервіс API, </a:t>
            </a: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звідки беруться </a:t>
            </a: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дан</a:t>
            </a: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і</a:t>
            </a: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про погоду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8"/>
          <p:cNvSpPr txBox="1"/>
          <p:nvPr/>
        </p:nvSpPr>
        <p:spPr>
          <a:xfrm>
            <a:off x="4368000" y="2948800"/>
            <a:ext cx="21171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Приблизне місцезнаходження пристрою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8"/>
          <p:cNvSpPr txBox="1"/>
          <p:nvPr/>
        </p:nvSpPr>
        <p:spPr>
          <a:xfrm>
            <a:off x="6741600" y="1562325"/>
            <a:ext cx="18462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Дисплей, на якому виводиться інформація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2403550" y="1606388"/>
            <a:ext cx="20202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Звіт графіків зміни показників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/>
          <p:nvPr>
            <p:ph type="title"/>
          </p:nvPr>
        </p:nvSpPr>
        <p:spPr>
          <a:xfrm>
            <a:off x="819150" y="4729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Компоненти та схема</a:t>
            </a:r>
            <a:endParaRPr/>
          </a:p>
        </p:txBody>
      </p:sp>
      <p:sp>
        <p:nvSpPr>
          <p:cNvPr id="184" name="Google Shape;184;p19"/>
          <p:cNvSpPr txBox="1"/>
          <p:nvPr>
            <p:ph idx="1" type="body"/>
          </p:nvPr>
        </p:nvSpPr>
        <p:spPr>
          <a:xfrm>
            <a:off x="655150" y="1619375"/>
            <a:ext cx="3474600" cy="26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1,8’ tft дисплей st7735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Датчик вологості та температури aht10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Модуль часу DS1302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DebugBoard - WeAct Studio esp32c3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uk" sz="2000"/>
              <a:t>Тактова кнопка </a:t>
            </a:r>
            <a:endParaRPr sz="2000"/>
          </a:p>
        </p:txBody>
      </p:sp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8999" r="0" t="0"/>
          <a:stretch/>
        </p:blipFill>
        <p:spPr>
          <a:xfrm>
            <a:off x="4129750" y="1390775"/>
            <a:ext cx="4770749" cy="298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title"/>
          </p:nvPr>
        </p:nvSpPr>
        <p:spPr>
          <a:xfrm>
            <a:off x="819150" y="8008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Плани на розвиток</a:t>
            </a:r>
            <a:endParaRPr/>
          </a:p>
        </p:txBody>
      </p:sp>
      <p:sp>
        <p:nvSpPr>
          <p:cNvPr id="191" name="Google Shape;191;p20"/>
          <p:cNvSpPr txBox="1"/>
          <p:nvPr>
            <p:ph idx="1" type="body"/>
          </p:nvPr>
        </p:nvSpPr>
        <p:spPr>
          <a:xfrm>
            <a:off x="819150" y="1755475"/>
            <a:ext cx="5591700" cy="31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uk" sz="2100"/>
              <a:t>Розробити інтерфейс для  типів</a:t>
            </a:r>
            <a:r>
              <a:rPr lang="uk" sz="2100"/>
              <a:t> необхідних датчиків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uk" sz="2100"/>
              <a:t>Додавання telegram web API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uk" sz="2100"/>
              <a:t>Додавання як модулів для відслідковування показників (G</a:t>
            </a:r>
            <a:r>
              <a:rPr lang="uk" sz="2100"/>
              <a:t>oogle</a:t>
            </a:r>
            <a:r>
              <a:rPr lang="uk" sz="2100"/>
              <a:t> Home)</a:t>
            </a:r>
            <a:endParaRPr sz="2100"/>
          </a:p>
        </p:txBody>
      </p:sp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7925" y="2293675"/>
            <a:ext cx="2548424" cy="14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"/>
          <p:cNvSpPr txBox="1"/>
          <p:nvPr>
            <p:ph type="title"/>
          </p:nvPr>
        </p:nvSpPr>
        <p:spPr>
          <a:xfrm>
            <a:off x="819150" y="633350"/>
            <a:ext cx="4741800" cy="13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Реалізація проекту і проблеми та їх вирішення</a:t>
            </a:r>
            <a:endParaRPr/>
          </a:p>
        </p:txBody>
      </p:sp>
      <p:pic>
        <p:nvPicPr>
          <p:cNvPr id="198" name="Google Shape;198;p21" title="photo_2025-03-04_18-25-4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200" y="2509200"/>
            <a:ext cx="2906602" cy="219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 title="photo_2025-04-22_22-15-2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56" y="2509200"/>
            <a:ext cx="3663520" cy="21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6205" y="420973"/>
            <a:ext cx="2906594" cy="180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"/>
          <p:cNvSpPr txBox="1"/>
          <p:nvPr>
            <p:ph type="title"/>
          </p:nvPr>
        </p:nvSpPr>
        <p:spPr>
          <a:xfrm>
            <a:off x="819150" y="3799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Висновки</a:t>
            </a:r>
            <a:endParaRPr/>
          </a:p>
        </p:txBody>
      </p:sp>
      <p:pic>
        <p:nvPicPr>
          <p:cNvPr id="206" name="Google Shape;206;p22" title="0-02-05-6b3e2477e673f0428a3c4906dda68b124d1bef44b12432c168dd9363cc5d8756_2bba341027a3210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9125" y="1185450"/>
            <a:ext cx="2898950" cy="177430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2"/>
          <p:cNvSpPr txBox="1"/>
          <p:nvPr/>
        </p:nvSpPr>
        <p:spPr>
          <a:xfrm>
            <a:off x="506900" y="1110900"/>
            <a:ext cx="5188200" cy="24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28575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latin typeface="Calibri"/>
                <a:ea typeface="Calibri"/>
                <a:cs typeface="Calibri"/>
                <a:sym typeface="Calibri"/>
              </a:rPr>
              <a:t>В результаті виконання роботи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uk" sz="1000">
                <a:latin typeface="Calibri"/>
                <a:ea typeface="Calibri"/>
                <a:cs typeface="Calibri"/>
                <a:sym typeface="Calibri"/>
              </a:rPr>
              <a:t>Знайдено проблему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uk" sz="1000">
                <a:latin typeface="Calibri"/>
                <a:ea typeface="Calibri"/>
                <a:cs typeface="Calibri"/>
                <a:sym typeface="Calibri"/>
              </a:rPr>
              <a:t>Проведено аналіз способів вирішення проблеми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uk" sz="1000">
                <a:latin typeface="Calibri"/>
                <a:ea typeface="Calibri"/>
                <a:cs typeface="Calibri"/>
                <a:sym typeface="Calibri"/>
              </a:rPr>
              <a:t>Сформовано перелік функцій, які має виконувати пристрій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uk" sz="1000">
                <a:latin typeface="Calibri"/>
                <a:ea typeface="Calibri"/>
                <a:cs typeface="Calibri"/>
                <a:sym typeface="Calibri"/>
              </a:rPr>
              <a:t>Зібрано пристрій який це реалізує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uk" sz="1000">
                <a:latin typeface="Calibri"/>
                <a:ea typeface="Calibri"/>
                <a:cs typeface="Calibri"/>
                <a:sym typeface="Calibri"/>
              </a:rPr>
              <a:t>Розглянуто можливі напрями вдосконалення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2857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latin typeface="Calibri"/>
                <a:ea typeface="Calibri"/>
                <a:cs typeface="Calibri"/>
                <a:sym typeface="Calibri"/>
              </a:rPr>
              <a:t>Великим плюсом моєї метеостанції є налаштування сповіщень про те, що температура чи вологість не в рамках виставленої в дуже широких межах через написання алгоритму розрахунку допустимих значень. Також пристрій завдяки отримання деякої інформації з інтернету може поєднувати дані з наявними датчиками, замість використання датчиків.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/>
              <a:t>Використані джерела</a:t>
            </a:r>
            <a:endParaRPr sz="2600"/>
          </a:p>
        </p:txBody>
      </p:sp>
      <p:sp>
        <p:nvSpPr>
          <p:cNvPr id="213" name="Google Shape;213;p2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9144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uk" sz="14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Повний посібник, щоб знати, як працюють датчики вологості: веб-сайт 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uk" sz="14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Посібник з проектування датчиків вологості та температури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Документація arduino - </a:t>
            </a:r>
            <a:r>
              <a:rPr lang="uk" sz="14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https://www.arduino.cc/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Документація середовища розробки</a:t>
            </a:r>
            <a:endParaRPr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 txBox="1"/>
          <p:nvPr>
            <p:ph type="title"/>
          </p:nvPr>
        </p:nvSpPr>
        <p:spPr>
          <a:xfrm>
            <a:off x="819150" y="845600"/>
            <a:ext cx="7505700" cy="353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Дякую за увагу!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