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61" r:id="rId5"/>
    <p:sldId id="259" r:id="rId6"/>
    <p:sldId id="260" r:id="rId7"/>
    <p:sldId id="262" r:id="rId8"/>
    <p:sldId id="263" r:id="rId9"/>
    <p:sldId id="264" r:id="rId10"/>
    <p:sldId id="265" r:id="rId11"/>
    <p:sldId id="266" r:id="rId12"/>
    <p:sldId id="271" r:id="rId13"/>
    <p:sldId id="267" r:id="rId14"/>
    <p:sldId id="269" r:id="rId15"/>
    <p:sldId id="270" r:id="rId16"/>
  </p:sldIdLst>
  <p:sldSz cx="12192000" cy="6858000"/>
  <p:notesSz cx="6858000" cy="9144000"/>
  <p:defaultTextStyle>
    <a:defPPr lvl="0">
      <a:defRPr lang="en-US"/>
    </a:defPPr>
    <a:lvl1pPr marL="0" lv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Я" initials="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%20-%20all\AV\MAN-12-2023\2025-02\Experiment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%20-%20all\AV\MAN-12-2023\2025-02\Experiment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%20-%20all\AV\MAN-12-2023\2025-02\Experiment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%20-%20all\AV\MAN-12-2023\2025-02\Experiment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%20-%20all\AV\MAN-12-2023\2025-02\Experiment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%20-%20all\AV\MAN-12-2023\2025-02\Experiment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%20-%20all\AV\MAN-12-2023\2025-02\Experiment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%20-%20all\AV\MAN-12-2023\2025-02\Experiment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/>
              <a:t>Гірчиця</a:t>
            </a:r>
            <a:r>
              <a:rPr lang="uk-UA" baseline="0"/>
              <a:t> біла, висота рослин, см.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Sheet1!$A$3</c:f>
              <c:strCache>
                <c:ptCount val="1"/>
                <c:pt idx="0">
                  <c:v>Контроль, 1000 м до ділянки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Sheet1!$A$5:$A$14</c:f>
              <c:numCache>
                <c:formatCode>General</c:formatCode>
                <c:ptCount val="10"/>
                <c:pt idx="0">
                  <c:v>5.6</c:v>
                </c:pt>
                <c:pt idx="1">
                  <c:v>5.5</c:v>
                </c:pt>
                <c:pt idx="2">
                  <c:v>5.3</c:v>
                </c:pt>
                <c:pt idx="3">
                  <c:v>5.2</c:v>
                </c:pt>
                <c:pt idx="4">
                  <c:v>4.8</c:v>
                </c:pt>
                <c:pt idx="5">
                  <c:v>4.5999999999999996</c:v>
                </c:pt>
                <c:pt idx="6">
                  <c:v>4.5</c:v>
                </c:pt>
                <c:pt idx="7">
                  <c:v>3.8</c:v>
                </c:pt>
                <c:pt idx="8">
                  <c:v>3.5</c:v>
                </c:pt>
                <c:pt idx="9">
                  <c:v>3.4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B05-4FA0-9DB6-7930CF9D8049}"/>
            </c:ext>
          </c:extLst>
        </c:ser>
        <c:ser>
          <c:idx val="1"/>
          <c:order val="1"/>
          <c:tx>
            <c:strRef>
              <c:f>Sheet1!$C$3</c:f>
              <c:strCache>
                <c:ptCount val="1"/>
                <c:pt idx="0">
                  <c:v>500 м від ділянки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Sheet1!$C$5:$C$14</c:f>
              <c:numCache>
                <c:formatCode>General</c:formatCode>
                <c:ptCount val="10"/>
                <c:pt idx="0">
                  <c:v>4.3</c:v>
                </c:pt>
                <c:pt idx="1">
                  <c:v>4.0999999999999996</c:v>
                </c:pt>
                <c:pt idx="2">
                  <c:v>3.8</c:v>
                </c:pt>
                <c:pt idx="3">
                  <c:v>3.5</c:v>
                </c:pt>
                <c:pt idx="4">
                  <c:v>3.3</c:v>
                </c:pt>
                <c:pt idx="5">
                  <c:v>3.2</c:v>
                </c:pt>
                <c:pt idx="6">
                  <c:v>3</c:v>
                </c:pt>
                <c:pt idx="7">
                  <c:v>2.8</c:v>
                </c:pt>
                <c:pt idx="8">
                  <c:v>2.5</c:v>
                </c:pt>
                <c:pt idx="9">
                  <c:v>2.4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B05-4FA0-9DB6-7930CF9D8049}"/>
            </c:ext>
          </c:extLst>
        </c:ser>
        <c:ser>
          <c:idx val="2"/>
          <c:order val="2"/>
          <c:tx>
            <c:strRef>
              <c:f>Sheet1!$E$3</c:f>
              <c:strCache>
                <c:ptCount val="1"/>
                <c:pt idx="0">
                  <c:v>1000 м від ділянки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val>
            <c:numRef>
              <c:f>Sheet1!$E$5:$E$14</c:f>
              <c:numCache>
                <c:formatCode>General</c:formatCode>
                <c:ptCount val="10"/>
                <c:pt idx="0">
                  <c:v>5</c:v>
                </c:pt>
                <c:pt idx="1">
                  <c:v>5.2</c:v>
                </c:pt>
                <c:pt idx="2">
                  <c:v>5.5</c:v>
                </c:pt>
                <c:pt idx="3">
                  <c:v>6</c:v>
                </c:pt>
                <c:pt idx="4">
                  <c:v>5.5</c:v>
                </c:pt>
                <c:pt idx="5">
                  <c:v>5.3</c:v>
                </c:pt>
                <c:pt idx="6">
                  <c:v>5.5</c:v>
                </c:pt>
                <c:pt idx="7">
                  <c:v>6.2</c:v>
                </c:pt>
                <c:pt idx="8">
                  <c:v>5.2</c:v>
                </c:pt>
                <c:pt idx="9">
                  <c:v>5.4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B05-4FA0-9DB6-7930CF9D80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44383455"/>
        <c:axId val="1045643391"/>
      </c:lineChart>
      <c:catAx>
        <c:axId val="1044383455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45643391"/>
        <c:crosses val="autoZero"/>
        <c:auto val="1"/>
        <c:lblAlgn val="ctr"/>
        <c:lblOffset val="100"/>
        <c:noMultiLvlLbl val="0"/>
      </c:catAx>
      <c:valAx>
        <c:axId val="104564339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4438345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/>
              <a:t>Гірчиця</a:t>
            </a:r>
            <a:r>
              <a:rPr lang="uk-UA" baseline="0"/>
              <a:t> біла, довжина коренів, см.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8.308126511922527E-2"/>
          <c:y val="0.15140967366303304"/>
          <c:w val="0.89768640969049585"/>
          <c:h val="0.61946989698566335"/>
        </c:manualLayout>
      </c:layout>
      <c:lineChart>
        <c:grouping val="standard"/>
        <c:varyColors val="0"/>
        <c:ser>
          <c:idx val="0"/>
          <c:order val="0"/>
          <c:tx>
            <c:strRef>
              <c:f>Sheet1!$B$3</c:f>
              <c:strCache>
                <c:ptCount val="1"/>
                <c:pt idx="0">
                  <c:v>Контроль, 1000 м до ділянки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Sheet1!$B$5:$B$14</c:f>
              <c:numCache>
                <c:formatCode>General</c:formatCode>
                <c:ptCount val="10"/>
                <c:pt idx="0">
                  <c:v>0.5</c:v>
                </c:pt>
                <c:pt idx="1">
                  <c:v>0.5</c:v>
                </c:pt>
                <c:pt idx="2">
                  <c:v>0.4</c:v>
                </c:pt>
                <c:pt idx="3">
                  <c:v>0.3</c:v>
                </c:pt>
                <c:pt idx="4">
                  <c:v>0.4</c:v>
                </c:pt>
                <c:pt idx="5">
                  <c:v>0.3</c:v>
                </c:pt>
                <c:pt idx="6">
                  <c:v>0.2</c:v>
                </c:pt>
                <c:pt idx="7">
                  <c:v>0.3</c:v>
                </c:pt>
                <c:pt idx="8">
                  <c:v>0.3</c:v>
                </c:pt>
                <c:pt idx="9">
                  <c:v>0.2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077-4A96-91B2-ABD3E378C281}"/>
            </c:ext>
          </c:extLst>
        </c:ser>
        <c:ser>
          <c:idx val="1"/>
          <c:order val="1"/>
          <c:tx>
            <c:strRef>
              <c:f>Sheet1!$D$3</c:f>
              <c:strCache>
                <c:ptCount val="1"/>
                <c:pt idx="0">
                  <c:v>500 м від ділянки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Sheet1!$D$5:$D$14</c:f>
              <c:numCache>
                <c:formatCode>General</c:formatCode>
                <c:ptCount val="10"/>
                <c:pt idx="0">
                  <c:v>0.4</c:v>
                </c:pt>
                <c:pt idx="1">
                  <c:v>0.3</c:v>
                </c:pt>
                <c:pt idx="2">
                  <c:v>0.3</c:v>
                </c:pt>
                <c:pt idx="3">
                  <c:v>0.3</c:v>
                </c:pt>
                <c:pt idx="4">
                  <c:v>0.2</c:v>
                </c:pt>
                <c:pt idx="5">
                  <c:v>0.3</c:v>
                </c:pt>
                <c:pt idx="6">
                  <c:v>0.2</c:v>
                </c:pt>
                <c:pt idx="7">
                  <c:v>0.3</c:v>
                </c:pt>
                <c:pt idx="8">
                  <c:v>0.2</c:v>
                </c:pt>
                <c:pt idx="9">
                  <c:v>0.3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077-4A96-91B2-ABD3E378C281}"/>
            </c:ext>
          </c:extLst>
        </c:ser>
        <c:ser>
          <c:idx val="2"/>
          <c:order val="2"/>
          <c:tx>
            <c:strRef>
              <c:f>Sheet1!$F$3</c:f>
              <c:strCache>
                <c:ptCount val="1"/>
                <c:pt idx="0">
                  <c:v>500 м від ділянки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val>
            <c:numRef>
              <c:f>Sheet1!$F$5:$F$14</c:f>
              <c:numCache>
                <c:formatCode>General</c:formatCode>
                <c:ptCount val="10"/>
                <c:pt idx="0">
                  <c:v>0.5</c:v>
                </c:pt>
                <c:pt idx="1">
                  <c:v>0.3</c:v>
                </c:pt>
                <c:pt idx="2">
                  <c:v>0.2</c:v>
                </c:pt>
                <c:pt idx="3">
                  <c:v>0.4</c:v>
                </c:pt>
                <c:pt idx="4">
                  <c:v>0.5</c:v>
                </c:pt>
                <c:pt idx="5">
                  <c:v>0.3</c:v>
                </c:pt>
                <c:pt idx="6">
                  <c:v>0.2</c:v>
                </c:pt>
                <c:pt idx="7">
                  <c:v>0.3</c:v>
                </c:pt>
                <c:pt idx="8">
                  <c:v>0.4</c:v>
                </c:pt>
                <c:pt idx="9">
                  <c:v>0.3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077-4A96-91B2-ABD3E378C2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44383455"/>
        <c:axId val="1045643391"/>
      </c:lineChart>
      <c:catAx>
        <c:axId val="1044383455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45643391"/>
        <c:crosses val="autoZero"/>
        <c:auto val="1"/>
        <c:lblAlgn val="ctr"/>
        <c:lblOffset val="100"/>
        <c:noMultiLvlLbl val="0"/>
      </c:catAx>
      <c:valAx>
        <c:axId val="104564339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4438345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/>
              <a:t>Горох посівний</a:t>
            </a:r>
            <a:r>
              <a:rPr lang="uk-UA" baseline="0"/>
              <a:t>, висота рослин, см.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Sheet1!$I$3</c:f>
              <c:strCache>
                <c:ptCount val="1"/>
                <c:pt idx="0">
                  <c:v>Контроль, 1000 м до ділянки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Sheet1!$I$5:$I$14</c:f>
              <c:numCache>
                <c:formatCode>0.00</c:formatCode>
                <c:ptCount val="10"/>
                <c:pt idx="0">
                  <c:v>27.2</c:v>
                </c:pt>
                <c:pt idx="1">
                  <c:v>27</c:v>
                </c:pt>
                <c:pt idx="2">
                  <c:v>26.3</c:v>
                </c:pt>
                <c:pt idx="3">
                  <c:v>25.4</c:v>
                </c:pt>
                <c:pt idx="4">
                  <c:v>25.2</c:v>
                </c:pt>
                <c:pt idx="5">
                  <c:v>25</c:v>
                </c:pt>
                <c:pt idx="6">
                  <c:v>22.5</c:v>
                </c:pt>
                <c:pt idx="7">
                  <c:v>19.5</c:v>
                </c:pt>
                <c:pt idx="8">
                  <c:v>18.600000000000001</c:v>
                </c:pt>
                <c:pt idx="9">
                  <c:v>16.5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A8C-4AB8-A44E-2B7412278086}"/>
            </c:ext>
          </c:extLst>
        </c:ser>
        <c:ser>
          <c:idx val="1"/>
          <c:order val="1"/>
          <c:tx>
            <c:strRef>
              <c:f>Sheet1!$K$3</c:f>
              <c:strCache>
                <c:ptCount val="1"/>
                <c:pt idx="0">
                  <c:v>500 м від ділянки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Sheet1!$K$5:$K$14</c:f>
              <c:numCache>
                <c:formatCode>General</c:formatCode>
                <c:ptCount val="10"/>
                <c:pt idx="0">
                  <c:v>16.399999999999999</c:v>
                </c:pt>
                <c:pt idx="1">
                  <c:v>15.7</c:v>
                </c:pt>
                <c:pt idx="2">
                  <c:v>13.5</c:v>
                </c:pt>
                <c:pt idx="3">
                  <c:v>13.2</c:v>
                </c:pt>
                <c:pt idx="4">
                  <c:v>12.5</c:v>
                </c:pt>
                <c:pt idx="5">
                  <c:v>12.2</c:v>
                </c:pt>
                <c:pt idx="6">
                  <c:v>11.8</c:v>
                </c:pt>
                <c:pt idx="7">
                  <c:v>8.5</c:v>
                </c:pt>
                <c:pt idx="8">
                  <c:v>6.3</c:v>
                </c:pt>
                <c:pt idx="9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A8C-4AB8-A44E-2B7412278086}"/>
            </c:ext>
          </c:extLst>
        </c:ser>
        <c:ser>
          <c:idx val="2"/>
          <c:order val="2"/>
          <c:tx>
            <c:strRef>
              <c:f>Sheet1!$M$3</c:f>
              <c:strCache>
                <c:ptCount val="1"/>
                <c:pt idx="0">
                  <c:v>1000 м від ділянки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val>
            <c:numRef>
              <c:f>Sheet1!$M$5:$M$14</c:f>
              <c:numCache>
                <c:formatCode>General</c:formatCode>
                <c:ptCount val="10"/>
                <c:pt idx="0">
                  <c:v>27</c:v>
                </c:pt>
                <c:pt idx="1">
                  <c:v>25.2</c:v>
                </c:pt>
                <c:pt idx="2">
                  <c:v>25.1</c:v>
                </c:pt>
                <c:pt idx="3">
                  <c:v>19.399999999999999</c:v>
                </c:pt>
                <c:pt idx="4">
                  <c:v>16.5</c:v>
                </c:pt>
                <c:pt idx="5">
                  <c:v>15.3</c:v>
                </c:pt>
                <c:pt idx="6">
                  <c:v>12.5</c:v>
                </c:pt>
                <c:pt idx="7">
                  <c:v>9.5</c:v>
                </c:pt>
                <c:pt idx="8">
                  <c:v>8.6</c:v>
                </c:pt>
                <c:pt idx="9">
                  <c:v>6.5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A8C-4AB8-A44E-2B74122780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44383455"/>
        <c:axId val="1045643391"/>
      </c:lineChart>
      <c:catAx>
        <c:axId val="1044383455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45643391"/>
        <c:crosses val="autoZero"/>
        <c:auto val="1"/>
        <c:lblAlgn val="ctr"/>
        <c:lblOffset val="100"/>
        <c:noMultiLvlLbl val="0"/>
      </c:catAx>
      <c:valAx>
        <c:axId val="104564339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4438345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/>
              <a:t>Горох посівний</a:t>
            </a:r>
            <a:r>
              <a:rPr lang="uk-UA" baseline="0"/>
              <a:t>, довжина коренів, см.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Sheet1!$J$3</c:f>
              <c:strCache>
                <c:ptCount val="1"/>
                <c:pt idx="0">
                  <c:v>Контроль, 1000 м до ділянки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Sheet1!$J$5:$J$14</c:f>
              <c:numCache>
                <c:formatCode>General</c:formatCode>
                <c:ptCount val="10"/>
                <c:pt idx="0">
                  <c:v>6.5</c:v>
                </c:pt>
                <c:pt idx="1">
                  <c:v>6.2</c:v>
                </c:pt>
                <c:pt idx="2">
                  <c:v>6</c:v>
                </c:pt>
                <c:pt idx="3">
                  <c:v>5.8</c:v>
                </c:pt>
                <c:pt idx="4">
                  <c:v>5.5</c:v>
                </c:pt>
                <c:pt idx="5">
                  <c:v>5.3</c:v>
                </c:pt>
                <c:pt idx="6">
                  <c:v>5.2</c:v>
                </c:pt>
                <c:pt idx="7">
                  <c:v>5</c:v>
                </c:pt>
                <c:pt idx="8">
                  <c:v>4.8</c:v>
                </c:pt>
                <c:pt idx="9">
                  <c:v>4.5999999999999996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16E-4545-A909-1DBD21EDFB77}"/>
            </c:ext>
          </c:extLst>
        </c:ser>
        <c:ser>
          <c:idx val="1"/>
          <c:order val="1"/>
          <c:tx>
            <c:strRef>
              <c:f>Sheet1!$L$3</c:f>
              <c:strCache>
                <c:ptCount val="1"/>
                <c:pt idx="0">
                  <c:v>500 м від ділянки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Sheet1!$L$5:$L$14</c:f>
              <c:numCache>
                <c:formatCode>General</c:formatCode>
                <c:ptCount val="10"/>
                <c:pt idx="0">
                  <c:v>2.4</c:v>
                </c:pt>
                <c:pt idx="1">
                  <c:v>2.2000000000000002</c:v>
                </c:pt>
                <c:pt idx="2">
                  <c:v>2</c:v>
                </c:pt>
                <c:pt idx="3">
                  <c:v>1.8</c:v>
                </c:pt>
                <c:pt idx="4">
                  <c:v>1.6</c:v>
                </c:pt>
                <c:pt idx="5">
                  <c:v>1.4</c:v>
                </c:pt>
                <c:pt idx="6">
                  <c:v>1.2</c:v>
                </c:pt>
                <c:pt idx="7">
                  <c:v>0.8</c:v>
                </c:pt>
                <c:pt idx="8">
                  <c:v>0.6</c:v>
                </c:pt>
                <c:pt idx="9">
                  <c:v>0.3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16E-4545-A909-1DBD21EDFB77}"/>
            </c:ext>
          </c:extLst>
        </c:ser>
        <c:ser>
          <c:idx val="2"/>
          <c:order val="2"/>
          <c:tx>
            <c:strRef>
              <c:f>Sheet1!$N$3</c:f>
              <c:strCache>
                <c:ptCount val="1"/>
                <c:pt idx="0">
                  <c:v>500 м від ділянки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val>
            <c:numRef>
              <c:f>Sheet1!$N$5:$N$14</c:f>
              <c:numCache>
                <c:formatCode>General</c:formatCode>
                <c:ptCount val="10"/>
                <c:pt idx="0">
                  <c:v>6</c:v>
                </c:pt>
                <c:pt idx="1">
                  <c:v>5.5</c:v>
                </c:pt>
                <c:pt idx="2">
                  <c:v>5.3</c:v>
                </c:pt>
                <c:pt idx="3">
                  <c:v>5</c:v>
                </c:pt>
                <c:pt idx="4">
                  <c:v>4.5</c:v>
                </c:pt>
                <c:pt idx="5">
                  <c:v>4.3</c:v>
                </c:pt>
                <c:pt idx="6">
                  <c:v>3.5</c:v>
                </c:pt>
                <c:pt idx="7">
                  <c:v>3.3</c:v>
                </c:pt>
                <c:pt idx="8">
                  <c:v>2.2000000000000002</c:v>
                </c:pt>
                <c:pt idx="9">
                  <c:v>1.4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16E-4545-A909-1DBD21EDFB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44383455"/>
        <c:axId val="1045643391"/>
      </c:lineChart>
      <c:catAx>
        <c:axId val="1044383455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45643391"/>
        <c:crosses val="autoZero"/>
        <c:auto val="1"/>
        <c:lblAlgn val="ctr"/>
        <c:lblOffset val="100"/>
        <c:noMultiLvlLbl val="0"/>
      </c:catAx>
      <c:valAx>
        <c:axId val="104564339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4438345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/>
              <a:t>Овес посівний</a:t>
            </a:r>
            <a:r>
              <a:rPr lang="uk-UA" baseline="0"/>
              <a:t>, висота рослин, см.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Sheet1!$Q$3</c:f>
              <c:strCache>
                <c:ptCount val="1"/>
                <c:pt idx="0">
                  <c:v>Контроль, 1000 м до ділянки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Sheet1!$Q$5:$Q$14</c:f>
              <c:numCache>
                <c:formatCode>General</c:formatCode>
                <c:ptCount val="10"/>
                <c:pt idx="0">
                  <c:v>19</c:v>
                </c:pt>
                <c:pt idx="1">
                  <c:v>18.7</c:v>
                </c:pt>
                <c:pt idx="2">
                  <c:v>18.5</c:v>
                </c:pt>
                <c:pt idx="3">
                  <c:v>18.3</c:v>
                </c:pt>
                <c:pt idx="4">
                  <c:v>18</c:v>
                </c:pt>
                <c:pt idx="5">
                  <c:v>17.600000000000001</c:v>
                </c:pt>
                <c:pt idx="6">
                  <c:v>17.399999999999999</c:v>
                </c:pt>
                <c:pt idx="7">
                  <c:v>16.8</c:v>
                </c:pt>
                <c:pt idx="8">
                  <c:v>16.2</c:v>
                </c:pt>
                <c:pt idx="9">
                  <c:v>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741-4F94-BDB0-654506063499}"/>
            </c:ext>
          </c:extLst>
        </c:ser>
        <c:ser>
          <c:idx val="1"/>
          <c:order val="1"/>
          <c:tx>
            <c:strRef>
              <c:f>Sheet1!$S$3</c:f>
              <c:strCache>
                <c:ptCount val="1"/>
                <c:pt idx="0">
                  <c:v>500 м від ділянки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Sheet1!$S$5:$S$14</c:f>
              <c:numCache>
                <c:formatCode>General</c:formatCode>
                <c:ptCount val="10"/>
                <c:pt idx="0">
                  <c:v>5</c:v>
                </c:pt>
                <c:pt idx="1">
                  <c:v>4.8</c:v>
                </c:pt>
                <c:pt idx="2">
                  <c:v>4.5</c:v>
                </c:pt>
                <c:pt idx="3">
                  <c:v>4.3</c:v>
                </c:pt>
                <c:pt idx="4">
                  <c:v>4</c:v>
                </c:pt>
                <c:pt idx="5">
                  <c:v>3.8</c:v>
                </c:pt>
                <c:pt idx="6">
                  <c:v>3.5</c:v>
                </c:pt>
                <c:pt idx="7">
                  <c:v>3.3</c:v>
                </c:pt>
                <c:pt idx="8">
                  <c:v>3.3</c:v>
                </c:pt>
                <c:pt idx="9">
                  <c:v>3.2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741-4F94-BDB0-654506063499}"/>
            </c:ext>
          </c:extLst>
        </c:ser>
        <c:ser>
          <c:idx val="2"/>
          <c:order val="2"/>
          <c:tx>
            <c:strRef>
              <c:f>Sheet1!$U$3</c:f>
              <c:strCache>
                <c:ptCount val="1"/>
                <c:pt idx="0">
                  <c:v>1000 м від ділянки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val>
            <c:numRef>
              <c:f>Sheet1!$U$5:$U$14</c:f>
              <c:numCache>
                <c:formatCode>General</c:formatCode>
                <c:ptCount val="10"/>
                <c:pt idx="0">
                  <c:v>18.5</c:v>
                </c:pt>
                <c:pt idx="1">
                  <c:v>16.5</c:v>
                </c:pt>
                <c:pt idx="2">
                  <c:v>15.4</c:v>
                </c:pt>
                <c:pt idx="3">
                  <c:v>14.5</c:v>
                </c:pt>
                <c:pt idx="4">
                  <c:v>13.6</c:v>
                </c:pt>
                <c:pt idx="5">
                  <c:v>13.3</c:v>
                </c:pt>
                <c:pt idx="6">
                  <c:v>11.4</c:v>
                </c:pt>
                <c:pt idx="7">
                  <c:v>9.3000000000000007</c:v>
                </c:pt>
                <c:pt idx="8">
                  <c:v>9.1999999999999993</c:v>
                </c:pt>
                <c:pt idx="9">
                  <c:v>8.5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741-4F94-BDB0-6545060634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44383455"/>
        <c:axId val="1045643391"/>
      </c:lineChart>
      <c:catAx>
        <c:axId val="1044383455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45643391"/>
        <c:crosses val="autoZero"/>
        <c:auto val="1"/>
        <c:lblAlgn val="ctr"/>
        <c:lblOffset val="100"/>
        <c:noMultiLvlLbl val="0"/>
      </c:catAx>
      <c:valAx>
        <c:axId val="104564339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4438345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/>
              <a:t>Осот звичайний</a:t>
            </a:r>
            <a:r>
              <a:rPr lang="uk-UA" baseline="0"/>
              <a:t>, висота листка, см.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7.0471012949836986E-2"/>
          <c:y val="0.16084780559217032"/>
          <c:w val="0.91566172708315186"/>
          <c:h val="0.6187903073282639"/>
        </c:manualLayout>
      </c:layout>
      <c:lineChart>
        <c:grouping val="standard"/>
        <c:varyColors val="0"/>
        <c:ser>
          <c:idx val="0"/>
          <c:order val="0"/>
          <c:tx>
            <c:strRef>
              <c:f>Sheet1!$Y$3</c:f>
              <c:strCache>
                <c:ptCount val="1"/>
                <c:pt idx="0">
                  <c:v>Контроль, 1000 м до ділянки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Sheet1!$Y$6:$Y$15</c:f>
              <c:numCache>
                <c:formatCode>General</c:formatCode>
                <c:ptCount val="10"/>
                <c:pt idx="0">
                  <c:v>7.8</c:v>
                </c:pt>
                <c:pt idx="1">
                  <c:v>7.6</c:v>
                </c:pt>
                <c:pt idx="2">
                  <c:v>7.5</c:v>
                </c:pt>
                <c:pt idx="3">
                  <c:v>7.3</c:v>
                </c:pt>
                <c:pt idx="4">
                  <c:v>6.8</c:v>
                </c:pt>
                <c:pt idx="5">
                  <c:v>6.6</c:v>
                </c:pt>
                <c:pt idx="6">
                  <c:v>6.5</c:v>
                </c:pt>
                <c:pt idx="7">
                  <c:v>5.8</c:v>
                </c:pt>
                <c:pt idx="8">
                  <c:v>5.6</c:v>
                </c:pt>
                <c:pt idx="9">
                  <c:v>5.4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170-4DF7-8102-190F6A251599}"/>
            </c:ext>
          </c:extLst>
        </c:ser>
        <c:ser>
          <c:idx val="1"/>
          <c:order val="1"/>
          <c:tx>
            <c:strRef>
              <c:f>Sheet1!$AA$3</c:f>
              <c:strCache>
                <c:ptCount val="1"/>
                <c:pt idx="0">
                  <c:v>500 м від ділянки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Sheet1!$AA$6:$AA$15</c:f>
              <c:numCache>
                <c:formatCode>General</c:formatCode>
                <c:ptCount val="10"/>
                <c:pt idx="0">
                  <c:v>5.3</c:v>
                </c:pt>
                <c:pt idx="1">
                  <c:v>5.0999999999999996</c:v>
                </c:pt>
                <c:pt idx="2">
                  <c:v>4.8</c:v>
                </c:pt>
                <c:pt idx="3">
                  <c:v>4.5</c:v>
                </c:pt>
                <c:pt idx="4">
                  <c:v>4.3</c:v>
                </c:pt>
                <c:pt idx="5">
                  <c:v>4.2</c:v>
                </c:pt>
                <c:pt idx="6">
                  <c:v>4</c:v>
                </c:pt>
                <c:pt idx="7">
                  <c:v>3.8</c:v>
                </c:pt>
                <c:pt idx="8">
                  <c:v>3.5</c:v>
                </c:pt>
                <c:pt idx="9">
                  <c:v>3.2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170-4DF7-8102-190F6A251599}"/>
            </c:ext>
          </c:extLst>
        </c:ser>
        <c:ser>
          <c:idx val="2"/>
          <c:order val="2"/>
          <c:tx>
            <c:strRef>
              <c:f>Sheet1!$AC$3</c:f>
              <c:strCache>
                <c:ptCount val="1"/>
                <c:pt idx="0">
                  <c:v>1000 м від ділянки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val>
            <c:numRef>
              <c:f>Sheet1!$AC$6:$AC$15</c:f>
              <c:numCache>
                <c:formatCode>General</c:formatCode>
                <c:ptCount val="10"/>
                <c:pt idx="0">
                  <c:v>6.2</c:v>
                </c:pt>
                <c:pt idx="1">
                  <c:v>5.8</c:v>
                </c:pt>
                <c:pt idx="2">
                  <c:v>5.5</c:v>
                </c:pt>
                <c:pt idx="3">
                  <c:v>5.3</c:v>
                </c:pt>
                <c:pt idx="4">
                  <c:v>5.2</c:v>
                </c:pt>
                <c:pt idx="5">
                  <c:v>5</c:v>
                </c:pt>
                <c:pt idx="6">
                  <c:v>4.8</c:v>
                </c:pt>
                <c:pt idx="7">
                  <c:v>4.5999999999999996</c:v>
                </c:pt>
                <c:pt idx="8">
                  <c:v>4.5</c:v>
                </c:pt>
                <c:pt idx="9">
                  <c:v>4.3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170-4DF7-8102-190F6A2515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44383455"/>
        <c:axId val="1045643391"/>
      </c:lineChart>
      <c:catAx>
        <c:axId val="1044383455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45643391"/>
        <c:crosses val="autoZero"/>
        <c:auto val="1"/>
        <c:lblAlgn val="ctr"/>
        <c:lblOffset val="100"/>
        <c:noMultiLvlLbl val="0"/>
      </c:catAx>
      <c:valAx>
        <c:axId val="104564339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4438345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/>
              <a:t>Осот звичайний</a:t>
            </a:r>
            <a:r>
              <a:rPr lang="uk-UA" baseline="0"/>
              <a:t>, довжина кореня, см.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7.0471012949836986E-2"/>
          <c:y val="0.16084780559217032"/>
          <c:w val="0.91566172708315186"/>
          <c:h val="0.6187903073282639"/>
        </c:manualLayout>
      </c:layout>
      <c:lineChart>
        <c:grouping val="standard"/>
        <c:varyColors val="0"/>
        <c:ser>
          <c:idx val="0"/>
          <c:order val="0"/>
          <c:tx>
            <c:strRef>
              <c:f>Sheet1!$Z$3</c:f>
              <c:strCache>
                <c:ptCount val="1"/>
                <c:pt idx="0">
                  <c:v>Контроль, 1000 м до ділянки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Sheet1!$Z$6:$Z$15</c:f>
              <c:numCache>
                <c:formatCode>General</c:formatCode>
                <c:ptCount val="10"/>
                <c:pt idx="0">
                  <c:v>4.5</c:v>
                </c:pt>
                <c:pt idx="1">
                  <c:v>4.3</c:v>
                </c:pt>
                <c:pt idx="2">
                  <c:v>4.2</c:v>
                </c:pt>
                <c:pt idx="3">
                  <c:v>3.8</c:v>
                </c:pt>
                <c:pt idx="4">
                  <c:v>3.6</c:v>
                </c:pt>
                <c:pt idx="5">
                  <c:v>3.5</c:v>
                </c:pt>
                <c:pt idx="6">
                  <c:v>3.3</c:v>
                </c:pt>
                <c:pt idx="7">
                  <c:v>3.3</c:v>
                </c:pt>
                <c:pt idx="8">
                  <c:v>2.5</c:v>
                </c:pt>
                <c:pt idx="9">
                  <c:v>2.2999999999999998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45B-4D7B-B9B8-C084488F647E}"/>
            </c:ext>
          </c:extLst>
        </c:ser>
        <c:ser>
          <c:idx val="1"/>
          <c:order val="1"/>
          <c:tx>
            <c:strRef>
              <c:f>Sheet1!$AB$3</c:f>
              <c:strCache>
                <c:ptCount val="1"/>
                <c:pt idx="0">
                  <c:v>500 м від ділянки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Sheet1!$AB$6:$AB$15</c:f>
              <c:numCache>
                <c:formatCode>General</c:formatCode>
                <c:ptCount val="10"/>
                <c:pt idx="0">
                  <c:v>3.4</c:v>
                </c:pt>
                <c:pt idx="1">
                  <c:v>3.3</c:v>
                </c:pt>
                <c:pt idx="2">
                  <c:v>3.2</c:v>
                </c:pt>
                <c:pt idx="3">
                  <c:v>3.3</c:v>
                </c:pt>
                <c:pt idx="4">
                  <c:v>3</c:v>
                </c:pt>
                <c:pt idx="5">
                  <c:v>2.8</c:v>
                </c:pt>
                <c:pt idx="6">
                  <c:v>2.2999999999999998</c:v>
                </c:pt>
                <c:pt idx="7">
                  <c:v>2.2000000000000002</c:v>
                </c:pt>
                <c:pt idx="8">
                  <c:v>2</c:v>
                </c:pt>
                <c:pt idx="9">
                  <c:v>1.8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45B-4D7B-B9B8-C084488F647E}"/>
            </c:ext>
          </c:extLst>
        </c:ser>
        <c:ser>
          <c:idx val="2"/>
          <c:order val="2"/>
          <c:tx>
            <c:strRef>
              <c:f>Sheet1!$AD$3</c:f>
              <c:strCache>
                <c:ptCount val="1"/>
                <c:pt idx="0">
                  <c:v>1000 м від ділянки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val>
            <c:numRef>
              <c:f>Sheet1!$AD$6:$AD$15</c:f>
              <c:numCache>
                <c:formatCode>General</c:formatCode>
                <c:ptCount val="10"/>
                <c:pt idx="0">
                  <c:v>3.5</c:v>
                </c:pt>
                <c:pt idx="1">
                  <c:v>3.4</c:v>
                </c:pt>
                <c:pt idx="2">
                  <c:v>3.2</c:v>
                </c:pt>
                <c:pt idx="3">
                  <c:v>3</c:v>
                </c:pt>
                <c:pt idx="4">
                  <c:v>2.5</c:v>
                </c:pt>
                <c:pt idx="5">
                  <c:v>2.2999999999999998</c:v>
                </c:pt>
                <c:pt idx="6">
                  <c:v>2.2000000000000002</c:v>
                </c:pt>
                <c:pt idx="7">
                  <c:v>2.2999999999999998</c:v>
                </c:pt>
                <c:pt idx="8">
                  <c:v>2.4</c:v>
                </c:pt>
                <c:pt idx="9">
                  <c:v>2.2999999999999998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45B-4D7B-B9B8-C084488F64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44383455"/>
        <c:axId val="1045643391"/>
      </c:lineChart>
      <c:catAx>
        <c:axId val="1044383455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45643391"/>
        <c:crosses val="autoZero"/>
        <c:auto val="1"/>
        <c:lblAlgn val="ctr"/>
        <c:lblOffset val="100"/>
        <c:noMultiLvlLbl val="0"/>
      </c:catAx>
      <c:valAx>
        <c:axId val="104564339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4438345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/>
              <a:t>Овес посівний</a:t>
            </a:r>
            <a:r>
              <a:rPr lang="uk-UA" baseline="0"/>
              <a:t>, довжина коренів, см.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Sheet1!$R$3</c:f>
              <c:strCache>
                <c:ptCount val="1"/>
                <c:pt idx="0">
                  <c:v>Контроль, 1000 м до ділянки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Sheet1!$R$5:$R$14</c:f>
              <c:numCache>
                <c:formatCode>General</c:formatCode>
                <c:ptCount val="10"/>
                <c:pt idx="0">
                  <c:v>5.2</c:v>
                </c:pt>
                <c:pt idx="1">
                  <c:v>5</c:v>
                </c:pt>
                <c:pt idx="2">
                  <c:v>4.8</c:v>
                </c:pt>
                <c:pt idx="3">
                  <c:v>4.5999999999999996</c:v>
                </c:pt>
                <c:pt idx="4">
                  <c:v>4.5</c:v>
                </c:pt>
                <c:pt idx="5">
                  <c:v>3.8</c:v>
                </c:pt>
                <c:pt idx="6">
                  <c:v>3.6</c:v>
                </c:pt>
                <c:pt idx="7">
                  <c:v>3.5</c:v>
                </c:pt>
                <c:pt idx="8">
                  <c:v>2.8</c:v>
                </c:pt>
                <c:pt idx="9">
                  <c:v>2.6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599-4BCC-9EEC-9BFD362C2589}"/>
            </c:ext>
          </c:extLst>
        </c:ser>
        <c:ser>
          <c:idx val="1"/>
          <c:order val="1"/>
          <c:tx>
            <c:strRef>
              <c:f>Sheet1!$T$3</c:f>
              <c:strCache>
                <c:ptCount val="1"/>
                <c:pt idx="0">
                  <c:v>500 м від ділянки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Sheet1!$T$5:$T$14</c:f>
              <c:numCache>
                <c:formatCode>General</c:formatCode>
                <c:ptCount val="10"/>
                <c:pt idx="0">
                  <c:v>3</c:v>
                </c:pt>
                <c:pt idx="1">
                  <c:v>2.2999999999999998</c:v>
                </c:pt>
                <c:pt idx="2">
                  <c:v>2.1</c:v>
                </c:pt>
                <c:pt idx="3">
                  <c:v>1.3</c:v>
                </c:pt>
                <c:pt idx="4">
                  <c:v>1.2</c:v>
                </c:pt>
                <c:pt idx="5">
                  <c:v>1.1000000000000001</c:v>
                </c:pt>
                <c:pt idx="6">
                  <c:v>0.5</c:v>
                </c:pt>
                <c:pt idx="7">
                  <c:v>0.4</c:v>
                </c:pt>
                <c:pt idx="8">
                  <c:v>0.3</c:v>
                </c:pt>
                <c:pt idx="9">
                  <c:v>0.2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599-4BCC-9EEC-9BFD362C2589}"/>
            </c:ext>
          </c:extLst>
        </c:ser>
        <c:ser>
          <c:idx val="2"/>
          <c:order val="2"/>
          <c:tx>
            <c:strRef>
              <c:f>Sheet1!$V$3</c:f>
              <c:strCache>
                <c:ptCount val="1"/>
                <c:pt idx="0">
                  <c:v>1000 м від ділянки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val>
            <c:numRef>
              <c:f>Sheet1!$V$5:$V$14</c:f>
              <c:numCache>
                <c:formatCode>General</c:formatCode>
                <c:ptCount val="10"/>
                <c:pt idx="0">
                  <c:v>5</c:v>
                </c:pt>
                <c:pt idx="1">
                  <c:v>4.8</c:v>
                </c:pt>
                <c:pt idx="2">
                  <c:v>4.5</c:v>
                </c:pt>
                <c:pt idx="3">
                  <c:v>4.3</c:v>
                </c:pt>
                <c:pt idx="4">
                  <c:v>3.5</c:v>
                </c:pt>
                <c:pt idx="5">
                  <c:v>3.3</c:v>
                </c:pt>
                <c:pt idx="6">
                  <c:v>2.8</c:v>
                </c:pt>
                <c:pt idx="7">
                  <c:v>2.5</c:v>
                </c:pt>
                <c:pt idx="8">
                  <c:v>2.2999999999999998</c:v>
                </c:pt>
                <c:pt idx="9">
                  <c:v>2.2000000000000002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599-4BCC-9EEC-9BFD362C25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44383455"/>
        <c:axId val="1045643391"/>
      </c:lineChart>
      <c:catAx>
        <c:axId val="1044383455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45643391"/>
        <c:crosses val="autoZero"/>
        <c:auto val="1"/>
        <c:lblAlgn val="ctr"/>
        <c:lblOffset val="100"/>
        <c:noMultiLvlLbl val="0"/>
      </c:catAx>
      <c:valAx>
        <c:axId val="104564339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4438345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94D6733-EA25-4EF0-910A-BB0BBD41D2B3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1BF43EB-598A-42D7-ACA1-0DB9F50F4170}">
      <dgm:prSet phldrT="[Text]"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uk-UA" sz="1400" dirty="0"/>
            <a:t>швидкість, доступність і простота проведення експериментів;</a:t>
          </a:r>
          <a:endParaRPr lang="en-US" sz="1400" dirty="0"/>
        </a:p>
      </dgm:t>
    </dgm:pt>
    <dgm:pt modelId="{9C038DDA-D931-4F5A-BEEA-C27824DCD994}" type="parTrans" cxnId="{0EF4C506-D19A-4216-9AEB-301550232E39}">
      <dgm:prSet/>
      <dgm:spPr/>
      <dgm:t>
        <a:bodyPr/>
        <a:lstStyle/>
        <a:p>
          <a:endParaRPr lang="en-US"/>
        </a:p>
      </dgm:t>
    </dgm:pt>
    <dgm:pt modelId="{CC9CF7FA-8E15-4580-BCBC-6E465368EAF8}" type="sibTrans" cxnId="{0EF4C506-D19A-4216-9AEB-301550232E39}">
      <dgm:prSet/>
      <dgm:spPr/>
      <dgm:t>
        <a:bodyPr/>
        <a:lstStyle/>
        <a:p>
          <a:endParaRPr lang="en-US"/>
        </a:p>
      </dgm:t>
    </dgm:pt>
    <dgm:pt modelId="{2E70379B-380B-4437-B4CF-A7FA30920597}">
      <dgm:prSet phldrT="[Text]" custT="1"/>
      <dgm:spPr/>
      <dgm:t>
        <a:bodyPr/>
        <a:lstStyle/>
        <a:p>
          <a:r>
            <a:rPr lang="uk-UA" sz="1400" dirty="0"/>
            <a:t>відтворюваність і надійність результатів, отриманих з використанням статистичних методів їх обробки;</a:t>
          </a:r>
          <a:endParaRPr lang="en-US" sz="1400" dirty="0"/>
        </a:p>
      </dgm:t>
    </dgm:pt>
    <dgm:pt modelId="{22E4843D-F558-4B23-841E-658364AC1EAB}" type="parTrans" cxnId="{B2F7C191-37E0-4F59-943A-5710FBA5A68D}">
      <dgm:prSet/>
      <dgm:spPr/>
      <dgm:t>
        <a:bodyPr/>
        <a:lstStyle/>
        <a:p>
          <a:endParaRPr lang="en-US"/>
        </a:p>
      </dgm:t>
    </dgm:pt>
    <dgm:pt modelId="{B4100CCC-EC45-4D4F-B9B6-25A814B15998}" type="sibTrans" cxnId="{B2F7C191-37E0-4F59-943A-5710FBA5A68D}">
      <dgm:prSet/>
      <dgm:spPr/>
      <dgm:t>
        <a:bodyPr/>
        <a:lstStyle/>
        <a:p>
          <a:endParaRPr lang="en-US"/>
        </a:p>
      </dgm:t>
    </dgm:pt>
    <dgm:pt modelId="{73D6C08A-33CA-4E54-BB59-2CBE27ECD160}">
      <dgm:prSet phldrT="[Text]"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uk-UA" sz="1400" dirty="0"/>
            <a:t>економічна ефективність;</a:t>
          </a:r>
          <a:endParaRPr lang="en-US" sz="1400" dirty="0"/>
        </a:p>
      </dgm:t>
    </dgm:pt>
    <dgm:pt modelId="{18682D70-7B14-4D7F-926F-524C6D645B4A}" type="parTrans" cxnId="{E0800AF9-2EF8-429F-93C5-33D475DDC85E}">
      <dgm:prSet/>
      <dgm:spPr/>
      <dgm:t>
        <a:bodyPr/>
        <a:lstStyle/>
        <a:p>
          <a:endParaRPr lang="en-US"/>
        </a:p>
      </dgm:t>
    </dgm:pt>
    <dgm:pt modelId="{C69EF14B-F843-49EA-A8B0-4FCF21A8F877}" type="sibTrans" cxnId="{E0800AF9-2EF8-429F-93C5-33D475DDC85E}">
      <dgm:prSet/>
      <dgm:spPr/>
      <dgm:t>
        <a:bodyPr/>
        <a:lstStyle/>
        <a:p>
          <a:endParaRPr lang="en-US"/>
        </a:p>
      </dgm:t>
    </dgm:pt>
    <dgm:pt modelId="{379F0DA6-5B9B-417E-A09F-FE9BE3D8DFD7}">
      <dgm:prSet phldrT="[Text]"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uk-UA" sz="1400" dirty="0"/>
            <a:t>об'єктивність отриманих даних. </a:t>
          </a:r>
          <a:endParaRPr lang="en-US" sz="1400" dirty="0"/>
        </a:p>
      </dgm:t>
    </dgm:pt>
    <dgm:pt modelId="{E4AE04BB-43D1-42F8-B32A-5FC2397C27E3}" type="parTrans" cxnId="{3217F049-2E2D-40B4-808D-A8AD81A6EA3C}">
      <dgm:prSet/>
      <dgm:spPr/>
      <dgm:t>
        <a:bodyPr/>
        <a:lstStyle/>
        <a:p>
          <a:endParaRPr lang="en-US"/>
        </a:p>
      </dgm:t>
    </dgm:pt>
    <dgm:pt modelId="{D4E66278-638E-4DF1-8E76-DC03BFA6486B}" type="sibTrans" cxnId="{3217F049-2E2D-40B4-808D-A8AD81A6EA3C}">
      <dgm:prSet/>
      <dgm:spPr/>
      <dgm:t>
        <a:bodyPr/>
        <a:lstStyle/>
        <a:p>
          <a:endParaRPr lang="en-US"/>
        </a:p>
      </dgm:t>
    </dgm:pt>
    <dgm:pt modelId="{BD0AA565-9A8F-49D5-8F66-857E86DD7CBE}" type="pres">
      <dgm:prSet presAssocID="{694D6733-EA25-4EF0-910A-BB0BBD41D2B3}" presName="linear" presStyleCnt="0">
        <dgm:presLayoutVars>
          <dgm:dir/>
          <dgm:animLvl val="lvl"/>
          <dgm:resizeHandles val="exact"/>
        </dgm:presLayoutVars>
      </dgm:prSet>
      <dgm:spPr/>
    </dgm:pt>
    <dgm:pt modelId="{479C7DBB-7DEA-49E3-AB6B-1BC20D53B04F}" type="pres">
      <dgm:prSet presAssocID="{11BF43EB-598A-42D7-ACA1-0DB9F50F4170}" presName="parentLin" presStyleCnt="0"/>
      <dgm:spPr/>
    </dgm:pt>
    <dgm:pt modelId="{97837668-5262-4364-ABA0-34D98BC383EB}" type="pres">
      <dgm:prSet presAssocID="{11BF43EB-598A-42D7-ACA1-0DB9F50F4170}" presName="parentLeftMargin" presStyleLbl="node1" presStyleIdx="0" presStyleCnt="4"/>
      <dgm:spPr/>
    </dgm:pt>
    <dgm:pt modelId="{336C0C5A-1C12-4042-9F5E-CE7948D038AD}" type="pres">
      <dgm:prSet presAssocID="{11BF43EB-598A-42D7-ACA1-0DB9F50F4170}" presName="parentText" presStyleLbl="node1" presStyleIdx="0" presStyleCnt="4" custScaleX="104990" custScaleY="122894" custLinFactNeighborY="2482">
        <dgm:presLayoutVars>
          <dgm:chMax val="0"/>
          <dgm:bulletEnabled val="1"/>
        </dgm:presLayoutVars>
      </dgm:prSet>
      <dgm:spPr/>
    </dgm:pt>
    <dgm:pt modelId="{A408154C-F304-43ED-AA8B-7A0CB6E276D4}" type="pres">
      <dgm:prSet presAssocID="{11BF43EB-598A-42D7-ACA1-0DB9F50F4170}" presName="negativeSpace" presStyleCnt="0"/>
      <dgm:spPr/>
    </dgm:pt>
    <dgm:pt modelId="{06840CB2-6990-486D-AD84-BDCCE28B3B8F}" type="pres">
      <dgm:prSet presAssocID="{11BF43EB-598A-42D7-ACA1-0DB9F50F4170}" presName="childText" presStyleLbl="conFgAcc1" presStyleIdx="0" presStyleCnt="4">
        <dgm:presLayoutVars>
          <dgm:bulletEnabled val="1"/>
        </dgm:presLayoutVars>
      </dgm:prSet>
      <dgm:spPr/>
    </dgm:pt>
    <dgm:pt modelId="{ED9F24C9-0FF9-4F2C-A7A6-37B355D9A7CB}" type="pres">
      <dgm:prSet presAssocID="{CC9CF7FA-8E15-4580-BCBC-6E465368EAF8}" presName="spaceBetweenRectangles" presStyleCnt="0"/>
      <dgm:spPr/>
    </dgm:pt>
    <dgm:pt modelId="{5C284D8F-0112-4BAA-A650-4FE658BA8DE7}" type="pres">
      <dgm:prSet presAssocID="{2E70379B-380B-4437-B4CF-A7FA30920597}" presName="parentLin" presStyleCnt="0"/>
      <dgm:spPr/>
    </dgm:pt>
    <dgm:pt modelId="{AF3E60FE-02B4-4922-A564-A26C6DDC9331}" type="pres">
      <dgm:prSet presAssocID="{2E70379B-380B-4437-B4CF-A7FA30920597}" presName="parentLeftMargin" presStyleLbl="node1" presStyleIdx="0" presStyleCnt="4"/>
      <dgm:spPr/>
    </dgm:pt>
    <dgm:pt modelId="{75D1932B-8818-4353-8117-365C0116FF64}" type="pres">
      <dgm:prSet presAssocID="{2E70379B-380B-4437-B4CF-A7FA30920597}" presName="parentText" presStyleLbl="node1" presStyleIdx="1" presStyleCnt="4" custScaleX="104990" custScaleY="181657" custLinFactNeighborY="2482">
        <dgm:presLayoutVars>
          <dgm:chMax val="0"/>
          <dgm:bulletEnabled val="1"/>
        </dgm:presLayoutVars>
      </dgm:prSet>
      <dgm:spPr/>
    </dgm:pt>
    <dgm:pt modelId="{402B9B32-04BD-4DF9-BCF6-1F9B9347CD18}" type="pres">
      <dgm:prSet presAssocID="{2E70379B-380B-4437-B4CF-A7FA30920597}" presName="negativeSpace" presStyleCnt="0"/>
      <dgm:spPr/>
    </dgm:pt>
    <dgm:pt modelId="{D8596E6E-11C8-40DC-8E31-F813B3C0806F}" type="pres">
      <dgm:prSet presAssocID="{2E70379B-380B-4437-B4CF-A7FA30920597}" presName="childText" presStyleLbl="conFgAcc1" presStyleIdx="1" presStyleCnt="4">
        <dgm:presLayoutVars>
          <dgm:bulletEnabled val="1"/>
        </dgm:presLayoutVars>
      </dgm:prSet>
      <dgm:spPr/>
    </dgm:pt>
    <dgm:pt modelId="{DBF938DC-8E12-4AE8-8E7A-F4F65A5DE3A7}" type="pres">
      <dgm:prSet presAssocID="{B4100CCC-EC45-4D4F-B9B6-25A814B15998}" presName="spaceBetweenRectangles" presStyleCnt="0"/>
      <dgm:spPr/>
    </dgm:pt>
    <dgm:pt modelId="{BD32EF93-A7F2-4A0C-8054-A65B49FEF0D8}" type="pres">
      <dgm:prSet presAssocID="{73D6C08A-33CA-4E54-BB59-2CBE27ECD160}" presName="parentLin" presStyleCnt="0"/>
      <dgm:spPr/>
    </dgm:pt>
    <dgm:pt modelId="{53271CA9-33A9-4A06-B74F-981CAD362333}" type="pres">
      <dgm:prSet presAssocID="{73D6C08A-33CA-4E54-BB59-2CBE27ECD160}" presName="parentLeftMargin" presStyleLbl="node1" presStyleIdx="1" presStyleCnt="4"/>
      <dgm:spPr/>
    </dgm:pt>
    <dgm:pt modelId="{AC56F080-C855-4C33-B7E6-AAB35CC288AA}" type="pres">
      <dgm:prSet presAssocID="{73D6C08A-33CA-4E54-BB59-2CBE27ECD160}" presName="parentText" presStyleLbl="node1" presStyleIdx="2" presStyleCnt="4" custScaleX="104990" custScaleY="74979" custLinFactNeighborY="2482">
        <dgm:presLayoutVars>
          <dgm:chMax val="0"/>
          <dgm:bulletEnabled val="1"/>
        </dgm:presLayoutVars>
      </dgm:prSet>
      <dgm:spPr/>
    </dgm:pt>
    <dgm:pt modelId="{93845966-4233-4653-BBF2-BAB5DA873359}" type="pres">
      <dgm:prSet presAssocID="{73D6C08A-33CA-4E54-BB59-2CBE27ECD160}" presName="negativeSpace" presStyleCnt="0"/>
      <dgm:spPr/>
    </dgm:pt>
    <dgm:pt modelId="{BE90CC08-B0BC-4FF9-B2E0-2E3D1C2D354A}" type="pres">
      <dgm:prSet presAssocID="{73D6C08A-33CA-4E54-BB59-2CBE27ECD160}" presName="childText" presStyleLbl="conFgAcc1" presStyleIdx="2" presStyleCnt="4">
        <dgm:presLayoutVars>
          <dgm:bulletEnabled val="1"/>
        </dgm:presLayoutVars>
      </dgm:prSet>
      <dgm:spPr/>
    </dgm:pt>
    <dgm:pt modelId="{846AA748-E8DE-4571-8E65-C2474F026E1F}" type="pres">
      <dgm:prSet presAssocID="{C69EF14B-F843-49EA-A8B0-4FCF21A8F877}" presName="spaceBetweenRectangles" presStyleCnt="0"/>
      <dgm:spPr/>
    </dgm:pt>
    <dgm:pt modelId="{540EB1A1-173B-456E-8E80-017EC368182A}" type="pres">
      <dgm:prSet presAssocID="{379F0DA6-5B9B-417E-A09F-FE9BE3D8DFD7}" presName="parentLin" presStyleCnt="0"/>
      <dgm:spPr/>
    </dgm:pt>
    <dgm:pt modelId="{9FC0D989-B074-4D81-8668-4BC05553DA57}" type="pres">
      <dgm:prSet presAssocID="{379F0DA6-5B9B-417E-A09F-FE9BE3D8DFD7}" presName="parentLeftMargin" presStyleLbl="node1" presStyleIdx="2" presStyleCnt="4"/>
      <dgm:spPr/>
    </dgm:pt>
    <dgm:pt modelId="{BF754C95-346B-48E6-BEF0-78BB1A54D3B8}" type="pres">
      <dgm:prSet presAssocID="{379F0DA6-5B9B-417E-A09F-FE9BE3D8DFD7}" presName="parentText" presStyleLbl="node1" presStyleIdx="3" presStyleCnt="4" custScaleX="104990" custScaleY="120398" custLinFactNeighborX="-5861" custLinFactNeighborY="4633">
        <dgm:presLayoutVars>
          <dgm:chMax val="0"/>
          <dgm:bulletEnabled val="1"/>
        </dgm:presLayoutVars>
      </dgm:prSet>
      <dgm:spPr/>
    </dgm:pt>
    <dgm:pt modelId="{220B8A98-626D-4470-AD31-C293AF30D60F}" type="pres">
      <dgm:prSet presAssocID="{379F0DA6-5B9B-417E-A09F-FE9BE3D8DFD7}" presName="negativeSpace" presStyleCnt="0"/>
      <dgm:spPr/>
    </dgm:pt>
    <dgm:pt modelId="{A49918E0-1E4B-4D3E-BE85-F77CCE5D5666}" type="pres">
      <dgm:prSet presAssocID="{379F0DA6-5B9B-417E-A09F-FE9BE3D8DFD7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0EF4C506-D19A-4216-9AEB-301550232E39}" srcId="{694D6733-EA25-4EF0-910A-BB0BBD41D2B3}" destId="{11BF43EB-598A-42D7-ACA1-0DB9F50F4170}" srcOrd="0" destOrd="0" parTransId="{9C038DDA-D931-4F5A-BEEA-C27824DCD994}" sibTransId="{CC9CF7FA-8E15-4580-BCBC-6E465368EAF8}"/>
    <dgm:cxn modelId="{3217F049-2E2D-40B4-808D-A8AD81A6EA3C}" srcId="{694D6733-EA25-4EF0-910A-BB0BBD41D2B3}" destId="{379F0DA6-5B9B-417E-A09F-FE9BE3D8DFD7}" srcOrd="3" destOrd="0" parTransId="{E4AE04BB-43D1-42F8-B32A-5FC2397C27E3}" sibTransId="{D4E66278-638E-4DF1-8E76-DC03BFA6486B}"/>
    <dgm:cxn modelId="{609FA972-0338-40C3-848F-DA0EDBA18B58}" type="presOf" srcId="{73D6C08A-33CA-4E54-BB59-2CBE27ECD160}" destId="{AC56F080-C855-4C33-B7E6-AAB35CC288AA}" srcOrd="1" destOrd="0" presId="urn:microsoft.com/office/officeart/2005/8/layout/list1"/>
    <dgm:cxn modelId="{BFEF6678-768C-4BD7-ADE2-0EFD7CF534B5}" type="presOf" srcId="{2E70379B-380B-4437-B4CF-A7FA30920597}" destId="{75D1932B-8818-4353-8117-365C0116FF64}" srcOrd="1" destOrd="0" presId="urn:microsoft.com/office/officeart/2005/8/layout/list1"/>
    <dgm:cxn modelId="{B2F7C191-37E0-4F59-943A-5710FBA5A68D}" srcId="{694D6733-EA25-4EF0-910A-BB0BBD41D2B3}" destId="{2E70379B-380B-4437-B4CF-A7FA30920597}" srcOrd="1" destOrd="0" parTransId="{22E4843D-F558-4B23-841E-658364AC1EAB}" sibTransId="{B4100CCC-EC45-4D4F-B9B6-25A814B15998}"/>
    <dgm:cxn modelId="{E7DEC5CB-6B0C-4038-B70F-B11611165013}" type="presOf" srcId="{11BF43EB-598A-42D7-ACA1-0DB9F50F4170}" destId="{97837668-5262-4364-ABA0-34D98BC383EB}" srcOrd="0" destOrd="0" presId="urn:microsoft.com/office/officeart/2005/8/layout/list1"/>
    <dgm:cxn modelId="{E911F1D4-1D3E-4A53-B5A0-04469584E152}" type="presOf" srcId="{379F0DA6-5B9B-417E-A09F-FE9BE3D8DFD7}" destId="{BF754C95-346B-48E6-BEF0-78BB1A54D3B8}" srcOrd="1" destOrd="0" presId="urn:microsoft.com/office/officeart/2005/8/layout/list1"/>
    <dgm:cxn modelId="{8E58CBDF-9674-4AEB-BF6F-465105298EE5}" type="presOf" srcId="{379F0DA6-5B9B-417E-A09F-FE9BE3D8DFD7}" destId="{9FC0D989-B074-4D81-8668-4BC05553DA57}" srcOrd="0" destOrd="0" presId="urn:microsoft.com/office/officeart/2005/8/layout/list1"/>
    <dgm:cxn modelId="{5D7EEDE5-2A13-44FC-9BA5-3201D175D706}" type="presOf" srcId="{11BF43EB-598A-42D7-ACA1-0DB9F50F4170}" destId="{336C0C5A-1C12-4042-9F5E-CE7948D038AD}" srcOrd="1" destOrd="0" presId="urn:microsoft.com/office/officeart/2005/8/layout/list1"/>
    <dgm:cxn modelId="{275E14F1-14F2-46EF-8FE2-A0CC692355F5}" type="presOf" srcId="{694D6733-EA25-4EF0-910A-BB0BBD41D2B3}" destId="{BD0AA565-9A8F-49D5-8F66-857E86DD7CBE}" srcOrd="0" destOrd="0" presId="urn:microsoft.com/office/officeart/2005/8/layout/list1"/>
    <dgm:cxn modelId="{E0800AF9-2EF8-429F-93C5-33D475DDC85E}" srcId="{694D6733-EA25-4EF0-910A-BB0BBD41D2B3}" destId="{73D6C08A-33CA-4E54-BB59-2CBE27ECD160}" srcOrd="2" destOrd="0" parTransId="{18682D70-7B14-4D7F-926F-524C6D645B4A}" sibTransId="{C69EF14B-F843-49EA-A8B0-4FCF21A8F877}"/>
    <dgm:cxn modelId="{B7378CFC-E704-41C8-9F24-905F165EB2F4}" type="presOf" srcId="{73D6C08A-33CA-4E54-BB59-2CBE27ECD160}" destId="{53271CA9-33A9-4A06-B74F-981CAD362333}" srcOrd="0" destOrd="0" presId="urn:microsoft.com/office/officeart/2005/8/layout/list1"/>
    <dgm:cxn modelId="{B8B2BDFC-6280-4BFF-B61B-7CFFCA225B65}" type="presOf" srcId="{2E70379B-380B-4437-B4CF-A7FA30920597}" destId="{AF3E60FE-02B4-4922-A564-A26C6DDC9331}" srcOrd="0" destOrd="0" presId="urn:microsoft.com/office/officeart/2005/8/layout/list1"/>
    <dgm:cxn modelId="{B6ACBB59-9905-4670-A983-BFFA9ABD0DD6}" type="presParOf" srcId="{BD0AA565-9A8F-49D5-8F66-857E86DD7CBE}" destId="{479C7DBB-7DEA-49E3-AB6B-1BC20D53B04F}" srcOrd="0" destOrd="0" presId="urn:microsoft.com/office/officeart/2005/8/layout/list1"/>
    <dgm:cxn modelId="{FBE6029A-753C-49F6-9ED9-84BAB94AB4E3}" type="presParOf" srcId="{479C7DBB-7DEA-49E3-AB6B-1BC20D53B04F}" destId="{97837668-5262-4364-ABA0-34D98BC383EB}" srcOrd="0" destOrd="0" presId="urn:microsoft.com/office/officeart/2005/8/layout/list1"/>
    <dgm:cxn modelId="{8CB5FB96-DC76-4154-B70C-137876A7AC96}" type="presParOf" srcId="{479C7DBB-7DEA-49E3-AB6B-1BC20D53B04F}" destId="{336C0C5A-1C12-4042-9F5E-CE7948D038AD}" srcOrd="1" destOrd="0" presId="urn:microsoft.com/office/officeart/2005/8/layout/list1"/>
    <dgm:cxn modelId="{EF90CDC9-CBB2-4E98-A888-5379019CD2A9}" type="presParOf" srcId="{BD0AA565-9A8F-49D5-8F66-857E86DD7CBE}" destId="{A408154C-F304-43ED-AA8B-7A0CB6E276D4}" srcOrd="1" destOrd="0" presId="urn:microsoft.com/office/officeart/2005/8/layout/list1"/>
    <dgm:cxn modelId="{19484D65-C814-4499-8008-3686AEDEB996}" type="presParOf" srcId="{BD0AA565-9A8F-49D5-8F66-857E86DD7CBE}" destId="{06840CB2-6990-486D-AD84-BDCCE28B3B8F}" srcOrd="2" destOrd="0" presId="urn:microsoft.com/office/officeart/2005/8/layout/list1"/>
    <dgm:cxn modelId="{93C62249-4044-4A72-B9B8-464486BC00C6}" type="presParOf" srcId="{BD0AA565-9A8F-49D5-8F66-857E86DD7CBE}" destId="{ED9F24C9-0FF9-4F2C-A7A6-37B355D9A7CB}" srcOrd="3" destOrd="0" presId="urn:microsoft.com/office/officeart/2005/8/layout/list1"/>
    <dgm:cxn modelId="{C30F91DD-F3AB-4CBE-B256-AD0A0926B787}" type="presParOf" srcId="{BD0AA565-9A8F-49D5-8F66-857E86DD7CBE}" destId="{5C284D8F-0112-4BAA-A650-4FE658BA8DE7}" srcOrd="4" destOrd="0" presId="urn:microsoft.com/office/officeart/2005/8/layout/list1"/>
    <dgm:cxn modelId="{12381509-5978-4ABC-B862-D8F6A5E895F4}" type="presParOf" srcId="{5C284D8F-0112-4BAA-A650-4FE658BA8DE7}" destId="{AF3E60FE-02B4-4922-A564-A26C6DDC9331}" srcOrd="0" destOrd="0" presId="urn:microsoft.com/office/officeart/2005/8/layout/list1"/>
    <dgm:cxn modelId="{F270D7BC-6D68-4463-9A1A-3421DD741C04}" type="presParOf" srcId="{5C284D8F-0112-4BAA-A650-4FE658BA8DE7}" destId="{75D1932B-8818-4353-8117-365C0116FF64}" srcOrd="1" destOrd="0" presId="urn:microsoft.com/office/officeart/2005/8/layout/list1"/>
    <dgm:cxn modelId="{F606AFE1-FC93-4421-A816-2A23E2492C91}" type="presParOf" srcId="{BD0AA565-9A8F-49D5-8F66-857E86DD7CBE}" destId="{402B9B32-04BD-4DF9-BCF6-1F9B9347CD18}" srcOrd="5" destOrd="0" presId="urn:microsoft.com/office/officeart/2005/8/layout/list1"/>
    <dgm:cxn modelId="{367D2409-0438-448E-AFBE-3B372F139905}" type="presParOf" srcId="{BD0AA565-9A8F-49D5-8F66-857E86DD7CBE}" destId="{D8596E6E-11C8-40DC-8E31-F813B3C0806F}" srcOrd="6" destOrd="0" presId="urn:microsoft.com/office/officeart/2005/8/layout/list1"/>
    <dgm:cxn modelId="{7D9EC09D-5EF2-43FC-8797-AE0311B04372}" type="presParOf" srcId="{BD0AA565-9A8F-49D5-8F66-857E86DD7CBE}" destId="{DBF938DC-8E12-4AE8-8E7A-F4F65A5DE3A7}" srcOrd="7" destOrd="0" presId="urn:microsoft.com/office/officeart/2005/8/layout/list1"/>
    <dgm:cxn modelId="{CD4A6B79-1862-4D74-933A-DBC165A5FD42}" type="presParOf" srcId="{BD0AA565-9A8F-49D5-8F66-857E86DD7CBE}" destId="{BD32EF93-A7F2-4A0C-8054-A65B49FEF0D8}" srcOrd="8" destOrd="0" presId="urn:microsoft.com/office/officeart/2005/8/layout/list1"/>
    <dgm:cxn modelId="{76DCE4D5-0E42-4CD4-BCB4-DA5E2A5BF092}" type="presParOf" srcId="{BD32EF93-A7F2-4A0C-8054-A65B49FEF0D8}" destId="{53271CA9-33A9-4A06-B74F-981CAD362333}" srcOrd="0" destOrd="0" presId="urn:microsoft.com/office/officeart/2005/8/layout/list1"/>
    <dgm:cxn modelId="{45BAB24E-237E-428B-894A-CDE0319B4E9C}" type="presParOf" srcId="{BD32EF93-A7F2-4A0C-8054-A65B49FEF0D8}" destId="{AC56F080-C855-4C33-B7E6-AAB35CC288AA}" srcOrd="1" destOrd="0" presId="urn:microsoft.com/office/officeart/2005/8/layout/list1"/>
    <dgm:cxn modelId="{9F329C08-1C3D-47F6-8195-3B6CFC464517}" type="presParOf" srcId="{BD0AA565-9A8F-49D5-8F66-857E86DD7CBE}" destId="{93845966-4233-4653-BBF2-BAB5DA873359}" srcOrd="9" destOrd="0" presId="urn:microsoft.com/office/officeart/2005/8/layout/list1"/>
    <dgm:cxn modelId="{DB662346-1287-4356-BF4A-34C127BCF11D}" type="presParOf" srcId="{BD0AA565-9A8F-49D5-8F66-857E86DD7CBE}" destId="{BE90CC08-B0BC-4FF9-B2E0-2E3D1C2D354A}" srcOrd="10" destOrd="0" presId="urn:microsoft.com/office/officeart/2005/8/layout/list1"/>
    <dgm:cxn modelId="{FEF27485-6116-4566-B075-E954DA0A6719}" type="presParOf" srcId="{BD0AA565-9A8F-49D5-8F66-857E86DD7CBE}" destId="{846AA748-E8DE-4571-8E65-C2474F026E1F}" srcOrd="11" destOrd="0" presId="urn:microsoft.com/office/officeart/2005/8/layout/list1"/>
    <dgm:cxn modelId="{C3AADB3D-4F59-4FDD-BE28-085765597D53}" type="presParOf" srcId="{BD0AA565-9A8F-49D5-8F66-857E86DD7CBE}" destId="{540EB1A1-173B-456E-8E80-017EC368182A}" srcOrd="12" destOrd="0" presId="urn:microsoft.com/office/officeart/2005/8/layout/list1"/>
    <dgm:cxn modelId="{B169A7E7-9852-43B7-AFCA-D075131ECF0F}" type="presParOf" srcId="{540EB1A1-173B-456E-8E80-017EC368182A}" destId="{9FC0D989-B074-4D81-8668-4BC05553DA57}" srcOrd="0" destOrd="0" presId="urn:microsoft.com/office/officeart/2005/8/layout/list1"/>
    <dgm:cxn modelId="{1344F1D0-B5DF-41AD-895A-7692E6D57990}" type="presParOf" srcId="{540EB1A1-173B-456E-8E80-017EC368182A}" destId="{BF754C95-346B-48E6-BEF0-78BB1A54D3B8}" srcOrd="1" destOrd="0" presId="urn:microsoft.com/office/officeart/2005/8/layout/list1"/>
    <dgm:cxn modelId="{02E24228-2144-4CD2-8CB1-473542E22070}" type="presParOf" srcId="{BD0AA565-9A8F-49D5-8F66-857E86DD7CBE}" destId="{220B8A98-626D-4470-AD31-C293AF30D60F}" srcOrd="13" destOrd="0" presId="urn:microsoft.com/office/officeart/2005/8/layout/list1"/>
    <dgm:cxn modelId="{798D106E-6069-4108-B6EC-98F1707BAA23}" type="presParOf" srcId="{BD0AA565-9A8F-49D5-8F66-857E86DD7CBE}" destId="{A49918E0-1E4B-4D3E-BE85-F77CCE5D5666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840CB2-6990-486D-AD84-BDCCE28B3B8F}">
      <dsp:nvSpPr>
        <dsp:cNvPr id="0" name=""/>
        <dsp:cNvSpPr/>
      </dsp:nvSpPr>
      <dsp:spPr>
        <a:xfrm>
          <a:off x="0" y="536577"/>
          <a:ext cx="7150100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6C0C5A-1C12-4042-9F5E-CE7948D038AD}">
      <dsp:nvSpPr>
        <dsp:cNvPr id="0" name=""/>
        <dsp:cNvSpPr/>
      </dsp:nvSpPr>
      <dsp:spPr>
        <a:xfrm>
          <a:off x="357505" y="79293"/>
          <a:ext cx="5254822" cy="79812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9180" tIns="0" rIns="189180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uk-UA" sz="1400" kern="1200" dirty="0"/>
            <a:t>швидкість, доступність і простота проведення експериментів;</a:t>
          </a:r>
          <a:endParaRPr lang="en-US" sz="1400" kern="1200" dirty="0"/>
        </a:p>
      </dsp:txBody>
      <dsp:txXfrm>
        <a:off x="396466" y="118254"/>
        <a:ext cx="5176900" cy="720200"/>
      </dsp:txXfrm>
    </dsp:sp>
    <dsp:sp modelId="{D8596E6E-11C8-40DC-8E31-F813B3C0806F}">
      <dsp:nvSpPr>
        <dsp:cNvPr id="0" name=""/>
        <dsp:cNvSpPr/>
      </dsp:nvSpPr>
      <dsp:spPr>
        <a:xfrm>
          <a:off x="0" y="2064810"/>
          <a:ext cx="7150100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D1932B-8818-4353-8117-365C0116FF64}">
      <dsp:nvSpPr>
        <dsp:cNvPr id="0" name=""/>
        <dsp:cNvSpPr/>
      </dsp:nvSpPr>
      <dsp:spPr>
        <a:xfrm>
          <a:off x="357505" y="1225896"/>
          <a:ext cx="5254822" cy="117975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9180" tIns="0" rIns="189180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kern="1200" dirty="0"/>
            <a:t>відтворюваність і надійність результатів, отриманих з використанням статистичних методів їх обробки;</a:t>
          </a:r>
          <a:endParaRPr lang="en-US" sz="1400" kern="1200" dirty="0"/>
        </a:p>
      </dsp:txBody>
      <dsp:txXfrm>
        <a:off x="415096" y="1283487"/>
        <a:ext cx="5139640" cy="1064571"/>
      </dsp:txXfrm>
    </dsp:sp>
    <dsp:sp modelId="{BE90CC08-B0BC-4FF9-B2E0-2E3D1C2D354A}">
      <dsp:nvSpPr>
        <dsp:cNvPr id="0" name=""/>
        <dsp:cNvSpPr/>
      </dsp:nvSpPr>
      <dsp:spPr>
        <a:xfrm>
          <a:off x="0" y="2900233"/>
          <a:ext cx="7150100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56F080-C855-4C33-B7E6-AAB35CC288AA}">
      <dsp:nvSpPr>
        <dsp:cNvPr id="0" name=""/>
        <dsp:cNvSpPr/>
      </dsp:nvSpPr>
      <dsp:spPr>
        <a:xfrm>
          <a:off x="357505" y="2754129"/>
          <a:ext cx="5254822" cy="48694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9180" tIns="0" rIns="189180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uk-UA" sz="1400" kern="1200" dirty="0"/>
            <a:t>економічна ефективність;</a:t>
          </a:r>
          <a:endParaRPr lang="en-US" sz="1400" kern="1200" dirty="0"/>
        </a:p>
      </dsp:txBody>
      <dsp:txXfrm>
        <a:off x="381276" y="2777900"/>
        <a:ext cx="5207280" cy="439401"/>
      </dsp:txXfrm>
    </dsp:sp>
    <dsp:sp modelId="{A49918E0-1E4B-4D3E-BE85-F77CCE5D5666}">
      <dsp:nvSpPr>
        <dsp:cNvPr id="0" name=""/>
        <dsp:cNvSpPr/>
      </dsp:nvSpPr>
      <dsp:spPr>
        <a:xfrm>
          <a:off x="0" y="4030626"/>
          <a:ext cx="7150100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F754C95-346B-48E6-BEF0-78BB1A54D3B8}">
      <dsp:nvSpPr>
        <dsp:cNvPr id="0" name=""/>
        <dsp:cNvSpPr/>
      </dsp:nvSpPr>
      <dsp:spPr>
        <a:xfrm>
          <a:off x="336551" y="3603522"/>
          <a:ext cx="5254822" cy="78191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9180" tIns="0" rIns="189180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uk-UA" sz="1400" kern="1200" dirty="0"/>
            <a:t>об'єктивність отриманих даних. </a:t>
          </a:r>
          <a:endParaRPr lang="en-US" sz="1400" kern="1200" dirty="0"/>
        </a:p>
      </dsp:txBody>
      <dsp:txXfrm>
        <a:off x="374721" y="3641692"/>
        <a:ext cx="5178482" cy="7055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5D5209-CCC2-4476-890B-6EB79DD0A300}" type="datetimeFigureOut">
              <a:rPr lang="ru-RU" smtClean="0"/>
              <a:t>14.04.2025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60FF23-8337-4585-BAF9-18206E152C7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46690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60FF23-8337-4585-BAF9-18206E152C70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39396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5AB4A-74E3-493B-80B0-67D3EDB55023}" type="datetime1">
              <a:rPr lang="ru-RU" smtClean="0"/>
              <a:t>14.04.2025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22176-0031-46EE-B4B8-49AE94CE0E3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405497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5AB4A-74E3-493B-80B0-67D3EDB55023}" type="datetime1">
              <a:rPr lang="ru-RU" smtClean="0"/>
              <a:t>14.04.2025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22176-0031-46EE-B4B8-49AE94CE0E3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7497183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5AB4A-74E3-493B-80B0-67D3EDB55023}" type="datetime1">
              <a:rPr lang="ru-RU" smtClean="0"/>
              <a:t>14.04.2025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22176-0031-46EE-B4B8-49AE94CE0E3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7722656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5AB4A-74E3-493B-80B0-67D3EDB55023}" type="datetime1">
              <a:rPr lang="ru-RU" smtClean="0"/>
              <a:t>14.04.2025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22176-0031-46EE-B4B8-49AE94CE0E3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6523024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5AB4A-74E3-493B-80B0-67D3EDB55023}" type="datetime1">
              <a:rPr lang="ru-RU" smtClean="0"/>
              <a:t>14.04.2025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22176-0031-46EE-B4B8-49AE94CE0E3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3618242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5AB4A-74E3-493B-80B0-67D3EDB55023}" type="datetime1">
              <a:rPr lang="ru-RU" smtClean="0"/>
              <a:t>14.04.2025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22176-0031-46EE-B4B8-49AE94CE0E3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7344145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5AB4A-74E3-493B-80B0-67D3EDB55023}" type="datetime1">
              <a:rPr lang="ru-RU" smtClean="0"/>
              <a:t>14.04.2025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22176-0031-46EE-B4B8-49AE94CE0E3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64967273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5AB4A-74E3-493B-80B0-67D3EDB55023}" type="datetime1">
              <a:rPr lang="ru-RU" smtClean="0"/>
              <a:t>14.04.2025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22176-0031-46EE-B4B8-49AE94CE0E3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3766148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5AB4A-74E3-493B-80B0-67D3EDB55023}" type="datetime1">
              <a:rPr lang="ru-RU" smtClean="0"/>
              <a:t>14.04.2025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22176-0031-46EE-B4B8-49AE94CE0E3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3594838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5AB4A-74E3-493B-80B0-67D3EDB55023}" type="datetime1">
              <a:rPr lang="ru-RU" smtClean="0"/>
              <a:t>14.04.2025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22176-0031-46EE-B4B8-49AE94CE0E3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8982923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5AB4A-74E3-493B-80B0-67D3EDB55023}" type="datetime1">
              <a:rPr lang="ru-RU" smtClean="0"/>
              <a:t>14.04.2025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22176-0031-46EE-B4B8-49AE94CE0E3E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07179720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5AB4A-74E3-493B-80B0-67D3EDB55023}" type="datetime1">
              <a:rPr lang="ru-RU" smtClean="0"/>
              <a:t>14.04.2025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22176-0031-46EE-B4B8-49AE94CE0E3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1682464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5AB4A-74E3-493B-80B0-67D3EDB55023}" type="datetime1">
              <a:rPr lang="ru-RU" smtClean="0"/>
              <a:t>14.04.2025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22176-0031-46EE-B4B8-49AE94CE0E3E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33963065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5AB4A-74E3-493B-80B0-67D3EDB55023}" type="datetime1">
              <a:rPr lang="ru-RU" smtClean="0"/>
              <a:t>14.04.2025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22176-0031-46EE-B4B8-49AE94CE0E3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67418610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5AB4A-74E3-493B-80B0-67D3EDB55023}" type="datetime1">
              <a:rPr lang="ru-RU" smtClean="0"/>
              <a:t>14.04.2025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22176-0031-46EE-B4B8-49AE94CE0E3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5924861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5AB4A-74E3-493B-80B0-67D3EDB55023}" type="datetime1">
              <a:rPr lang="ru-RU" smtClean="0"/>
              <a:t>14.04.2025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22176-0031-46EE-B4B8-49AE94CE0E3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2738338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45AB4A-74E3-493B-80B0-67D3EDB55023}" type="datetime1">
              <a:rPr lang="ru-RU" smtClean="0"/>
              <a:t>14.04.2025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2F22176-0031-46EE-B4B8-49AE94CE0E3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2497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  <p:sldLayoutId id="2147483805" r:id="rId12"/>
    <p:sldLayoutId id="2147483806" r:id="rId13"/>
    <p:sldLayoutId id="2147483807" r:id="rId14"/>
    <p:sldLayoutId id="2147483808" r:id="rId15"/>
    <p:sldLayoutId id="2147483809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" name="Group 147">
            <a:extLst>
              <a:ext uri="{FF2B5EF4-FFF2-40B4-BE49-F238E27FC236}">
                <a16:creationId xmlns:a16="http://schemas.microsoft.com/office/drawing/2014/main" id="{EB0D40EF-BA14-42F1-9492-D38C59DCA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B2C3A70F-581F-48B1-AD94-04AF9A38D2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13EABD0F-494E-4C0C-8A0C-139AFC4283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1" name="Rectangle 23">
              <a:extLst>
                <a:ext uri="{FF2B5EF4-FFF2-40B4-BE49-F238E27FC236}">
                  <a16:creationId xmlns:a16="http://schemas.microsoft.com/office/drawing/2014/main" id="{739811F7-2462-4463-BE69-32CEBED039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2" name="Rectangle 25">
              <a:extLst>
                <a:ext uri="{FF2B5EF4-FFF2-40B4-BE49-F238E27FC236}">
                  <a16:creationId xmlns:a16="http://schemas.microsoft.com/office/drawing/2014/main" id="{D91A6F9F-54F1-461A-A043-E97203A85F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3" name="Isosceles Triangle 152">
              <a:extLst>
                <a:ext uri="{FF2B5EF4-FFF2-40B4-BE49-F238E27FC236}">
                  <a16:creationId xmlns:a16="http://schemas.microsoft.com/office/drawing/2014/main" id="{28681C3A-B98D-44BE-8120-45C3F3BA07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4" name="Rectangle 27">
              <a:extLst>
                <a:ext uri="{FF2B5EF4-FFF2-40B4-BE49-F238E27FC236}">
                  <a16:creationId xmlns:a16="http://schemas.microsoft.com/office/drawing/2014/main" id="{37478156-05FD-4D8F-AE53-B3D40AF29F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5" name="Rectangle 28">
              <a:extLst>
                <a:ext uri="{FF2B5EF4-FFF2-40B4-BE49-F238E27FC236}">
                  <a16:creationId xmlns:a16="http://schemas.microsoft.com/office/drawing/2014/main" id="{A81F9C83-B446-4703-8B99-C01F0E403E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6" name="Rectangle 29">
              <a:extLst>
                <a:ext uri="{FF2B5EF4-FFF2-40B4-BE49-F238E27FC236}">
                  <a16:creationId xmlns:a16="http://schemas.microsoft.com/office/drawing/2014/main" id="{C2F5F0B6-D807-4AAE-852B-7BECE0CF45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7" name="Isosceles Triangle 156">
              <a:extLst>
                <a:ext uri="{FF2B5EF4-FFF2-40B4-BE49-F238E27FC236}">
                  <a16:creationId xmlns:a16="http://schemas.microsoft.com/office/drawing/2014/main" id="{0945AE7B-1E9E-491F-976F-1552730887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8" name="Isosceles Triangle 157">
              <a:extLst>
                <a:ext uri="{FF2B5EF4-FFF2-40B4-BE49-F238E27FC236}">
                  <a16:creationId xmlns:a16="http://schemas.microsoft.com/office/drawing/2014/main" id="{A38028DA-F87E-4372-9295-BC98DB4007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160" name="Rectangle 159">
            <a:extLst>
              <a:ext uri="{FF2B5EF4-FFF2-40B4-BE49-F238E27FC236}">
                <a16:creationId xmlns:a16="http://schemas.microsoft.com/office/drawing/2014/main" id="{4BE9D4C4-9FA3-4885-A769-301639CC7A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pic>
        <p:nvPicPr>
          <p:cNvPr id="9" name="Picture 8" descr="A train tracks with trees in the background&#10;&#10;Description automatically generated">
            <a:extLst>
              <a:ext uri="{FF2B5EF4-FFF2-40B4-BE49-F238E27FC236}">
                <a16:creationId xmlns:a16="http://schemas.microsoft.com/office/drawing/2014/main" id="{7B93D796-BDFA-71FF-6CCE-FBB9A29C02B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84" r="-3" b="6451"/>
          <a:stretch/>
        </p:blipFill>
        <p:spPr>
          <a:xfrm>
            <a:off x="5355420" y="-8471"/>
            <a:ext cx="4242534" cy="4520011"/>
          </a:xfrm>
          <a:custGeom>
            <a:avLst/>
            <a:gdLst/>
            <a:ahLst/>
            <a:cxnLst/>
            <a:rect l="l" t="t" r="r" b="b"/>
            <a:pathLst>
              <a:path w="4831627" h="4520011">
                <a:moveTo>
                  <a:pt x="0" y="0"/>
                </a:moveTo>
                <a:lnTo>
                  <a:pt x="4831627" y="0"/>
                </a:lnTo>
                <a:lnTo>
                  <a:pt x="1416677" y="4520011"/>
                </a:lnTo>
                <a:close/>
              </a:path>
            </a:pathLst>
          </a:custGeom>
        </p:spPr>
      </p:pic>
      <p:pic>
        <p:nvPicPr>
          <p:cNvPr id="11" name="Picture 10" descr="A close-up of a dry land&#10;&#10;Description automatically generated">
            <a:extLst>
              <a:ext uri="{FF2B5EF4-FFF2-40B4-BE49-F238E27FC236}">
                <a16:creationId xmlns:a16="http://schemas.microsoft.com/office/drawing/2014/main" id="{89B1CF20-7665-C988-B90E-E5636DFADF9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447" b="-1"/>
          <a:stretch/>
        </p:blipFill>
        <p:spPr>
          <a:xfrm>
            <a:off x="5261379" y="-4"/>
            <a:ext cx="6919987" cy="6858000"/>
          </a:xfrm>
          <a:custGeom>
            <a:avLst/>
            <a:gdLst/>
            <a:ahLst/>
            <a:cxnLst/>
            <a:rect l="l" t="t" r="r" b="b"/>
            <a:pathLst>
              <a:path w="8139373" h="6858000">
                <a:moveTo>
                  <a:pt x="5181344" y="0"/>
                </a:moveTo>
                <a:lnTo>
                  <a:pt x="8139373" y="0"/>
                </a:lnTo>
                <a:lnTo>
                  <a:pt x="8139373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75891" y="1916297"/>
            <a:ext cx="5043017" cy="150846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l">
              <a:lnSpc>
                <a:spcPct val="90000"/>
              </a:lnSpc>
            </a:pPr>
            <a:r>
              <a:rPr lang="uk-UA" sz="2800" b="1" dirty="0"/>
              <a:t>Оцінка рівня забрудненості ґрунтів міста Житомира методом </a:t>
            </a:r>
            <a:r>
              <a:rPr lang="uk-UA" sz="2800" b="1" dirty="0" err="1"/>
              <a:t>фітоіндикації</a:t>
            </a:r>
            <a:r>
              <a:rPr lang="uk-UA" sz="2800" b="1" dirty="0"/>
              <a:t> за допомогою ростового тесту</a:t>
            </a:r>
          </a:p>
        </p:txBody>
      </p:sp>
      <p:sp>
        <p:nvSpPr>
          <p:cNvPr id="162" name="Isosceles Triangle 161">
            <a:extLst>
              <a:ext uri="{FF2B5EF4-FFF2-40B4-BE49-F238E27FC236}">
                <a16:creationId xmlns:a16="http://schemas.microsoft.com/office/drawing/2014/main" id="{7EB6695E-BED5-4DA3-8C9B-AD301AEF47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435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6" name="Подзаголовок 2">
            <a:extLst>
              <a:ext uri="{FF2B5EF4-FFF2-40B4-BE49-F238E27FC236}">
                <a16:creationId xmlns:a16="http://schemas.microsoft.com/office/drawing/2014/main" id="{6CE58065-A9A5-0734-B6FC-AF64E2FB72BB}"/>
              </a:ext>
            </a:extLst>
          </p:cNvPr>
          <p:cNvSpPr txBox="1">
            <a:spLocks/>
          </p:cNvSpPr>
          <p:nvPr/>
        </p:nvSpPr>
        <p:spPr>
          <a:xfrm>
            <a:off x="209390" y="3886653"/>
            <a:ext cx="5500722" cy="234150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chemeClr val="accent1"/>
              </a:buClr>
              <a:buFont typeface="Wingdings 3" charset="2"/>
              <a:buChar char=""/>
            </a:pPr>
            <a:r>
              <a:rPr lang="uk-UA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Виконала роботу: </a:t>
            </a:r>
            <a:br>
              <a:rPr lang="uk-UA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uk-UA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Янчук Анна – Віолетта Валентинівна, </a:t>
            </a:r>
            <a:br>
              <a:rPr lang="uk-UA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uk-UA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учениця 10-Б класу ліцею №23 міста </a:t>
            </a:r>
            <a:r>
              <a:rPr lang="uk-UA" sz="16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Житомира</a:t>
            </a:r>
            <a:r>
              <a:rPr lang="uk-UA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br>
              <a:rPr lang="uk-UA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uk-UA" sz="16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ім</a:t>
            </a:r>
            <a:r>
              <a:rPr lang="uk-UA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М. Очерета</a:t>
            </a:r>
            <a:br>
              <a:rPr lang="uk-UA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endParaRPr lang="uk-UA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>
              <a:buClr>
                <a:schemeClr val="accent1"/>
              </a:buClr>
              <a:buFont typeface="Wingdings 3" charset="2"/>
              <a:buChar char=""/>
            </a:pPr>
            <a:r>
              <a:rPr lang="uk-UA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Науковий керівник: </a:t>
            </a:r>
            <a:br>
              <a:rPr lang="uk-UA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uk-UA" sz="1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Погодіна</a:t>
            </a:r>
            <a:r>
              <a:rPr lang="uk-UA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Ганна Євгенівна, вчитель хімії вищої категорії</a:t>
            </a:r>
            <a:r>
              <a:rPr lang="uk-U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uk-UA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вчитель-методист ліцею №23 </a:t>
            </a:r>
            <a:br>
              <a:rPr lang="uk-UA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uk-UA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міста </a:t>
            </a:r>
            <a:r>
              <a:rPr lang="uk-UA" sz="16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Житомира</a:t>
            </a:r>
            <a:r>
              <a:rPr lang="uk-UA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uk-UA" sz="16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ім</a:t>
            </a:r>
            <a:r>
              <a:rPr lang="uk-UA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М. Очерета</a:t>
            </a:r>
            <a:br>
              <a:rPr lang="uk-UA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endParaRPr lang="uk-UA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A980345-41C6-0D27-5678-B94E368C48A8}"/>
              </a:ext>
            </a:extLst>
          </p:cNvPr>
          <p:cNvSpPr txBox="1"/>
          <p:nvPr/>
        </p:nvSpPr>
        <p:spPr>
          <a:xfrm>
            <a:off x="710230" y="293887"/>
            <a:ext cx="4289651" cy="6719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Житомирське територіальне відділення Малої академії наук України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65963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7348" y="2168850"/>
            <a:ext cx="5573997" cy="660400"/>
          </a:xfrm>
        </p:spPr>
        <p:txBody>
          <a:bodyPr>
            <a:normAutofit/>
          </a:bodyPr>
          <a:lstStyle/>
          <a:p>
            <a:r>
              <a:rPr lang="uk-UA" sz="2800" dirty="0"/>
              <a:t>ЗАДАЧІ ДОСЛІДЖЕННЯ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6171" y="2940908"/>
            <a:ext cx="9390754" cy="3195834"/>
          </a:xfrm>
        </p:spPr>
        <p:txBody>
          <a:bodyPr>
            <a:normAutofit fontScale="70000" lnSpcReduction="20000"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2400" dirty="0"/>
              <a:t>1. Провести аналіз літератури з дослідження </a:t>
            </a:r>
            <a:r>
              <a:rPr lang="uk-UA" sz="2400" dirty="0" err="1"/>
              <a:t>біоіндикації</a:t>
            </a:r>
            <a:r>
              <a:rPr lang="uk-UA" sz="2400" dirty="0"/>
              <a:t> та </a:t>
            </a:r>
            <a:r>
              <a:rPr lang="uk-UA" sz="2400" dirty="0" err="1"/>
              <a:t>фітоїндикації</a:t>
            </a:r>
            <a:r>
              <a:rPr lang="uk-UA" sz="2400" dirty="0"/>
              <a:t> зокрема.</a:t>
            </a:r>
            <a:endParaRPr lang="en-US" sz="2400" dirty="0"/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2400" dirty="0"/>
              <a:t>2</a:t>
            </a:r>
            <a:r>
              <a:rPr lang="en-US" sz="2400" dirty="0"/>
              <a:t>. </a:t>
            </a:r>
            <a:r>
              <a:rPr lang="uk-UA" sz="2400" dirty="0"/>
              <a:t>Дослідити основні фактори впливу залізничного та автомобільного транспорту на навколишнє середовище.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2400" dirty="0"/>
              <a:t>3. Описати досліджувані культури різних родин як об’єкти </a:t>
            </a:r>
            <a:r>
              <a:rPr lang="uk-UA" sz="2400" dirty="0" err="1"/>
              <a:t>фітоіндикації</a:t>
            </a:r>
            <a:r>
              <a:rPr lang="uk-UA" sz="2400" dirty="0"/>
              <a:t>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2400" dirty="0"/>
              <a:t>4. Встановити, які рослини найефективніше здатні нарощувати свою вегетативну масу на </a:t>
            </a:r>
            <a:r>
              <a:rPr lang="uk-UA" sz="2400" dirty="0" err="1"/>
              <a:t>грунтах</a:t>
            </a:r>
            <a:r>
              <a:rPr lang="uk-UA" sz="2400" dirty="0"/>
              <a:t> техногенно-забрудненого району міста.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2400" dirty="0"/>
              <a:t>5. Підрахувати фітотоксичний ефект та встановити рівень забрудненості досліджуваних </a:t>
            </a:r>
            <a:r>
              <a:rPr lang="uk-UA" sz="2400" dirty="0" err="1"/>
              <a:t>грунтів</a:t>
            </a:r>
            <a:r>
              <a:rPr lang="uk-UA" sz="2400" dirty="0"/>
              <a:t>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014418" y="6371422"/>
            <a:ext cx="683339" cy="365125"/>
          </a:xfrm>
          <a:solidFill>
            <a:schemeClr val="bg1"/>
          </a:solidFill>
        </p:spPr>
        <p:txBody>
          <a:bodyPr/>
          <a:lstStyle/>
          <a:p>
            <a:fld id="{B2F22176-0031-46EE-B4B8-49AE94CE0E3E}" type="slidenum">
              <a:rPr lang="ru-RU" sz="1600" smtClean="0">
                <a:solidFill>
                  <a:schemeClr val="tx1"/>
                </a:solidFill>
              </a:rPr>
              <a:t>2</a:t>
            </a:fld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F874B7F-C4D3-3613-36E6-89D7FACD4427}"/>
              </a:ext>
            </a:extLst>
          </p:cNvPr>
          <p:cNvSpPr txBox="1"/>
          <p:nvPr/>
        </p:nvSpPr>
        <p:spPr>
          <a:xfrm>
            <a:off x="0" y="103165"/>
            <a:ext cx="9457429" cy="2054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263525" algn="just">
              <a:lnSpc>
                <a:spcPct val="107000"/>
              </a:lnSpc>
              <a:spcAft>
                <a:spcPts val="800"/>
              </a:spcAft>
              <a:tabLst>
                <a:tab pos="11303000" algn="l"/>
                <a:tab pos="11387138" algn="l"/>
              </a:tabLst>
            </a:pPr>
            <a:r>
              <a:rPr lang="uk-UA" sz="1800" b="1" dirty="0"/>
              <a:t>Мета роботи</a:t>
            </a:r>
            <a:r>
              <a:rPr lang="ru-RU" b="1" dirty="0"/>
              <a:t>:</a:t>
            </a:r>
            <a:r>
              <a:rPr lang="uk-UA" sz="1800" b="1" dirty="0"/>
              <a:t> </a:t>
            </a:r>
            <a:r>
              <a:rPr lang="uk-UA" sz="1800" dirty="0"/>
              <a:t>виявлення залежності між рівнем забрудненості </a:t>
            </a:r>
            <a:r>
              <a:rPr lang="uk-UA" sz="1800" dirty="0" err="1"/>
              <a:t>грунтів</a:t>
            </a:r>
            <a:r>
              <a:rPr lang="uk-UA" sz="1800" dirty="0"/>
              <a:t> та ростовими показниками рослин-</a:t>
            </a:r>
            <a:r>
              <a:rPr lang="uk-UA" sz="1800" dirty="0" err="1"/>
              <a:t>біоіндикаторів</a:t>
            </a:r>
            <a:r>
              <a:rPr lang="uk-UA" sz="1800" dirty="0"/>
              <a:t> (РБІ) вирощених на ґрунтах авто та залізничних шляхів.</a:t>
            </a:r>
          </a:p>
          <a:p>
            <a:pPr marL="263525" algn="just">
              <a:lnSpc>
                <a:spcPct val="107000"/>
              </a:lnSpc>
              <a:spcAft>
                <a:spcPts val="800"/>
              </a:spcAft>
              <a:tabLst>
                <a:tab pos="11303000" algn="l"/>
                <a:tab pos="11387138" algn="l"/>
              </a:tabLst>
            </a:pPr>
            <a:r>
              <a:rPr lang="uk-UA" sz="1800" b="1" dirty="0"/>
              <a:t>Об’єкт</a:t>
            </a:r>
            <a:r>
              <a:rPr lang="uk-UA" sz="1800" dirty="0"/>
              <a:t> </a:t>
            </a:r>
            <a:r>
              <a:rPr lang="uk-UA" b="1" dirty="0"/>
              <a:t>дослідження:</a:t>
            </a:r>
            <a:r>
              <a:rPr lang="uk-UA" dirty="0"/>
              <a:t> техногенно-забруднений ґрунт міста.</a:t>
            </a:r>
          </a:p>
          <a:p>
            <a:pPr marL="263525" algn="just">
              <a:lnSpc>
                <a:spcPct val="107000"/>
              </a:lnSpc>
              <a:spcAft>
                <a:spcPts val="800"/>
              </a:spcAft>
              <a:tabLst>
                <a:tab pos="11303000" algn="l"/>
                <a:tab pos="11387138" algn="l"/>
              </a:tabLst>
            </a:pPr>
            <a:r>
              <a:rPr lang="uk-UA" b="1" dirty="0"/>
              <a:t>Предмет дослідження: </a:t>
            </a:r>
            <a:r>
              <a:rPr lang="uk-UA" dirty="0"/>
              <a:t>моніторинг рівня забруднення </a:t>
            </a:r>
            <a:r>
              <a:rPr lang="uk-UA" dirty="0" err="1"/>
              <a:t>грунту</a:t>
            </a:r>
            <a:r>
              <a:rPr lang="uk-UA" dirty="0"/>
              <a:t> за допомогою </a:t>
            </a:r>
            <a:r>
              <a:rPr lang="uk-UA" dirty="0" err="1"/>
              <a:t>фітоіндикації</a:t>
            </a:r>
            <a:r>
              <a:rPr lang="uk-UA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60358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1134" y="447675"/>
            <a:ext cx="8596668" cy="1320800"/>
          </a:xfrm>
        </p:spPr>
        <p:txBody>
          <a:bodyPr/>
          <a:lstStyle/>
          <a:p>
            <a:r>
              <a:rPr lang="ru-RU" dirty="0" err="1"/>
              <a:t>Біоіндикація</a:t>
            </a:r>
            <a:r>
              <a:rPr lang="ru-RU" dirty="0"/>
              <a:t> та Ф</a:t>
            </a:r>
            <a:r>
              <a:rPr lang="uk-UA" dirty="0" err="1"/>
              <a:t>ітоіндикація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0905" y="1313054"/>
            <a:ext cx="9014545" cy="4859146"/>
          </a:xfrm>
        </p:spPr>
        <p:txBody>
          <a:bodyPr>
            <a:norm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2400" dirty="0"/>
              <a:t>Ґрунти, забруднені токсичними речовинами, важкими металами та іншими забруднювачами, викликають серйозні загрози для довкілля та здоров'я людей. Традиційні методи очищення ґрунтів, такі як видалення та знезараження, часто виявляються недоцільними і недостатньо ефективними.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2400" dirty="0" err="1"/>
              <a:t>Біоіндикація</a:t>
            </a:r>
            <a:r>
              <a:rPr lang="uk-UA" sz="2400" dirty="0"/>
              <a:t> як метод екологічного дослідження дає змогу оцінити біологічні ефекти від впливу забруднення води, повітря та ґрунту, де, зокрема </a:t>
            </a:r>
            <a:r>
              <a:rPr lang="uk-UA" sz="2400" dirty="0" err="1"/>
              <a:t>фітоіндикація</a:t>
            </a:r>
            <a:r>
              <a:rPr lang="uk-UA" sz="2400" dirty="0"/>
              <a:t> оцінює стан довкілля за реакцією рослин, які чутливо реагують на зміни у ґрунті.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0915566" y="6355778"/>
            <a:ext cx="683339" cy="365125"/>
          </a:xfrm>
          <a:solidFill>
            <a:schemeClr val="bg1"/>
          </a:solidFill>
        </p:spPr>
        <p:txBody>
          <a:bodyPr/>
          <a:lstStyle/>
          <a:p>
            <a:fld id="{B2F22176-0031-46EE-B4B8-49AE94CE0E3E}" type="slidenum">
              <a:rPr lang="ru-RU" sz="1600" smtClean="0">
                <a:solidFill>
                  <a:schemeClr val="tx1"/>
                </a:solidFill>
              </a:rPr>
              <a:t>3</a:t>
            </a:fld>
            <a:endParaRPr lang="ru-RU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22764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1134" y="447675"/>
            <a:ext cx="8596668" cy="1320800"/>
          </a:xfrm>
        </p:spPr>
        <p:txBody>
          <a:bodyPr/>
          <a:lstStyle/>
          <a:p>
            <a:r>
              <a:rPr lang="uk-UA" dirty="0"/>
              <a:t>Переваги </a:t>
            </a:r>
            <a:r>
              <a:rPr lang="uk-UA" dirty="0" err="1"/>
              <a:t>біо</a:t>
            </a:r>
            <a:r>
              <a:rPr lang="uk-UA" dirty="0"/>
              <a:t>- та фіто-</a:t>
            </a:r>
            <a:r>
              <a:rPr lang="uk-UA" dirty="0" err="1"/>
              <a:t>ідикації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0897278" y="6296383"/>
            <a:ext cx="683339" cy="365125"/>
          </a:xfrm>
          <a:solidFill>
            <a:schemeClr val="bg1"/>
          </a:solidFill>
        </p:spPr>
        <p:txBody>
          <a:bodyPr/>
          <a:lstStyle/>
          <a:p>
            <a:fld id="{B2F22176-0031-46EE-B4B8-49AE94CE0E3E}" type="slidenum">
              <a:rPr lang="ru-RU" sz="1600" smtClean="0">
                <a:solidFill>
                  <a:schemeClr val="tx1"/>
                </a:solidFill>
              </a:rPr>
              <a:t>4</a:t>
            </a:fld>
            <a:endParaRPr lang="ru-RU" sz="1600" dirty="0">
              <a:solidFill>
                <a:schemeClr val="tx1"/>
              </a:solidFill>
            </a:endParaRP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315F3591-149F-92C1-C5C3-C4FA4D4924D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92561465"/>
              </p:ext>
            </p:extLst>
          </p:nvPr>
        </p:nvGraphicFramePr>
        <p:xfrm>
          <a:off x="601134" y="1202800"/>
          <a:ext cx="7150100" cy="46482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5" name="Picture 14">
            <a:extLst>
              <a:ext uri="{FF2B5EF4-FFF2-40B4-BE49-F238E27FC236}">
                <a16:creationId xmlns:a16="http://schemas.microsoft.com/office/drawing/2014/main" id="{34D74ACE-6F3D-DEBB-8626-DA24A29046E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27916" y="819510"/>
            <a:ext cx="2765370" cy="240404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79BFC8F-4B10-0940-BF29-4CAA2CDABB2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27916" y="3529547"/>
            <a:ext cx="2765371" cy="186483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197554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832" y="233968"/>
            <a:ext cx="11852597" cy="1198226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r>
              <a:rPr lang="uk-UA" sz="2800" dirty="0"/>
              <a:t>Перелік наукових праць та статей науковців, що досліджували стан забруднення </a:t>
            </a:r>
            <a:r>
              <a:rPr lang="uk-UA" sz="2800" dirty="0" err="1"/>
              <a:t>грунтів</a:t>
            </a:r>
            <a:r>
              <a:rPr lang="uk-UA" sz="2800" dirty="0"/>
              <a:t> методом  </a:t>
            </a:r>
            <a:r>
              <a:rPr lang="uk-UA" sz="2800" dirty="0" err="1"/>
              <a:t>фітоіндикації</a:t>
            </a:r>
            <a:r>
              <a:rPr lang="uk-UA" sz="2800" dirty="0"/>
              <a:t> 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196654" y="6441469"/>
            <a:ext cx="683339" cy="365125"/>
          </a:xfrm>
          <a:solidFill>
            <a:schemeClr val="bg1"/>
          </a:solidFill>
        </p:spPr>
        <p:txBody>
          <a:bodyPr/>
          <a:lstStyle/>
          <a:p>
            <a:fld id="{B2F22176-0031-46EE-B4B8-49AE94CE0E3E}" type="slidenum">
              <a:rPr lang="ru-RU" sz="1600" smtClean="0">
                <a:solidFill>
                  <a:schemeClr val="tx1"/>
                </a:solidFill>
              </a:rPr>
              <a:t>5</a:t>
            </a:fld>
            <a:endParaRPr lang="ru-RU" sz="16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D737981-0A4B-1668-69BB-49B105E94E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1031523"/>
              </p:ext>
            </p:extLst>
          </p:nvPr>
        </p:nvGraphicFramePr>
        <p:xfrm>
          <a:off x="241568" y="1631511"/>
          <a:ext cx="11708861" cy="466204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81680">
                  <a:extLst>
                    <a:ext uri="{9D8B030D-6E8A-4147-A177-3AD203B41FA5}">
                      <a16:colId xmlns:a16="http://schemas.microsoft.com/office/drawing/2014/main" val="3000960138"/>
                    </a:ext>
                  </a:extLst>
                </a:gridCol>
                <a:gridCol w="7525138">
                  <a:extLst>
                    <a:ext uri="{9D8B030D-6E8A-4147-A177-3AD203B41FA5}">
                      <a16:colId xmlns:a16="http://schemas.microsoft.com/office/drawing/2014/main" val="3553240558"/>
                    </a:ext>
                  </a:extLst>
                </a:gridCol>
                <a:gridCol w="1502043">
                  <a:extLst>
                    <a:ext uri="{9D8B030D-6E8A-4147-A177-3AD203B41FA5}">
                      <a16:colId xmlns:a16="http://schemas.microsoft.com/office/drawing/2014/main" val="1279879030"/>
                    </a:ext>
                  </a:extLst>
                </a:gridCol>
              </a:tblGrid>
              <a:tr h="4304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Автор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Тема наукової праці (статті)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Рік публікації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2290987"/>
                  </a:ext>
                </a:extLst>
              </a:tr>
              <a:tr h="3620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Кривко О. О.</a:t>
                      </a:r>
                      <a:endParaRPr lang="en-US" sz="1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Моніторинг екологічного стану ґрунтів Запорізької області</a:t>
                      </a:r>
                      <a:endParaRPr lang="en-US" sz="1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en-US" sz="1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00874890"/>
                  </a:ext>
                </a:extLst>
              </a:tr>
              <a:tr h="4944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 err="1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Тригуб</a:t>
                      </a:r>
                      <a:r>
                        <a:rPr lang="uk-UA" sz="14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В. І., </a:t>
                      </a:r>
                      <a:r>
                        <a:rPr lang="uk-UA" sz="1400" dirty="0" err="1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Домусчи</a:t>
                      </a:r>
                      <a:r>
                        <a:rPr lang="uk-UA" sz="14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С. В.</a:t>
                      </a:r>
                      <a:endParaRPr lang="en-US" sz="1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 err="1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Біотестування</a:t>
                      </a:r>
                      <a:r>
                        <a:rPr lang="uk-UA" sz="14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як метод дослідження токсичності ґрунтів</a:t>
                      </a:r>
                      <a:endParaRPr lang="en-US" sz="1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en-US" sz="1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83486300"/>
                  </a:ext>
                </a:extLst>
              </a:tr>
              <a:tr h="5390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Черняк Л. М.,  Міхєєв О. М., Маджд С. М., Гриб А. О.</a:t>
                      </a:r>
                      <a:endParaRPr lang="en-US" sz="14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Використання рослинних тест-систем для визначення екологічного стану Ґрунтів на території аеропорту</a:t>
                      </a:r>
                      <a:endParaRPr lang="en-US" sz="1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en-US" sz="1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51413823"/>
                  </a:ext>
                </a:extLst>
              </a:tr>
              <a:tr h="7173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Денчиля-Сакаль Г. М. </a:t>
                      </a:r>
                      <a:endParaRPr lang="en-US" sz="14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 err="1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Фітотоксикологічна</a:t>
                      </a:r>
                      <a:r>
                        <a:rPr lang="uk-UA" sz="14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оцінка забруднення ґрунту </a:t>
                      </a:r>
                      <a:r>
                        <a:rPr lang="uk-UA" sz="1400" dirty="0" err="1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Zn</a:t>
                      </a:r>
                      <a:r>
                        <a:rPr lang="uk-UA" sz="14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400" baseline="30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2+</a:t>
                      </a:r>
                      <a:r>
                        <a:rPr lang="uk-UA" sz="14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та </a:t>
                      </a:r>
                      <a:r>
                        <a:rPr lang="uk-UA" sz="1400" dirty="0" err="1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Сu</a:t>
                      </a:r>
                      <a:r>
                        <a:rPr lang="uk-UA" sz="14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400" baseline="30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2+</a:t>
                      </a:r>
                      <a:r>
                        <a:rPr lang="uk-UA" sz="14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за реакціями </a:t>
                      </a:r>
                      <a:r>
                        <a:rPr lang="en-US" sz="14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lang="uk-UA" sz="1400" dirty="0" err="1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rifolium</a:t>
                      </a:r>
                      <a:r>
                        <a:rPr lang="uk-UA" sz="14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400" dirty="0" err="1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pratense</a:t>
                      </a:r>
                      <a:r>
                        <a:rPr lang="uk-UA" sz="14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</a:t>
                      </a:r>
                      <a:r>
                        <a:rPr lang="uk-UA" sz="14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92730193"/>
                  </a:ext>
                </a:extLst>
              </a:tr>
              <a:tr h="84330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Ірина Кураєва І., Кошлякова Т., Вовк К., </a:t>
                      </a:r>
                      <a:endParaRPr lang="en-US" sz="14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Злобіна К., Лемеш Л.</a:t>
                      </a:r>
                      <a:endParaRPr lang="en-US" sz="14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 err="1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Біоіндикація</a:t>
                      </a:r>
                      <a:r>
                        <a:rPr lang="uk-UA" sz="14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забруднення паркових екосистем міста Києва важкими металами</a:t>
                      </a:r>
                      <a:endParaRPr lang="en-US" sz="1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en-US" sz="14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44018452"/>
                  </a:ext>
                </a:extLst>
              </a:tr>
              <a:tr h="5122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Рабош І. О.</a:t>
                      </a:r>
                      <a:endParaRPr lang="en-US" sz="14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Підвищення екологічної безпеки і моніторинг впливу об’єктів автотранспортної інфраструктури на довкілля.</a:t>
                      </a:r>
                      <a:endParaRPr lang="en-US" sz="1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en-US" sz="14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43818313"/>
                  </a:ext>
                </a:extLst>
              </a:tr>
              <a:tr h="7334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Єфіменко В. В.</a:t>
                      </a:r>
                      <a:endParaRPr lang="en-US" sz="14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 err="1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Фітоіндикація</a:t>
                      </a:r>
                      <a:r>
                        <a:rPr lang="uk-UA" sz="14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антропогенного навантаження м. Кривий Ріг за </a:t>
                      </a:r>
                      <a:r>
                        <a:rPr lang="uk-UA" sz="1400" dirty="0" err="1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Diplotaxis</a:t>
                      </a:r>
                      <a:r>
                        <a:rPr lang="uk-UA" sz="14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400" dirty="0" err="1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muralis</a:t>
                      </a:r>
                      <a:r>
                        <a:rPr lang="uk-UA" sz="14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(L.) DC.</a:t>
                      </a:r>
                      <a:endParaRPr lang="en-US" sz="1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2022</a:t>
                      </a:r>
                      <a:endParaRPr lang="en-US" sz="1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952080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51901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832" y="233968"/>
            <a:ext cx="11852597" cy="671965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r>
              <a:rPr lang="uk-UA" sz="2800" dirty="0"/>
              <a:t>Продовження переліку наукових праць та статей…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0885758" y="6346571"/>
            <a:ext cx="683339" cy="365125"/>
          </a:xfrm>
          <a:solidFill>
            <a:schemeClr val="bg1"/>
          </a:solidFill>
        </p:spPr>
        <p:txBody>
          <a:bodyPr/>
          <a:lstStyle/>
          <a:p>
            <a:fld id="{B2F22176-0031-46EE-B4B8-49AE94CE0E3E}" type="slidenum">
              <a:rPr lang="ru-RU" sz="1600" smtClean="0">
                <a:solidFill>
                  <a:schemeClr val="tx1"/>
                </a:solidFill>
              </a:rPr>
              <a:t>6</a:t>
            </a:fld>
            <a:endParaRPr lang="ru-RU" sz="16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D737981-0A4B-1668-69BB-49B105E94E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4223830"/>
              </p:ext>
            </p:extLst>
          </p:nvPr>
        </p:nvGraphicFramePr>
        <p:xfrm>
          <a:off x="97832" y="983148"/>
          <a:ext cx="11290030" cy="48917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23831">
                  <a:extLst>
                    <a:ext uri="{9D8B030D-6E8A-4147-A177-3AD203B41FA5}">
                      <a16:colId xmlns:a16="http://schemas.microsoft.com/office/drawing/2014/main" val="3000960138"/>
                    </a:ext>
                  </a:extLst>
                </a:gridCol>
                <a:gridCol w="7517885">
                  <a:extLst>
                    <a:ext uri="{9D8B030D-6E8A-4147-A177-3AD203B41FA5}">
                      <a16:colId xmlns:a16="http://schemas.microsoft.com/office/drawing/2014/main" val="3553240558"/>
                    </a:ext>
                  </a:extLst>
                </a:gridCol>
                <a:gridCol w="1448314">
                  <a:extLst>
                    <a:ext uri="{9D8B030D-6E8A-4147-A177-3AD203B41FA5}">
                      <a16:colId xmlns:a16="http://schemas.microsoft.com/office/drawing/2014/main" val="1279879030"/>
                    </a:ext>
                  </a:extLst>
                </a:gridCol>
              </a:tblGrid>
              <a:tr h="5881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Автор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Тема наукової праці (статті)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Рік публікації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2290987"/>
                  </a:ext>
                </a:extLst>
              </a:tr>
              <a:tr h="1146939"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 kern="1200" dirty="0" err="1">
                          <a:solidFill>
                            <a:schemeClr val="lt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Крупєй</a:t>
                      </a:r>
                      <a:r>
                        <a:rPr lang="uk-UA" sz="1400" b="1" kern="1200" dirty="0">
                          <a:solidFill>
                            <a:schemeClr val="lt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К. С., Обруч К. І.</a:t>
                      </a:r>
                      <a:endParaRPr lang="en-US" sz="1400" b="1" kern="1200" dirty="0">
                        <a:solidFill>
                          <a:schemeClr val="lt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algn="l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 kern="1200" dirty="0">
                          <a:solidFill>
                            <a:schemeClr val="lt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Рильський О. Ф.</a:t>
                      </a:r>
                      <a:r>
                        <a:rPr lang="en-US" sz="1400" b="1" kern="1200" dirty="0">
                          <a:solidFill>
                            <a:schemeClr val="lt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uk-UA" sz="1400" b="1" kern="1200" dirty="0">
                          <a:solidFill>
                            <a:schemeClr val="lt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Скляренко А. В., </a:t>
                      </a:r>
                      <a:br>
                        <a:rPr lang="uk-UA" sz="1400" b="1" kern="1200" dirty="0">
                          <a:solidFill>
                            <a:schemeClr val="lt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uk-UA" sz="1400" b="1" kern="1200" dirty="0" err="1">
                          <a:solidFill>
                            <a:schemeClr val="lt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Количева</a:t>
                      </a:r>
                      <a:r>
                        <a:rPr lang="uk-UA" sz="1400" b="1" kern="1200" dirty="0">
                          <a:solidFill>
                            <a:schemeClr val="lt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Н. Л.</a:t>
                      </a:r>
                      <a:endParaRPr lang="en-US" sz="1400" b="1" kern="1200" dirty="0">
                        <a:solidFill>
                          <a:schemeClr val="lt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Комплексна екологічна оцінка стану довкілля за індикаторними показниками деревних рослин рекреаційних зон м. Запоріжжя.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2022</a:t>
                      </a:r>
                      <a:endParaRPr lang="en-US" sz="1400" kern="1200">
                        <a:solidFill>
                          <a:schemeClr val="dk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00874890"/>
                  </a:ext>
                </a:extLst>
              </a:tr>
              <a:tr h="622519"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 kern="1200" dirty="0">
                          <a:solidFill>
                            <a:schemeClr val="lt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Притула Н. М.</a:t>
                      </a:r>
                      <a:endParaRPr lang="en-US" sz="1400" b="1" kern="1200" dirty="0">
                        <a:solidFill>
                          <a:schemeClr val="lt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algn="l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 kern="1200" dirty="0">
                          <a:solidFill>
                            <a:schemeClr val="lt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 kern="1200" dirty="0">
                        <a:solidFill>
                          <a:schemeClr val="lt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Фіто- та зооіндикація стану навколишнього середовища</a:t>
                      </a:r>
                      <a:endParaRPr lang="en-US" sz="1400" kern="1200">
                        <a:solidFill>
                          <a:schemeClr val="dk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en-US" sz="1400" kern="1200">
                        <a:solidFill>
                          <a:schemeClr val="dk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83486300"/>
                  </a:ext>
                </a:extLst>
              </a:tr>
              <a:tr h="281037"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 kern="1200" dirty="0">
                          <a:solidFill>
                            <a:schemeClr val="lt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Панченко А. В.</a:t>
                      </a:r>
                      <a:endParaRPr lang="en-US" sz="1400" b="1" kern="1200" dirty="0">
                        <a:solidFill>
                          <a:schemeClr val="lt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Використання насіння деяких рослин у якості тест-об`єктів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en-US" sz="1400" kern="1200">
                        <a:solidFill>
                          <a:schemeClr val="dk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51413823"/>
                  </a:ext>
                </a:extLst>
              </a:tr>
              <a:tr h="340020"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 kern="1200">
                          <a:solidFill>
                            <a:schemeClr val="lt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Гаврильченко Б. І.</a:t>
                      </a:r>
                      <a:endParaRPr lang="en-US" sz="1400" b="1" kern="1200">
                        <a:solidFill>
                          <a:schemeClr val="lt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Оцінка фітотоксичного ефекту при сорбційному очищенні нафтозабруднених ґрунтів</a:t>
                      </a:r>
                      <a:endParaRPr lang="en-US" sz="1400" kern="1200">
                        <a:solidFill>
                          <a:schemeClr val="dk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2024</a:t>
                      </a:r>
                      <a:endParaRPr lang="en-US" sz="1400" kern="1200">
                        <a:solidFill>
                          <a:schemeClr val="dk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92730193"/>
                  </a:ext>
                </a:extLst>
              </a:tr>
              <a:tr h="336781"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 kern="1200">
                          <a:solidFill>
                            <a:schemeClr val="lt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Крикля М. В.</a:t>
                      </a:r>
                      <a:endParaRPr lang="en-US" sz="1400" b="1" kern="1200">
                        <a:solidFill>
                          <a:schemeClr val="lt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Аналіз фітотоксичності ґрунтів забруднених нафтопродуктами</a:t>
                      </a:r>
                      <a:endParaRPr lang="en-US" sz="1400" kern="1200">
                        <a:solidFill>
                          <a:schemeClr val="dk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2024</a:t>
                      </a:r>
                      <a:endParaRPr lang="en-US" sz="1400" kern="1200">
                        <a:solidFill>
                          <a:schemeClr val="dk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44018452"/>
                  </a:ext>
                </a:extLst>
              </a:tr>
              <a:tr h="574061"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 kern="1200">
                          <a:solidFill>
                            <a:schemeClr val="lt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Лепікаш П. І.</a:t>
                      </a:r>
                      <a:endParaRPr lang="en-US" sz="1400" b="1" kern="1200">
                        <a:solidFill>
                          <a:schemeClr val="lt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Нові підходи у дослідженні та прогнозуванні якості ґрунтів Хмельницької області внаслідок хімічного забруднення в умовах воєнного стану.</a:t>
                      </a:r>
                      <a:endParaRPr lang="en-US" sz="1400" kern="1200">
                        <a:solidFill>
                          <a:schemeClr val="dk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2024</a:t>
                      </a:r>
                      <a:endParaRPr lang="en-US" sz="1400" kern="1200">
                        <a:solidFill>
                          <a:schemeClr val="dk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43818313"/>
                  </a:ext>
                </a:extLst>
              </a:tr>
              <a:tr h="1002152"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 kern="1200" dirty="0" err="1">
                          <a:solidFill>
                            <a:schemeClr val="lt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Градович</a:t>
                      </a:r>
                      <a:r>
                        <a:rPr lang="uk-UA" sz="1400" b="1" kern="1200" dirty="0">
                          <a:solidFill>
                            <a:schemeClr val="lt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Н.</a:t>
                      </a:r>
                      <a:r>
                        <a:rPr lang="ru-RU" sz="1400" b="1" kern="1200" dirty="0">
                          <a:solidFill>
                            <a:schemeClr val="lt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uk-UA" sz="1400" b="1" kern="1200" dirty="0">
                          <a:solidFill>
                            <a:schemeClr val="lt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br>
                        <a:rPr lang="uk-UA" sz="1400" b="1" kern="1200" dirty="0">
                          <a:solidFill>
                            <a:schemeClr val="lt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uk-UA" sz="1400" b="1" kern="1200" dirty="0">
                          <a:solidFill>
                            <a:schemeClr val="lt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Малиновська О</a:t>
                      </a:r>
                      <a:r>
                        <a:rPr lang="ru-RU" sz="1400" b="1" kern="1200" dirty="0">
                          <a:solidFill>
                            <a:schemeClr val="lt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uk-UA" sz="1400" b="1" kern="1200" dirty="0">
                          <a:solidFill>
                            <a:schemeClr val="lt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br>
                        <a:rPr lang="uk-UA" sz="1400" b="1" kern="1200" dirty="0">
                          <a:solidFill>
                            <a:schemeClr val="lt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uk-UA" sz="1400" b="1" kern="1200" dirty="0" err="1">
                          <a:solidFill>
                            <a:schemeClr val="lt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Параняк</a:t>
                      </a:r>
                      <a:r>
                        <a:rPr lang="uk-UA" sz="1400" b="1" kern="1200" dirty="0">
                          <a:solidFill>
                            <a:schemeClr val="lt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Р.</a:t>
                      </a:r>
                      <a:endParaRPr lang="en-US" sz="1400" b="1" kern="1200" dirty="0">
                        <a:solidFill>
                          <a:schemeClr val="lt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Вплив бойових дій на ґрунтову екосистему Миколаївщини</a:t>
                      </a:r>
                      <a:endParaRPr lang="en-US" sz="1400" kern="1200">
                        <a:solidFill>
                          <a:schemeClr val="dk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2024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952080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29331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8520" y="33998"/>
            <a:ext cx="11847279" cy="1198226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ru-RU" sz="2800" dirty="0" err="1"/>
              <a:t>Виб</a:t>
            </a:r>
            <a:r>
              <a:rPr lang="uk-UA" sz="2800" dirty="0" err="1"/>
              <a:t>ір</a:t>
            </a:r>
            <a:r>
              <a:rPr lang="uk-UA" sz="2800" dirty="0"/>
              <a:t> місць </a:t>
            </a:r>
            <a:r>
              <a:rPr lang="uk-UA" sz="2800" dirty="0" err="1"/>
              <a:t>пробозабору</a:t>
            </a:r>
            <a:r>
              <a:rPr lang="uk-UA" sz="2800" dirty="0"/>
              <a:t> – техногенно-навантажені райони міста.</a:t>
            </a:r>
            <a:endParaRPr lang="ru-RU" sz="28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196654" y="6458877"/>
            <a:ext cx="683339" cy="365125"/>
          </a:xfrm>
          <a:solidFill>
            <a:schemeClr val="bg1"/>
          </a:solidFill>
        </p:spPr>
        <p:txBody>
          <a:bodyPr/>
          <a:lstStyle/>
          <a:p>
            <a:fld id="{B2F22176-0031-46EE-B4B8-49AE94CE0E3E}" type="slidenum">
              <a:rPr lang="ru-RU" sz="1600" smtClean="0">
                <a:solidFill>
                  <a:schemeClr val="tx1"/>
                </a:solidFill>
              </a:rPr>
              <a:t>7</a:t>
            </a:fld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A498FCD-42E1-F030-E6C9-AB014BBB5F98}"/>
              </a:ext>
            </a:extLst>
          </p:cNvPr>
          <p:cNvSpPr txBox="1"/>
          <p:nvPr/>
        </p:nvSpPr>
        <p:spPr>
          <a:xfrm>
            <a:off x="76201" y="5180841"/>
            <a:ext cx="12039598" cy="1263166"/>
          </a:xfrm>
          <a:prstGeom prst="rect">
            <a:avLst/>
          </a:prstGeom>
          <a:solidFill>
            <a:schemeClr val="bg1">
              <a:alpha val="84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indent="449580">
              <a:lnSpc>
                <a:spcPct val="107000"/>
              </a:lnSpc>
              <a:spcAft>
                <a:spcPts val="800"/>
              </a:spcAft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проведення наукового дослідження були виділені техногенно-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навантаженені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райони міста, залізничний вокзал (Привокзальна площа, 3) та автовокзал (вул. Київська, 93)</a:t>
            </a:r>
            <a:r>
              <a:rPr lang="es-C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ули взяті проби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грунту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глибині 0-60 см за системою концентричних кіл, з шагом через 0,5-1,0 км. На ділянках відбирали 20-25 індивідуальних проб ґрунту для отримання змішаного (середнього) зразка.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E9D1255-D16D-2A47-D511-F9B3949BBB9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994" t="19200" r="364" b="21459"/>
          <a:stretch/>
        </p:blipFill>
        <p:spPr>
          <a:xfrm>
            <a:off x="76201" y="588037"/>
            <a:ext cx="12039598" cy="459873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1400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5505" y="82550"/>
            <a:ext cx="11640990" cy="637117"/>
          </a:xfrm>
        </p:spPr>
        <p:txBody>
          <a:bodyPr>
            <a:normAutofit fontScale="90000"/>
          </a:bodyPr>
          <a:lstStyle/>
          <a:p>
            <a:r>
              <a:rPr lang="uk-UA" dirty="0"/>
              <a:t>Рослини </a:t>
            </a:r>
            <a:r>
              <a:rPr lang="uk-UA" dirty="0" err="1"/>
              <a:t>біо</a:t>
            </a:r>
            <a:r>
              <a:rPr lang="uk-UA" dirty="0"/>
              <a:t>-індикатори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129433" y="6437503"/>
            <a:ext cx="683339" cy="365125"/>
          </a:xfrm>
          <a:solidFill>
            <a:schemeClr val="bg1"/>
          </a:solidFill>
        </p:spPr>
        <p:txBody>
          <a:bodyPr/>
          <a:lstStyle/>
          <a:p>
            <a:fld id="{B2F22176-0031-46EE-B4B8-49AE94CE0E3E}" type="slidenum">
              <a:rPr lang="ru-RU" sz="1600" smtClean="0">
                <a:solidFill>
                  <a:schemeClr val="tx1"/>
                </a:solidFill>
              </a:rPr>
              <a:t>8</a:t>
            </a:fld>
            <a:endParaRPr lang="ru-RU" sz="1600" dirty="0">
              <a:solidFill>
                <a:schemeClr val="tx1"/>
              </a:solidFill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7D5CB863-60F1-6924-08F1-0894520704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2421174"/>
              </p:ext>
            </p:extLst>
          </p:nvPr>
        </p:nvGraphicFramePr>
        <p:xfrm>
          <a:off x="207634" y="745912"/>
          <a:ext cx="11708861" cy="563816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67191">
                  <a:extLst>
                    <a:ext uri="{9D8B030D-6E8A-4147-A177-3AD203B41FA5}">
                      <a16:colId xmlns:a16="http://schemas.microsoft.com/office/drawing/2014/main" val="1028121272"/>
                    </a:ext>
                  </a:extLst>
                </a:gridCol>
                <a:gridCol w="1378671">
                  <a:extLst>
                    <a:ext uri="{9D8B030D-6E8A-4147-A177-3AD203B41FA5}">
                      <a16:colId xmlns:a16="http://schemas.microsoft.com/office/drawing/2014/main" val="3652842306"/>
                    </a:ext>
                  </a:extLst>
                </a:gridCol>
                <a:gridCol w="4081899">
                  <a:extLst>
                    <a:ext uri="{9D8B030D-6E8A-4147-A177-3AD203B41FA5}">
                      <a16:colId xmlns:a16="http://schemas.microsoft.com/office/drawing/2014/main" val="1327670732"/>
                    </a:ext>
                  </a:extLst>
                </a:gridCol>
                <a:gridCol w="4681100">
                  <a:extLst>
                    <a:ext uri="{9D8B030D-6E8A-4147-A177-3AD203B41FA5}">
                      <a16:colId xmlns:a16="http://schemas.microsoft.com/office/drawing/2014/main" val="2522126641"/>
                    </a:ext>
                  </a:extLst>
                </a:gridCol>
              </a:tblGrid>
              <a:tr h="4304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Рослина-індикатор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Родина 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Особливості будови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Цінність як </a:t>
                      </a:r>
                      <a:r>
                        <a:rPr lang="uk-UA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біоіндикатора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13400679"/>
                  </a:ext>
                </a:extLst>
              </a:tr>
              <a:tr h="3620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 err="1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Гірчиця</a:t>
                      </a:r>
                      <a:r>
                        <a:rPr lang="ru-RU" sz="14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біла</a:t>
                      </a:r>
                      <a:r>
                        <a:rPr lang="ru-RU" sz="14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4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Sinapis alba)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/>
                        <a:t>Хрестоцвіті (</a:t>
                      </a:r>
                      <a:r>
                        <a:rPr lang="en-US" sz="1400" dirty="0"/>
                        <a:t>Cruciferae):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 err="1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Заввишки</a:t>
                      </a:r>
                      <a:r>
                        <a:rPr lang="ru-RU" sz="14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25-100 см. </a:t>
                      </a:r>
                      <a:r>
                        <a:rPr lang="ru-RU" sz="1400" dirty="0" err="1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Стебло</a:t>
                      </a:r>
                      <a:r>
                        <a:rPr lang="ru-RU" sz="14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прямостояче</a:t>
                      </a:r>
                      <a:r>
                        <a:rPr lang="ru-RU" sz="14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dirty="0" err="1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вгорі</a:t>
                      </a:r>
                      <a:r>
                        <a:rPr lang="ru-RU" sz="14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розгалужене</a:t>
                      </a:r>
                      <a:r>
                        <a:rPr lang="ru-RU" sz="14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1400" dirty="0" err="1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Нижнє</a:t>
                      </a:r>
                      <a:r>
                        <a:rPr lang="ru-RU" sz="14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листя</a:t>
                      </a:r>
                      <a:r>
                        <a:rPr lang="ru-RU" sz="14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ліроподібне</a:t>
                      </a:r>
                      <a:r>
                        <a:rPr lang="ru-RU" sz="14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dirty="0" err="1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верхня</a:t>
                      </a:r>
                      <a:r>
                        <a:rPr lang="ru-RU" sz="14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лопать </a:t>
                      </a:r>
                      <a:r>
                        <a:rPr lang="ru-RU" sz="1400" dirty="0" err="1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широкоовальна</a:t>
                      </a:r>
                      <a:r>
                        <a:rPr lang="ru-RU" sz="14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dirty="0" err="1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складається</a:t>
                      </a:r>
                      <a:r>
                        <a:rPr lang="ru-RU" sz="14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з </a:t>
                      </a:r>
                      <a:r>
                        <a:rPr lang="ru-RU" sz="1400" dirty="0" err="1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трьох</a:t>
                      </a:r>
                      <a:r>
                        <a:rPr lang="ru-RU" sz="14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часток</a:t>
                      </a:r>
                      <a:r>
                        <a:rPr lang="ru-RU" sz="14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dirty="0" err="1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бічних</a:t>
                      </a:r>
                      <a:r>
                        <a:rPr lang="ru-RU" sz="14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лопатей</a:t>
                      </a:r>
                      <a:r>
                        <a:rPr lang="ru-RU" sz="14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– 2-3 пари. </a:t>
                      </a:r>
                      <a:endParaRPr lang="en-US" sz="1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Гірчиця стійка до посухи і різкого зниження температури. Насіння культури  здатне проростати при температурі -30С, а молоді пагони витримують нетривалі заморозки. 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6303912"/>
                  </a:ext>
                </a:extLst>
              </a:tr>
              <a:tr h="4944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Горох </a:t>
                      </a:r>
                      <a:r>
                        <a:rPr lang="ru-RU" sz="1400" dirty="0" err="1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посівний</a:t>
                      </a:r>
                      <a:r>
                        <a:rPr lang="ru-RU" sz="14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4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Pisum sativum)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Бобові</a:t>
                      </a:r>
                      <a:r>
                        <a:rPr lang="ru-RU" sz="14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4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Fabaceae)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Рослина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має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тонке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 і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крихке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стебло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, тому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щоб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підтримувати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його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від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листя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відходять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гіллясті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вусики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що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чіпляються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 за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різні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предмети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 та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інші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рослини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Листя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 складне. 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Для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бобових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рослин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характерне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утворення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 на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коренях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 невеликих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наростів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 –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бульбочок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Такі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утворення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 є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наслідком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діяльності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бульбочкових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бактерій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Ці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бактерії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потрапляють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всередину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кореня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розмножуються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 там та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здійснюють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його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розростання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. 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36655867"/>
                  </a:ext>
                </a:extLst>
              </a:tr>
              <a:tr h="5390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Овес </a:t>
                      </a:r>
                      <a:r>
                        <a:rPr lang="ru-RU" sz="1400" dirty="0" err="1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посівний</a:t>
                      </a:r>
                      <a:r>
                        <a:rPr lang="ru-RU" sz="14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dirty="0" err="1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або</a:t>
                      </a:r>
                      <a:r>
                        <a:rPr lang="ru-RU" sz="14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овес </a:t>
                      </a:r>
                      <a:r>
                        <a:rPr lang="ru-RU" sz="1400" dirty="0" err="1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звичайний</a:t>
                      </a:r>
                      <a:r>
                        <a:rPr lang="ru-RU" sz="14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400" dirty="0" err="1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Avena</a:t>
                      </a:r>
                      <a:r>
                        <a:rPr lang="en-US" sz="14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sativa L.) 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 err="1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Злакові</a:t>
                      </a:r>
                      <a:r>
                        <a:rPr lang="ru-RU" sz="14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або</a:t>
                      </a:r>
                      <a:r>
                        <a:rPr lang="ru-RU" sz="14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Тонконогові</a:t>
                      </a:r>
                      <a:r>
                        <a:rPr lang="ru-RU" sz="14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400" dirty="0" err="1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Poaceae</a:t>
                      </a:r>
                      <a:r>
                        <a:rPr lang="en-US" sz="14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Сходи в польових умовах з'являються на 8-10-й день. При утворенні 3-4 листків починається фаза кущення (на 7-9-й день після сходів), під час якої утворюється додаткове коріння, бокові пагони (пагони кущення) та 2-3 продуктивних стебла. 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Насіння починає проростати при температурі 2-3°С, сходи витримують приморозки до −4 °С. Вегетаційний період від 80 до 110 днів, в залежності від умов вирощування та сорту. 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65628111"/>
                  </a:ext>
                </a:extLst>
              </a:tr>
              <a:tr h="7173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Осот </a:t>
                      </a:r>
                      <a:r>
                        <a:rPr lang="ru-RU" sz="1400" dirty="0" err="1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звичайний</a:t>
                      </a:r>
                      <a:r>
                        <a:rPr lang="ru-RU" sz="14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4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Cirsium vulgare </a:t>
                      </a:r>
                      <a:r>
                        <a:rPr lang="en-US" sz="1400" dirty="0" err="1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Savi</a:t>
                      </a:r>
                      <a:r>
                        <a:rPr lang="uk-UA" sz="14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 err="1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Айстрові</a:t>
                      </a:r>
                      <a:r>
                        <a:rPr lang="ru-RU" sz="14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4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Asteraceae) </a:t>
                      </a:r>
                      <a:r>
                        <a:rPr lang="ru-RU" sz="1400" dirty="0" err="1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або</a:t>
                      </a:r>
                      <a:r>
                        <a:rPr lang="ru-RU" sz="14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Складноцвіті</a:t>
                      </a:r>
                      <a:r>
                        <a:rPr lang="ru-RU" sz="14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4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Compositae)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Почергово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розташоване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листя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, перисто-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роздільне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нижнє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листя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черешкове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верхнє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сидяче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, по краях і на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верхівці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 з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міцними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 колючками, 2–11 мм. Рослина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має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розвинену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кореневу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 систему (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головний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корінь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заглиблюється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 на 5-6 м, а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іноді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 й на 9 м).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Формує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густу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сітку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 в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поверхневих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 шарах грунту. 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Лише одна рослина здатна сформувати до 6500 насінин, що швидко розповсюджуються з вітром на великі відстані, а із залишків коренів із бруньками формуються нові пагони. 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645015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25518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6930" y="37630"/>
            <a:ext cx="11923479" cy="1058259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ru-RU" sz="3200" dirty="0" err="1"/>
              <a:t>Пророщування</a:t>
            </a:r>
            <a:r>
              <a:rPr lang="ru-RU" sz="3200" dirty="0"/>
              <a:t> тест-культур – </a:t>
            </a:r>
            <a:r>
              <a:rPr lang="ru-RU" sz="3200" dirty="0" err="1"/>
              <a:t>висівання</a:t>
            </a:r>
            <a:r>
              <a:rPr lang="ru-RU" sz="3200" dirty="0"/>
              <a:t> та </a:t>
            </a:r>
            <a:r>
              <a:rPr lang="ru-RU" sz="3200" dirty="0" err="1"/>
              <a:t>спостереження</a:t>
            </a:r>
            <a:endParaRPr lang="ru-RU" sz="32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050350" y="6455245"/>
            <a:ext cx="683339" cy="365125"/>
          </a:xfrm>
          <a:solidFill>
            <a:schemeClr val="bg1"/>
          </a:solidFill>
        </p:spPr>
        <p:txBody>
          <a:bodyPr/>
          <a:lstStyle/>
          <a:p>
            <a:fld id="{B2F22176-0031-46EE-B4B8-49AE94CE0E3E}" type="slidenum">
              <a:rPr lang="ru-RU" sz="1600" smtClean="0">
                <a:solidFill>
                  <a:schemeClr val="tx1"/>
                </a:solidFill>
              </a:rPr>
              <a:t>9</a:t>
            </a:fld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A498FCD-42E1-F030-E6C9-AB014BBB5F98}"/>
              </a:ext>
            </a:extLst>
          </p:cNvPr>
          <p:cNvSpPr txBox="1"/>
          <p:nvPr/>
        </p:nvSpPr>
        <p:spPr>
          <a:xfrm>
            <a:off x="206930" y="1342083"/>
            <a:ext cx="3394109" cy="5078313"/>
          </a:xfrm>
          <a:prstGeom prst="rect">
            <a:avLst/>
          </a:prstGeom>
          <a:solidFill>
            <a:schemeClr val="bg1">
              <a:alpha val="84000"/>
            </a:schemeClr>
          </a:solidFill>
          <a:effectLst/>
        </p:spPr>
        <p:txBody>
          <a:bodyPr wrap="square">
            <a:spAutoFit/>
          </a:bodyPr>
          <a:lstStyle/>
          <a:p>
            <a:pPr algn="just"/>
            <a:r>
              <a:rPr lang="ru-RU" sz="1800" dirty="0">
                <a:effectLst/>
                <a:latin typeface="+mj-lt"/>
                <a:ea typeface="Calibri" panose="020F0502020204030204" pitchFamily="34" charset="0"/>
              </a:rPr>
              <a:t>У </a:t>
            </a:r>
            <a:r>
              <a:rPr lang="ru-RU" sz="1800" dirty="0" err="1">
                <a:effectLst/>
                <a:latin typeface="+mj-lt"/>
                <a:ea typeface="Calibri" panose="020F0502020204030204" pitchFamily="34" charset="0"/>
              </a:rPr>
              <a:t>підготовлені</a:t>
            </a:r>
            <a:r>
              <a:rPr lang="ru-RU" sz="1800" dirty="0">
                <a:effectLst/>
                <a:latin typeface="+mj-lt"/>
                <a:ea typeface="Calibri" panose="020F0502020204030204" pitchFamily="34" charset="0"/>
              </a:rPr>
              <a:t> </a:t>
            </a:r>
            <a:r>
              <a:rPr lang="uk-UA" sz="1800" dirty="0">
                <a:effectLst/>
                <a:latin typeface="+mj-lt"/>
                <a:ea typeface="Calibri" panose="020F0502020204030204" pitchFamily="34" charset="0"/>
              </a:rPr>
              <a:t>чисті пластикові ємності </a:t>
            </a:r>
            <a:r>
              <a:rPr lang="ru-RU" sz="1800" dirty="0">
                <a:effectLst/>
                <a:latin typeface="+mj-lt"/>
                <a:ea typeface="Calibri" panose="020F0502020204030204" pitchFamily="34" charset="0"/>
              </a:rPr>
              <a:t>вносили по 100 г субстрату, з</a:t>
            </a:r>
            <a:r>
              <a:rPr lang="uk-UA" sz="1800" dirty="0" err="1">
                <a:effectLst/>
                <a:latin typeface="+mj-lt"/>
                <a:ea typeface="Calibri" panose="020F0502020204030204" pitchFamily="34" charset="0"/>
              </a:rPr>
              <a:t>воложували</a:t>
            </a:r>
            <a:r>
              <a:rPr lang="uk-UA" sz="1800" dirty="0">
                <a:effectLst/>
                <a:latin typeface="+mj-lt"/>
                <a:ea typeface="Calibri" panose="020F0502020204030204" pitchFamily="34" charset="0"/>
              </a:rPr>
              <a:t> відстояною питною водою</a:t>
            </a:r>
            <a:r>
              <a:rPr lang="ru-RU" sz="1800" dirty="0">
                <a:effectLst/>
                <a:latin typeface="+mj-lt"/>
                <a:ea typeface="Calibri" panose="020F0502020204030204" pitchFamily="34" charset="0"/>
              </a:rPr>
              <a:t> і </a:t>
            </a:r>
            <a:r>
              <a:rPr lang="ru-RU" sz="1800" dirty="0" err="1">
                <a:effectLst/>
                <a:latin typeface="+mj-lt"/>
                <a:ea typeface="Calibri" panose="020F0502020204030204" pitchFamily="34" charset="0"/>
              </a:rPr>
              <a:t>висівали</a:t>
            </a:r>
            <a:r>
              <a:rPr lang="ru-RU" sz="1800" dirty="0">
                <a:effectLst/>
                <a:latin typeface="+mj-lt"/>
                <a:ea typeface="Calibri" panose="020F0502020204030204" pitchFamily="34" charset="0"/>
              </a:rPr>
              <a:t> по 20 </a:t>
            </a:r>
            <a:r>
              <a:rPr lang="ru-RU" sz="1800" dirty="0" err="1">
                <a:effectLst/>
                <a:latin typeface="+mj-lt"/>
                <a:ea typeface="Calibri" panose="020F0502020204030204" pitchFamily="34" charset="0"/>
              </a:rPr>
              <a:t>пророслих</a:t>
            </a:r>
            <a:r>
              <a:rPr lang="ru-RU" sz="1800" dirty="0">
                <a:effectLst/>
                <a:latin typeface="+mj-lt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+mj-lt"/>
                <a:ea typeface="Calibri" panose="020F0502020204030204" pitchFamily="34" charset="0"/>
              </a:rPr>
              <a:t>насінин</a:t>
            </a:r>
            <a:r>
              <a:rPr lang="ru-RU" sz="1800" dirty="0">
                <a:effectLst/>
                <a:latin typeface="+mj-lt"/>
                <a:ea typeface="Calibri" panose="020F0502020204030204" pitchFamily="34" charset="0"/>
              </a:rPr>
              <a:t> тест-</a:t>
            </a:r>
            <a:r>
              <a:rPr lang="ru-RU" sz="1800" dirty="0" err="1">
                <a:effectLst/>
                <a:latin typeface="+mj-lt"/>
                <a:ea typeface="Calibri" panose="020F0502020204030204" pitchFamily="34" charset="0"/>
              </a:rPr>
              <a:t>культури</a:t>
            </a:r>
            <a:r>
              <a:rPr lang="ru-RU" sz="1800" dirty="0">
                <a:effectLst/>
                <a:latin typeface="+mj-lt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+mj-lt"/>
                <a:ea typeface="Calibri" panose="020F0502020204030204" pitchFamily="34" charset="0"/>
              </a:rPr>
              <a:t>гірчиці</a:t>
            </a:r>
            <a:r>
              <a:rPr lang="ru-RU" sz="1800" dirty="0">
                <a:effectLst/>
                <a:latin typeface="+mj-lt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+mj-lt"/>
                <a:ea typeface="Calibri" panose="020F0502020204030204" pitchFamily="34" charset="0"/>
              </a:rPr>
              <a:t>білої</a:t>
            </a:r>
            <a:r>
              <a:rPr lang="ru-RU" sz="1800" dirty="0">
                <a:effectLst/>
                <a:latin typeface="+mj-lt"/>
                <a:ea typeface="Calibri" panose="020F0502020204030204" pitchFamily="34" charset="0"/>
              </a:rPr>
              <a:t> (</a:t>
            </a:r>
            <a:r>
              <a:rPr lang="ru-RU" sz="1800" dirty="0" err="1">
                <a:effectLst/>
                <a:latin typeface="+mj-lt"/>
                <a:ea typeface="Calibri" panose="020F0502020204030204" pitchFamily="34" charset="0"/>
              </a:rPr>
              <a:t>Sinapis</a:t>
            </a:r>
            <a:r>
              <a:rPr lang="ru-RU" sz="1800" dirty="0">
                <a:effectLst/>
                <a:latin typeface="+mj-lt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+mj-lt"/>
                <a:ea typeface="Calibri" panose="020F0502020204030204" pitchFamily="34" charset="0"/>
              </a:rPr>
              <a:t>alba</a:t>
            </a:r>
            <a:r>
              <a:rPr lang="ru-RU" sz="1800" dirty="0">
                <a:effectLst/>
                <a:latin typeface="+mj-lt"/>
                <a:ea typeface="Calibri" panose="020F0502020204030204" pitchFamily="34" charset="0"/>
              </a:rPr>
              <a:t>), овса </a:t>
            </a:r>
            <a:r>
              <a:rPr lang="ru-RU" sz="1800" dirty="0" err="1">
                <a:effectLst/>
                <a:latin typeface="+mj-lt"/>
                <a:ea typeface="Calibri" panose="020F0502020204030204" pitchFamily="34" charset="0"/>
              </a:rPr>
              <a:t>посівного</a:t>
            </a:r>
            <a:r>
              <a:rPr lang="ru-RU" sz="1800" dirty="0">
                <a:effectLst/>
                <a:latin typeface="+mj-lt"/>
                <a:ea typeface="Calibri" panose="020F0502020204030204" pitchFamily="34" charset="0"/>
              </a:rPr>
              <a:t> (</a:t>
            </a:r>
            <a:r>
              <a:rPr lang="ru-RU" sz="1800" dirty="0" err="1">
                <a:effectLst/>
                <a:latin typeface="+mj-lt"/>
                <a:ea typeface="Calibri" panose="020F0502020204030204" pitchFamily="34" charset="0"/>
              </a:rPr>
              <a:t>Avena</a:t>
            </a:r>
            <a:r>
              <a:rPr lang="ru-RU" sz="1800" dirty="0">
                <a:effectLst/>
                <a:latin typeface="+mj-lt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+mj-lt"/>
                <a:ea typeface="Calibri" panose="020F0502020204030204" pitchFamily="34" charset="0"/>
              </a:rPr>
              <a:t>sativa</a:t>
            </a:r>
            <a:r>
              <a:rPr lang="ru-RU" sz="1800" dirty="0">
                <a:effectLst/>
                <a:latin typeface="+mj-lt"/>
                <a:ea typeface="Calibri" panose="020F0502020204030204" pitchFamily="34" charset="0"/>
              </a:rPr>
              <a:t> L.) та гороху </a:t>
            </a:r>
            <a:r>
              <a:rPr lang="ru-RU" sz="1800" dirty="0" err="1">
                <a:effectLst/>
                <a:latin typeface="+mj-lt"/>
                <a:ea typeface="Calibri" panose="020F0502020204030204" pitchFamily="34" charset="0"/>
              </a:rPr>
              <a:t>посівного</a:t>
            </a:r>
            <a:r>
              <a:rPr lang="ru-RU" sz="1800" dirty="0">
                <a:effectLst/>
                <a:latin typeface="+mj-lt"/>
                <a:ea typeface="Calibri" panose="020F0502020204030204" pitchFamily="34" charset="0"/>
              </a:rPr>
              <a:t> (</a:t>
            </a:r>
            <a:r>
              <a:rPr lang="ru-RU" sz="1800" dirty="0" err="1">
                <a:effectLst/>
                <a:latin typeface="+mj-lt"/>
                <a:ea typeface="Calibri" panose="020F0502020204030204" pitchFamily="34" charset="0"/>
              </a:rPr>
              <a:t>Pisum</a:t>
            </a:r>
            <a:r>
              <a:rPr lang="ru-RU" sz="1800" dirty="0">
                <a:effectLst/>
                <a:latin typeface="+mj-lt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+mj-lt"/>
                <a:ea typeface="Calibri" panose="020F0502020204030204" pitchFamily="34" charset="0"/>
              </a:rPr>
              <a:t>sativum</a:t>
            </a:r>
            <a:r>
              <a:rPr lang="ru-RU" sz="1800" dirty="0">
                <a:effectLst/>
                <a:latin typeface="+mj-lt"/>
                <a:ea typeface="Calibri" panose="020F0502020204030204" pitchFamily="34" charset="0"/>
              </a:rPr>
              <a:t> L.) </a:t>
            </a:r>
            <a:r>
              <a:rPr lang="uk-UA" sz="1800" dirty="0">
                <a:effectLst/>
                <a:latin typeface="+mj-lt"/>
                <a:ea typeface="Calibri" panose="020F0502020204030204" pitchFamily="34" charset="0"/>
              </a:rPr>
              <a:t>Ємності з висіяними культурами накрили поліетиленовою плівкою, зробивши в ній отвори. Вологість досліджуваного </a:t>
            </a:r>
            <a:r>
              <a:rPr lang="uk-UA" sz="1800" dirty="0" err="1">
                <a:effectLst/>
                <a:latin typeface="+mj-lt"/>
                <a:ea typeface="Calibri" panose="020F0502020204030204" pitchFamily="34" charset="0"/>
              </a:rPr>
              <a:t>грунту</a:t>
            </a:r>
            <a:r>
              <a:rPr lang="uk-UA" sz="1800" dirty="0">
                <a:effectLst/>
                <a:latin typeface="+mj-lt"/>
                <a:ea typeface="Calibri" panose="020F0502020204030204" pitchFamily="34" charset="0"/>
              </a:rPr>
              <a:t> підтримували з допомогою </a:t>
            </a:r>
            <a:r>
              <a:rPr lang="uk-UA" sz="1800" dirty="0" err="1">
                <a:effectLst/>
                <a:latin typeface="+mj-lt"/>
                <a:ea typeface="Calibri" panose="020F0502020204030204" pitchFamily="34" charset="0"/>
              </a:rPr>
              <a:t>оприскування</a:t>
            </a:r>
            <a:r>
              <a:rPr lang="uk-UA" sz="1800" dirty="0">
                <a:effectLst/>
                <a:latin typeface="+mj-lt"/>
                <a:ea typeface="Calibri" panose="020F0502020204030204" pitchFamily="34" charset="0"/>
              </a:rPr>
              <a:t> з пульверизатора. </a:t>
            </a:r>
            <a:endParaRPr lang="uk-UA" sz="1200" dirty="0">
              <a:highlight>
                <a:srgbClr val="FFFF00"/>
              </a:highlight>
              <a:latin typeface="+mj-lt"/>
              <a:cs typeface="Times New Roman" panose="02020603050405020304" pitchFamily="18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245E60D-E5BE-81CF-F083-1C32562F0E0F}"/>
              </a:ext>
            </a:extLst>
          </p:cNvPr>
          <p:cNvGrpSpPr/>
          <p:nvPr/>
        </p:nvGrpSpPr>
        <p:grpSpPr>
          <a:xfrm>
            <a:off x="3753092" y="1218840"/>
            <a:ext cx="8377317" cy="5236405"/>
            <a:chOff x="3837933" y="1291319"/>
            <a:chExt cx="8037952" cy="5236405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0DEB0C39-1147-27F3-A17B-FD95E0DA413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837933" y="1294214"/>
              <a:ext cx="1962150" cy="2616200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09E87AF7-DD0D-DEDD-D2F7-D8BBCE37BD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56962" y="4033365"/>
              <a:ext cx="1919213" cy="2459510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F34C6B22-660A-C86F-6768-E802A0267C5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48594" y="1322839"/>
              <a:ext cx="1919213" cy="2558950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17669DAE-D892-CF78-F6AE-43D011E9C9F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878934" y="1291319"/>
              <a:ext cx="2006113" cy="26162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A6D0D44-CA81-E4B7-B6B8-022AB215B2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t="2661" b="1503"/>
            <a:stretch/>
          </p:blipFill>
          <p:spPr>
            <a:xfrm rot="5400000">
              <a:off x="7628724" y="4288642"/>
              <a:ext cx="2558950" cy="1919213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38EA77D3-0B10-B86C-1903-9532E9912E5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956673" y="3968772"/>
              <a:ext cx="1919212" cy="2558951"/>
            </a:xfrm>
            <a:prstGeom prst="rect">
              <a:avLst/>
            </a:prstGeom>
          </p:spPr>
        </p:pic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9B839E73-6979-3084-59AF-D6BB8D7A2E4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30167" y="1218840"/>
            <a:ext cx="2000242" cy="266698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DF7D0F3-CDB0-EE53-0D4B-A8A7F247D7C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15484" y="3920678"/>
            <a:ext cx="2055593" cy="2534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9916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BE0A627-485A-8C4D-E410-17785901AA0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543" t="2223" b="353"/>
          <a:stretch/>
        </p:blipFill>
        <p:spPr>
          <a:xfrm>
            <a:off x="9549560" y="3386356"/>
            <a:ext cx="2043727" cy="287137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2684" y="457300"/>
            <a:ext cx="8596668" cy="1320800"/>
          </a:xfrm>
        </p:spPr>
        <p:txBody>
          <a:bodyPr/>
          <a:lstStyle/>
          <a:p>
            <a:r>
              <a:rPr lang="uk-UA" dirty="0"/>
              <a:t>Вимірювання та обчислення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091334" y="6381746"/>
            <a:ext cx="683339" cy="365125"/>
          </a:xfrm>
          <a:solidFill>
            <a:schemeClr val="bg1"/>
          </a:solidFill>
        </p:spPr>
        <p:txBody>
          <a:bodyPr/>
          <a:lstStyle/>
          <a:p>
            <a:fld id="{B2F22176-0031-46EE-B4B8-49AE94CE0E3E}" type="slidenum">
              <a:rPr lang="ru-RU" sz="1600" smtClean="0">
                <a:solidFill>
                  <a:schemeClr val="tx1"/>
                </a:solidFill>
              </a:rPr>
              <a:t>10</a:t>
            </a:fld>
            <a:endParaRPr lang="ru-RU" sz="1600" dirty="0">
              <a:solidFill>
                <a:schemeClr val="tx1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E4C4D95-EB72-854D-F69B-63417099C8F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842" r="13307" b="15596"/>
          <a:stretch/>
        </p:blipFill>
        <p:spPr>
          <a:xfrm>
            <a:off x="9549560" y="457300"/>
            <a:ext cx="2037398" cy="287137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A103A76-FB23-3085-3C9F-87467F84C35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799" t="7004" r="9453" b="7394"/>
          <a:stretch/>
        </p:blipFill>
        <p:spPr>
          <a:xfrm>
            <a:off x="7146957" y="457300"/>
            <a:ext cx="2298053" cy="287137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>
                <a:extLst>
                  <a:ext uri="{FF2B5EF4-FFF2-40B4-BE49-F238E27FC236}">
                    <a16:creationId xmlns:a16="http://schemas.microsoft.com/office/drawing/2014/main" id="{37F7D27B-0702-4EF1-56ED-0DE0433C9401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02685" y="3039403"/>
                <a:ext cx="7037736" cy="4080996"/>
              </a:xfrm>
            </p:spPr>
            <p:txBody>
              <a:bodyPr>
                <a:noAutofit/>
              </a:bodyPr>
              <a:lstStyle/>
              <a:p>
                <a:pPr marL="0" indent="0">
                  <a:lnSpc>
                    <a:spcPct val="145000"/>
                  </a:lnSpc>
                  <a:buNone/>
                </a:pPr>
                <a:r>
                  <a:rPr lang="uk-UA" sz="1600" dirty="0"/>
                  <a:t>m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uk-UA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uk-UA" sz="16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uk-UA" sz="16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uk-UA" sz="16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p>
                                <m:r>
                                  <a:rPr lang="uk-UA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uk-UA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𝑁</m:t>
                            </m:r>
                          </m:den>
                        </m:f>
                      </m:e>
                    </m:rad>
                    <m:r>
                      <a:rPr lang="uk-UA" sz="16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uk-UA" sz="1600" dirty="0"/>
                  <a:t> де N – кількість результатів,  σ</a:t>
                </a:r>
                <a:r>
                  <a:rPr lang="uk-UA" sz="1600" baseline="30000" dirty="0"/>
                  <a:t>2</a:t>
                </a:r>
                <a:r>
                  <a:rPr lang="uk-UA" sz="1600" dirty="0"/>
                  <a:t> – дисперсія</a:t>
                </a:r>
              </a:p>
              <a:p>
                <a:pPr marL="0" indent="0">
                  <a:lnSpc>
                    <a:spcPct val="145000"/>
                  </a:lnSpc>
                  <a:buNone/>
                </a:pPr>
                <a:r>
                  <a:rPr lang="uk-UA" sz="1600" dirty="0"/>
                  <a:t>В результаті нашого дослідження ми хотіли встановити  фітотоксичний ефект (ФЕ) за ростовими характеристиками рослин за формулою:</a:t>
                </a:r>
              </a:p>
              <a:p>
                <a:pPr marL="0" indent="0">
                  <a:lnSpc>
                    <a:spcPct val="145000"/>
                  </a:lnSpc>
                  <a:buNone/>
                </a:pPr>
                <a:r>
                  <a:rPr lang="uk-UA" sz="1600" dirty="0"/>
                  <a:t>ФЕ = L – </a:t>
                </a:r>
                <a:r>
                  <a:rPr lang="uk-UA" sz="1600" dirty="0" err="1"/>
                  <a:t>Lx</a:t>
                </a:r>
                <a:r>
                  <a:rPr lang="uk-UA" sz="1600" dirty="0"/>
                  <a:t>/L, де</a:t>
                </a:r>
              </a:p>
              <a:p>
                <a:pPr marL="0" indent="0">
                  <a:lnSpc>
                    <a:spcPct val="145000"/>
                  </a:lnSpc>
                  <a:buNone/>
                </a:pPr>
                <a:r>
                  <a:rPr lang="uk-UA" sz="1600" dirty="0"/>
                  <a:t>L - </a:t>
                </a:r>
                <a:r>
                  <a:rPr lang="uk-UA" sz="1600" dirty="0" err="1"/>
                  <a:t>морфометричні</a:t>
                </a:r>
                <a:r>
                  <a:rPr lang="uk-UA" sz="1600" dirty="0"/>
                  <a:t> характеристики рослин у контрольних зразках; </a:t>
                </a:r>
                <a:r>
                  <a:rPr lang="uk-UA" sz="1600" dirty="0" err="1"/>
                  <a:t>Lx</a:t>
                </a:r>
                <a:r>
                  <a:rPr lang="uk-UA" sz="1600" dirty="0"/>
                  <a:t> - у досліджуваних зразках.</a:t>
                </a:r>
              </a:p>
              <a:p>
                <a:pPr>
                  <a:lnSpc>
                    <a:spcPct val="145000"/>
                  </a:lnSpc>
                </a:pPr>
                <a:endParaRPr lang="en-US" sz="1600" dirty="0"/>
              </a:p>
            </p:txBody>
          </p:sp>
        </mc:Choice>
        <mc:Fallback xmlns="">
          <p:sp>
            <p:nvSpPr>
              <p:cNvPr id="3" name="Объект 2">
                <a:extLst>
                  <a:ext uri="{FF2B5EF4-FFF2-40B4-BE49-F238E27FC236}">
                    <a16:creationId xmlns:a16="http://schemas.microsoft.com/office/drawing/2014/main" id="{37F7D27B-0702-4EF1-56ED-0DE0433C940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02685" y="3039403"/>
                <a:ext cx="7037736" cy="4080996"/>
              </a:xfrm>
              <a:blipFill>
                <a:blip r:embed="rId5"/>
                <a:stretch>
                  <a:fillRect l="-520" r="-2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Объект 2">
            <a:extLst>
              <a:ext uri="{FF2B5EF4-FFF2-40B4-BE49-F238E27FC236}">
                <a16:creationId xmlns:a16="http://schemas.microsoft.com/office/drawing/2014/main" id="{A9AF2608-698A-259D-BD00-CFE9A61194E9}"/>
              </a:ext>
            </a:extLst>
          </p:cNvPr>
          <p:cNvSpPr txBox="1">
            <a:spLocks/>
          </p:cNvSpPr>
          <p:nvPr/>
        </p:nvSpPr>
        <p:spPr>
          <a:xfrm>
            <a:off x="109106" y="1314342"/>
            <a:ext cx="7231315" cy="18404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5000"/>
              </a:lnSpc>
            </a:pPr>
            <a:r>
              <a:rPr lang="uk-UA" sz="1600" dirty="0"/>
              <a:t>Після проведення вимірювань для кожного з досліджуваних варіантів обчислювали середню довжину надземної і кореневої частин х ± m, де m -  помилка середнього арифметичного, яку розраховували за формулою:</a:t>
            </a:r>
          </a:p>
          <a:p>
            <a:pPr>
              <a:lnSpc>
                <a:spcPct val="145000"/>
              </a:lnSpc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645123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846" y="138381"/>
            <a:ext cx="10547162" cy="938093"/>
          </a:xfrm>
        </p:spPr>
        <p:txBody>
          <a:bodyPr>
            <a:normAutofit fontScale="90000"/>
          </a:bodyPr>
          <a:lstStyle/>
          <a:p>
            <a:r>
              <a:rPr lang="uk-UA" dirty="0"/>
              <a:t>Результати вимірювання ростових характеристик  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167864" y="6227030"/>
            <a:ext cx="683339" cy="365125"/>
          </a:xfrm>
          <a:solidFill>
            <a:schemeClr val="bg1"/>
          </a:solidFill>
        </p:spPr>
        <p:txBody>
          <a:bodyPr/>
          <a:lstStyle/>
          <a:p>
            <a:fld id="{B2F22176-0031-46EE-B4B8-49AE94CE0E3E}" type="slidenum">
              <a:rPr lang="ru-RU" sz="2000" b="1" smtClean="0">
                <a:solidFill>
                  <a:schemeClr val="tx1"/>
                </a:solidFill>
              </a:rPr>
              <a:t>11</a:t>
            </a:fld>
            <a:endParaRPr lang="ru-RU" sz="2000" b="1" dirty="0">
              <a:solidFill>
                <a:schemeClr val="tx1"/>
              </a:solidFill>
            </a:endParaRP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0EEEEB8E-147C-92D3-D373-B1FFF3FF8C8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46323125"/>
              </p:ext>
            </p:extLst>
          </p:nvPr>
        </p:nvGraphicFramePr>
        <p:xfrm>
          <a:off x="349628" y="1043557"/>
          <a:ext cx="4564204" cy="27826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04462DBD-14F8-669C-B13A-0AD8625816F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26986933"/>
              </p:ext>
            </p:extLst>
          </p:nvPr>
        </p:nvGraphicFramePr>
        <p:xfrm>
          <a:off x="340797" y="3795749"/>
          <a:ext cx="4609028" cy="2775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5CB5BEE2-4FAB-2CD6-7FF0-38BB554EC0B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9312307"/>
              </p:ext>
            </p:extLst>
          </p:nvPr>
        </p:nvGraphicFramePr>
        <p:xfrm>
          <a:off x="4903778" y="1047145"/>
          <a:ext cx="4572001" cy="2770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3B7953A3-CF95-74AE-A11E-463AB1D7A98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0195554"/>
              </p:ext>
            </p:extLst>
          </p:nvPr>
        </p:nvGraphicFramePr>
        <p:xfrm>
          <a:off x="4913475" y="3821567"/>
          <a:ext cx="4553031" cy="2770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3643897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47808"/>
            <a:ext cx="10547162" cy="938093"/>
          </a:xfrm>
        </p:spPr>
        <p:txBody>
          <a:bodyPr>
            <a:normAutofit fontScale="90000"/>
          </a:bodyPr>
          <a:lstStyle/>
          <a:p>
            <a:r>
              <a:rPr lang="uk-UA" dirty="0"/>
              <a:t>Результати вимірювання ростових характеристик  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167864" y="6227030"/>
            <a:ext cx="683339" cy="365125"/>
          </a:xfrm>
          <a:solidFill>
            <a:schemeClr val="bg1"/>
          </a:solidFill>
        </p:spPr>
        <p:txBody>
          <a:bodyPr/>
          <a:lstStyle/>
          <a:p>
            <a:fld id="{B2F22176-0031-46EE-B4B8-49AE94CE0E3E}" type="slidenum">
              <a:rPr lang="ru-RU" sz="2000" b="1" smtClean="0">
                <a:solidFill>
                  <a:schemeClr val="tx1"/>
                </a:solidFill>
              </a:rPr>
              <a:t>12</a:t>
            </a:fld>
            <a:endParaRPr lang="ru-RU" sz="2000" b="1" dirty="0">
              <a:solidFill>
                <a:schemeClr val="tx1"/>
              </a:solidFill>
            </a:endParaRP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D909577B-B025-E670-D22F-B6C3A558383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63085174"/>
              </p:ext>
            </p:extLst>
          </p:nvPr>
        </p:nvGraphicFramePr>
        <p:xfrm>
          <a:off x="232017" y="926098"/>
          <a:ext cx="4572001" cy="2770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B920A9F1-A0B4-5397-61DD-2BCA1B8390E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02879754"/>
              </p:ext>
            </p:extLst>
          </p:nvPr>
        </p:nvGraphicFramePr>
        <p:xfrm>
          <a:off x="4805038" y="916772"/>
          <a:ext cx="4572000" cy="2770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B5BD4268-6059-DF33-F5AD-EB38984A3B9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63970"/>
              </p:ext>
            </p:extLst>
          </p:nvPr>
        </p:nvGraphicFramePr>
        <p:xfrm>
          <a:off x="4805039" y="3687682"/>
          <a:ext cx="4572000" cy="2770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06B2FC6F-5961-4DA4-1A34-6543C3D5CD0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22259823"/>
              </p:ext>
            </p:extLst>
          </p:nvPr>
        </p:nvGraphicFramePr>
        <p:xfrm>
          <a:off x="235916" y="3698542"/>
          <a:ext cx="4568984" cy="2770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5749128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636" y="141527"/>
            <a:ext cx="9428200" cy="1320800"/>
          </a:xfrm>
        </p:spPr>
        <p:txBody>
          <a:bodyPr/>
          <a:lstStyle/>
          <a:p>
            <a:r>
              <a:rPr lang="uk-UA" dirty="0"/>
              <a:t>Рівень токсичності досліджуваного ґрунту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0908768" y="6274308"/>
            <a:ext cx="683339" cy="365125"/>
          </a:xfrm>
          <a:solidFill>
            <a:schemeClr val="bg1"/>
          </a:solidFill>
        </p:spPr>
        <p:txBody>
          <a:bodyPr/>
          <a:lstStyle/>
          <a:p>
            <a:fld id="{B2F22176-0031-46EE-B4B8-49AE94CE0E3E}" type="slidenum">
              <a:rPr lang="ru-RU" sz="1600" smtClean="0">
                <a:solidFill>
                  <a:schemeClr val="tx1"/>
                </a:solidFill>
              </a:rPr>
              <a:t>13</a:t>
            </a:fld>
            <a:endParaRPr lang="ru-RU" sz="1600" dirty="0">
              <a:solidFill>
                <a:schemeClr val="tx1"/>
              </a:solidFill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DC928DD1-4814-F4F6-460B-E8F0AB3E4E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8102074"/>
              </p:ext>
            </p:extLst>
          </p:nvPr>
        </p:nvGraphicFramePr>
        <p:xfrm>
          <a:off x="511883" y="945570"/>
          <a:ext cx="8797567" cy="19967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49905">
                  <a:extLst>
                    <a:ext uri="{9D8B030D-6E8A-4147-A177-3AD203B41FA5}">
                      <a16:colId xmlns:a16="http://schemas.microsoft.com/office/drawing/2014/main" val="1927798545"/>
                    </a:ext>
                  </a:extLst>
                </a:gridCol>
                <a:gridCol w="3673831">
                  <a:extLst>
                    <a:ext uri="{9D8B030D-6E8A-4147-A177-3AD203B41FA5}">
                      <a16:colId xmlns:a16="http://schemas.microsoft.com/office/drawing/2014/main" val="629616176"/>
                    </a:ext>
                  </a:extLst>
                </a:gridCol>
                <a:gridCol w="3673831">
                  <a:extLst>
                    <a:ext uri="{9D8B030D-6E8A-4147-A177-3AD203B41FA5}">
                      <a16:colId xmlns:a16="http://schemas.microsoft.com/office/drawing/2014/main" val="3134212553"/>
                    </a:ext>
                  </a:extLst>
                </a:gridCol>
              </a:tblGrid>
              <a:tr h="53862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Тест-культура</a:t>
                      </a:r>
                      <a:endParaRPr lang="en-US" sz="11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Відстань від об</a:t>
                      </a:r>
                      <a:r>
                        <a:rPr lang="en-US" sz="14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’</a:t>
                      </a:r>
                      <a:r>
                        <a:rPr lang="uk-UA" sz="1400" dirty="0" err="1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єкта</a:t>
                      </a:r>
                      <a:r>
                        <a:rPr lang="uk-UA" sz="14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техногенного забруднення 500 м</a:t>
                      </a:r>
                      <a:endParaRPr lang="en-US" sz="11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Рівень токсичності,%</a:t>
                      </a:r>
                      <a:endParaRPr lang="en-US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45748420"/>
                  </a:ext>
                </a:extLst>
              </a:tr>
              <a:tr h="3467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Гірчиця</a:t>
                      </a:r>
                      <a:endParaRPr lang="en-US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lang="en-US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середній</a:t>
                      </a:r>
                      <a:endParaRPr lang="en-US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86786451"/>
                  </a:ext>
                </a:extLst>
              </a:tr>
              <a:tr h="3467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Горох</a:t>
                      </a:r>
                      <a:endParaRPr lang="en-US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54,7</a:t>
                      </a:r>
                      <a:endParaRPr lang="en-US" sz="11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вище середнього</a:t>
                      </a:r>
                      <a:endParaRPr lang="en-US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6498302"/>
                  </a:ext>
                </a:extLst>
              </a:tr>
              <a:tr h="3467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Овес</a:t>
                      </a:r>
                      <a:endParaRPr lang="en-US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76</a:t>
                      </a:r>
                      <a:endParaRPr lang="en-US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високий</a:t>
                      </a:r>
                      <a:endParaRPr lang="en-US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83860044"/>
                  </a:ext>
                </a:extLst>
              </a:tr>
              <a:tr h="4177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Осот</a:t>
                      </a:r>
                      <a:endParaRPr lang="en-US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31,5</a:t>
                      </a:r>
                      <a:endParaRPr lang="en-US" sz="11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середній</a:t>
                      </a:r>
                      <a:endParaRPr lang="en-US" sz="11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83008707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F2A3060C-B692-8D6B-AB1E-B37882B6F4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6186394"/>
              </p:ext>
            </p:extLst>
          </p:nvPr>
        </p:nvGraphicFramePr>
        <p:xfrm>
          <a:off x="511883" y="3899197"/>
          <a:ext cx="8552210" cy="225122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20087">
                  <a:extLst>
                    <a:ext uri="{9D8B030D-6E8A-4147-A177-3AD203B41FA5}">
                      <a16:colId xmlns:a16="http://schemas.microsoft.com/office/drawing/2014/main" val="1927798545"/>
                    </a:ext>
                  </a:extLst>
                </a:gridCol>
                <a:gridCol w="6132123">
                  <a:extLst>
                    <a:ext uri="{9D8B030D-6E8A-4147-A177-3AD203B41FA5}">
                      <a16:colId xmlns:a16="http://schemas.microsoft.com/office/drawing/2014/main" val="629616176"/>
                    </a:ext>
                  </a:extLst>
                </a:gridCol>
              </a:tblGrid>
              <a:tr h="98299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Рівні пригнічення ростових процесів (ФЕ), %</a:t>
                      </a:r>
                      <a:endParaRPr lang="en-US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Рівень токсичності</a:t>
                      </a:r>
                      <a:endParaRPr lang="en-US" sz="11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45748420"/>
                  </a:ext>
                </a:extLst>
              </a:tr>
              <a:tr h="30161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0 - 20</a:t>
                      </a:r>
                      <a:endParaRPr lang="en-US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Відсутність або слабкий рівень</a:t>
                      </a:r>
                      <a:endParaRPr lang="en-US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86786451"/>
                  </a:ext>
                </a:extLst>
              </a:tr>
              <a:tr h="30161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20,1 - 40</a:t>
                      </a:r>
                      <a:endParaRPr lang="en-US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Середній рівень</a:t>
                      </a:r>
                      <a:endParaRPr lang="en-US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6498302"/>
                  </a:ext>
                </a:extLst>
              </a:tr>
              <a:tr h="30161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40,1 - 60</a:t>
                      </a:r>
                      <a:endParaRPr lang="en-US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Вище середнього рівня</a:t>
                      </a:r>
                      <a:endParaRPr lang="en-US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83860044"/>
                  </a:ext>
                </a:extLst>
              </a:tr>
              <a:tr h="3633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60,1 - 80</a:t>
                      </a:r>
                      <a:endParaRPr lang="en-US" sz="1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Високий рівень</a:t>
                      </a:r>
                      <a:endParaRPr lang="en-US" sz="11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83008707"/>
                  </a:ext>
                </a:extLst>
              </a:tr>
            </a:tbl>
          </a:graphicData>
        </a:graphic>
      </p:graphicFrame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A396AFE-CD66-EBB1-66AD-49CA75FFDADC}"/>
              </a:ext>
            </a:extLst>
          </p:cNvPr>
          <p:cNvSpPr txBox="1">
            <a:spLocks/>
          </p:cNvSpPr>
          <p:nvPr/>
        </p:nvSpPr>
        <p:spPr>
          <a:xfrm>
            <a:off x="408188" y="3055259"/>
            <a:ext cx="9428200" cy="74748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dirty="0"/>
              <a:t>Шкала рівнів токсичності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90009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9643" y="121926"/>
            <a:ext cx="8596668" cy="1320800"/>
          </a:xfrm>
        </p:spPr>
        <p:txBody>
          <a:bodyPr/>
          <a:lstStyle/>
          <a:p>
            <a:r>
              <a:rPr lang="uk-UA" dirty="0"/>
              <a:t>ВИСНОВКИ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7750" y="782326"/>
            <a:ext cx="10991089" cy="5913120"/>
          </a:xfrm>
        </p:spPr>
        <p:txBody>
          <a:bodyPr>
            <a:normAutofit fontScale="85000" lnSpcReduction="20000"/>
          </a:bodyPr>
          <a:lstStyle/>
          <a:p>
            <a:r>
              <a:rPr lang="uk-UA" sz="2000" dirty="0"/>
              <a:t>Описаний метод </a:t>
            </a:r>
            <a:r>
              <a:rPr lang="uk-UA" sz="2000" dirty="0" err="1"/>
              <a:t>біоіндикації</a:t>
            </a:r>
            <a:r>
              <a:rPr lang="uk-UA" sz="2000" dirty="0"/>
              <a:t> як оперативний моніторинг антропогенного впливу на навколишнє середовище. Вказані симптоми </a:t>
            </a:r>
            <a:r>
              <a:rPr lang="uk-UA" sz="2000" dirty="0" err="1"/>
              <a:t>фітотоксичності</a:t>
            </a:r>
            <a:r>
              <a:rPr lang="uk-UA" sz="2000" dirty="0"/>
              <a:t>, що можуть виявлятися в результаті впливу факторів навколишнього середовища на живі організми, зокрема рослини.</a:t>
            </a:r>
          </a:p>
          <a:p>
            <a:r>
              <a:rPr lang="uk-UA" sz="2000" dirty="0"/>
              <a:t>Описані представники рослин родини Хрестоцвіті (</a:t>
            </a:r>
            <a:r>
              <a:rPr lang="uk-UA" sz="2000" dirty="0" err="1"/>
              <a:t>Cruciferae</a:t>
            </a:r>
            <a:r>
              <a:rPr lang="uk-UA" sz="2000" dirty="0"/>
              <a:t>), Бобові (</a:t>
            </a:r>
            <a:r>
              <a:rPr lang="uk-UA" sz="2000" dirty="0" err="1"/>
              <a:t>Fabaceae</a:t>
            </a:r>
            <a:r>
              <a:rPr lang="uk-UA" sz="2000" dirty="0"/>
              <a:t>), Злакові або Тонконогові (</a:t>
            </a:r>
            <a:r>
              <a:rPr lang="uk-UA" sz="2000" dirty="0" err="1"/>
              <a:t>Poaceae</a:t>
            </a:r>
            <a:r>
              <a:rPr lang="uk-UA" sz="2000" dirty="0"/>
              <a:t>), Айстрові (</a:t>
            </a:r>
            <a:r>
              <a:rPr lang="uk-UA" sz="2000" dirty="0" err="1"/>
              <a:t>Asteraceae</a:t>
            </a:r>
            <a:r>
              <a:rPr lang="uk-UA" sz="2000" dirty="0"/>
              <a:t>) або Складноцвіті (</a:t>
            </a:r>
            <a:r>
              <a:rPr lang="uk-UA" sz="2000" dirty="0" err="1"/>
              <a:t>Compositae</a:t>
            </a:r>
            <a:r>
              <a:rPr lang="uk-UA" sz="2000" dirty="0"/>
              <a:t>), що використовувались для проведення наукового дослідження, будова листка, кореня та квітки. Вказані особливості вегетаційного періоду, роль рослин у збагаченні та відновленні </a:t>
            </a:r>
            <a:r>
              <a:rPr lang="uk-UA" sz="2000" dirty="0" err="1"/>
              <a:t>грунту</a:t>
            </a:r>
            <a:r>
              <a:rPr lang="uk-UA" sz="2000" dirty="0"/>
              <a:t>.</a:t>
            </a:r>
          </a:p>
          <a:p>
            <a:r>
              <a:rPr lang="uk-UA" sz="2000" dirty="0"/>
              <a:t>Досліджено фактори впливу об'єктів залізничного та автомобільного транспорту на навколишнє середовище. Розглянуто механічні, фізичні та хімічні речовини, що призводять до забруднення </a:t>
            </a:r>
            <a:r>
              <a:rPr lang="uk-UA" sz="2000" dirty="0" err="1"/>
              <a:t>грунтів</a:t>
            </a:r>
            <a:r>
              <a:rPr lang="uk-UA" sz="2000" dirty="0"/>
              <a:t>. Вказані речовини та механізм їх впливу на стан забруднення </a:t>
            </a:r>
            <a:r>
              <a:rPr lang="uk-UA" sz="2000" dirty="0" err="1"/>
              <a:t>грунтів</a:t>
            </a:r>
            <a:r>
              <a:rPr lang="uk-UA" sz="2000" dirty="0"/>
              <a:t>.</a:t>
            </a:r>
          </a:p>
          <a:p>
            <a:r>
              <a:rPr lang="uk-UA" sz="2000" dirty="0"/>
              <a:t>Відмічено, що найкраще наростив вегетативну рослинну масу горох посівний, маса сирої речовини на пробах </a:t>
            </a:r>
            <a:r>
              <a:rPr lang="uk-UA" sz="2000" dirty="0" err="1"/>
              <a:t>грунту</a:t>
            </a:r>
            <a:r>
              <a:rPr lang="uk-UA" sz="2000" dirty="0"/>
              <a:t>, взятому 1000 м до місця техногенного забруднення нафтопродуктами -  288,1 см та 130,4 см на пробі 500 м від ділянки забруднення та 206,6 см від досліджуваного місця. Високе значення вегетативної маси (маса сирої речовини) 1000 м до місця техногенного впливу пояснюється фактом, що проби </a:t>
            </a:r>
            <a:r>
              <a:rPr lang="uk-UA" sz="2000" dirty="0" err="1"/>
              <a:t>грунту</a:t>
            </a:r>
            <a:r>
              <a:rPr lang="uk-UA" sz="2000" dirty="0"/>
              <a:t> взяті у паркових зонах міста та на прибудинкових територіях. Овес посівний має близькі ростові характеристики до гороху і має розвинуту мичкувату кореневу систему (1000 м до місця - 216,9 см; 500 м від місця - 52,1 см; 1000 м від місця - 165,4 см). Гірчиця отримала найнижчі ростові показники в наших дослідженнях. </a:t>
            </a:r>
          </a:p>
          <a:p>
            <a:r>
              <a:rPr lang="uk-UA" sz="2000" dirty="0"/>
              <a:t>Для перевірки результатів експерименту, наближеного до природніх умов з вирощуванням тест-рослин у </a:t>
            </a:r>
            <a:r>
              <a:rPr lang="uk-UA" sz="2000" dirty="0" err="1"/>
              <a:t>ємностях</a:t>
            </a:r>
            <a:r>
              <a:rPr lang="uk-UA" sz="2000" dirty="0"/>
              <a:t> з </a:t>
            </a:r>
            <a:r>
              <a:rPr lang="uk-UA" sz="2000" dirty="0" err="1"/>
              <a:t>грунтом</a:t>
            </a:r>
            <a:r>
              <a:rPr lang="uk-UA" sz="2000" dirty="0"/>
              <a:t>, нами були також досліджені ростові показники осоту звичайного, взятого на місцях забору </a:t>
            </a:r>
            <a:r>
              <a:rPr lang="uk-UA" sz="2000" dirty="0" err="1"/>
              <a:t>грунту</a:t>
            </a:r>
            <a:r>
              <a:rPr lang="uk-UA" sz="2000" dirty="0"/>
              <a:t> для дослідження. Рослина змогла за двотижневий термін розвитку на звичних для свого місцезростання </a:t>
            </a:r>
            <a:r>
              <a:rPr lang="uk-UA" sz="2000" dirty="0" err="1"/>
              <a:t>грунтах</a:t>
            </a:r>
            <a:r>
              <a:rPr lang="uk-UA" sz="2000" dirty="0"/>
              <a:t> наростити вегетативну масу (1000 м до місця – 102,2 см; 500 м від місця – 70,0 см; 1000 м від місця – 78,3 см). Цей факт можна пояснити тривалим процесом адаптації даної рослини до навколишнього середовища в умовах постійного техногенного забруднення.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218839" y="6330321"/>
            <a:ext cx="683339" cy="365125"/>
          </a:xfrm>
          <a:solidFill>
            <a:schemeClr val="bg1"/>
          </a:solidFill>
        </p:spPr>
        <p:txBody>
          <a:bodyPr/>
          <a:lstStyle/>
          <a:p>
            <a:fld id="{B2F22176-0031-46EE-B4B8-49AE94CE0E3E}" type="slidenum">
              <a:rPr lang="ru-RU" sz="2000" b="1" smtClean="0">
                <a:solidFill>
                  <a:schemeClr val="tx1"/>
                </a:solidFill>
              </a:rPr>
              <a:t>14</a:t>
            </a:fld>
            <a:endParaRPr lang="ru-RU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29701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roup 50">
            <a:extLst>
              <a:ext uri="{FF2B5EF4-FFF2-40B4-BE49-F238E27FC236}">
                <a16:creationId xmlns:a16="http://schemas.microsoft.com/office/drawing/2014/main" id="{5EA39187-0197-4C1D-BE4A-06B353C7B2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E0FD730-D6BC-440A-89CF-7AA0C22C2F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31382DE6-64CB-4577-89E8-47941290A9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Rectangle 23">
              <a:extLst>
                <a:ext uri="{FF2B5EF4-FFF2-40B4-BE49-F238E27FC236}">
                  <a16:creationId xmlns:a16="http://schemas.microsoft.com/office/drawing/2014/main" id="{3ABD17EF-A676-4770-A8C8-E83BA02300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5" name="Rectangle 25">
              <a:extLst>
                <a:ext uri="{FF2B5EF4-FFF2-40B4-BE49-F238E27FC236}">
                  <a16:creationId xmlns:a16="http://schemas.microsoft.com/office/drawing/2014/main" id="{380D4582-A9DE-4A6E-8537-EFC4F860C3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6" name="Isosceles Triangle 55">
              <a:extLst>
                <a:ext uri="{FF2B5EF4-FFF2-40B4-BE49-F238E27FC236}">
                  <a16:creationId xmlns:a16="http://schemas.microsoft.com/office/drawing/2014/main" id="{D66B8CF3-0959-4E8D-8F3A-AF62F21D99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7" name="Rectangle 27">
              <a:extLst>
                <a:ext uri="{FF2B5EF4-FFF2-40B4-BE49-F238E27FC236}">
                  <a16:creationId xmlns:a16="http://schemas.microsoft.com/office/drawing/2014/main" id="{97D4D559-2783-4E84-BB73-7F51D02357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8" name="Rectangle 28">
              <a:extLst>
                <a:ext uri="{FF2B5EF4-FFF2-40B4-BE49-F238E27FC236}">
                  <a16:creationId xmlns:a16="http://schemas.microsoft.com/office/drawing/2014/main" id="{8834FE36-E841-40B5-9465-1CFC99ED55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9" name="Rectangle 29">
              <a:extLst>
                <a:ext uri="{FF2B5EF4-FFF2-40B4-BE49-F238E27FC236}">
                  <a16:creationId xmlns:a16="http://schemas.microsoft.com/office/drawing/2014/main" id="{1A4197A1-AE79-4DC1-9E3A-845B40BA80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0" name="Isosceles Triangle 59">
              <a:extLst>
                <a:ext uri="{FF2B5EF4-FFF2-40B4-BE49-F238E27FC236}">
                  <a16:creationId xmlns:a16="http://schemas.microsoft.com/office/drawing/2014/main" id="{326F6688-CBD0-42EE-9B90-25100FE893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60">
              <a:extLst>
                <a:ext uri="{FF2B5EF4-FFF2-40B4-BE49-F238E27FC236}">
                  <a16:creationId xmlns:a16="http://schemas.microsoft.com/office/drawing/2014/main" id="{EF23F9BB-FC2E-48BA-8E63-A4436C28DA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2" name="Picture 1" descr="A train tracks with trees in the background&#10;&#10;Description automatically generated">
            <a:extLst>
              <a:ext uri="{FF2B5EF4-FFF2-40B4-BE49-F238E27FC236}">
                <a16:creationId xmlns:a16="http://schemas.microsoft.com/office/drawing/2014/main" id="{E923E4C3-0E7C-A188-1736-B517881D59D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92"/>
          <a:stretch/>
        </p:blipFill>
        <p:spPr>
          <a:xfrm>
            <a:off x="20" y="10"/>
            <a:ext cx="5897982" cy="6857990"/>
          </a:xfrm>
          <a:custGeom>
            <a:avLst/>
            <a:gdLst/>
            <a:ahLst/>
            <a:cxnLst/>
            <a:rect l="l" t="t" r="r" b="b"/>
            <a:pathLst>
              <a:path w="5898002" h="6858000">
                <a:moveTo>
                  <a:pt x="0" y="0"/>
                </a:moveTo>
                <a:lnTo>
                  <a:pt x="5898002" y="0"/>
                </a:lnTo>
                <a:lnTo>
                  <a:pt x="48736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63" name="Isosceles Triangle 30">
            <a:extLst>
              <a:ext uri="{FF2B5EF4-FFF2-40B4-BE49-F238E27FC236}">
                <a16:creationId xmlns:a16="http://schemas.microsoft.com/office/drawing/2014/main" id="{2F9F6FEB-DD01-4F04-A465-6BB9A3560C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Picture 4" descr="A close-up of a dry land&#10;&#10;Description automatically generated">
            <a:extLst>
              <a:ext uri="{FF2B5EF4-FFF2-40B4-BE49-F238E27FC236}">
                <a16:creationId xmlns:a16="http://schemas.microsoft.com/office/drawing/2014/main" id="{87F92B71-5300-235F-1E12-A97BD3F5C06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1" r="27356" b="-1"/>
          <a:stretch/>
        </p:blipFill>
        <p:spPr>
          <a:xfrm>
            <a:off x="4869095" y="10"/>
            <a:ext cx="7312272" cy="6857990"/>
          </a:xfrm>
          <a:custGeom>
            <a:avLst/>
            <a:gdLst/>
            <a:ahLst/>
            <a:cxnLst/>
            <a:rect l="l" t="t" r="r" b="b"/>
            <a:pathLst>
              <a:path w="7312272" h="6858000">
                <a:moveTo>
                  <a:pt x="1024379" y="0"/>
                </a:moveTo>
                <a:lnTo>
                  <a:pt x="7312272" y="0"/>
                </a:lnTo>
                <a:lnTo>
                  <a:pt x="7312272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65" name="Freeform 52">
            <a:extLst>
              <a:ext uri="{FF2B5EF4-FFF2-40B4-BE49-F238E27FC236}">
                <a16:creationId xmlns:a16="http://schemas.microsoft.com/office/drawing/2014/main" id="{3A459D44-E95C-4AB2-9D79-7C182560C4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20649" y="3576484"/>
            <a:ext cx="8522979" cy="3281517"/>
          </a:xfrm>
          <a:custGeom>
            <a:avLst/>
            <a:gdLst>
              <a:gd name="connsiteX0" fmla="*/ 8516100 w 8522979"/>
              <a:gd name="connsiteY0" fmla="*/ 0 h 3281517"/>
              <a:gd name="connsiteX1" fmla="*/ 8522979 w 8522979"/>
              <a:gd name="connsiteY1" fmla="*/ 3281517 h 3281517"/>
              <a:gd name="connsiteX2" fmla="*/ 650153 w 8522979"/>
              <a:gd name="connsiteY2" fmla="*/ 3281517 h 3281517"/>
              <a:gd name="connsiteX3" fmla="*/ 0 w 8522979"/>
              <a:gd name="connsiteY3" fmla="*/ 3003752 h 3281517"/>
              <a:gd name="connsiteX4" fmla="*/ 879142 w 8522979"/>
              <a:gd name="connsiteY4" fmla="*/ 690551 h 3281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22979" h="3281517">
                <a:moveTo>
                  <a:pt x="8516100" y="0"/>
                </a:moveTo>
                <a:lnTo>
                  <a:pt x="8522979" y="3281517"/>
                </a:lnTo>
                <a:lnTo>
                  <a:pt x="650153" y="3281517"/>
                </a:lnTo>
                <a:lnTo>
                  <a:pt x="0" y="3003752"/>
                </a:lnTo>
                <a:lnTo>
                  <a:pt x="879142" y="690551"/>
                </a:lnTo>
                <a:close/>
              </a:path>
            </a:pathLst>
          </a:custGeom>
          <a:solidFill>
            <a:srgbClr val="000000">
              <a:alpha val="7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2F37062B-29B9-48EA-B20D-914634A68B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371012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678411DE-368F-4426-8868-B6EEB07F72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Rectangle 23">
            <a:extLst>
              <a:ext uri="{FF2B5EF4-FFF2-40B4-BE49-F238E27FC236}">
                <a16:creationId xmlns:a16="http://schemas.microsoft.com/office/drawing/2014/main" id="{6D3E764F-DD76-4E74-8C36-7CEE8231EB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3" name="Rectangle 25">
            <a:extLst>
              <a:ext uri="{FF2B5EF4-FFF2-40B4-BE49-F238E27FC236}">
                <a16:creationId xmlns:a16="http://schemas.microsoft.com/office/drawing/2014/main" id="{087944EB-94D5-45B3-801D-DCE3F5264A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5" name="Isosceles Triangle 24">
            <a:extLst>
              <a:ext uri="{FF2B5EF4-FFF2-40B4-BE49-F238E27FC236}">
                <a16:creationId xmlns:a16="http://schemas.microsoft.com/office/drawing/2014/main" id="{E6C6DF53-20EC-4B92-9ADE-C0B7B4056B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TextBox 3"/>
          <p:cNvSpPr txBox="1"/>
          <p:nvPr/>
        </p:nvSpPr>
        <p:spPr>
          <a:xfrm>
            <a:off x="4092401" y="4267831"/>
            <a:ext cx="5181601" cy="132967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rmAutofit/>
          </a:bodyPr>
          <a:lstStyle/>
          <a:p>
            <a:pPr algn="r">
              <a:spcBef>
                <a:spcPct val="0"/>
              </a:spcBef>
              <a:spcAft>
                <a:spcPts val="600"/>
              </a:spcAft>
            </a:pPr>
            <a:r>
              <a:rPr lang="en-US" sz="4400" b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ДЯКУЮ ЗА УВАГУ!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4092401" y="5597506"/>
            <a:ext cx="5181601" cy="39096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r">
              <a:buNone/>
            </a:pPr>
            <a:r>
              <a:rPr lang="en-US" sz="160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590663" y="6053853"/>
            <a:ext cx="68333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B2F22176-0031-46EE-B4B8-49AE94CE0E3E}" type="slidenum">
              <a:rPr lang="en-US" smtClean="0"/>
              <a:pPr defTabSz="914400">
                <a:spcAft>
                  <a:spcPts val="600"/>
                </a:spcAft>
              </a:pPr>
              <a:t>15</a:t>
            </a:fld>
            <a:endParaRPr lang="en-US"/>
          </a:p>
        </p:txBody>
      </p:sp>
      <p:sp>
        <p:nvSpPr>
          <p:cNvPr id="77" name="Rectangle 27">
            <a:extLst>
              <a:ext uri="{FF2B5EF4-FFF2-40B4-BE49-F238E27FC236}">
                <a16:creationId xmlns:a16="http://schemas.microsoft.com/office/drawing/2014/main" id="{5AA3CC08-5871-4D9C-8C6A-A90142CB0B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9" name="Rectangle 28">
            <a:extLst>
              <a:ext uri="{FF2B5EF4-FFF2-40B4-BE49-F238E27FC236}">
                <a16:creationId xmlns:a16="http://schemas.microsoft.com/office/drawing/2014/main" id="{2872F700-90BF-4EFD-9F34-06E9EFB277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1" name="Rectangle 29">
            <a:extLst>
              <a:ext uri="{FF2B5EF4-FFF2-40B4-BE49-F238E27FC236}">
                <a16:creationId xmlns:a16="http://schemas.microsoft.com/office/drawing/2014/main" id="{F863767A-3540-4676-A852-0E8A7A2EEA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3" name="Isosceles Triangle 29">
            <a:extLst>
              <a:ext uri="{FF2B5EF4-FFF2-40B4-BE49-F238E27FC236}">
                <a16:creationId xmlns:a16="http://schemas.microsoft.com/office/drawing/2014/main" id="{10D8237D-B0CE-41F6-B238-F6F84B855B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59831220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150</TotalTime>
  <Words>1697</Words>
  <Application>Microsoft Office PowerPoint</Application>
  <PresentationFormat>Widescreen</PresentationFormat>
  <Paragraphs>167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Arial</vt:lpstr>
      <vt:lpstr>Calibri</vt:lpstr>
      <vt:lpstr>Cambria Math</vt:lpstr>
      <vt:lpstr>Symbol</vt:lpstr>
      <vt:lpstr>Times New Roman</vt:lpstr>
      <vt:lpstr>Trebuchet MS</vt:lpstr>
      <vt:lpstr>Wingdings 3</vt:lpstr>
      <vt:lpstr>Facet</vt:lpstr>
      <vt:lpstr>Оцінка рівня забрудненості ґрунтів міста Житомира методом фітоіндикації за допомогою ростового тесту</vt:lpstr>
      <vt:lpstr>ЗАДАЧІ ДОСЛІДЖЕННЯ</vt:lpstr>
      <vt:lpstr>Біоіндикація та Фітоіндикація</vt:lpstr>
      <vt:lpstr>Переваги біо- та фіто-ідикації</vt:lpstr>
      <vt:lpstr>Перелік наукових праць та статей науковців, що досліджували стан забруднення грунтів методом  фітоіндикації </vt:lpstr>
      <vt:lpstr>Продовження переліку наукових праць та статей…</vt:lpstr>
      <vt:lpstr>Вибір місць пробозабору – техногенно-навантажені райони міста.</vt:lpstr>
      <vt:lpstr>Рослини біо-індикатори</vt:lpstr>
      <vt:lpstr>Пророщування тест-культур – висівання та спостереження</vt:lpstr>
      <vt:lpstr>Вимірювання та обчислення</vt:lpstr>
      <vt:lpstr>Результати вимірювання ростових характеристик  </vt:lpstr>
      <vt:lpstr>Результати вимірювання ростових характеристик  </vt:lpstr>
      <vt:lpstr>Рівень токсичності досліджуваного ґрунту</vt:lpstr>
      <vt:lpstr>ВИСНОВКИ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Оцінка рівня забрудненості ґрунтів міста Житомира методом фітоіндикації за допомогою ростового тесту</dc:title>
  <dc:creator>Valentyn Yanchuk</dc:creator>
  <cp:lastModifiedBy>Valentyn Yanchuk</cp:lastModifiedBy>
  <cp:revision>10</cp:revision>
  <dcterms:modified xsi:type="dcterms:W3CDTF">2025-04-14T18:05:58Z</dcterms:modified>
</cp:coreProperties>
</file>