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69D8"/>
    <a:srgbClr val="04BFB1"/>
    <a:srgbClr val="FBAF01"/>
    <a:srgbClr val="F86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20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20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20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920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2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6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6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6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6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9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80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8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85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86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8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8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8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91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92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93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94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95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96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97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5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5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5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9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50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5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99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200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20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20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20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69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9170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917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7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7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75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7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7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7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59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6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916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6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Freeform 5"/>
          <p:cNvSpPr/>
          <p:nvPr/>
        </p:nvSpPr>
        <p:spPr bwMode="auto">
          <a:xfrm>
            <a:off x="2855912" y="446722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87" name="Freeform 6"/>
          <p:cNvSpPr/>
          <p:nvPr/>
        </p:nvSpPr>
        <p:spPr bwMode="auto">
          <a:xfrm>
            <a:off x="7889875" y="1677989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88" name="Freeform 7"/>
          <p:cNvSpPr/>
          <p:nvPr/>
        </p:nvSpPr>
        <p:spPr bwMode="auto">
          <a:xfrm>
            <a:off x="4564062" y="960439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89" name="Freeform 8"/>
          <p:cNvSpPr/>
          <p:nvPr/>
        </p:nvSpPr>
        <p:spPr bwMode="auto">
          <a:xfrm>
            <a:off x="10418762" y="9526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0" name="Freeform 9"/>
          <p:cNvSpPr/>
          <p:nvPr/>
        </p:nvSpPr>
        <p:spPr bwMode="auto">
          <a:xfrm>
            <a:off x="1044575" y="317500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1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2" name="Oval 11"/>
          <p:cNvSpPr>
            <a:spLocks noChangeArrowheads="1"/>
          </p:cNvSpPr>
          <p:nvPr/>
        </p:nvSpPr>
        <p:spPr bwMode="auto">
          <a:xfrm>
            <a:off x="7656512" y="2854326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3" name="Oval 12"/>
          <p:cNvSpPr>
            <a:spLocks noChangeArrowheads="1"/>
          </p:cNvSpPr>
          <p:nvPr/>
        </p:nvSpPr>
        <p:spPr bwMode="auto">
          <a:xfrm>
            <a:off x="8291512" y="817564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4" name="Oval 13"/>
          <p:cNvSpPr>
            <a:spLocks noChangeArrowheads="1"/>
          </p:cNvSpPr>
          <p:nvPr/>
        </p:nvSpPr>
        <p:spPr bwMode="auto">
          <a:xfrm>
            <a:off x="8594725" y="545465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5" name="Freeform 14"/>
          <p:cNvSpPr/>
          <p:nvPr/>
        </p:nvSpPr>
        <p:spPr bwMode="auto">
          <a:xfrm>
            <a:off x="3675062" y="592139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6" name="Freeform 15"/>
          <p:cNvSpPr/>
          <p:nvPr/>
        </p:nvSpPr>
        <p:spPr bwMode="auto">
          <a:xfrm>
            <a:off x="352425" y="1416051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7" name="Freeform 16"/>
          <p:cNvSpPr/>
          <p:nvPr/>
        </p:nvSpPr>
        <p:spPr bwMode="auto">
          <a:xfrm>
            <a:off x="9336087" y="333851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8" name="Freeform 17"/>
          <p:cNvSpPr/>
          <p:nvPr/>
        </p:nvSpPr>
        <p:spPr bwMode="auto">
          <a:xfrm>
            <a:off x="7050087" y="462280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599" name="Freeform 18"/>
          <p:cNvSpPr/>
          <p:nvPr/>
        </p:nvSpPr>
        <p:spPr bwMode="auto">
          <a:xfrm>
            <a:off x="3994150" y="367506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0" name="Freeform 19"/>
          <p:cNvSpPr/>
          <p:nvPr/>
        </p:nvSpPr>
        <p:spPr bwMode="auto">
          <a:xfrm>
            <a:off x="5546725" y="360997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1" name="Freeform 20"/>
          <p:cNvSpPr/>
          <p:nvPr/>
        </p:nvSpPr>
        <p:spPr bwMode="auto">
          <a:xfrm>
            <a:off x="7562850" y="378936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2" name="Freeform 21"/>
          <p:cNvSpPr/>
          <p:nvPr/>
        </p:nvSpPr>
        <p:spPr bwMode="auto">
          <a:xfrm>
            <a:off x="4714875" y="455614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3" name="Freeform 22"/>
          <p:cNvSpPr/>
          <p:nvPr/>
        </p:nvSpPr>
        <p:spPr bwMode="auto">
          <a:xfrm>
            <a:off x="4740275" y="1084264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4" name="Freeform 23"/>
          <p:cNvSpPr/>
          <p:nvPr/>
        </p:nvSpPr>
        <p:spPr bwMode="auto">
          <a:xfrm>
            <a:off x="3330575" y="360997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5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6" name="Freeform 25"/>
          <p:cNvSpPr/>
          <p:nvPr/>
        </p:nvSpPr>
        <p:spPr bwMode="auto">
          <a:xfrm>
            <a:off x="5064125" y="362108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7" name="Freeform 26"/>
          <p:cNvSpPr/>
          <p:nvPr/>
        </p:nvSpPr>
        <p:spPr bwMode="auto">
          <a:xfrm>
            <a:off x="746125" y="381000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8" name="Freeform 27"/>
          <p:cNvSpPr/>
          <p:nvPr/>
        </p:nvSpPr>
        <p:spPr bwMode="auto">
          <a:xfrm>
            <a:off x="2565400" y="1250951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09" name="Freeform 28"/>
          <p:cNvSpPr/>
          <p:nvPr/>
        </p:nvSpPr>
        <p:spPr bwMode="auto">
          <a:xfrm>
            <a:off x="7718425" y="456882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0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1" name="Freeform 30"/>
          <p:cNvSpPr/>
          <p:nvPr/>
        </p:nvSpPr>
        <p:spPr bwMode="auto">
          <a:xfrm>
            <a:off x="-7938" y="364648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2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3" name="Oval 32"/>
          <p:cNvSpPr>
            <a:spLocks noChangeArrowheads="1"/>
          </p:cNvSpPr>
          <p:nvPr/>
        </p:nvSpPr>
        <p:spPr bwMode="auto">
          <a:xfrm>
            <a:off x="4084637" y="776289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4" name="Oval 33"/>
          <p:cNvSpPr>
            <a:spLocks noChangeArrowheads="1"/>
          </p:cNvSpPr>
          <p:nvPr/>
        </p:nvSpPr>
        <p:spPr bwMode="auto">
          <a:xfrm>
            <a:off x="-4763" y="369570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5" name="Oval 34"/>
          <p:cNvSpPr>
            <a:spLocks noChangeArrowheads="1"/>
          </p:cNvSpPr>
          <p:nvPr/>
        </p:nvSpPr>
        <p:spPr bwMode="auto">
          <a:xfrm>
            <a:off x="9983787" y="1968501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6" name="Oval 35"/>
          <p:cNvSpPr>
            <a:spLocks noChangeArrowheads="1"/>
          </p:cNvSpPr>
          <p:nvPr/>
        </p:nvSpPr>
        <p:spPr bwMode="auto">
          <a:xfrm>
            <a:off x="8143875" y="608171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7" name="Oval 36"/>
          <p:cNvSpPr>
            <a:spLocks noChangeArrowheads="1"/>
          </p:cNvSpPr>
          <p:nvPr/>
        </p:nvSpPr>
        <p:spPr bwMode="auto">
          <a:xfrm>
            <a:off x="2252662" y="1862139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8" name="Oval 37"/>
          <p:cNvSpPr>
            <a:spLocks noChangeArrowheads="1"/>
          </p:cNvSpPr>
          <p:nvPr/>
        </p:nvSpPr>
        <p:spPr bwMode="auto">
          <a:xfrm>
            <a:off x="2809875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19" name="Oval 38"/>
          <p:cNvSpPr>
            <a:spLocks noChangeArrowheads="1"/>
          </p:cNvSpPr>
          <p:nvPr/>
        </p:nvSpPr>
        <p:spPr bwMode="auto">
          <a:xfrm>
            <a:off x="230187" y="1431926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20" name="Oval 39"/>
          <p:cNvSpPr>
            <a:spLocks noChangeArrowheads="1"/>
          </p:cNvSpPr>
          <p:nvPr/>
        </p:nvSpPr>
        <p:spPr bwMode="auto">
          <a:xfrm>
            <a:off x="9823450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21" name="Oval 40"/>
          <p:cNvSpPr>
            <a:spLocks noChangeArrowheads="1"/>
          </p:cNvSpPr>
          <p:nvPr/>
        </p:nvSpPr>
        <p:spPr bwMode="auto">
          <a:xfrm>
            <a:off x="2125662" y="800101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22" name="Oval 41"/>
          <p:cNvSpPr>
            <a:spLocks noChangeArrowheads="1"/>
          </p:cNvSpPr>
          <p:nvPr/>
        </p:nvSpPr>
        <p:spPr bwMode="auto">
          <a:xfrm>
            <a:off x="1622425" y="3076576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23" name="Oval 42"/>
          <p:cNvSpPr>
            <a:spLocks noChangeArrowheads="1"/>
          </p:cNvSpPr>
          <p:nvPr/>
        </p:nvSpPr>
        <p:spPr bwMode="auto">
          <a:xfrm>
            <a:off x="8975725" y="394493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24" name="Oval 43"/>
          <p:cNvSpPr>
            <a:spLocks noChangeArrowheads="1"/>
          </p:cNvSpPr>
          <p:nvPr/>
        </p:nvSpPr>
        <p:spPr bwMode="auto">
          <a:xfrm>
            <a:off x="2379662" y="532288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25" name="Oval 44"/>
          <p:cNvSpPr>
            <a:spLocks noChangeArrowheads="1"/>
          </p:cNvSpPr>
          <p:nvPr/>
        </p:nvSpPr>
        <p:spPr bwMode="auto">
          <a:xfrm>
            <a:off x="746125" y="535622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26" name="矩形 47"/>
          <p:cNvSpPr/>
          <p:nvPr/>
        </p:nvSpPr>
        <p:spPr>
          <a:xfrm>
            <a:off x="2442369" y="1579537"/>
            <a:ext cx="7307262" cy="39529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3145728" name="直接连接符 55"/>
          <p:cNvCxnSpPr>
            <a:cxnSpLocks/>
          </p:cNvCxnSpPr>
          <p:nvPr/>
        </p:nvCxnSpPr>
        <p:spPr>
          <a:xfrm>
            <a:off x="5869030" y="3742084"/>
            <a:ext cx="45394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27" name="TextBox 1048626"/>
          <p:cNvSpPr txBox="1"/>
          <p:nvPr/>
        </p:nvSpPr>
        <p:spPr>
          <a:xfrm>
            <a:off x="3058415" y="1737836"/>
            <a:ext cx="5764115" cy="8153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" sz="4800">
                <a:solidFill>
                  <a:srgbClr val="FF0000"/>
                </a:solidFill>
              </a:rPr>
              <a:t>Фізика</a:t>
            </a:r>
            <a:r>
              <a:rPr lang="en-US" altLang="uk" sz="4800">
                <a:solidFill>
                  <a:srgbClr val="FF0000"/>
                </a:solidFill>
              </a:rPr>
              <a:t> </a:t>
            </a:r>
            <a:r>
              <a:rPr lang="uk" altLang="uk" sz="4800">
                <a:solidFill>
                  <a:srgbClr val="FF0000"/>
                </a:solidFill>
              </a:rPr>
              <a:t>на</a:t>
            </a:r>
            <a:r>
              <a:rPr lang="en-US" altLang="uk" sz="4800">
                <a:solidFill>
                  <a:srgbClr val="FF0000"/>
                </a:solidFill>
              </a:rPr>
              <a:t> </a:t>
            </a:r>
            <a:r>
              <a:rPr lang="uk" altLang="uk" sz="4800">
                <a:solidFill>
                  <a:srgbClr val="FF0000"/>
                </a:solidFill>
              </a:rPr>
              <a:t>кухні</a:t>
            </a:r>
            <a:endParaRPr lang="ru-UA" sz="4800">
              <a:solidFill>
                <a:srgbClr val="FF0000"/>
              </a:solidFill>
            </a:endParaRPr>
          </a:p>
        </p:txBody>
      </p:sp>
      <p:pic>
        <p:nvPicPr>
          <p:cNvPr id="2097152" name="Рисунок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92"/>
            <a:ext cx="12192000" cy="6907929"/>
          </a:xfrm>
          <a:prstGeom prst="rect">
            <a:avLst/>
          </a:prstGeom>
        </p:spPr>
      </p:pic>
      <p:sp>
        <p:nvSpPr>
          <p:cNvPr id="1048628" name="TextBox 1048627"/>
          <p:cNvSpPr txBox="1"/>
          <p:nvPr/>
        </p:nvSpPr>
        <p:spPr>
          <a:xfrm>
            <a:off x="4935398" y="2557780"/>
            <a:ext cx="7110205" cy="15392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" sz="4800">
                <a:solidFill>
                  <a:srgbClr val="000000"/>
                </a:solidFill>
              </a:rPr>
              <a:t>Фізичні</a:t>
            </a:r>
            <a:r>
              <a:rPr lang="en-US" altLang="uk" sz="4800">
                <a:solidFill>
                  <a:srgbClr val="000000"/>
                </a:solidFill>
              </a:rPr>
              <a:t> </a:t>
            </a:r>
            <a:r>
              <a:rPr lang="uk" altLang="uk" sz="4800">
                <a:solidFill>
                  <a:srgbClr val="000000"/>
                </a:solidFill>
              </a:rPr>
              <a:t>явища</a:t>
            </a:r>
            <a:r>
              <a:rPr lang="en-US" altLang="uk" sz="4800">
                <a:solidFill>
                  <a:srgbClr val="000000"/>
                </a:solidFill>
              </a:rPr>
              <a:t> </a:t>
            </a:r>
            <a:r>
              <a:rPr lang="uk" altLang="uk" sz="4800">
                <a:solidFill>
                  <a:srgbClr val="000000"/>
                </a:solidFill>
              </a:rPr>
              <a:t>та</a:t>
            </a:r>
            <a:r>
              <a:rPr lang="en-US" altLang="uk" sz="4800">
                <a:solidFill>
                  <a:srgbClr val="000000"/>
                </a:solidFill>
              </a:rPr>
              <a:t> </a:t>
            </a:r>
            <a:r>
              <a:rPr lang="uk" altLang="uk" sz="4800">
                <a:solidFill>
                  <a:srgbClr val="000000"/>
                </a:solidFill>
              </a:rPr>
              <a:t>процеси</a:t>
            </a:r>
            <a:r>
              <a:rPr lang="en-US" altLang="uk" sz="4800">
                <a:solidFill>
                  <a:srgbClr val="000000"/>
                </a:solidFill>
              </a:rPr>
              <a:t> </a:t>
            </a:r>
            <a:r>
              <a:rPr lang="uk" altLang="uk" sz="4800">
                <a:solidFill>
                  <a:srgbClr val="000000"/>
                </a:solidFill>
              </a:rPr>
              <a:t>на</a:t>
            </a:r>
            <a:r>
              <a:rPr lang="en-US" altLang="uk" sz="4800">
                <a:solidFill>
                  <a:srgbClr val="000000"/>
                </a:solidFill>
              </a:rPr>
              <a:t> </a:t>
            </a:r>
            <a:r>
              <a:rPr lang="uk" altLang="uk" sz="4800">
                <a:solidFill>
                  <a:srgbClr val="000000"/>
                </a:solidFill>
              </a:rPr>
              <a:t>кухні</a:t>
            </a:r>
            <a:endParaRPr lang="ru-UA" sz="4800">
              <a:solidFill>
                <a:srgbClr val="000000"/>
              </a:solidFill>
            </a:endParaRPr>
          </a:p>
        </p:txBody>
      </p:sp>
      <p:sp>
        <p:nvSpPr>
          <p:cNvPr id="1048629" name="Підзаголовок 2"/>
          <p:cNvSpPr>
            <a:spLocks noGrp="1"/>
          </p:cNvSpPr>
          <p:nvPr/>
        </p:nvSpPr>
        <p:spPr>
          <a:xfrm>
            <a:off x="2809874" y="5663304"/>
            <a:ext cx="9143999" cy="1066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>
              <a:lnSpc>
                <a:spcPct val="90000"/>
              </a:lnSpc>
              <a:spcBef>
                <a:spcPts val="0"/>
              </a:spcBef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600"/>
              </a:spcBef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600"/>
              </a:spcBef>
              <a:buNone/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600"/>
              </a:spcBef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600"/>
              </a:spcBef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600"/>
              </a:spcBef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600"/>
              </a:spcBef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600"/>
              </a:spcBef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600"/>
              </a:spcBef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учен</a:t>
            </a:r>
            <a:r>
              <a:rPr lang="uk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иця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uk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Залужанського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ліцею </a:t>
            </a:r>
            <a:r>
              <a:rPr lang="uk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Янцо</a:t>
            </a:r>
            <a:r>
              <a:rPr lang="en-US" altLang="uk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" altLang="uk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Домініка</a:t>
            </a:r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uk-UA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</a:t>
            </a:r>
            <a:r>
              <a:rPr 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Круцан</a:t>
            </a:r>
            <a:r>
              <a:rPr lang="en-US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Анна</a:t>
            </a:r>
            <a:r>
              <a:rPr lang="en-US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Марія</a:t>
            </a:r>
            <a:r>
              <a:rPr lang="en-US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en-US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</a:t>
            </a:r>
            <a:r>
              <a:rPr lang="en-US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" altLang="uk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фізики</a:t>
            </a:r>
            <a:endParaRPr lang="uk-UA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0" name="TextBox 1048629"/>
          <p:cNvSpPr txBox="1"/>
          <p:nvPr/>
        </p:nvSpPr>
        <p:spPr>
          <a:xfrm>
            <a:off x="6612981" y="1342550"/>
            <a:ext cx="4000000" cy="6248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" sz="3600">
                <a:solidFill>
                  <a:srgbClr val="000000"/>
                </a:solidFill>
              </a:rPr>
              <a:t>Проєкт</a:t>
            </a:r>
            <a:r>
              <a:rPr lang="en-US" altLang="uk" sz="3600">
                <a:solidFill>
                  <a:srgbClr val="000000"/>
                </a:solidFill>
              </a:rPr>
              <a:t> </a:t>
            </a:r>
            <a:r>
              <a:rPr lang="uk" altLang="uk" sz="3600">
                <a:solidFill>
                  <a:srgbClr val="000000"/>
                </a:solidFill>
              </a:rPr>
              <a:t>на</a:t>
            </a:r>
            <a:r>
              <a:rPr lang="en-US" altLang="uk" sz="3600">
                <a:solidFill>
                  <a:srgbClr val="000000"/>
                </a:solidFill>
              </a:rPr>
              <a:t> </a:t>
            </a:r>
            <a:r>
              <a:rPr lang="uk" altLang="uk" sz="3600">
                <a:solidFill>
                  <a:srgbClr val="000000"/>
                </a:solidFill>
              </a:rPr>
              <a:t>тему</a:t>
            </a:r>
            <a:endParaRPr lang="ru-U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Freeform 5"/>
          <p:cNvSpPr/>
          <p:nvPr/>
        </p:nvSpPr>
        <p:spPr bwMode="auto">
          <a:xfrm>
            <a:off x="2855912" y="446722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32" name="Freeform 6"/>
          <p:cNvSpPr/>
          <p:nvPr/>
        </p:nvSpPr>
        <p:spPr bwMode="auto">
          <a:xfrm>
            <a:off x="7597646" y="1677989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33" name="Freeform 7"/>
          <p:cNvSpPr/>
          <p:nvPr/>
        </p:nvSpPr>
        <p:spPr bwMode="auto">
          <a:xfrm>
            <a:off x="4564062" y="960439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34" name="Freeform 8"/>
          <p:cNvSpPr/>
          <p:nvPr/>
        </p:nvSpPr>
        <p:spPr bwMode="auto">
          <a:xfrm>
            <a:off x="10418762" y="9526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35" name="Freeform 9"/>
          <p:cNvSpPr/>
          <p:nvPr/>
        </p:nvSpPr>
        <p:spPr bwMode="auto">
          <a:xfrm>
            <a:off x="1044575" y="317500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36" name="Freeform 10"/>
          <p:cNvSpPr/>
          <p:nvPr/>
        </p:nvSpPr>
        <p:spPr bwMode="auto">
          <a:xfrm>
            <a:off x="7270621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37" name="Oval 11"/>
          <p:cNvSpPr>
            <a:spLocks noChangeArrowheads="1"/>
          </p:cNvSpPr>
          <p:nvPr/>
        </p:nvSpPr>
        <p:spPr bwMode="auto">
          <a:xfrm>
            <a:off x="7364283" y="2854326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38" name="Oval 12"/>
          <p:cNvSpPr>
            <a:spLocks noChangeArrowheads="1"/>
          </p:cNvSpPr>
          <p:nvPr/>
        </p:nvSpPr>
        <p:spPr bwMode="auto">
          <a:xfrm>
            <a:off x="8291512" y="817564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39" name="Oval 13"/>
          <p:cNvSpPr>
            <a:spLocks noChangeArrowheads="1"/>
          </p:cNvSpPr>
          <p:nvPr/>
        </p:nvSpPr>
        <p:spPr bwMode="auto">
          <a:xfrm>
            <a:off x="8594725" y="545465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0" name="Freeform 14"/>
          <p:cNvSpPr/>
          <p:nvPr/>
        </p:nvSpPr>
        <p:spPr bwMode="auto">
          <a:xfrm>
            <a:off x="3675062" y="592139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1" name="Freeform 15"/>
          <p:cNvSpPr/>
          <p:nvPr/>
        </p:nvSpPr>
        <p:spPr bwMode="auto">
          <a:xfrm>
            <a:off x="352425" y="1416051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2" name="Freeform 16"/>
          <p:cNvSpPr/>
          <p:nvPr/>
        </p:nvSpPr>
        <p:spPr bwMode="auto">
          <a:xfrm>
            <a:off x="9043858" y="333851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3" name="Freeform 17"/>
          <p:cNvSpPr/>
          <p:nvPr/>
        </p:nvSpPr>
        <p:spPr bwMode="auto">
          <a:xfrm>
            <a:off x="7050087" y="462280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4" name="Freeform 18"/>
          <p:cNvSpPr/>
          <p:nvPr/>
        </p:nvSpPr>
        <p:spPr bwMode="auto">
          <a:xfrm>
            <a:off x="3994150" y="367506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5" name="Freeform 19"/>
          <p:cNvSpPr/>
          <p:nvPr/>
        </p:nvSpPr>
        <p:spPr bwMode="auto">
          <a:xfrm>
            <a:off x="5546725" y="360997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6" name="Freeform 20"/>
          <p:cNvSpPr/>
          <p:nvPr/>
        </p:nvSpPr>
        <p:spPr bwMode="auto">
          <a:xfrm>
            <a:off x="7270621" y="378936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7" name="Freeform 21"/>
          <p:cNvSpPr/>
          <p:nvPr/>
        </p:nvSpPr>
        <p:spPr bwMode="auto">
          <a:xfrm>
            <a:off x="4714875" y="455614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8" name="Freeform 22"/>
          <p:cNvSpPr/>
          <p:nvPr/>
        </p:nvSpPr>
        <p:spPr bwMode="auto">
          <a:xfrm>
            <a:off x="4740275" y="1084264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49" name="Freeform 23"/>
          <p:cNvSpPr/>
          <p:nvPr/>
        </p:nvSpPr>
        <p:spPr bwMode="auto">
          <a:xfrm>
            <a:off x="3330575" y="360997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0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1" name="Freeform 25"/>
          <p:cNvSpPr/>
          <p:nvPr/>
        </p:nvSpPr>
        <p:spPr bwMode="auto">
          <a:xfrm>
            <a:off x="5064125" y="362108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2" name="Freeform 26"/>
          <p:cNvSpPr/>
          <p:nvPr/>
        </p:nvSpPr>
        <p:spPr bwMode="auto">
          <a:xfrm>
            <a:off x="746125" y="381000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3" name="Freeform 27"/>
          <p:cNvSpPr/>
          <p:nvPr/>
        </p:nvSpPr>
        <p:spPr bwMode="auto">
          <a:xfrm>
            <a:off x="2565400" y="1250951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4" name="Freeform 28"/>
          <p:cNvSpPr/>
          <p:nvPr/>
        </p:nvSpPr>
        <p:spPr bwMode="auto">
          <a:xfrm>
            <a:off x="7718425" y="456882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5" name="Freeform 29"/>
          <p:cNvSpPr/>
          <p:nvPr/>
        </p:nvSpPr>
        <p:spPr bwMode="auto">
          <a:xfrm>
            <a:off x="9204196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6" name="Freeform 30"/>
          <p:cNvSpPr/>
          <p:nvPr/>
        </p:nvSpPr>
        <p:spPr bwMode="auto">
          <a:xfrm>
            <a:off x="-7938" y="364648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7" name="Freeform 31"/>
          <p:cNvSpPr/>
          <p:nvPr/>
        </p:nvSpPr>
        <p:spPr bwMode="auto">
          <a:xfrm>
            <a:off x="7353171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8" name="Oval 32"/>
          <p:cNvSpPr>
            <a:spLocks noChangeArrowheads="1"/>
          </p:cNvSpPr>
          <p:nvPr/>
        </p:nvSpPr>
        <p:spPr bwMode="auto">
          <a:xfrm>
            <a:off x="4084637" y="776289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59" name="Oval 33"/>
          <p:cNvSpPr>
            <a:spLocks noChangeArrowheads="1"/>
          </p:cNvSpPr>
          <p:nvPr/>
        </p:nvSpPr>
        <p:spPr bwMode="auto">
          <a:xfrm>
            <a:off x="-4763" y="369570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0" name="Oval 34"/>
          <p:cNvSpPr>
            <a:spLocks noChangeArrowheads="1"/>
          </p:cNvSpPr>
          <p:nvPr/>
        </p:nvSpPr>
        <p:spPr bwMode="auto">
          <a:xfrm>
            <a:off x="9691558" y="1968501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1" name="Oval 35"/>
          <p:cNvSpPr>
            <a:spLocks noChangeArrowheads="1"/>
          </p:cNvSpPr>
          <p:nvPr/>
        </p:nvSpPr>
        <p:spPr bwMode="auto">
          <a:xfrm>
            <a:off x="8143875" y="608171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2" name="Oval 36"/>
          <p:cNvSpPr>
            <a:spLocks noChangeArrowheads="1"/>
          </p:cNvSpPr>
          <p:nvPr/>
        </p:nvSpPr>
        <p:spPr bwMode="auto">
          <a:xfrm>
            <a:off x="2252662" y="1862139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3" name="Oval 37"/>
          <p:cNvSpPr>
            <a:spLocks noChangeArrowheads="1"/>
          </p:cNvSpPr>
          <p:nvPr/>
        </p:nvSpPr>
        <p:spPr bwMode="auto">
          <a:xfrm>
            <a:off x="2809875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4" name="Oval 38"/>
          <p:cNvSpPr>
            <a:spLocks noChangeArrowheads="1"/>
          </p:cNvSpPr>
          <p:nvPr/>
        </p:nvSpPr>
        <p:spPr bwMode="auto">
          <a:xfrm>
            <a:off x="230187" y="1431926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5" name="Oval 39"/>
          <p:cNvSpPr>
            <a:spLocks noChangeArrowheads="1"/>
          </p:cNvSpPr>
          <p:nvPr/>
        </p:nvSpPr>
        <p:spPr bwMode="auto">
          <a:xfrm>
            <a:off x="9823450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6" name="Oval 40"/>
          <p:cNvSpPr>
            <a:spLocks noChangeArrowheads="1"/>
          </p:cNvSpPr>
          <p:nvPr/>
        </p:nvSpPr>
        <p:spPr bwMode="auto">
          <a:xfrm>
            <a:off x="2125662" y="800101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7" name="Oval 41"/>
          <p:cNvSpPr>
            <a:spLocks noChangeArrowheads="1"/>
          </p:cNvSpPr>
          <p:nvPr/>
        </p:nvSpPr>
        <p:spPr bwMode="auto">
          <a:xfrm>
            <a:off x="1622425" y="3076576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8" name="Oval 42"/>
          <p:cNvSpPr>
            <a:spLocks noChangeArrowheads="1"/>
          </p:cNvSpPr>
          <p:nvPr/>
        </p:nvSpPr>
        <p:spPr bwMode="auto">
          <a:xfrm>
            <a:off x="8683496" y="394493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69" name="Oval 43"/>
          <p:cNvSpPr>
            <a:spLocks noChangeArrowheads="1"/>
          </p:cNvSpPr>
          <p:nvPr/>
        </p:nvSpPr>
        <p:spPr bwMode="auto">
          <a:xfrm>
            <a:off x="2379662" y="532288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70" name="Oval 44"/>
          <p:cNvSpPr>
            <a:spLocks noChangeArrowheads="1"/>
          </p:cNvSpPr>
          <p:nvPr/>
        </p:nvSpPr>
        <p:spPr bwMode="auto">
          <a:xfrm>
            <a:off x="746125" y="535622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71" name="矩形 54"/>
          <p:cNvSpPr/>
          <p:nvPr/>
        </p:nvSpPr>
        <p:spPr>
          <a:xfrm>
            <a:off x="3634959" y="127105"/>
            <a:ext cx="8339073" cy="69678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145729" name="直接连接符 65"/>
          <p:cNvCxnSpPr>
            <a:cxnSpLocks/>
          </p:cNvCxnSpPr>
          <p:nvPr/>
        </p:nvCxnSpPr>
        <p:spPr>
          <a:xfrm>
            <a:off x="3109241" y="4236565"/>
            <a:ext cx="39188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TextBox 1048671"/>
          <p:cNvSpPr txBox="1"/>
          <p:nvPr/>
        </p:nvSpPr>
        <p:spPr>
          <a:xfrm>
            <a:off x="3675062" y="192723"/>
            <a:ext cx="6228980" cy="6248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3600">
                <a:solidFill>
                  <a:srgbClr val="9933FF"/>
                </a:solidFill>
              </a:rPr>
              <a:t>Актуальність</a:t>
            </a:r>
            <a:r>
              <a:rPr lang="en-US" altLang="uk" sz="3600">
                <a:solidFill>
                  <a:srgbClr val="9933FF"/>
                </a:solidFill>
              </a:rPr>
              <a:t> </a:t>
            </a:r>
            <a:r>
              <a:rPr lang="uk" altLang="uk" sz="3600">
                <a:solidFill>
                  <a:srgbClr val="9933FF"/>
                </a:solidFill>
              </a:rPr>
              <a:t>теми</a:t>
            </a:r>
            <a:endParaRPr lang="ru-UA" sz="3600">
              <a:solidFill>
                <a:srgbClr val="9933FF"/>
              </a:solidFill>
            </a:endParaRPr>
          </a:p>
        </p:txBody>
      </p:sp>
      <p:sp>
        <p:nvSpPr>
          <p:cNvPr id="1048673" name="TextBox 1048672"/>
          <p:cNvSpPr txBox="1"/>
          <p:nvPr/>
        </p:nvSpPr>
        <p:spPr>
          <a:xfrm>
            <a:off x="3659188" y="733744"/>
            <a:ext cx="8109035" cy="5882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000">
                <a:solidFill>
                  <a:srgbClr val="000000"/>
                </a:solidFill>
              </a:rPr>
              <a:t>Актуальність теми полягає в тому, що фізичні явища супроводжують нас у повсякденному житті, і особливо яскраво вони проявляються під час приготування їжі та використання кухонних приладів.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Знання фізики допомагає</a:t>
            </a:r>
            <a:r>
              <a:rPr lang="en-US" altLang="uk" sz="2000">
                <a:solidFill>
                  <a:srgbClr val="000000"/>
                </a:solidFill>
              </a:rPr>
              <a:t>:                                                                                          </a:t>
            </a:r>
            <a:r>
              <a:rPr lang="uk" sz="2000">
                <a:solidFill>
                  <a:srgbClr val="000000"/>
                </a:solidFill>
              </a:rPr>
              <a:t>	•	Розуміти принципи приготування їжі (чому вода закипає, як працює конвекція в духовці, чому олія не змішується з водою).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Ефективно використовувати кухонні прилади (холодильник, мікрохвильова піч, плита, чайник – усе працює за фізичними законами).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Економити ресурси (оптимальне використання електроенергії, води та тепла завдяки знанню теплопередачі).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Розширювати науковий світогляд, показуючи, що фізика – це не лише теоретичний предмет, а й практична наука, яка робить наше життя комфортнішим.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Таким чином, дослідження фізичних процесів на кухні є не лише цікавим, а й корисним, адже допомагає пояснити звичні явища та раціонально використовувати природні та технічні ресурси.</a:t>
            </a:r>
            <a:endParaRPr lang="ru-UA"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Freeform 5"/>
          <p:cNvSpPr/>
          <p:nvPr/>
        </p:nvSpPr>
        <p:spPr bwMode="auto">
          <a:xfrm>
            <a:off x="2855912" y="532263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75" name="Freeform 6"/>
          <p:cNvSpPr/>
          <p:nvPr/>
        </p:nvSpPr>
        <p:spPr bwMode="auto">
          <a:xfrm>
            <a:off x="7889875" y="763588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76" name="Freeform 7"/>
          <p:cNvSpPr/>
          <p:nvPr/>
        </p:nvSpPr>
        <p:spPr bwMode="auto">
          <a:xfrm>
            <a:off x="4564062" y="46038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77" name="Freeform 8"/>
          <p:cNvSpPr/>
          <p:nvPr/>
        </p:nvSpPr>
        <p:spPr bwMode="auto">
          <a:xfrm>
            <a:off x="10418762" y="-904875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78" name="Freeform 9"/>
          <p:cNvSpPr/>
          <p:nvPr/>
        </p:nvSpPr>
        <p:spPr bwMode="auto">
          <a:xfrm>
            <a:off x="1044575" y="403041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79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0" name="Oval 11"/>
          <p:cNvSpPr>
            <a:spLocks noChangeArrowheads="1"/>
          </p:cNvSpPr>
          <p:nvPr/>
        </p:nvSpPr>
        <p:spPr bwMode="auto">
          <a:xfrm>
            <a:off x="7656512" y="1939925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1" name="Oval 12"/>
          <p:cNvSpPr>
            <a:spLocks noChangeArrowheads="1"/>
          </p:cNvSpPr>
          <p:nvPr/>
        </p:nvSpPr>
        <p:spPr bwMode="auto">
          <a:xfrm>
            <a:off x="8291512" y="-96837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2" name="Oval 13"/>
          <p:cNvSpPr>
            <a:spLocks noChangeArrowheads="1"/>
          </p:cNvSpPr>
          <p:nvPr/>
        </p:nvSpPr>
        <p:spPr bwMode="auto">
          <a:xfrm>
            <a:off x="8594725" y="631006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3" name="Freeform 14"/>
          <p:cNvSpPr/>
          <p:nvPr/>
        </p:nvSpPr>
        <p:spPr bwMode="auto">
          <a:xfrm>
            <a:off x="3675062" y="-322262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4" name="Freeform 15"/>
          <p:cNvSpPr/>
          <p:nvPr/>
        </p:nvSpPr>
        <p:spPr bwMode="auto">
          <a:xfrm>
            <a:off x="352425" y="501650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5" name="Freeform 16"/>
          <p:cNvSpPr/>
          <p:nvPr/>
        </p:nvSpPr>
        <p:spPr bwMode="auto">
          <a:xfrm>
            <a:off x="9336087" y="419392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6" name="Freeform 17"/>
          <p:cNvSpPr/>
          <p:nvPr/>
        </p:nvSpPr>
        <p:spPr bwMode="auto">
          <a:xfrm>
            <a:off x="7050087" y="547821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7" name="Freeform 18"/>
          <p:cNvSpPr/>
          <p:nvPr/>
        </p:nvSpPr>
        <p:spPr bwMode="auto">
          <a:xfrm>
            <a:off x="3994150" y="453047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8" name="Freeform 19"/>
          <p:cNvSpPr/>
          <p:nvPr/>
        </p:nvSpPr>
        <p:spPr bwMode="auto">
          <a:xfrm>
            <a:off x="5546725" y="446538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89" name="Freeform 20"/>
          <p:cNvSpPr/>
          <p:nvPr/>
        </p:nvSpPr>
        <p:spPr bwMode="auto">
          <a:xfrm>
            <a:off x="7562850" y="464477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0" name="Freeform 21"/>
          <p:cNvSpPr/>
          <p:nvPr/>
        </p:nvSpPr>
        <p:spPr bwMode="auto">
          <a:xfrm>
            <a:off x="4714875" y="-458787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1" name="Freeform 22"/>
          <p:cNvSpPr/>
          <p:nvPr/>
        </p:nvSpPr>
        <p:spPr bwMode="auto">
          <a:xfrm>
            <a:off x="4740275" y="169863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2" name="Freeform 23"/>
          <p:cNvSpPr/>
          <p:nvPr/>
        </p:nvSpPr>
        <p:spPr bwMode="auto">
          <a:xfrm>
            <a:off x="3330575" y="446538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3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4" name="Freeform 25"/>
          <p:cNvSpPr/>
          <p:nvPr/>
        </p:nvSpPr>
        <p:spPr bwMode="auto">
          <a:xfrm>
            <a:off x="5064125" y="447649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5" name="Freeform 26"/>
          <p:cNvSpPr/>
          <p:nvPr/>
        </p:nvSpPr>
        <p:spPr bwMode="auto">
          <a:xfrm>
            <a:off x="746125" y="466541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6" name="Freeform 27"/>
          <p:cNvSpPr/>
          <p:nvPr/>
        </p:nvSpPr>
        <p:spPr bwMode="auto">
          <a:xfrm>
            <a:off x="2565400" y="336550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7" name="Freeform 28"/>
          <p:cNvSpPr/>
          <p:nvPr/>
        </p:nvSpPr>
        <p:spPr bwMode="auto">
          <a:xfrm>
            <a:off x="7718425" y="542423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8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699" name="Freeform 30"/>
          <p:cNvSpPr/>
          <p:nvPr/>
        </p:nvSpPr>
        <p:spPr bwMode="auto">
          <a:xfrm>
            <a:off x="-7938" y="450189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0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1" name="Oval 32"/>
          <p:cNvSpPr>
            <a:spLocks noChangeArrowheads="1"/>
          </p:cNvSpPr>
          <p:nvPr/>
        </p:nvSpPr>
        <p:spPr bwMode="auto">
          <a:xfrm>
            <a:off x="4084637" y="-138112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2" name="Oval 33"/>
          <p:cNvSpPr>
            <a:spLocks noChangeArrowheads="1"/>
          </p:cNvSpPr>
          <p:nvPr/>
        </p:nvSpPr>
        <p:spPr bwMode="auto">
          <a:xfrm>
            <a:off x="-4763" y="455111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3" name="Oval 34"/>
          <p:cNvSpPr>
            <a:spLocks noChangeArrowheads="1"/>
          </p:cNvSpPr>
          <p:nvPr/>
        </p:nvSpPr>
        <p:spPr bwMode="auto">
          <a:xfrm>
            <a:off x="9983787" y="1054100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4" name="Oval 35"/>
          <p:cNvSpPr>
            <a:spLocks noChangeArrowheads="1"/>
          </p:cNvSpPr>
          <p:nvPr/>
        </p:nvSpPr>
        <p:spPr bwMode="auto">
          <a:xfrm>
            <a:off x="8143875" y="693712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5" name="Oval 36"/>
          <p:cNvSpPr>
            <a:spLocks noChangeArrowheads="1"/>
          </p:cNvSpPr>
          <p:nvPr/>
        </p:nvSpPr>
        <p:spPr bwMode="auto">
          <a:xfrm>
            <a:off x="2252662" y="947738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6" name="Oval 37"/>
          <p:cNvSpPr>
            <a:spLocks noChangeArrowheads="1"/>
          </p:cNvSpPr>
          <p:nvPr/>
        </p:nvSpPr>
        <p:spPr bwMode="auto">
          <a:xfrm>
            <a:off x="2809875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7" name="Oval 38"/>
          <p:cNvSpPr>
            <a:spLocks noChangeArrowheads="1"/>
          </p:cNvSpPr>
          <p:nvPr/>
        </p:nvSpPr>
        <p:spPr bwMode="auto">
          <a:xfrm>
            <a:off x="230187" y="517525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8" name="Oval 39"/>
          <p:cNvSpPr>
            <a:spLocks noChangeArrowheads="1"/>
          </p:cNvSpPr>
          <p:nvPr/>
        </p:nvSpPr>
        <p:spPr bwMode="auto">
          <a:xfrm>
            <a:off x="9823450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09" name="Oval 40"/>
          <p:cNvSpPr>
            <a:spLocks noChangeArrowheads="1"/>
          </p:cNvSpPr>
          <p:nvPr/>
        </p:nvSpPr>
        <p:spPr bwMode="auto">
          <a:xfrm>
            <a:off x="2125662" y="-114300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10" name="Oval 41"/>
          <p:cNvSpPr>
            <a:spLocks noChangeArrowheads="1"/>
          </p:cNvSpPr>
          <p:nvPr/>
        </p:nvSpPr>
        <p:spPr bwMode="auto">
          <a:xfrm>
            <a:off x="1622425" y="2162175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11" name="Oval 42"/>
          <p:cNvSpPr>
            <a:spLocks noChangeArrowheads="1"/>
          </p:cNvSpPr>
          <p:nvPr/>
        </p:nvSpPr>
        <p:spPr bwMode="auto">
          <a:xfrm>
            <a:off x="8975725" y="480034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12" name="Oval 43"/>
          <p:cNvSpPr>
            <a:spLocks noChangeArrowheads="1"/>
          </p:cNvSpPr>
          <p:nvPr/>
        </p:nvSpPr>
        <p:spPr bwMode="auto">
          <a:xfrm>
            <a:off x="2379662" y="617829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13" name="Oval 44"/>
          <p:cNvSpPr>
            <a:spLocks noChangeArrowheads="1"/>
          </p:cNvSpPr>
          <p:nvPr/>
        </p:nvSpPr>
        <p:spPr bwMode="auto">
          <a:xfrm>
            <a:off x="746125" y="621163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14" name="矩形 47"/>
          <p:cNvSpPr/>
          <p:nvPr/>
        </p:nvSpPr>
        <p:spPr>
          <a:xfrm>
            <a:off x="330200" y="208883"/>
            <a:ext cx="11531600" cy="6440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9715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2" y="1634079"/>
            <a:ext cx="4945954" cy="6858000"/>
          </a:xfrm>
          <a:prstGeom prst="rect">
            <a:avLst/>
          </a:prstGeom>
        </p:spPr>
      </p:pic>
      <p:sp>
        <p:nvSpPr>
          <p:cNvPr id="1048715" name="矩形 4"/>
          <p:cNvSpPr/>
          <p:nvPr/>
        </p:nvSpPr>
        <p:spPr>
          <a:xfrm>
            <a:off x="1156878" y="2433178"/>
            <a:ext cx="3766092" cy="440978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8716" name="TextBox 1048715"/>
          <p:cNvSpPr txBox="1"/>
          <p:nvPr/>
        </p:nvSpPr>
        <p:spPr>
          <a:xfrm>
            <a:off x="5584825" y="212916"/>
            <a:ext cx="5980163" cy="6492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000">
                <a:solidFill>
                  <a:srgbClr val="9933FF"/>
                </a:solidFill>
              </a:rPr>
              <a:t>Предметом</a:t>
            </a:r>
            <a:r>
              <a:rPr lang="en-US" altLang="uk" sz="2000">
                <a:solidFill>
                  <a:srgbClr val="9933FF"/>
                </a:solidFill>
              </a:rPr>
              <a:t> </a:t>
            </a:r>
            <a:r>
              <a:rPr lang="uk" sz="2000">
                <a:solidFill>
                  <a:srgbClr val="9933FF"/>
                </a:solidFill>
              </a:rPr>
              <a:t>дослідження проєкту є</a:t>
            </a:r>
            <a:r>
              <a:rPr lang="en-US" altLang="uk" sz="2000">
                <a:solidFill>
                  <a:srgbClr val="9933FF"/>
                </a:solidFill>
              </a:rPr>
              <a:t>: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фізичні явища та процеси, що відбуваються під час приготування їжі та використання кухонних приладів.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Зокрема, у рамках дослідження розглядаються: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Теплові явища (теплопровідність, конвекція, випромінювання, зміна агрегатного стану речовин).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Механічні явища (робота ножа, тиск у каструлі, дія сили при нарізанні продуктів).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Гідродинаміка та газові закони (кипіння води, утворення пари, поведінка рідин).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Електромагнітні явища (принцип роботи мікрохвильової печі, електрочайника, індукційної плити).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Цей проєкт досліджує, як закони фізики проявляються у побуті та допомагають ефективніше користуватися кухонним обладнанням.</a:t>
            </a:r>
            <a:endParaRPr lang="ru-UA" sz="2000">
              <a:solidFill>
                <a:srgbClr val="000000"/>
              </a:solidFill>
            </a:endParaRPr>
          </a:p>
        </p:txBody>
      </p:sp>
      <p:pic>
        <p:nvPicPr>
          <p:cNvPr id="2097154" name="Рисунок 209715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151815" y="2409823"/>
            <a:ext cx="3778923" cy="44745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Freeform 5"/>
          <p:cNvSpPr/>
          <p:nvPr/>
        </p:nvSpPr>
        <p:spPr bwMode="auto">
          <a:xfrm>
            <a:off x="2855912" y="446722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18" name="Freeform 6"/>
          <p:cNvSpPr/>
          <p:nvPr/>
        </p:nvSpPr>
        <p:spPr bwMode="auto">
          <a:xfrm>
            <a:off x="7889875" y="1677989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19" name="Freeform 7"/>
          <p:cNvSpPr/>
          <p:nvPr/>
        </p:nvSpPr>
        <p:spPr bwMode="auto">
          <a:xfrm>
            <a:off x="4564062" y="960439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0" name="Freeform 8"/>
          <p:cNvSpPr/>
          <p:nvPr/>
        </p:nvSpPr>
        <p:spPr bwMode="auto">
          <a:xfrm>
            <a:off x="10418762" y="9526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1" name="Freeform 9"/>
          <p:cNvSpPr/>
          <p:nvPr/>
        </p:nvSpPr>
        <p:spPr bwMode="auto">
          <a:xfrm>
            <a:off x="1044575" y="317500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2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3" name="Oval 11"/>
          <p:cNvSpPr>
            <a:spLocks noChangeArrowheads="1"/>
          </p:cNvSpPr>
          <p:nvPr/>
        </p:nvSpPr>
        <p:spPr bwMode="auto">
          <a:xfrm>
            <a:off x="7656512" y="2854326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4" name="Oval 12"/>
          <p:cNvSpPr>
            <a:spLocks noChangeArrowheads="1"/>
          </p:cNvSpPr>
          <p:nvPr/>
        </p:nvSpPr>
        <p:spPr bwMode="auto">
          <a:xfrm>
            <a:off x="8291512" y="817564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5" name="Oval 13"/>
          <p:cNvSpPr>
            <a:spLocks noChangeArrowheads="1"/>
          </p:cNvSpPr>
          <p:nvPr/>
        </p:nvSpPr>
        <p:spPr bwMode="auto">
          <a:xfrm>
            <a:off x="8594725" y="545465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6" name="Freeform 14"/>
          <p:cNvSpPr/>
          <p:nvPr/>
        </p:nvSpPr>
        <p:spPr bwMode="auto">
          <a:xfrm>
            <a:off x="3675062" y="592139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7" name="Freeform 15"/>
          <p:cNvSpPr/>
          <p:nvPr/>
        </p:nvSpPr>
        <p:spPr bwMode="auto">
          <a:xfrm>
            <a:off x="352425" y="1416051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8" name="Freeform 16"/>
          <p:cNvSpPr/>
          <p:nvPr/>
        </p:nvSpPr>
        <p:spPr bwMode="auto">
          <a:xfrm>
            <a:off x="9336087" y="333851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29" name="Freeform 17"/>
          <p:cNvSpPr/>
          <p:nvPr/>
        </p:nvSpPr>
        <p:spPr bwMode="auto">
          <a:xfrm>
            <a:off x="7050087" y="462280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0" name="Freeform 18"/>
          <p:cNvSpPr/>
          <p:nvPr/>
        </p:nvSpPr>
        <p:spPr bwMode="auto">
          <a:xfrm>
            <a:off x="3994150" y="367506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1" name="Freeform 19"/>
          <p:cNvSpPr/>
          <p:nvPr/>
        </p:nvSpPr>
        <p:spPr bwMode="auto">
          <a:xfrm>
            <a:off x="5546725" y="360997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2" name="Freeform 20"/>
          <p:cNvSpPr/>
          <p:nvPr/>
        </p:nvSpPr>
        <p:spPr bwMode="auto">
          <a:xfrm>
            <a:off x="7562850" y="378936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3" name="Freeform 21"/>
          <p:cNvSpPr/>
          <p:nvPr/>
        </p:nvSpPr>
        <p:spPr bwMode="auto">
          <a:xfrm>
            <a:off x="4714875" y="455614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4" name="Freeform 22"/>
          <p:cNvSpPr/>
          <p:nvPr/>
        </p:nvSpPr>
        <p:spPr bwMode="auto">
          <a:xfrm>
            <a:off x="4740275" y="1084264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5" name="Freeform 23"/>
          <p:cNvSpPr/>
          <p:nvPr/>
        </p:nvSpPr>
        <p:spPr bwMode="auto">
          <a:xfrm>
            <a:off x="3330575" y="360997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6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7" name="Freeform 25"/>
          <p:cNvSpPr/>
          <p:nvPr/>
        </p:nvSpPr>
        <p:spPr bwMode="auto">
          <a:xfrm>
            <a:off x="5064125" y="362108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8" name="Freeform 26"/>
          <p:cNvSpPr/>
          <p:nvPr/>
        </p:nvSpPr>
        <p:spPr bwMode="auto">
          <a:xfrm>
            <a:off x="746125" y="381000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39" name="Freeform 27"/>
          <p:cNvSpPr/>
          <p:nvPr/>
        </p:nvSpPr>
        <p:spPr bwMode="auto">
          <a:xfrm>
            <a:off x="2565400" y="1250951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0" name="Freeform 28"/>
          <p:cNvSpPr/>
          <p:nvPr/>
        </p:nvSpPr>
        <p:spPr bwMode="auto">
          <a:xfrm>
            <a:off x="7718425" y="456882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1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2" name="Freeform 30"/>
          <p:cNvSpPr/>
          <p:nvPr/>
        </p:nvSpPr>
        <p:spPr bwMode="auto">
          <a:xfrm>
            <a:off x="-7938" y="364648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3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4" name="Oval 32"/>
          <p:cNvSpPr>
            <a:spLocks noChangeArrowheads="1"/>
          </p:cNvSpPr>
          <p:nvPr/>
        </p:nvSpPr>
        <p:spPr bwMode="auto">
          <a:xfrm>
            <a:off x="4084637" y="776289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5" name="Oval 33"/>
          <p:cNvSpPr>
            <a:spLocks noChangeArrowheads="1"/>
          </p:cNvSpPr>
          <p:nvPr/>
        </p:nvSpPr>
        <p:spPr bwMode="auto">
          <a:xfrm>
            <a:off x="-4763" y="369570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6" name="Oval 34"/>
          <p:cNvSpPr>
            <a:spLocks noChangeArrowheads="1"/>
          </p:cNvSpPr>
          <p:nvPr/>
        </p:nvSpPr>
        <p:spPr bwMode="auto">
          <a:xfrm>
            <a:off x="9983787" y="1968501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7" name="Oval 35"/>
          <p:cNvSpPr>
            <a:spLocks noChangeArrowheads="1"/>
          </p:cNvSpPr>
          <p:nvPr/>
        </p:nvSpPr>
        <p:spPr bwMode="auto">
          <a:xfrm>
            <a:off x="8143875" y="608171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8" name="Oval 36"/>
          <p:cNvSpPr>
            <a:spLocks noChangeArrowheads="1"/>
          </p:cNvSpPr>
          <p:nvPr/>
        </p:nvSpPr>
        <p:spPr bwMode="auto">
          <a:xfrm>
            <a:off x="2252662" y="1862139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49" name="Oval 37"/>
          <p:cNvSpPr>
            <a:spLocks noChangeArrowheads="1"/>
          </p:cNvSpPr>
          <p:nvPr/>
        </p:nvSpPr>
        <p:spPr bwMode="auto">
          <a:xfrm>
            <a:off x="2809875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50" name="Oval 38"/>
          <p:cNvSpPr>
            <a:spLocks noChangeArrowheads="1"/>
          </p:cNvSpPr>
          <p:nvPr/>
        </p:nvSpPr>
        <p:spPr bwMode="auto">
          <a:xfrm>
            <a:off x="230187" y="1431926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51" name="Oval 39"/>
          <p:cNvSpPr>
            <a:spLocks noChangeArrowheads="1"/>
          </p:cNvSpPr>
          <p:nvPr/>
        </p:nvSpPr>
        <p:spPr bwMode="auto">
          <a:xfrm>
            <a:off x="9823450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52" name="Oval 40"/>
          <p:cNvSpPr>
            <a:spLocks noChangeArrowheads="1"/>
          </p:cNvSpPr>
          <p:nvPr/>
        </p:nvSpPr>
        <p:spPr bwMode="auto">
          <a:xfrm>
            <a:off x="2125662" y="800101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53" name="Oval 41"/>
          <p:cNvSpPr>
            <a:spLocks noChangeArrowheads="1"/>
          </p:cNvSpPr>
          <p:nvPr/>
        </p:nvSpPr>
        <p:spPr bwMode="auto">
          <a:xfrm>
            <a:off x="1622425" y="3076576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54" name="Oval 42"/>
          <p:cNvSpPr>
            <a:spLocks noChangeArrowheads="1"/>
          </p:cNvSpPr>
          <p:nvPr/>
        </p:nvSpPr>
        <p:spPr bwMode="auto">
          <a:xfrm>
            <a:off x="8975725" y="394493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55" name="Oval 43"/>
          <p:cNvSpPr>
            <a:spLocks noChangeArrowheads="1"/>
          </p:cNvSpPr>
          <p:nvPr/>
        </p:nvSpPr>
        <p:spPr bwMode="auto">
          <a:xfrm>
            <a:off x="2379662" y="532288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56" name="Oval 44"/>
          <p:cNvSpPr>
            <a:spLocks noChangeArrowheads="1"/>
          </p:cNvSpPr>
          <p:nvPr/>
        </p:nvSpPr>
        <p:spPr bwMode="auto">
          <a:xfrm>
            <a:off x="746125" y="535622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57" name="矩形 47"/>
          <p:cNvSpPr/>
          <p:nvPr/>
        </p:nvSpPr>
        <p:spPr>
          <a:xfrm>
            <a:off x="39190" y="214477"/>
            <a:ext cx="7271743" cy="66589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8758" name="TextBox 1048757"/>
          <p:cNvSpPr txBox="1"/>
          <p:nvPr/>
        </p:nvSpPr>
        <p:spPr>
          <a:xfrm>
            <a:off x="59400" y="755031"/>
            <a:ext cx="7182775" cy="5273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000">
                <a:solidFill>
                  <a:srgbClr val="FF3399"/>
                </a:solidFill>
              </a:rPr>
              <a:t>Мета проєкту </a:t>
            </a:r>
            <a:r>
              <a:rPr lang="uk" sz="2000">
                <a:solidFill>
                  <a:srgbClr val="000000"/>
                </a:solidFill>
              </a:rPr>
              <a:t>– дослідити та пояснити фізичні явища, які відбуваються під час приготування їжі та використання кухонних приладів, а також продемонструвати, як закони фізики застосовуються в повсякденному житті.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FF3399"/>
                </a:solidFill>
              </a:rPr>
              <a:t>Завдання проєкту:</a:t>
            </a:r>
            <a:endParaRPr lang="ru-UA" sz="2000">
              <a:solidFill>
                <a:srgbClr val="FF3399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Виявити основні фізичні процеси, що відбуваються на кухні (теплопередача, випаровування, зміна агрегатного стану, тиск тощо).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Дослідити принципи роботи кухонних приладів з точки зору фізики.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Пояснити фізичні закономірності, що впливають на приготування їжі.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	•	Розвинути практичне застосування фізичних знань у побуті.</a:t>
            </a:r>
            <a:endParaRPr lang="ru-UA" sz="2000">
              <a:solidFill>
                <a:srgbClr val="000000"/>
              </a:solidFill>
            </a:endParaRPr>
          </a:p>
          <a:p>
            <a:r>
              <a:rPr lang="uk" sz="2000">
                <a:solidFill>
                  <a:srgbClr val="000000"/>
                </a:solidFill>
              </a:rPr>
              <a:t>Проєкт спрямований на те, щоб зробити вивчення фізики цікавішим та більш наочним, показавши її важливість у повсякденному житті.</a:t>
            </a:r>
            <a:endParaRPr lang="ru-UA"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Freeform 5"/>
          <p:cNvSpPr/>
          <p:nvPr/>
        </p:nvSpPr>
        <p:spPr bwMode="auto">
          <a:xfrm>
            <a:off x="2855912" y="532263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0" name="Freeform 6"/>
          <p:cNvSpPr/>
          <p:nvPr/>
        </p:nvSpPr>
        <p:spPr bwMode="auto">
          <a:xfrm>
            <a:off x="7889875" y="763588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1" name="Freeform 7"/>
          <p:cNvSpPr/>
          <p:nvPr/>
        </p:nvSpPr>
        <p:spPr bwMode="auto">
          <a:xfrm>
            <a:off x="4564062" y="46038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2" name="Freeform 8"/>
          <p:cNvSpPr/>
          <p:nvPr/>
        </p:nvSpPr>
        <p:spPr bwMode="auto">
          <a:xfrm>
            <a:off x="10418762" y="-904875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3" name="Freeform 9"/>
          <p:cNvSpPr/>
          <p:nvPr/>
        </p:nvSpPr>
        <p:spPr bwMode="auto">
          <a:xfrm>
            <a:off x="1044575" y="403041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4" name="Freeform 10"/>
          <p:cNvSpPr/>
          <p:nvPr/>
        </p:nvSpPr>
        <p:spPr bwMode="auto">
          <a:xfrm>
            <a:off x="7587911" y="2358773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5" name="Oval 12"/>
          <p:cNvSpPr>
            <a:spLocks noChangeArrowheads="1"/>
          </p:cNvSpPr>
          <p:nvPr/>
        </p:nvSpPr>
        <p:spPr bwMode="auto">
          <a:xfrm>
            <a:off x="8291512" y="-96837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6" name="Oval 13"/>
          <p:cNvSpPr>
            <a:spLocks noChangeArrowheads="1"/>
          </p:cNvSpPr>
          <p:nvPr/>
        </p:nvSpPr>
        <p:spPr bwMode="auto">
          <a:xfrm>
            <a:off x="8619786" y="5687508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7" name="Freeform 14"/>
          <p:cNvSpPr/>
          <p:nvPr/>
        </p:nvSpPr>
        <p:spPr bwMode="auto">
          <a:xfrm>
            <a:off x="3675062" y="-322262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8" name="Freeform 15"/>
          <p:cNvSpPr/>
          <p:nvPr/>
        </p:nvSpPr>
        <p:spPr bwMode="auto">
          <a:xfrm>
            <a:off x="352425" y="501650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69" name="Freeform 16"/>
          <p:cNvSpPr/>
          <p:nvPr/>
        </p:nvSpPr>
        <p:spPr bwMode="auto">
          <a:xfrm>
            <a:off x="9361148" y="3571371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0" name="Freeform 17"/>
          <p:cNvSpPr/>
          <p:nvPr/>
        </p:nvSpPr>
        <p:spPr bwMode="auto">
          <a:xfrm>
            <a:off x="7075148" y="4855658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1" name="Freeform 18"/>
          <p:cNvSpPr/>
          <p:nvPr/>
        </p:nvSpPr>
        <p:spPr bwMode="auto">
          <a:xfrm>
            <a:off x="3994150" y="453047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2" name="Freeform 19"/>
          <p:cNvSpPr/>
          <p:nvPr/>
        </p:nvSpPr>
        <p:spPr bwMode="auto">
          <a:xfrm>
            <a:off x="5546725" y="446538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3" name="Freeform 20"/>
          <p:cNvSpPr/>
          <p:nvPr/>
        </p:nvSpPr>
        <p:spPr bwMode="auto">
          <a:xfrm>
            <a:off x="7587911" y="4022221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4" name="Freeform 21"/>
          <p:cNvSpPr/>
          <p:nvPr/>
        </p:nvSpPr>
        <p:spPr bwMode="auto">
          <a:xfrm>
            <a:off x="4714875" y="-458787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5" name="Freeform 22"/>
          <p:cNvSpPr/>
          <p:nvPr/>
        </p:nvSpPr>
        <p:spPr bwMode="auto">
          <a:xfrm>
            <a:off x="4740275" y="169863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6" name="Freeform 23"/>
          <p:cNvSpPr/>
          <p:nvPr/>
        </p:nvSpPr>
        <p:spPr bwMode="auto">
          <a:xfrm>
            <a:off x="3330575" y="446538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7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8" name="Freeform 25"/>
          <p:cNvSpPr/>
          <p:nvPr/>
        </p:nvSpPr>
        <p:spPr bwMode="auto">
          <a:xfrm>
            <a:off x="5089186" y="3853946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79" name="Freeform 26"/>
          <p:cNvSpPr/>
          <p:nvPr/>
        </p:nvSpPr>
        <p:spPr bwMode="auto">
          <a:xfrm>
            <a:off x="746125" y="466541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0" name="Freeform 27"/>
          <p:cNvSpPr/>
          <p:nvPr/>
        </p:nvSpPr>
        <p:spPr bwMode="auto">
          <a:xfrm>
            <a:off x="2565400" y="336550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1" name="Freeform 28"/>
          <p:cNvSpPr/>
          <p:nvPr/>
        </p:nvSpPr>
        <p:spPr bwMode="auto">
          <a:xfrm>
            <a:off x="7743486" y="4801683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2" name="Freeform 29"/>
          <p:cNvSpPr/>
          <p:nvPr/>
        </p:nvSpPr>
        <p:spPr bwMode="auto">
          <a:xfrm>
            <a:off x="9521486" y="1563436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3" name="Freeform 30"/>
          <p:cNvSpPr/>
          <p:nvPr/>
        </p:nvSpPr>
        <p:spPr bwMode="auto">
          <a:xfrm>
            <a:off x="-7938" y="450189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4" name="Freeform 31"/>
          <p:cNvSpPr/>
          <p:nvPr/>
        </p:nvSpPr>
        <p:spPr bwMode="auto">
          <a:xfrm>
            <a:off x="7670461" y="1838073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5" name="Oval 32"/>
          <p:cNvSpPr>
            <a:spLocks noChangeArrowheads="1"/>
          </p:cNvSpPr>
          <p:nvPr/>
        </p:nvSpPr>
        <p:spPr bwMode="auto">
          <a:xfrm>
            <a:off x="4084637" y="-138112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6" name="Oval 33"/>
          <p:cNvSpPr>
            <a:spLocks noChangeArrowheads="1"/>
          </p:cNvSpPr>
          <p:nvPr/>
        </p:nvSpPr>
        <p:spPr bwMode="auto">
          <a:xfrm>
            <a:off x="-4763" y="455111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7" name="Oval 34"/>
          <p:cNvSpPr>
            <a:spLocks noChangeArrowheads="1"/>
          </p:cNvSpPr>
          <p:nvPr/>
        </p:nvSpPr>
        <p:spPr bwMode="auto">
          <a:xfrm>
            <a:off x="9983787" y="1054100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8" name="Oval 35"/>
          <p:cNvSpPr>
            <a:spLocks noChangeArrowheads="1"/>
          </p:cNvSpPr>
          <p:nvPr/>
        </p:nvSpPr>
        <p:spPr bwMode="auto">
          <a:xfrm>
            <a:off x="8143875" y="693712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89" name="Oval 36"/>
          <p:cNvSpPr>
            <a:spLocks noChangeArrowheads="1"/>
          </p:cNvSpPr>
          <p:nvPr/>
        </p:nvSpPr>
        <p:spPr bwMode="auto">
          <a:xfrm>
            <a:off x="2252662" y="947738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0" name="Oval 37"/>
          <p:cNvSpPr>
            <a:spLocks noChangeArrowheads="1"/>
          </p:cNvSpPr>
          <p:nvPr/>
        </p:nvSpPr>
        <p:spPr bwMode="auto">
          <a:xfrm>
            <a:off x="2809875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1" name="Oval 38"/>
          <p:cNvSpPr>
            <a:spLocks noChangeArrowheads="1"/>
          </p:cNvSpPr>
          <p:nvPr/>
        </p:nvSpPr>
        <p:spPr bwMode="auto">
          <a:xfrm>
            <a:off x="230187" y="517525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2" name="Oval 39"/>
          <p:cNvSpPr>
            <a:spLocks noChangeArrowheads="1"/>
          </p:cNvSpPr>
          <p:nvPr/>
        </p:nvSpPr>
        <p:spPr bwMode="auto">
          <a:xfrm>
            <a:off x="9823450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3" name="Oval 40"/>
          <p:cNvSpPr>
            <a:spLocks noChangeArrowheads="1"/>
          </p:cNvSpPr>
          <p:nvPr/>
        </p:nvSpPr>
        <p:spPr bwMode="auto">
          <a:xfrm>
            <a:off x="2125662" y="-114300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4" name="Oval 41"/>
          <p:cNvSpPr>
            <a:spLocks noChangeArrowheads="1"/>
          </p:cNvSpPr>
          <p:nvPr/>
        </p:nvSpPr>
        <p:spPr bwMode="auto">
          <a:xfrm>
            <a:off x="1622425" y="2162175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5" name="Oval 42"/>
          <p:cNvSpPr>
            <a:spLocks noChangeArrowheads="1"/>
          </p:cNvSpPr>
          <p:nvPr/>
        </p:nvSpPr>
        <p:spPr bwMode="auto">
          <a:xfrm>
            <a:off x="9000786" y="4177796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6" name="Oval 43"/>
          <p:cNvSpPr>
            <a:spLocks noChangeArrowheads="1"/>
          </p:cNvSpPr>
          <p:nvPr/>
        </p:nvSpPr>
        <p:spPr bwMode="auto">
          <a:xfrm>
            <a:off x="2379662" y="617829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7" name="Oval 44"/>
          <p:cNvSpPr>
            <a:spLocks noChangeArrowheads="1"/>
          </p:cNvSpPr>
          <p:nvPr/>
        </p:nvSpPr>
        <p:spPr bwMode="auto">
          <a:xfrm>
            <a:off x="746125" y="621163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798" name="矩形 47"/>
          <p:cNvSpPr/>
          <p:nvPr/>
        </p:nvSpPr>
        <p:spPr>
          <a:xfrm>
            <a:off x="330200" y="208883"/>
            <a:ext cx="11531600" cy="6440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97155" name="Рисунок 209715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26433" y="289091"/>
            <a:ext cx="5256245" cy="6414669"/>
          </a:xfrm>
          <a:prstGeom prst="rect">
            <a:avLst/>
          </a:prstGeom>
        </p:spPr>
      </p:pic>
      <p:sp>
        <p:nvSpPr>
          <p:cNvPr id="1048799" name="TextBox 1048798"/>
          <p:cNvSpPr txBox="1"/>
          <p:nvPr/>
        </p:nvSpPr>
        <p:spPr>
          <a:xfrm>
            <a:off x="5735776" y="2409732"/>
            <a:ext cx="6612571" cy="4358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400">
                <a:solidFill>
                  <a:srgbClr val="000000"/>
                </a:solidFill>
              </a:rPr>
              <a:t>У сучасному світі значення фізики надзвичайно велике, адже вона лежить в основі природознавства, а значить і всього життя. Фізика має незвичайну властивість: природа, побут, техніка і все, що нас оточує, підпорядковане єдиним законам походження і розвитку - законам фізики. Вивчаючи найпростіші явища можна вивести загальні закони. Багато фізичних закономірностей можна отримати з власних спостережень.</a:t>
            </a:r>
            <a:endParaRPr lang="ru-UA" sz="2400">
              <a:solidFill>
                <a:srgbClr val="000000"/>
              </a:solidFill>
            </a:endParaRPr>
          </a:p>
          <a:p>
            <a:endParaRPr lang="ru-UA" sz="2400">
              <a:solidFill>
                <a:srgbClr val="000000"/>
              </a:solidFill>
            </a:endParaRPr>
          </a:p>
        </p:txBody>
      </p:sp>
      <p:sp>
        <p:nvSpPr>
          <p:cNvPr id="1048800" name="TextBox 1048799"/>
          <p:cNvSpPr txBox="1"/>
          <p:nvPr/>
        </p:nvSpPr>
        <p:spPr>
          <a:xfrm>
            <a:off x="5765256" y="293753"/>
            <a:ext cx="6322286" cy="18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400">
                <a:solidFill>
                  <a:srgbClr val="000000"/>
                </a:solidFill>
              </a:rPr>
              <a:t>Кухня – це місце, де фізичні явища оточують нас на кожному кроці. Від приготування їжі до роботи побутових приладів – усі ці процеси підпорядковуються законам фізики.</a:t>
            </a:r>
            <a:endParaRPr lang="ru-U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Freeform 5"/>
          <p:cNvSpPr/>
          <p:nvPr/>
        </p:nvSpPr>
        <p:spPr bwMode="auto">
          <a:xfrm>
            <a:off x="2855912" y="532263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02" name="Freeform 6"/>
          <p:cNvSpPr/>
          <p:nvPr/>
        </p:nvSpPr>
        <p:spPr bwMode="auto">
          <a:xfrm>
            <a:off x="7889875" y="763588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03" name="Freeform 7"/>
          <p:cNvSpPr/>
          <p:nvPr/>
        </p:nvSpPr>
        <p:spPr bwMode="auto">
          <a:xfrm>
            <a:off x="4564062" y="46038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04" name="Freeform 8"/>
          <p:cNvSpPr/>
          <p:nvPr/>
        </p:nvSpPr>
        <p:spPr bwMode="auto">
          <a:xfrm>
            <a:off x="10418762" y="-904875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05" name="Freeform 9"/>
          <p:cNvSpPr/>
          <p:nvPr/>
        </p:nvSpPr>
        <p:spPr bwMode="auto">
          <a:xfrm>
            <a:off x="1044575" y="403041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06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07" name="Oval 11"/>
          <p:cNvSpPr>
            <a:spLocks noChangeArrowheads="1"/>
          </p:cNvSpPr>
          <p:nvPr/>
        </p:nvSpPr>
        <p:spPr bwMode="auto">
          <a:xfrm>
            <a:off x="7656512" y="1939925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08" name="Oval 12"/>
          <p:cNvSpPr>
            <a:spLocks noChangeArrowheads="1"/>
          </p:cNvSpPr>
          <p:nvPr/>
        </p:nvSpPr>
        <p:spPr bwMode="auto">
          <a:xfrm>
            <a:off x="8291512" y="-96837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09" name="Oval 13"/>
          <p:cNvSpPr>
            <a:spLocks noChangeArrowheads="1"/>
          </p:cNvSpPr>
          <p:nvPr/>
        </p:nvSpPr>
        <p:spPr bwMode="auto">
          <a:xfrm>
            <a:off x="8594725" y="631006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0" name="Freeform 14"/>
          <p:cNvSpPr/>
          <p:nvPr/>
        </p:nvSpPr>
        <p:spPr bwMode="auto">
          <a:xfrm>
            <a:off x="3675062" y="-322262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1" name="Freeform 15"/>
          <p:cNvSpPr/>
          <p:nvPr/>
        </p:nvSpPr>
        <p:spPr bwMode="auto">
          <a:xfrm>
            <a:off x="352425" y="501650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2" name="Freeform 16"/>
          <p:cNvSpPr/>
          <p:nvPr/>
        </p:nvSpPr>
        <p:spPr bwMode="auto">
          <a:xfrm>
            <a:off x="9336087" y="419392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3" name="Freeform 17"/>
          <p:cNvSpPr/>
          <p:nvPr/>
        </p:nvSpPr>
        <p:spPr bwMode="auto">
          <a:xfrm>
            <a:off x="7050087" y="547821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4" name="Freeform 18"/>
          <p:cNvSpPr/>
          <p:nvPr/>
        </p:nvSpPr>
        <p:spPr bwMode="auto">
          <a:xfrm>
            <a:off x="3994150" y="453047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5" name="Freeform 19"/>
          <p:cNvSpPr/>
          <p:nvPr/>
        </p:nvSpPr>
        <p:spPr bwMode="auto">
          <a:xfrm>
            <a:off x="5546725" y="446538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6" name="Freeform 20"/>
          <p:cNvSpPr/>
          <p:nvPr/>
        </p:nvSpPr>
        <p:spPr bwMode="auto">
          <a:xfrm>
            <a:off x="7562850" y="464477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7" name="Freeform 21"/>
          <p:cNvSpPr/>
          <p:nvPr/>
        </p:nvSpPr>
        <p:spPr bwMode="auto">
          <a:xfrm>
            <a:off x="4714875" y="-458787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8" name="Freeform 22"/>
          <p:cNvSpPr/>
          <p:nvPr/>
        </p:nvSpPr>
        <p:spPr bwMode="auto">
          <a:xfrm>
            <a:off x="4740275" y="169863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19" name="Freeform 23"/>
          <p:cNvSpPr/>
          <p:nvPr/>
        </p:nvSpPr>
        <p:spPr bwMode="auto">
          <a:xfrm>
            <a:off x="3330575" y="446538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0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1" name="Freeform 25"/>
          <p:cNvSpPr/>
          <p:nvPr/>
        </p:nvSpPr>
        <p:spPr bwMode="auto">
          <a:xfrm>
            <a:off x="5064125" y="447649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2" name="Freeform 26"/>
          <p:cNvSpPr/>
          <p:nvPr/>
        </p:nvSpPr>
        <p:spPr bwMode="auto">
          <a:xfrm>
            <a:off x="746125" y="466541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3" name="Freeform 27"/>
          <p:cNvSpPr/>
          <p:nvPr/>
        </p:nvSpPr>
        <p:spPr bwMode="auto">
          <a:xfrm>
            <a:off x="2565400" y="336550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4" name="Freeform 28"/>
          <p:cNvSpPr/>
          <p:nvPr/>
        </p:nvSpPr>
        <p:spPr bwMode="auto">
          <a:xfrm>
            <a:off x="7718425" y="542423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5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6" name="Freeform 30"/>
          <p:cNvSpPr/>
          <p:nvPr/>
        </p:nvSpPr>
        <p:spPr bwMode="auto">
          <a:xfrm>
            <a:off x="-7938" y="450189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7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8" name="Oval 32"/>
          <p:cNvSpPr>
            <a:spLocks noChangeArrowheads="1"/>
          </p:cNvSpPr>
          <p:nvPr/>
        </p:nvSpPr>
        <p:spPr bwMode="auto">
          <a:xfrm>
            <a:off x="4084637" y="-138112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29" name="Oval 33"/>
          <p:cNvSpPr>
            <a:spLocks noChangeArrowheads="1"/>
          </p:cNvSpPr>
          <p:nvPr/>
        </p:nvSpPr>
        <p:spPr bwMode="auto">
          <a:xfrm>
            <a:off x="-4763" y="455111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0" name="Oval 34"/>
          <p:cNvSpPr>
            <a:spLocks noChangeArrowheads="1"/>
          </p:cNvSpPr>
          <p:nvPr/>
        </p:nvSpPr>
        <p:spPr bwMode="auto">
          <a:xfrm>
            <a:off x="9983787" y="1054100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1" name="Oval 35"/>
          <p:cNvSpPr>
            <a:spLocks noChangeArrowheads="1"/>
          </p:cNvSpPr>
          <p:nvPr/>
        </p:nvSpPr>
        <p:spPr bwMode="auto">
          <a:xfrm>
            <a:off x="8143875" y="693712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2" name="Oval 36"/>
          <p:cNvSpPr>
            <a:spLocks noChangeArrowheads="1"/>
          </p:cNvSpPr>
          <p:nvPr/>
        </p:nvSpPr>
        <p:spPr bwMode="auto">
          <a:xfrm>
            <a:off x="2252662" y="947738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3" name="Oval 37"/>
          <p:cNvSpPr>
            <a:spLocks noChangeArrowheads="1"/>
          </p:cNvSpPr>
          <p:nvPr/>
        </p:nvSpPr>
        <p:spPr bwMode="auto">
          <a:xfrm>
            <a:off x="2809875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4" name="Oval 38"/>
          <p:cNvSpPr>
            <a:spLocks noChangeArrowheads="1"/>
          </p:cNvSpPr>
          <p:nvPr/>
        </p:nvSpPr>
        <p:spPr bwMode="auto">
          <a:xfrm>
            <a:off x="230187" y="517525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5" name="Oval 39"/>
          <p:cNvSpPr>
            <a:spLocks noChangeArrowheads="1"/>
          </p:cNvSpPr>
          <p:nvPr/>
        </p:nvSpPr>
        <p:spPr bwMode="auto">
          <a:xfrm>
            <a:off x="9823450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6" name="Oval 40"/>
          <p:cNvSpPr>
            <a:spLocks noChangeArrowheads="1"/>
          </p:cNvSpPr>
          <p:nvPr/>
        </p:nvSpPr>
        <p:spPr bwMode="auto">
          <a:xfrm>
            <a:off x="2125662" y="-114300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7" name="Oval 41"/>
          <p:cNvSpPr>
            <a:spLocks noChangeArrowheads="1"/>
          </p:cNvSpPr>
          <p:nvPr/>
        </p:nvSpPr>
        <p:spPr bwMode="auto">
          <a:xfrm>
            <a:off x="1622425" y="2162175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8" name="Oval 42"/>
          <p:cNvSpPr>
            <a:spLocks noChangeArrowheads="1"/>
          </p:cNvSpPr>
          <p:nvPr/>
        </p:nvSpPr>
        <p:spPr bwMode="auto">
          <a:xfrm>
            <a:off x="8975725" y="480034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39" name="Oval 43"/>
          <p:cNvSpPr>
            <a:spLocks noChangeArrowheads="1"/>
          </p:cNvSpPr>
          <p:nvPr/>
        </p:nvSpPr>
        <p:spPr bwMode="auto">
          <a:xfrm>
            <a:off x="2379662" y="617829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40" name="Oval 44"/>
          <p:cNvSpPr>
            <a:spLocks noChangeArrowheads="1"/>
          </p:cNvSpPr>
          <p:nvPr/>
        </p:nvSpPr>
        <p:spPr bwMode="auto">
          <a:xfrm>
            <a:off x="746125" y="621163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41" name="矩形 47"/>
          <p:cNvSpPr/>
          <p:nvPr/>
        </p:nvSpPr>
        <p:spPr>
          <a:xfrm>
            <a:off x="330200" y="208883"/>
            <a:ext cx="11531600" cy="6440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8842" name="TextBox 1048841"/>
          <p:cNvSpPr txBox="1"/>
          <p:nvPr/>
        </p:nvSpPr>
        <p:spPr>
          <a:xfrm>
            <a:off x="676274" y="491648"/>
            <a:ext cx="5202612" cy="929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3399FF"/>
                </a:solidFill>
              </a:rPr>
              <a:t>Теплові явища на кухні.</a:t>
            </a:r>
            <a:endParaRPr lang="ru-UA" sz="2800">
              <a:solidFill>
                <a:srgbClr val="3399FF"/>
              </a:solidFill>
            </a:endParaRPr>
          </a:p>
          <a:p>
            <a:endParaRPr lang="ru-UA" sz="2800">
              <a:solidFill>
                <a:srgbClr val="3399FF"/>
              </a:solidFill>
            </a:endParaRPr>
          </a:p>
        </p:txBody>
      </p:sp>
      <p:sp>
        <p:nvSpPr>
          <p:cNvPr id="1048843" name="TextBox 1048842"/>
          <p:cNvSpPr txBox="1"/>
          <p:nvPr/>
        </p:nvSpPr>
        <p:spPr>
          <a:xfrm>
            <a:off x="371772" y="995362"/>
            <a:ext cx="4995265" cy="5539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000000"/>
                </a:solidFill>
              </a:rPr>
              <a:t>Теплові явища - це явища, пов'язані з нагріванням або охолодженням тіл, зі зміною температури. 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До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т</a:t>
            </a:r>
            <a:r>
              <a:rPr lang="uk" sz="2800">
                <a:solidFill>
                  <a:srgbClr val="000000"/>
                </a:solidFill>
              </a:rPr>
              <a:t>еплових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sz="2800">
                <a:solidFill>
                  <a:srgbClr val="000000"/>
                </a:solidFill>
              </a:rPr>
              <a:t>явищ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належать</a:t>
            </a:r>
            <a:r>
              <a:rPr lang="uk" sz="2800">
                <a:solidFill>
                  <a:srgbClr val="000000"/>
                </a:solidFill>
              </a:rPr>
              <a:t>: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Випаровування води під час кипіння.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Теплопровідність посуду (металевий нагрівається швидше за керамічний).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Конвекція в каструлі або духовці.</a:t>
            </a:r>
            <a:endParaRPr lang="ru-UA" sz="2800">
              <a:solidFill>
                <a:srgbClr val="000000"/>
              </a:solidFill>
            </a:endParaRPr>
          </a:p>
        </p:txBody>
      </p:sp>
      <p:pic>
        <p:nvPicPr>
          <p:cNvPr id="2097156" name="Рисунок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953739" y="427602"/>
            <a:ext cx="2689033" cy="2491946"/>
          </a:xfrm>
          <a:prstGeom prst="rect">
            <a:avLst/>
          </a:prstGeom>
        </p:spPr>
      </p:pic>
      <p:pic>
        <p:nvPicPr>
          <p:cNvPr id="2097157" name="Рисунок 209715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169399" y="609325"/>
            <a:ext cx="2599322" cy="2261669"/>
          </a:xfrm>
          <a:prstGeom prst="rect">
            <a:avLst/>
          </a:prstGeom>
        </p:spPr>
      </p:pic>
      <p:pic>
        <p:nvPicPr>
          <p:cNvPr id="2097158" name="Рисунок 209715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67426" y="3364632"/>
            <a:ext cx="5883739" cy="27333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Freeform 5"/>
          <p:cNvSpPr/>
          <p:nvPr/>
        </p:nvSpPr>
        <p:spPr bwMode="auto">
          <a:xfrm>
            <a:off x="2855912" y="532263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45" name="Freeform 6"/>
          <p:cNvSpPr/>
          <p:nvPr/>
        </p:nvSpPr>
        <p:spPr bwMode="auto">
          <a:xfrm>
            <a:off x="7889875" y="763588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46" name="Freeform 7"/>
          <p:cNvSpPr/>
          <p:nvPr/>
        </p:nvSpPr>
        <p:spPr bwMode="auto">
          <a:xfrm>
            <a:off x="4564062" y="46038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47" name="Freeform 8"/>
          <p:cNvSpPr/>
          <p:nvPr/>
        </p:nvSpPr>
        <p:spPr bwMode="auto">
          <a:xfrm>
            <a:off x="10418762" y="-904875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48" name="Freeform 9"/>
          <p:cNvSpPr/>
          <p:nvPr/>
        </p:nvSpPr>
        <p:spPr bwMode="auto">
          <a:xfrm>
            <a:off x="1044575" y="403041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49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0" name="Oval 11"/>
          <p:cNvSpPr>
            <a:spLocks noChangeArrowheads="1"/>
          </p:cNvSpPr>
          <p:nvPr/>
        </p:nvSpPr>
        <p:spPr bwMode="auto">
          <a:xfrm>
            <a:off x="7656512" y="1939925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1" name="Oval 12"/>
          <p:cNvSpPr>
            <a:spLocks noChangeArrowheads="1"/>
          </p:cNvSpPr>
          <p:nvPr/>
        </p:nvSpPr>
        <p:spPr bwMode="auto">
          <a:xfrm>
            <a:off x="8291512" y="-96837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2" name="Oval 13"/>
          <p:cNvSpPr>
            <a:spLocks noChangeArrowheads="1"/>
          </p:cNvSpPr>
          <p:nvPr/>
        </p:nvSpPr>
        <p:spPr bwMode="auto">
          <a:xfrm>
            <a:off x="8594725" y="631006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3" name="Freeform 14"/>
          <p:cNvSpPr/>
          <p:nvPr/>
        </p:nvSpPr>
        <p:spPr bwMode="auto">
          <a:xfrm>
            <a:off x="3675062" y="-322262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4" name="Freeform 15"/>
          <p:cNvSpPr/>
          <p:nvPr/>
        </p:nvSpPr>
        <p:spPr bwMode="auto">
          <a:xfrm>
            <a:off x="352425" y="501650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5" name="Freeform 16"/>
          <p:cNvSpPr/>
          <p:nvPr/>
        </p:nvSpPr>
        <p:spPr bwMode="auto">
          <a:xfrm>
            <a:off x="9336087" y="419392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6" name="Freeform 17"/>
          <p:cNvSpPr/>
          <p:nvPr/>
        </p:nvSpPr>
        <p:spPr bwMode="auto">
          <a:xfrm>
            <a:off x="7050087" y="547821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7" name="Freeform 18"/>
          <p:cNvSpPr/>
          <p:nvPr/>
        </p:nvSpPr>
        <p:spPr bwMode="auto">
          <a:xfrm>
            <a:off x="3994150" y="453047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8" name="Freeform 19"/>
          <p:cNvSpPr/>
          <p:nvPr/>
        </p:nvSpPr>
        <p:spPr bwMode="auto">
          <a:xfrm>
            <a:off x="5546725" y="446538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59" name="Freeform 20"/>
          <p:cNvSpPr/>
          <p:nvPr/>
        </p:nvSpPr>
        <p:spPr bwMode="auto">
          <a:xfrm>
            <a:off x="7562850" y="464477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0" name="Freeform 21"/>
          <p:cNvSpPr/>
          <p:nvPr/>
        </p:nvSpPr>
        <p:spPr bwMode="auto">
          <a:xfrm>
            <a:off x="4714875" y="-458787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1" name="Freeform 22"/>
          <p:cNvSpPr/>
          <p:nvPr/>
        </p:nvSpPr>
        <p:spPr bwMode="auto">
          <a:xfrm>
            <a:off x="4740275" y="169863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2" name="Freeform 23"/>
          <p:cNvSpPr/>
          <p:nvPr/>
        </p:nvSpPr>
        <p:spPr bwMode="auto">
          <a:xfrm>
            <a:off x="3330575" y="446538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3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4" name="Freeform 25"/>
          <p:cNvSpPr/>
          <p:nvPr/>
        </p:nvSpPr>
        <p:spPr bwMode="auto">
          <a:xfrm>
            <a:off x="5064125" y="447649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5" name="Freeform 26"/>
          <p:cNvSpPr/>
          <p:nvPr/>
        </p:nvSpPr>
        <p:spPr bwMode="auto">
          <a:xfrm>
            <a:off x="746125" y="466541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6" name="Freeform 27"/>
          <p:cNvSpPr/>
          <p:nvPr/>
        </p:nvSpPr>
        <p:spPr bwMode="auto">
          <a:xfrm>
            <a:off x="2565400" y="336550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7" name="Freeform 28"/>
          <p:cNvSpPr/>
          <p:nvPr/>
        </p:nvSpPr>
        <p:spPr bwMode="auto">
          <a:xfrm>
            <a:off x="7718425" y="542423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8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69" name="Freeform 30"/>
          <p:cNvSpPr/>
          <p:nvPr/>
        </p:nvSpPr>
        <p:spPr bwMode="auto">
          <a:xfrm>
            <a:off x="-7938" y="450189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0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1" name="Oval 32"/>
          <p:cNvSpPr>
            <a:spLocks noChangeArrowheads="1"/>
          </p:cNvSpPr>
          <p:nvPr/>
        </p:nvSpPr>
        <p:spPr bwMode="auto">
          <a:xfrm>
            <a:off x="4084637" y="-138112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2" name="Oval 33"/>
          <p:cNvSpPr>
            <a:spLocks noChangeArrowheads="1"/>
          </p:cNvSpPr>
          <p:nvPr/>
        </p:nvSpPr>
        <p:spPr bwMode="auto">
          <a:xfrm>
            <a:off x="-4763" y="455111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3" name="Oval 34"/>
          <p:cNvSpPr>
            <a:spLocks noChangeArrowheads="1"/>
          </p:cNvSpPr>
          <p:nvPr/>
        </p:nvSpPr>
        <p:spPr bwMode="auto">
          <a:xfrm>
            <a:off x="9983787" y="1054100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4" name="Oval 35"/>
          <p:cNvSpPr>
            <a:spLocks noChangeArrowheads="1"/>
          </p:cNvSpPr>
          <p:nvPr/>
        </p:nvSpPr>
        <p:spPr bwMode="auto">
          <a:xfrm>
            <a:off x="8143875" y="693712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5" name="Oval 36"/>
          <p:cNvSpPr>
            <a:spLocks noChangeArrowheads="1"/>
          </p:cNvSpPr>
          <p:nvPr/>
        </p:nvSpPr>
        <p:spPr bwMode="auto">
          <a:xfrm>
            <a:off x="2252662" y="947738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6" name="Oval 37"/>
          <p:cNvSpPr>
            <a:spLocks noChangeArrowheads="1"/>
          </p:cNvSpPr>
          <p:nvPr/>
        </p:nvSpPr>
        <p:spPr bwMode="auto">
          <a:xfrm>
            <a:off x="2809875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7" name="Oval 38"/>
          <p:cNvSpPr>
            <a:spLocks noChangeArrowheads="1"/>
          </p:cNvSpPr>
          <p:nvPr/>
        </p:nvSpPr>
        <p:spPr bwMode="auto">
          <a:xfrm>
            <a:off x="230187" y="517525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8" name="Oval 39"/>
          <p:cNvSpPr>
            <a:spLocks noChangeArrowheads="1"/>
          </p:cNvSpPr>
          <p:nvPr/>
        </p:nvSpPr>
        <p:spPr bwMode="auto">
          <a:xfrm>
            <a:off x="9823450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79" name="Oval 40"/>
          <p:cNvSpPr>
            <a:spLocks noChangeArrowheads="1"/>
          </p:cNvSpPr>
          <p:nvPr/>
        </p:nvSpPr>
        <p:spPr bwMode="auto">
          <a:xfrm>
            <a:off x="2125662" y="-114300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80" name="Oval 41"/>
          <p:cNvSpPr>
            <a:spLocks noChangeArrowheads="1"/>
          </p:cNvSpPr>
          <p:nvPr/>
        </p:nvSpPr>
        <p:spPr bwMode="auto">
          <a:xfrm>
            <a:off x="1622425" y="2162175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81" name="Oval 42"/>
          <p:cNvSpPr>
            <a:spLocks noChangeArrowheads="1"/>
          </p:cNvSpPr>
          <p:nvPr/>
        </p:nvSpPr>
        <p:spPr bwMode="auto">
          <a:xfrm>
            <a:off x="8975725" y="480034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82" name="Oval 43"/>
          <p:cNvSpPr>
            <a:spLocks noChangeArrowheads="1"/>
          </p:cNvSpPr>
          <p:nvPr/>
        </p:nvSpPr>
        <p:spPr bwMode="auto">
          <a:xfrm>
            <a:off x="2379662" y="617829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83" name="Oval 44"/>
          <p:cNvSpPr>
            <a:spLocks noChangeArrowheads="1"/>
          </p:cNvSpPr>
          <p:nvPr/>
        </p:nvSpPr>
        <p:spPr bwMode="auto">
          <a:xfrm>
            <a:off x="746125" y="621163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84" name="矩形 47"/>
          <p:cNvSpPr/>
          <p:nvPr/>
        </p:nvSpPr>
        <p:spPr>
          <a:xfrm>
            <a:off x="330200" y="208883"/>
            <a:ext cx="11531600" cy="6440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8885" name="椭圆 53"/>
          <p:cNvSpPr/>
          <p:nvPr/>
        </p:nvSpPr>
        <p:spPr>
          <a:xfrm>
            <a:off x="4100394" y="2012156"/>
            <a:ext cx="1279525" cy="12795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8886" name="椭圆 54"/>
          <p:cNvSpPr/>
          <p:nvPr/>
        </p:nvSpPr>
        <p:spPr>
          <a:xfrm>
            <a:off x="9486213" y="2012156"/>
            <a:ext cx="1279525" cy="12795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8887" name="矩形 61"/>
          <p:cNvSpPr/>
          <p:nvPr/>
        </p:nvSpPr>
        <p:spPr>
          <a:xfrm>
            <a:off x="3491683" y="4234126"/>
            <a:ext cx="2509524" cy="85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This Presentation template for the rice husk designer pencil demo works, focusing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145730" name="直接连接符 62"/>
          <p:cNvCxnSpPr>
            <a:cxnSpLocks/>
          </p:cNvCxnSpPr>
          <p:nvPr/>
        </p:nvCxnSpPr>
        <p:spPr>
          <a:xfrm>
            <a:off x="4557759" y="4102742"/>
            <a:ext cx="3773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8" name="矩形 65"/>
          <p:cNvSpPr/>
          <p:nvPr/>
        </p:nvSpPr>
        <p:spPr>
          <a:xfrm>
            <a:off x="8907454" y="4234126"/>
            <a:ext cx="2509524" cy="85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This Presentation template for the rice husk designer pencil demo works, focusing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145731" name="直接连接符 66"/>
          <p:cNvCxnSpPr>
            <a:cxnSpLocks/>
          </p:cNvCxnSpPr>
          <p:nvPr/>
        </p:nvCxnSpPr>
        <p:spPr>
          <a:xfrm>
            <a:off x="9973530" y="4102742"/>
            <a:ext cx="3773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9" name="矩形 68"/>
          <p:cNvSpPr/>
          <p:nvPr/>
        </p:nvSpPr>
        <p:spPr>
          <a:xfrm>
            <a:off x="3561785" y="3565467"/>
            <a:ext cx="24250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Add Your Title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48890" name="矩形 69"/>
          <p:cNvSpPr/>
          <p:nvPr/>
        </p:nvSpPr>
        <p:spPr>
          <a:xfrm>
            <a:off x="8949714" y="3565467"/>
            <a:ext cx="24250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Add Your Title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48891" name="TextBox 1048890"/>
          <p:cNvSpPr txBox="1"/>
          <p:nvPr/>
        </p:nvSpPr>
        <p:spPr>
          <a:xfrm>
            <a:off x="6452434" y="3372042"/>
            <a:ext cx="5688892" cy="21869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000000"/>
                </a:solidFill>
              </a:rPr>
              <a:t>До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механічних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явищ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належать</a:t>
            </a:r>
            <a:r>
              <a:rPr lang="en-US" altLang="uk" sz="2800">
                <a:solidFill>
                  <a:srgbClr val="000000"/>
                </a:solidFill>
              </a:rPr>
              <a:t>: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Робота ножа (вплив сили та тиску).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Замішування тіста – приклад деформації матеріалів.</a:t>
            </a:r>
            <a:endParaRPr lang="ru-UA" sz="2800">
              <a:solidFill>
                <a:srgbClr val="000000"/>
              </a:solidFill>
            </a:endParaRPr>
          </a:p>
        </p:txBody>
      </p:sp>
      <p:pic>
        <p:nvPicPr>
          <p:cNvPr id="2097159" name="Рисунок 209715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2" y="-528101"/>
            <a:ext cx="5753878" cy="3957101"/>
          </a:xfrm>
          <a:prstGeom prst="rect">
            <a:avLst/>
          </a:prstGeom>
        </p:spPr>
      </p:pic>
      <p:pic>
        <p:nvPicPr>
          <p:cNvPr id="2097160" name="Рисунок 209715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70101" y="2865680"/>
            <a:ext cx="4443165" cy="3546531"/>
          </a:xfrm>
          <a:prstGeom prst="rect">
            <a:avLst/>
          </a:prstGeom>
        </p:spPr>
      </p:pic>
      <p:sp>
        <p:nvSpPr>
          <p:cNvPr id="1048892" name="TextBox 1048891"/>
          <p:cNvSpPr txBox="1"/>
          <p:nvPr/>
        </p:nvSpPr>
        <p:spPr>
          <a:xfrm>
            <a:off x="6483535" y="1566544"/>
            <a:ext cx="5212980" cy="17678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000000"/>
                </a:solidFill>
              </a:rPr>
              <a:t>Механічні явища — явища, пов'язані з рухом тіл, тобто зміною положення відносно інших тіл. </a:t>
            </a:r>
            <a:endParaRPr lang="ru-UA" sz="2800">
              <a:solidFill>
                <a:srgbClr val="000000"/>
              </a:solidFill>
            </a:endParaRPr>
          </a:p>
        </p:txBody>
      </p:sp>
      <p:sp>
        <p:nvSpPr>
          <p:cNvPr id="1048893" name="TextBox 1048892"/>
          <p:cNvSpPr txBox="1"/>
          <p:nvPr/>
        </p:nvSpPr>
        <p:spPr>
          <a:xfrm>
            <a:off x="6837362" y="738505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3399FF"/>
                </a:solidFill>
              </a:rPr>
              <a:t>Механічні</a:t>
            </a:r>
            <a:r>
              <a:rPr lang="en-US" altLang="uk" sz="2800">
                <a:solidFill>
                  <a:srgbClr val="3399FF"/>
                </a:solidFill>
              </a:rPr>
              <a:t> </a:t>
            </a:r>
            <a:r>
              <a:rPr lang="uk" altLang="uk" sz="2800">
                <a:solidFill>
                  <a:srgbClr val="3399FF"/>
                </a:solidFill>
              </a:rPr>
              <a:t>явища</a:t>
            </a:r>
            <a:endParaRPr lang="ru-UA" sz="2800">
              <a:solidFill>
                <a:srgbClr val="3399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Freeform 5"/>
          <p:cNvSpPr/>
          <p:nvPr/>
        </p:nvSpPr>
        <p:spPr bwMode="auto">
          <a:xfrm>
            <a:off x="2855912" y="532263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95" name="Freeform 6"/>
          <p:cNvSpPr/>
          <p:nvPr/>
        </p:nvSpPr>
        <p:spPr bwMode="auto">
          <a:xfrm>
            <a:off x="7889875" y="763588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96" name="Freeform 7"/>
          <p:cNvSpPr/>
          <p:nvPr/>
        </p:nvSpPr>
        <p:spPr bwMode="auto">
          <a:xfrm>
            <a:off x="4564062" y="46038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97" name="Freeform 8"/>
          <p:cNvSpPr/>
          <p:nvPr/>
        </p:nvSpPr>
        <p:spPr bwMode="auto">
          <a:xfrm>
            <a:off x="10418762" y="-904875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98" name="Freeform 9"/>
          <p:cNvSpPr/>
          <p:nvPr/>
        </p:nvSpPr>
        <p:spPr bwMode="auto">
          <a:xfrm>
            <a:off x="1044575" y="3740128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899" name="Freeform 10"/>
          <p:cNvSpPr/>
          <p:nvPr/>
        </p:nvSpPr>
        <p:spPr bwMode="auto">
          <a:xfrm>
            <a:off x="7562850" y="2691043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0" name="Oval 11"/>
          <p:cNvSpPr>
            <a:spLocks noChangeArrowheads="1"/>
          </p:cNvSpPr>
          <p:nvPr/>
        </p:nvSpPr>
        <p:spPr bwMode="auto">
          <a:xfrm>
            <a:off x="7656512" y="1649642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1" name="Oval 12"/>
          <p:cNvSpPr>
            <a:spLocks noChangeArrowheads="1"/>
          </p:cNvSpPr>
          <p:nvPr/>
        </p:nvSpPr>
        <p:spPr bwMode="auto">
          <a:xfrm>
            <a:off x="8291512" y="-96837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2" name="Oval 13"/>
          <p:cNvSpPr>
            <a:spLocks noChangeArrowheads="1"/>
          </p:cNvSpPr>
          <p:nvPr/>
        </p:nvSpPr>
        <p:spPr bwMode="auto">
          <a:xfrm>
            <a:off x="8594725" y="631006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3" name="Freeform 14"/>
          <p:cNvSpPr/>
          <p:nvPr/>
        </p:nvSpPr>
        <p:spPr bwMode="auto">
          <a:xfrm>
            <a:off x="3675062" y="-322262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4" name="Freeform 15"/>
          <p:cNvSpPr/>
          <p:nvPr/>
        </p:nvSpPr>
        <p:spPr bwMode="auto">
          <a:xfrm>
            <a:off x="352425" y="501650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5" name="Freeform 16"/>
          <p:cNvSpPr/>
          <p:nvPr/>
        </p:nvSpPr>
        <p:spPr bwMode="auto">
          <a:xfrm>
            <a:off x="9336087" y="3903641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6" name="Freeform 17"/>
          <p:cNvSpPr/>
          <p:nvPr/>
        </p:nvSpPr>
        <p:spPr bwMode="auto">
          <a:xfrm>
            <a:off x="7050087" y="547821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7" name="Freeform 18"/>
          <p:cNvSpPr/>
          <p:nvPr/>
        </p:nvSpPr>
        <p:spPr bwMode="auto">
          <a:xfrm>
            <a:off x="3994150" y="453047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8" name="Freeform 19"/>
          <p:cNvSpPr/>
          <p:nvPr/>
        </p:nvSpPr>
        <p:spPr bwMode="auto">
          <a:xfrm>
            <a:off x="5546725" y="446538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09" name="Freeform 20"/>
          <p:cNvSpPr/>
          <p:nvPr/>
        </p:nvSpPr>
        <p:spPr bwMode="auto">
          <a:xfrm>
            <a:off x="7562850" y="4354491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0" name="Freeform 21"/>
          <p:cNvSpPr/>
          <p:nvPr/>
        </p:nvSpPr>
        <p:spPr bwMode="auto">
          <a:xfrm>
            <a:off x="4714875" y="-458787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1" name="Freeform 22"/>
          <p:cNvSpPr/>
          <p:nvPr/>
        </p:nvSpPr>
        <p:spPr bwMode="auto">
          <a:xfrm>
            <a:off x="4740275" y="169863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2" name="Freeform 23"/>
          <p:cNvSpPr/>
          <p:nvPr/>
        </p:nvSpPr>
        <p:spPr bwMode="auto">
          <a:xfrm>
            <a:off x="3330575" y="446538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3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4" name="Freeform 25"/>
          <p:cNvSpPr/>
          <p:nvPr/>
        </p:nvSpPr>
        <p:spPr bwMode="auto">
          <a:xfrm>
            <a:off x="5064125" y="4186216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5" name="Freeform 26"/>
          <p:cNvSpPr/>
          <p:nvPr/>
        </p:nvSpPr>
        <p:spPr bwMode="auto">
          <a:xfrm>
            <a:off x="746125" y="466541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6" name="Freeform 27"/>
          <p:cNvSpPr/>
          <p:nvPr/>
        </p:nvSpPr>
        <p:spPr bwMode="auto">
          <a:xfrm>
            <a:off x="2565400" y="336550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7" name="Freeform 28"/>
          <p:cNvSpPr/>
          <p:nvPr/>
        </p:nvSpPr>
        <p:spPr bwMode="auto">
          <a:xfrm>
            <a:off x="7718425" y="542423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8" name="Freeform 29"/>
          <p:cNvSpPr/>
          <p:nvPr/>
        </p:nvSpPr>
        <p:spPr bwMode="auto">
          <a:xfrm>
            <a:off x="9496425" y="1895706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19" name="Freeform 30"/>
          <p:cNvSpPr/>
          <p:nvPr/>
        </p:nvSpPr>
        <p:spPr bwMode="auto">
          <a:xfrm>
            <a:off x="-7938" y="450189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0" name="Freeform 31"/>
          <p:cNvSpPr/>
          <p:nvPr/>
        </p:nvSpPr>
        <p:spPr bwMode="auto">
          <a:xfrm>
            <a:off x="7645400" y="2170343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1" name="Oval 32"/>
          <p:cNvSpPr>
            <a:spLocks noChangeArrowheads="1"/>
          </p:cNvSpPr>
          <p:nvPr/>
        </p:nvSpPr>
        <p:spPr bwMode="auto">
          <a:xfrm>
            <a:off x="4084637" y="-138112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2" name="Oval 33"/>
          <p:cNvSpPr>
            <a:spLocks noChangeArrowheads="1"/>
          </p:cNvSpPr>
          <p:nvPr/>
        </p:nvSpPr>
        <p:spPr bwMode="auto">
          <a:xfrm>
            <a:off x="-4763" y="455111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3" name="Oval 34"/>
          <p:cNvSpPr>
            <a:spLocks noChangeArrowheads="1"/>
          </p:cNvSpPr>
          <p:nvPr/>
        </p:nvSpPr>
        <p:spPr bwMode="auto">
          <a:xfrm>
            <a:off x="9983787" y="1054100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4" name="Oval 35"/>
          <p:cNvSpPr>
            <a:spLocks noChangeArrowheads="1"/>
          </p:cNvSpPr>
          <p:nvPr/>
        </p:nvSpPr>
        <p:spPr bwMode="auto">
          <a:xfrm>
            <a:off x="8143875" y="693712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5" name="Oval 36"/>
          <p:cNvSpPr>
            <a:spLocks noChangeArrowheads="1"/>
          </p:cNvSpPr>
          <p:nvPr/>
        </p:nvSpPr>
        <p:spPr bwMode="auto">
          <a:xfrm>
            <a:off x="2252662" y="947738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6" name="Oval 37"/>
          <p:cNvSpPr>
            <a:spLocks noChangeArrowheads="1"/>
          </p:cNvSpPr>
          <p:nvPr/>
        </p:nvSpPr>
        <p:spPr bwMode="auto">
          <a:xfrm>
            <a:off x="2809875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7" name="Oval 38"/>
          <p:cNvSpPr>
            <a:spLocks noChangeArrowheads="1"/>
          </p:cNvSpPr>
          <p:nvPr/>
        </p:nvSpPr>
        <p:spPr bwMode="auto">
          <a:xfrm>
            <a:off x="230187" y="517525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8" name="Oval 39"/>
          <p:cNvSpPr>
            <a:spLocks noChangeArrowheads="1"/>
          </p:cNvSpPr>
          <p:nvPr/>
        </p:nvSpPr>
        <p:spPr bwMode="auto">
          <a:xfrm>
            <a:off x="9823450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29" name="Oval 40"/>
          <p:cNvSpPr>
            <a:spLocks noChangeArrowheads="1"/>
          </p:cNvSpPr>
          <p:nvPr/>
        </p:nvSpPr>
        <p:spPr bwMode="auto">
          <a:xfrm>
            <a:off x="2125662" y="-114300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30" name="Oval 41"/>
          <p:cNvSpPr>
            <a:spLocks noChangeArrowheads="1"/>
          </p:cNvSpPr>
          <p:nvPr/>
        </p:nvSpPr>
        <p:spPr bwMode="auto">
          <a:xfrm>
            <a:off x="1622425" y="1871892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31" name="Oval 42"/>
          <p:cNvSpPr>
            <a:spLocks noChangeArrowheads="1"/>
          </p:cNvSpPr>
          <p:nvPr/>
        </p:nvSpPr>
        <p:spPr bwMode="auto">
          <a:xfrm>
            <a:off x="8975725" y="4510066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32" name="Oval 43"/>
          <p:cNvSpPr>
            <a:spLocks noChangeArrowheads="1"/>
          </p:cNvSpPr>
          <p:nvPr/>
        </p:nvSpPr>
        <p:spPr bwMode="auto">
          <a:xfrm>
            <a:off x="2379662" y="5888016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33" name="Oval 44"/>
          <p:cNvSpPr>
            <a:spLocks noChangeArrowheads="1"/>
          </p:cNvSpPr>
          <p:nvPr/>
        </p:nvSpPr>
        <p:spPr bwMode="auto">
          <a:xfrm>
            <a:off x="746125" y="5921353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34" name="矩形 47"/>
          <p:cNvSpPr/>
          <p:nvPr/>
        </p:nvSpPr>
        <p:spPr>
          <a:xfrm>
            <a:off x="330200" y="208883"/>
            <a:ext cx="11531600" cy="6440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8935" name="TextBox 1048934"/>
          <p:cNvSpPr txBox="1"/>
          <p:nvPr/>
        </p:nvSpPr>
        <p:spPr>
          <a:xfrm>
            <a:off x="453481" y="2140334"/>
            <a:ext cx="4550964" cy="30251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000000"/>
                </a:solidFill>
              </a:rPr>
              <a:t>Гідродинаміка та газові закони: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Кипіння води та утворення бульбашок.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Взаємодія рідин різної густини (олія на воді).</a:t>
            </a:r>
            <a:endParaRPr lang="ru-UA" sz="2800">
              <a:solidFill>
                <a:srgbClr val="000000"/>
              </a:solidFill>
            </a:endParaRPr>
          </a:p>
        </p:txBody>
      </p:sp>
      <p:sp>
        <p:nvSpPr>
          <p:cNvPr id="1048936" name="TextBox 1048935"/>
          <p:cNvSpPr txBox="1"/>
          <p:nvPr/>
        </p:nvSpPr>
        <p:spPr>
          <a:xfrm>
            <a:off x="446779" y="967105"/>
            <a:ext cx="564922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3399FF"/>
                </a:solidFill>
              </a:rPr>
              <a:t>Гідродинаміка</a:t>
            </a:r>
            <a:r>
              <a:rPr lang="en-US" altLang="uk" sz="2800">
                <a:solidFill>
                  <a:srgbClr val="3399FF"/>
                </a:solidFill>
              </a:rPr>
              <a:t> </a:t>
            </a:r>
            <a:r>
              <a:rPr lang="uk" altLang="uk" sz="2800">
                <a:solidFill>
                  <a:srgbClr val="3399FF"/>
                </a:solidFill>
              </a:rPr>
              <a:t>та</a:t>
            </a:r>
            <a:r>
              <a:rPr lang="en-US" altLang="uk" sz="2800">
                <a:solidFill>
                  <a:srgbClr val="3399FF"/>
                </a:solidFill>
              </a:rPr>
              <a:t> </a:t>
            </a:r>
            <a:r>
              <a:rPr lang="uk" altLang="uk" sz="2800">
                <a:solidFill>
                  <a:srgbClr val="3399FF"/>
                </a:solidFill>
              </a:rPr>
              <a:t>газові</a:t>
            </a:r>
            <a:r>
              <a:rPr lang="en-US" altLang="uk" sz="2800">
                <a:solidFill>
                  <a:srgbClr val="3399FF"/>
                </a:solidFill>
              </a:rPr>
              <a:t> </a:t>
            </a:r>
            <a:r>
              <a:rPr lang="uk" altLang="uk" sz="2800">
                <a:solidFill>
                  <a:srgbClr val="3399FF"/>
                </a:solidFill>
              </a:rPr>
              <a:t>закони</a:t>
            </a:r>
            <a:endParaRPr lang="ru-UA" sz="2800">
              <a:solidFill>
                <a:srgbClr val="3399FF"/>
              </a:solidFill>
            </a:endParaRPr>
          </a:p>
        </p:txBody>
      </p:sp>
      <p:pic>
        <p:nvPicPr>
          <p:cNvPr id="2097161" name="Рисунок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938873" y="261143"/>
            <a:ext cx="2804540" cy="2474842"/>
          </a:xfrm>
          <a:prstGeom prst="rect">
            <a:avLst/>
          </a:prstGeom>
        </p:spPr>
      </p:pic>
      <p:pic>
        <p:nvPicPr>
          <p:cNvPr id="2097162" name="Рисунок 209716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114062" y="3110342"/>
            <a:ext cx="5416939" cy="3264608"/>
          </a:xfrm>
          <a:prstGeom prst="rect">
            <a:avLst/>
          </a:prstGeom>
        </p:spPr>
      </p:pic>
      <p:pic>
        <p:nvPicPr>
          <p:cNvPr id="2097163" name="Рисунок 209716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822531" y="449396"/>
            <a:ext cx="3166521" cy="172094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Freeform 5"/>
          <p:cNvSpPr/>
          <p:nvPr/>
        </p:nvSpPr>
        <p:spPr bwMode="auto">
          <a:xfrm>
            <a:off x="2855912" y="532263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38" name="Freeform 6"/>
          <p:cNvSpPr/>
          <p:nvPr/>
        </p:nvSpPr>
        <p:spPr bwMode="auto">
          <a:xfrm>
            <a:off x="7889875" y="763588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39" name="Freeform 7"/>
          <p:cNvSpPr/>
          <p:nvPr/>
        </p:nvSpPr>
        <p:spPr bwMode="auto">
          <a:xfrm>
            <a:off x="4564062" y="46038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0" name="Freeform 8"/>
          <p:cNvSpPr/>
          <p:nvPr/>
        </p:nvSpPr>
        <p:spPr bwMode="auto">
          <a:xfrm>
            <a:off x="10418762" y="-904875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1" name="Freeform 9"/>
          <p:cNvSpPr/>
          <p:nvPr/>
        </p:nvSpPr>
        <p:spPr bwMode="auto">
          <a:xfrm>
            <a:off x="1044575" y="403041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2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3" name="Oval 11"/>
          <p:cNvSpPr>
            <a:spLocks noChangeArrowheads="1"/>
          </p:cNvSpPr>
          <p:nvPr/>
        </p:nvSpPr>
        <p:spPr bwMode="auto">
          <a:xfrm>
            <a:off x="7656512" y="1939925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4" name="Oval 12"/>
          <p:cNvSpPr>
            <a:spLocks noChangeArrowheads="1"/>
          </p:cNvSpPr>
          <p:nvPr/>
        </p:nvSpPr>
        <p:spPr bwMode="auto">
          <a:xfrm>
            <a:off x="8291512" y="-96837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5" name="Oval 13"/>
          <p:cNvSpPr>
            <a:spLocks noChangeArrowheads="1"/>
          </p:cNvSpPr>
          <p:nvPr/>
        </p:nvSpPr>
        <p:spPr bwMode="auto">
          <a:xfrm>
            <a:off x="8594725" y="631006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6" name="Freeform 14"/>
          <p:cNvSpPr/>
          <p:nvPr/>
        </p:nvSpPr>
        <p:spPr bwMode="auto">
          <a:xfrm>
            <a:off x="3675062" y="-322262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7" name="Freeform 15"/>
          <p:cNvSpPr/>
          <p:nvPr/>
        </p:nvSpPr>
        <p:spPr bwMode="auto">
          <a:xfrm>
            <a:off x="352425" y="501650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8" name="Freeform 16"/>
          <p:cNvSpPr/>
          <p:nvPr/>
        </p:nvSpPr>
        <p:spPr bwMode="auto">
          <a:xfrm>
            <a:off x="9336087" y="419392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49" name="Freeform 17"/>
          <p:cNvSpPr/>
          <p:nvPr/>
        </p:nvSpPr>
        <p:spPr bwMode="auto">
          <a:xfrm>
            <a:off x="7050087" y="547821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0" name="Freeform 18"/>
          <p:cNvSpPr/>
          <p:nvPr/>
        </p:nvSpPr>
        <p:spPr bwMode="auto">
          <a:xfrm>
            <a:off x="3994150" y="453047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1" name="Freeform 19"/>
          <p:cNvSpPr/>
          <p:nvPr/>
        </p:nvSpPr>
        <p:spPr bwMode="auto">
          <a:xfrm>
            <a:off x="5546725" y="446538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2" name="Freeform 20"/>
          <p:cNvSpPr/>
          <p:nvPr/>
        </p:nvSpPr>
        <p:spPr bwMode="auto">
          <a:xfrm>
            <a:off x="7562850" y="464477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3" name="Freeform 21"/>
          <p:cNvSpPr/>
          <p:nvPr/>
        </p:nvSpPr>
        <p:spPr bwMode="auto">
          <a:xfrm>
            <a:off x="4714875" y="-458787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4" name="Freeform 22"/>
          <p:cNvSpPr/>
          <p:nvPr/>
        </p:nvSpPr>
        <p:spPr bwMode="auto">
          <a:xfrm>
            <a:off x="4740275" y="169863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5" name="Freeform 23"/>
          <p:cNvSpPr/>
          <p:nvPr/>
        </p:nvSpPr>
        <p:spPr bwMode="auto">
          <a:xfrm>
            <a:off x="3330575" y="446538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6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7" name="Freeform 25"/>
          <p:cNvSpPr/>
          <p:nvPr/>
        </p:nvSpPr>
        <p:spPr bwMode="auto">
          <a:xfrm>
            <a:off x="5064125" y="447649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8" name="Freeform 26"/>
          <p:cNvSpPr/>
          <p:nvPr/>
        </p:nvSpPr>
        <p:spPr bwMode="auto">
          <a:xfrm>
            <a:off x="746125" y="466541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59" name="Freeform 27"/>
          <p:cNvSpPr/>
          <p:nvPr/>
        </p:nvSpPr>
        <p:spPr bwMode="auto">
          <a:xfrm>
            <a:off x="2565400" y="336550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0" name="Freeform 28"/>
          <p:cNvSpPr/>
          <p:nvPr/>
        </p:nvSpPr>
        <p:spPr bwMode="auto">
          <a:xfrm>
            <a:off x="7718425" y="542423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1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2" name="Freeform 30"/>
          <p:cNvSpPr/>
          <p:nvPr/>
        </p:nvSpPr>
        <p:spPr bwMode="auto">
          <a:xfrm>
            <a:off x="-7938" y="450189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3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4" name="Oval 32"/>
          <p:cNvSpPr>
            <a:spLocks noChangeArrowheads="1"/>
          </p:cNvSpPr>
          <p:nvPr/>
        </p:nvSpPr>
        <p:spPr bwMode="auto">
          <a:xfrm>
            <a:off x="4084637" y="-138112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5" name="Oval 33"/>
          <p:cNvSpPr>
            <a:spLocks noChangeArrowheads="1"/>
          </p:cNvSpPr>
          <p:nvPr/>
        </p:nvSpPr>
        <p:spPr bwMode="auto">
          <a:xfrm>
            <a:off x="-4763" y="455111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6" name="Oval 34"/>
          <p:cNvSpPr>
            <a:spLocks noChangeArrowheads="1"/>
          </p:cNvSpPr>
          <p:nvPr/>
        </p:nvSpPr>
        <p:spPr bwMode="auto">
          <a:xfrm>
            <a:off x="9983787" y="1054100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7" name="Oval 35"/>
          <p:cNvSpPr>
            <a:spLocks noChangeArrowheads="1"/>
          </p:cNvSpPr>
          <p:nvPr/>
        </p:nvSpPr>
        <p:spPr bwMode="auto">
          <a:xfrm>
            <a:off x="8143875" y="693712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8" name="Oval 36"/>
          <p:cNvSpPr>
            <a:spLocks noChangeArrowheads="1"/>
          </p:cNvSpPr>
          <p:nvPr/>
        </p:nvSpPr>
        <p:spPr bwMode="auto">
          <a:xfrm>
            <a:off x="2252662" y="947738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69" name="Oval 37"/>
          <p:cNvSpPr>
            <a:spLocks noChangeArrowheads="1"/>
          </p:cNvSpPr>
          <p:nvPr/>
        </p:nvSpPr>
        <p:spPr bwMode="auto">
          <a:xfrm>
            <a:off x="2809875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70" name="Oval 38"/>
          <p:cNvSpPr>
            <a:spLocks noChangeArrowheads="1"/>
          </p:cNvSpPr>
          <p:nvPr/>
        </p:nvSpPr>
        <p:spPr bwMode="auto">
          <a:xfrm>
            <a:off x="230187" y="517525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71" name="Oval 39"/>
          <p:cNvSpPr>
            <a:spLocks noChangeArrowheads="1"/>
          </p:cNvSpPr>
          <p:nvPr/>
        </p:nvSpPr>
        <p:spPr bwMode="auto">
          <a:xfrm>
            <a:off x="9823450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72" name="Oval 40"/>
          <p:cNvSpPr>
            <a:spLocks noChangeArrowheads="1"/>
          </p:cNvSpPr>
          <p:nvPr/>
        </p:nvSpPr>
        <p:spPr bwMode="auto">
          <a:xfrm>
            <a:off x="2125662" y="-114300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73" name="Oval 41"/>
          <p:cNvSpPr>
            <a:spLocks noChangeArrowheads="1"/>
          </p:cNvSpPr>
          <p:nvPr/>
        </p:nvSpPr>
        <p:spPr bwMode="auto">
          <a:xfrm>
            <a:off x="1622425" y="2162175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74" name="Oval 42"/>
          <p:cNvSpPr>
            <a:spLocks noChangeArrowheads="1"/>
          </p:cNvSpPr>
          <p:nvPr/>
        </p:nvSpPr>
        <p:spPr bwMode="auto">
          <a:xfrm>
            <a:off x="8975725" y="480034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75" name="Oval 43"/>
          <p:cNvSpPr>
            <a:spLocks noChangeArrowheads="1"/>
          </p:cNvSpPr>
          <p:nvPr/>
        </p:nvSpPr>
        <p:spPr bwMode="auto">
          <a:xfrm>
            <a:off x="2379662" y="617829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76" name="Oval 44"/>
          <p:cNvSpPr>
            <a:spLocks noChangeArrowheads="1"/>
          </p:cNvSpPr>
          <p:nvPr/>
        </p:nvSpPr>
        <p:spPr bwMode="auto">
          <a:xfrm>
            <a:off x="746125" y="621163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77" name="矩形 47"/>
          <p:cNvSpPr/>
          <p:nvPr/>
        </p:nvSpPr>
        <p:spPr>
          <a:xfrm>
            <a:off x="475233" y="208883"/>
            <a:ext cx="11386567" cy="6440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145732" name="直接连接符 61"/>
          <p:cNvCxnSpPr>
            <a:cxnSpLocks/>
          </p:cNvCxnSpPr>
          <p:nvPr/>
        </p:nvCxnSpPr>
        <p:spPr>
          <a:xfrm>
            <a:off x="4674401" y="2448717"/>
            <a:ext cx="3773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78" name="矩形 72"/>
          <p:cNvSpPr/>
          <p:nvPr/>
        </p:nvSpPr>
        <p:spPr>
          <a:xfrm>
            <a:off x="6053736" y="4757372"/>
            <a:ext cx="2509524" cy="85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This Presentation template for the rice husk designer pencil demo works, focusing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145733" name="直接连接符 73"/>
          <p:cNvCxnSpPr>
            <a:cxnSpLocks/>
          </p:cNvCxnSpPr>
          <p:nvPr/>
        </p:nvCxnSpPr>
        <p:spPr>
          <a:xfrm>
            <a:off x="7119812" y="4625988"/>
            <a:ext cx="3773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79" name="TextBox 1048978"/>
          <p:cNvSpPr txBox="1"/>
          <p:nvPr/>
        </p:nvSpPr>
        <p:spPr>
          <a:xfrm>
            <a:off x="6375400" y="439578"/>
            <a:ext cx="5606939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" sz="2800">
                <a:solidFill>
                  <a:srgbClr val="3399FF"/>
                </a:solidFill>
              </a:rPr>
              <a:t>Електромагнітні</a:t>
            </a:r>
            <a:r>
              <a:rPr lang="en-US" altLang="uk" sz="2800">
                <a:solidFill>
                  <a:srgbClr val="3399FF"/>
                </a:solidFill>
              </a:rPr>
              <a:t> </a:t>
            </a:r>
            <a:r>
              <a:rPr lang="uk" altLang="uk" sz="2800">
                <a:solidFill>
                  <a:srgbClr val="3399FF"/>
                </a:solidFill>
              </a:rPr>
              <a:t>явища</a:t>
            </a:r>
            <a:endParaRPr lang="ru-UA" sz="2800">
              <a:solidFill>
                <a:srgbClr val="3399FF"/>
              </a:solidFill>
            </a:endParaRPr>
          </a:p>
        </p:txBody>
      </p:sp>
      <p:sp>
        <p:nvSpPr>
          <p:cNvPr id="1048980" name="TextBox 1048979"/>
          <p:cNvSpPr txBox="1"/>
          <p:nvPr/>
        </p:nvSpPr>
        <p:spPr>
          <a:xfrm>
            <a:off x="6837362" y="1796447"/>
            <a:ext cx="5140408" cy="38633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000000"/>
                </a:solidFill>
              </a:rPr>
              <a:t>До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еле</a:t>
            </a:r>
            <a:r>
              <a:rPr lang="uk" sz="2800">
                <a:solidFill>
                  <a:srgbClr val="000000"/>
                </a:solidFill>
              </a:rPr>
              <a:t>ктромагнітних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sz="2800">
                <a:solidFill>
                  <a:srgbClr val="000000"/>
                </a:solidFill>
              </a:rPr>
              <a:t>явищ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належать</a:t>
            </a:r>
            <a:r>
              <a:rPr lang="uk" sz="2800">
                <a:solidFill>
                  <a:srgbClr val="000000"/>
                </a:solidFill>
              </a:rPr>
              <a:t>: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Робота мікрохвильової печі на основі електромагнітних хвиль.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Індукційна плита, що працює за принципом електромагнітної індукції.</a:t>
            </a:r>
            <a:endParaRPr lang="ru-UA" sz="2800">
              <a:solidFill>
                <a:srgbClr val="000000"/>
              </a:solidFill>
            </a:endParaRPr>
          </a:p>
        </p:txBody>
      </p:sp>
      <p:pic>
        <p:nvPicPr>
          <p:cNvPr id="2097164" name="Рисунок 209716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3" y="633673"/>
            <a:ext cx="4312149" cy="2352143"/>
          </a:xfrm>
          <a:prstGeom prst="rect">
            <a:avLst/>
          </a:prstGeom>
        </p:spPr>
      </p:pic>
      <p:pic>
        <p:nvPicPr>
          <p:cNvPr id="2097165" name="Рисунок 209716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2177" y="3306460"/>
            <a:ext cx="4810449" cy="27179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Freeform 5"/>
          <p:cNvSpPr/>
          <p:nvPr/>
        </p:nvSpPr>
        <p:spPr bwMode="auto">
          <a:xfrm>
            <a:off x="2855912" y="446722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82" name="Freeform 6"/>
          <p:cNvSpPr/>
          <p:nvPr/>
        </p:nvSpPr>
        <p:spPr bwMode="auto">
          <a:xfrm>
            <a:off x="7889875" y="1677989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83" name="Freeform 7"/>
          <p:cNvSpPr/>
          <p:nvPr/>
        </p:nvSpPr>
        <p:spPr bwMode="auto">
          <a:xfrm>
            <a:off x="4564062" y="960439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84" name="Freeform 8"/>
          <p:cNvSpPr/>
          <p:nvPr/>
        </p:nvSpPr>
        <p:spPr bwMode="auto">
          <a:xfrm>
            <a:off x="10418762" y="9526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85" name="Freeform 9"/>
          <p:cNvSpPr/>
          <p:nvPr/>
        </p:nvSpPr>
        <p:spPr bwMode="auto">
          <a:xfrm>
            <a:off x="1044575" y="317500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86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87" name="Oval 11"/>
          <p:cNvSpPr>
            <a:spLocks noChangeArrowheads="1"/>
          </p:cNvSpPr>
          <p:nvPr/>
        </p:nvSpPr>
        <p:spPr bwMode="auto">
          <a:xfrm>
            <a:off x="7656512" y="2854326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88" name="Oval 12"/>
          <p:cNvSpPr>
            <a:spLocks noChangeArrowheads="1"/>
          </p:cNvSpPr>
          <p:nvPr/>
        </p:nvSpPr>
        <p:spPr bwMode="auto">
          <a:xfrm>
            <a:off x="8291512" y="817564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89" name="Oval 13"/>
          <p:cNvSpPr>
            <a:spLocks noChangeArrowheads="1"/>
          </p:cNvSpPr>
          <p:nvPr/>
        </p:nvSpPr>
        <p:spPr bwMode="auto">
          <a:xfrm>
            <a:off x="8594725" y="545465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0" name="Freeform 14"/>
          <p:cNvSpPr/>
          <p:nvPr/>
        </p:nvSpPr>
        <p:spPr bwMode="auto">
          <a:xfrm>
            <a:off x="3675062" y="592139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1" name="Freeform 15"/>
          <p:cNvSpPr/>
          <p:nvPr/>
        </p:nvSpPr>
        <p:spPr bwMode="auto">
          <a:xfrm>
            <a:off x="352425" y="1416051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2" name="Freeform 16"/>
          <p:cNvSpPr/>
          <p:nvPr/>
        </p:nvSpPr>
        <p:spPr bwMode="auto">
          <a:xfrm>
            <a:off x="9336087" y="333851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3" name="Freeform 17"/>
          <p:cNvSpPr/>
          <p:nvPr/>
        </p:nvSpPr>
        <p:spPr bwMode="auto">
          <a:xfrm>
            <a:off x="7050087" y="462280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4" name="Freeform 18"/>
          <p:cNvSpPr/>
          <p:nvPr/>
        </p:nvSpPr>
        <p:spPr bwMode="auto">
          <a:xfrm>
            <a:off x="3994150" y="367506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5" name="Freeform 19"/>
          <p:cNvSpPr/>
          <p:nvPr/>
        </p:nvSpPr>
        <p:spPr bwMode="auto">
          <a:xfrm>
            <a:off x="5546725" y="360997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6" name="Freeform 20"/>
          <p:cNvSpPr/>
          <p:nvPr/>
        </p:nvSpPr>
        <p:spPr bwMode="auto">
          <a:xfrm>
            <a:off x="7562850" y="378936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7" name="Freeform 21"/>
          <p:cNvSpPr/>
          <p:nvPr/>
        </p:nvSpPr>
        <p:spPr bwMode="auto">
          <a:xfrm>
            <a:off x="4714875" y="455614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8" name="Freeform 22"/>
          <p:cNvSpPr/>
          <p:nvPr/>
        </p:nvSpPr>
        <p:spPr bwMode="auto">
          <a:xfrm>
            <a:off x="4740275" y="1084264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8999" name="Freeform 23"/>
          <p:cNvSpPr/>
          <p:nvPr/>
        </p:nvSpPr>
        <p:spPr bwMode="auto">
          <a:xfrm>
            <a:off x="3330575" y="360997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0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1" name="Freeform 25"/>
          <p:cNvSpPr/>
          <p:nvPr/>
        </p:nvSpPr>
        <p:spPr bwMode="auto">
          <a:xfrm>
            <a:off x="5064125" y="362108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2" name="Freeform 26"/>
          <p:cNvSpPr/>
          <p:nvPr/>
        </p:nvSpPr>
        <p:spPr bwMode="auto">
          <a:xfrm>
            <a:off x="746125" y="381000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3" name="Freeform 27"/>
          <p:cNvSpPr/>
          <p:nvPr/>
        </p:nvSpPr>
        <p:spPr bwMode="auto">
          <a:xfrm>
            <a:off x="2565400" y="1250951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4" name="Freeform 28"/>
          <p:cNvSpPr/>
          <p:nvPr/>
        </p:nvSpPr>
        <p:spPr bwMode="auto">
          <a:xfrm>
            <a:off x="7718425" y="456882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5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6" name="Freeform 30"/>
          <p:cNvSpPr/>
          <p:nvPr/>
        </p:nvSpPr>
        <p:spPr bwMode="auto">
          <a:xfrm>
            <a:off x="-7938" y="364648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7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8" name="Oval 32"/>
          <p:cNvSpPr>
            <a:spLocks noChangeArrowheads="1"/>
          </p:cNvSpPr>
          <p:nvPr/>
        </p:nvSpPr>
        <p:spPr bwMode="auto">
          <a:xfrm>
            <a:off x="4084637" y="776289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09" name="Oval 33"/>
          <p:cNvSpPr>
            <a:spLocks noChangeArrowheads="1"/>
          </p:cNvSpPr>
          <p:nvPr/>
        </p:nvSpPr>
        <p:spPr bwMode="auto">
          <a:xfrm>
            <a:off x="-4763" y="369570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0" name="Oval 34"/>
          <p:cNvSpPr>
            <a:spLocks noChangeArrowheads="1"/>
          </p:cNvSpPr>
          <p:nvPr/>
        </p:nvSpPr>
        <p:spPr bwMode="auto">
          <a:xfrm>
            <a:off x="9983787" y="1968501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1" name="Oval 35"/>
          <p:cNvSpPr>
            <a:spLocks noChangeArrowheads="1"/>
          </p:cNvSpPr>
          <p:nvPr/>
        </p:nvSpPr>
        <p:spPr bwMode="auto">
          <a:xfrm>
            <a:off x="8143875" y="608171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2" name="Oval 36"/>
          <p:cNvSpPr>
            <a:spLocks noChangeArrowheads="1"/>
          </p:cNvSpPr>
          <p:nvPr/>
        </p:nvSpPr>
        <p:spPr bwMode="auto">
          <a:xfrm>
            <a:off x="2252662" y="1862139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3" name="Oval 37"/>
          <p:cNvSpPr>
            <a:spLocks noChangeArrowheads="1"/>
          </p:cNvSpPr>
          <p:nvPr/>
        </p:nvSpPr>
        <p:spPr bwMode="auto">
          <a:xfrm>
            <a:off x="2809875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4" name="Oval 38"/>
          <p:cNvSpPr>
            <a:spLocks noChangeArrowheads="1"/>
          </p:cNvSpPr>
          <p:nvPr/>
        </p:nvSpPr>
        <p:spPr bwMode="auto">
          <a:xfrm>
            <a:off x="230187" y="1431926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5" name="Oval 39"/>
          <p:cNvSpPr>
            <a:spLocks noChangeArrowheads="1"/>
          </p:cNvSpPr>
          <p:nvPr/>
        </p:nvSpPr>
        <p:spPr bwMode="auto">
          <a:xfrm>
            <a:off x="9823450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6" name="Oval 40"/>
          <p:cNvSpPr>
            <a:spLocks noChangeArrowheads="1"/>
          </p:cNvSpPr>
          <p:nvPr/>
        </p:nvSpPr>
        <p:spPr bwMode="auto">
          <a:xfrm>
            <a:off x="2125662" y="800101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7" name="Oval 41"/>
          <p:cNvSpPr>
            <a:spLocks noChangeArrowheads="1"/>
          </p:cNvSpPr>
          <p:nvPr/>
        </p:nvSpPr>
        <p:spPr bwMode="auto">
          <a:xfrm>
            <a:off x="1622425" y="3076576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8" name="Oval 42"/>
          <p:cNvSpPr>
            <a:spLocks noChangeArrowheads="1"/>
          </p:cNvSpPr>
          <p:nvPr/>
        </p:nvSpPr>
        <p:spPr bwMode="auto">
          <a:xfrm>
            <a:off x="8975725" y="394493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19" name="Oval 43"/>
          <p:cNvSpPr>
            <a:spLocks noChangeArrowheads="1"/>
          </p:cNvSpPr>
          <p:nvPr/>
        </p:nvSpPr>
        <p:spPr bwMode="auto">
          <a:xfrm>
            <a:off x="2379662" y="532288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20" name="Oval 44"/>
          <p:cNvSpPr>
            <a:spLocks noChangeArrowheads="1"/>
          </p:cNvSpPr>
          <p:nvPr/>
        </p:nvSpPr>
        <p:spPr bwMode="auto">
          <a:xfrm>
            <a:off x="746125" y="535622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21" name="矩形 47"/>
          <p:cNvSpPr/>
          <p:nvPr/>
        </p:nvSpPr>
        <p:spPr>
          <a:xfrm rot="21573604">
            <a:off x="595410" y="359297"/>
            <a:ext cx="11226601" cy="61394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9022" name="TextBox 1049021"/>
          <p:cNvSpPr txBox="1"/>
          <p:nvPr/>
        </p:nvSpPr>
        <p:spPr>
          <a:xfrm>
            <a:off x="1255711" y="503874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" sz="2800">
                <a:solidFill>
                  <a:srgbClr val="3399FF"/>
                </a:solidFill>
              </a:rPr>
              <a:t>Оптичні</a:t>
            </a:r>
            <a:r>
              <a:rPr lang="en-US" altLang="uk" sz="2800">
                <a:solidFill>
                  <a:srgbClr val="3399FF"/>
                </a:solidFill>
              </a:rPr>
              <a:t> </a:t>
            </a:r>
            <a:r>
              <a:rPr lang="uk" altLang="uk" sz="2800">
                <a:solidFill>
                  <a:srgbClr val="3399FF"/>
                </a:solidFill>
              </a:rPr>
              <a:t>явища</a:t>
            </a:r>
            <a:endParaRPr lang="ru-UA" sz="2800">
              <a:solidFill>
                <a:srgbClr val="3399FF"/>
              </a:solidFill>
            </a:endParaRPr>
          </a:p>
        </p:txBody>
      </p:sp>
      <p:sp>
        <p:nvSpPr>
          <p:cNvPr id="1049023" name="TextBox 1049022"/>
          <p:cNvSpPr txBox="1"/>
          <p:nvPr/>
        </p:nvSpPr>
        <p:spPr>
          <a:xfrm>
            <a:off x="1148491" y="3627437"/>
            <a:ext cx="5088571" cy="2606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000000"/>
                </a:solidFill>
              </a:rPr>
              <a:t>До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оптичних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явищ</a:t>
            </a:r>
            <a:r>
              <a:rPr lang="en-US" altLang="uk" sz="2800">
                <a:solidFill>
                  <a:srgbClr val="000000"/>
                </a:solidFill>
              </a:rPr>
              <a:t> </a:t>
            </a:r>
            <a:r>
              <a:rPr lang="uk" altLang="uk" sz="2800">
                <a:solidFill>
                  <a:srgbClr val="000000"/>
                </a:solidFill>
              </a:rPr>
              <a:t>належать</a:t>
            </a:r>
            <a:r>
              <a:rPr lang="en-US" altLang="uk" sz="2800">
                <a:solidFill>
                  <a:srgbClr val="000000"/>
                </a:solidFill>
              </a:rPr>
              <a:t>: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Відбиття та заломлення світла у склянці з водою.</a:t>
            </a:r>
            <a:endParaRPr lang="ru-UA" sz="2800">
              <a:solidFill>
                <a:srgbClr val="000000"/>
              </a:solidFill>
            </a:endParaRPr>
          </a:p>
          <a:p>
            <a:r>
              <a:rPr lang="uk" sz="2800">
                <a:solidFill>
                  <a:srgbClr val="000000"/>
                </a:solidFill>
              </a:rPr>
              <a:t>	•	Веселка в мильних бульбашках.</a:t>
            </a:r>
            <a:endParaRPr lang="ru-UA" sz="2800">
              <a:solidFill>
                <a:srgbClr val="000000"/>
              </a:solidFill>
            </a:endParaRPr>
          </a:p>
        </p:txBody>
      </p:sp>
      <p:sp>
        <p:nvSpPr>
          <p:cNvPr id="1049024" name="TextBox 1049023"/>
          <p:cNvSpPr txBox="1"/>
          <p:nvPr/>
        </p:nvSpPr>
        <p:spPr>
          <a:xfrm>
            <a:off x="1230423" y="1661637"/>
            <a:ext cx="5083388" cy="17678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2800">
                <a:solidFill>
                  <a:srgbClr val="000000"/>
                </a:solidFill>
              </a:rPr>
              <a:t>Оптичні явища - явища, що викликаються розсіянням, поглинанням, заломленням і дифракцією світла. </a:t>
            </a:r>
            <a:endParaRPr lang="ru-UA" sz="2800">
              <a:solidFill>
                <a:srgbClr val="000000"/>
              </a:solidFill>
            </a:endParaRPr>
          </a:p>
        </p:txBody>
      </p:sp>
      <p:pic>
        <p:nvPicPr>
          <p:cNvPr id="2097166" name="Рисунок 209716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75" y="3497388"/>
            <a:ext cx="3317551" cy="2774700"/>
          </a:xfrm>
          <a:prstGeom prst="rect">
            <a:avLst/>
          </a:prstGeom>
        </p:spPr>
      </p:pic>
      <p:pic>
        <p:nvPicPr>
          <p:cNvPr id="2097167" name="Рисунок 209716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617590" y="443002"/>
            <a:ext cx="3521773" cy="26096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5" name="Freeform 5"/>
          <p:cNvSpPr/>
          <p:nvPr/>
        </p:nvSpPr>
        <p:spPr bwMode="auto">
          <a:xfrm>
            <a:off x="2855912" y="532263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26" name="Freeform 6"/>
          <p:cNvSpPr/>
          <p:nvPr/>
        </p:nvSpPr>
        <p:spPr bwMode="auto">
          <a:xfrm>
            <a:off x="7889875" y="763588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27" name="Freeform 7"/>
          <p:cNvSpPr/>
          <p:nvPr/>
        </p:nvSpPr>
        <p:spPr bwMode="auto">
          <a:xfrm>
            <a:off x="4564062" y="46038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28" name="Freeform 8"/>
          <p:cNvSpPr/>
          <p:nvPr/>
        </p:nvSpPr>
        <p:spPr bwMode="auto">
          <a:xfrm>
            <a:off x="10418762" y="-904875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29" name="Freeform 9"/>
          <p:cNvSpPr/>
          <p:nvPr/>
        </p:nvSpPr>
        <p:spPr bwMode="auto">
          <a:xfrm>
            <a:off x="1044575" y="403041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0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1" name="Oval 11"/>
          <p:cNvSpPr>
            <a:spLocks noChangeArrowheads="1"/>
          </p:cNvSpPr>
          <p:nvPr/>
        </p:nvSpPr>
        <p:spPr bwMode="auto">
          <a:xfrm>
            <a:off x="7656512" y="1939925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2" name="Oval 12"/>
          <p:cNvSpPr>
            <a:spLocks noChangeArrowheads="1"/>
          </p:cNvSpPr>
          <p:nvPr/>
        </p:nvSpPr>
        <p:spPr bwMode="auto">
          <a:xfrm>
            <a:off x="8291512" y="-96837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3" name="Oval 13"/>
          <p:cNvSpPr>
            <a:spLocks noChangeArrowheads="1"/>
          </p:cNvSpPr>
          <p:nvPr/>
        </p:nvSpPr>
        <p:spPr bwMode="auto">
          <a:xfrm>
            <a:off x="8594725" y="631006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4" name="Freeform 14"/>
          <p:cNvSpPr/>
          <p:nvPr/>
        </p:nvSpPr>
        <p:spPr bwMode="auto">
          <a:xfrm>
            <a:off x="3675062" y="-322262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5" name="Freeform 15"/>
          <p:cNvSpPr/>
          <p:nvPr/>
        </p:nvSpPr>
        <p:spPr bwMode="auto">
          <a:xfrm>
            <a:off x="352425" y="501650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6" name="Freeform 16"/>
          <p:cNvSpPr/>
          <p:nvPr/>
        </p:nvSpPr>
        <p:spPr bwMode="auto">
          <a:xfrm>
            <a:off x="9336087" y="419392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7" name="Freeform 17"/>
          <p:cNvSpPr/>
          <p:nvPr/>
        </p:nvSpPr>
        <p:spPr bwMode="auto">
          <a:xfrm>
            <a:off x="7050087" y="547821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8" name="Freeform 18"/>
          <p:cNvSpPr/>
          <p:nvPr/>
        </p:nvSpPr>
        <p:spPr bwMode="auto">
          <a:xfrm>
            <a:off x="3994150" y="453047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39" name="Freeform 19"/>
          <p:cNvSpPr/>
          <p:nvPr/>
        </p:nvSpPr>
        <p:spPr bwMode="auto">
          <a:xfrm>
            <a:off x="5546725" y="446538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0" name="Freeform 20"/>
          <p:cNvSpPr/>
          <p:nvPr/>
        </p:nvSpPr>
        <p:spPr bwMode="auto">
          <a:xfrm>
            <a:off x="7562850" y="464477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1" name="Freeform 21"/>
          <p:cNvSpPr/>
          <p:nvPr/>
        </p:nvSpPr>
        <p:spPr bwMode="auto">
          <a:xfrm>
            <a:off x="4714875" y="-458787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2" name="Freeform 22"/>
          <p:cNvSpPr/>
          <p:nvPr/>
        </p:nvSpPr>
        <p:spPr bwMode="auto">
          <a:xfrm>
            <a:off x="4740275" y="169863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3" name="Freeform 23"/>
          <p:cNvSpPr/>
          <p:nvPr/>
        </p:nvSpPr>
        <p:spPr bwMode="auto">
          <a:xfrm>
            <a:off x="3330575" y="446538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4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5" name="Freeform 25"/>
          <p:cNvSpPr/>
          <p:nvPr/>
        </p:nvSpPr>
        <p:spPr bwMode="auto">
          <a:xfrm>
            <a:off x="5064125" y="447649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6" name="Freeform 26"/>
          <p:cNvSpPr/>
          <p:nvPr/>
        </p:nvSpPr>
        <p:spPr bwMode="auto">
          <a:xfrm>
            <a:off x="746125" y="466541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7" name="Freeform 27"/>
          <p:cNvSpPr/>
          <p:nvPr/>
        </p:nvSpPr>
        <p:spPr bwMode="auto">
          <a:xfrm>
            <a:off x="2565400" y="336550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8" name="Freeform 28"/>
          <p:cNvSpPr/>
          <p:nvPr/>
        </p:nvSpPr>
        <p:spPr bwMode="auto">
          <a:xfrm>
            <a:off x="7718425" y="542423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49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0" name="Freeform 30"/>
          <p:cNvSpPr/>
          <p:nvPr/>
        </p:nvSpPr>
        <p:spPr bwMode="auto">
          <a:xfrm>
            <a:off x="-7938" y="450189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1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2" name="Oval 32"/>
          <p:cNvSpPr>
            <a:spLocks noChangeArrowheads="1"/>
          </p:cNvSpPr>
          <p:nvPr/>
        </p:nvSpPr>
        <p:spPr bwMode="auto">
          <a:xfrm>
            <a:off x="4084637" y="-138112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3" name="Oval 33"/>
          <p:cNvSpPr>
            <a:spLocks noChangeArrowheads="1"/>
          </p:cNvSpPr>
          <p:nvPr/>
        </p:nvSpPr>
        <p:spPr bwMode="auto">
          <a:xfrm>
            <a:off x="-4763" y="455111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4" name="Oval 34"/>
          <p:cNvSpPr>
            <a:spLocks noChangeArrowheads="1"/>
          </p:cNvSpPr>
          <p:nvPr/>
        </p:nvSpPr>
        <p:spPr bwMode="auto">
          <a:xfrm>
            <a:off x="9983787" y="1054100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5" name="Oval 35"/>
          <p:cNvSpPr>
            <a:spLocks noChangeArrowheads="1"/>
          </p:cNvSpPr>
          <p:nvPr/>
        </p:nvSpPr>
        <p:spPr bwMode="auto">
          <a:xfrm>
            <a:off x="8143875" y="693712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6" name="Oval 36"/>
          <p:cNvSpPr>
            <a:spLocks noChangeArrowheads="1"/>
          </p:cNvSpPr>
          <p:nvPr/>
        </p:nvSpPr>
        <p:spPr bwMode="auto">
          <a:xfrm>
            <a:off x="2252662" y="947738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7" name="Oval 37"/>
          <p:cNvSpPr>
            <a:spLocks noChangeArrowheads="1"/>
          </p:cNvSpPr>
          <p:nvPr/>
        </p:nvSpPr>
        <p:spPr bwMode="auto">
          <a:xfrm>
            <a:off x="2809875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8" name="Oval 38"/>
          <p:cNvSpPr>
            <a:spLocks noChangeArrowheads="1"/>
          </p:cNvSpPr>
          <p:nvPr/>
        </p:nvSpPr>
        <p:spPr bwMode="auto">
          <a:xfrm>
            <a:off x="230187" y="517525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59" name="Oval 39"/>
          <p:cNvSpPr>
            <a:spLocks noChangeArrowheads="1"/>
          </p:cNvSpPr>
          <p:nvPr/>
        </p:nvSpPr>
        <p:spPr bwMode="auto">
          <a:xfrm>
            <a:off x="9823450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60" name="Oval 40"/>
          <p:cNvSpPr>
            <a:spLocks noChangeArrowheads="1"/>
          </p:cNvSpPr>
          <p:nvPr/>
        </p:nvSpPr>
        <p:spPr bwMode="auto">
          <a:xfrm>
            <a:off x="2125662" y="-114300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61" name="Oval 42"/>
          <p:cNvSpPr>
            <a:spLocks noChangeArrowheads="1"/>
          </p:cNvSpPr>
          <p:nvPr/>
        </p:nvSpPr>
        <p:spPr bwMode="auto">
          <a:xfrm>
            <a:off x="8975725" y="480034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62" name="Oval 43"/>
          <p:cNvSpPr>
            <a:spLocks noChangeArrowheads="1"/>
          </p:cNvSpPr>
          <p:nvPr/>
        </p:nvSpPr>
        <p:spPr bwMode="auto">
          <a:xfrm>
            <a:off x="2379662" y="617829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63" name="Oval 44"/>
          <p:cNvSpPr>
            <a:spLocks noChangeArrowheads="1"/>
          </p:cNvSpPr>
          <p:nvPr/>
        </p:nvSpPr>
        <p:spPr bwMode="auto">
          <a:xfrm>
            <a:off x="746125" y="621163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64" name="矩形 47"/>
          <p:cNvSpPr/>
          <p:nvPr/>
        </p:nvSpPr>
        <p:spPr>
          <a:xfrm>
            <a:off x="330200" y="208883"/>
            <a:ext cx="11531600" cy="6440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9065" name="TextBox 1049064"/>
          <p:cNvSpPr txBox="1"/>
          <p:nvPr/>
        </p:nvSpPr>
        <p:spPr>
          <a:xfrm>
            <a:off x="642392" y="363062"/>
            <a:ext cx="4000000" cy="6248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" sz="3600">
                <a:solidFill>
                  <a:srgbClr val="3399FF"/>
                </a:solidFill>
              </a:rPr>
              <a:t>Експеримент</a:t>
            </a:r>
            <a:endParaRPr lang="ru-UA" sz="3600">
              <a:solidFill>
                <a:srgbClr val="3399FF"/>
              </a:solidFill>
            </a:endParaRPr>
          </a:p>
        </p:txBody>
      </p:sp>
      <p:pic>
        <p:nvPicPr>
          <p:cNvPr id="2097168" name="Рисунок 209716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8584" y="1317624"/>
            <a:ext cx="4287655" cy="4306711"/>
          </a:xfrm>
          <a:prstGeom prst="rect">
            <a:avLst/>
          </a:prstGeom>
        </p:spPr>
      </p:pic>
      <p:pic>
        <p:nvPicPr>
          <p:cNvPr id="2097169" name="Рисунок 209716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773868" y="315527"/>
            <a:ext cx="2630356" cy="3440631"/>
          </a:xfrm>
          <a:prstGeom prst="rect">
            <a:avLst/>
          </a:prstGeom>
        </p:spPr>
      </p:pic>
      <p:pic>
        <p:nvPicPr>
          <p:cNvPr id="2097170" name="Рисунок 209716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813800" y="1653037"/>
            <a:ext cx="3210884" cy="47547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Freeform 5"/>
          <p:cNvSpPr/>
          <p:nvPr/>
        </p:nvSpPr>
        <p:spPr bwMode="auto">
          <a:xfrm>
            <a:off x="2855912" y="532263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67" name="Freeform 6"/>
          <p:cNvSpPr/>
          <p:nvPr/>
        </p:nvSpPr>
        <p:spPr bwMode="auto">
          <a:xfrm>
            <a:off x="7889875" y="763588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68" name="Freeform 7"/>
          <p:cNvSpPr/>
          <p:nvPr/>
        </p:nvSpPr>
        <p:spPr bwMode="auto">
          <a:xfrm>
            <a:off x="4564062" y="46038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69" name="Freeform 8"/>
          <p:cNvSpPr/>
          <p:nvPr/>
        </p:nvSpPr>
        <p:spPr bwMode="auto">
          <a:xfrm>
            <a:off x="10418762" y="-904875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0" name="Freeform 9"/>
          <p:cNvSpPr/>
          <p:nvPr/>
        </p:nvSpPr>
        <p:spPr bwMode="auto">
          <a:xfrm>
            <a:off x="1044575" y="378367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1" name="Freeform 10"/>
          <p:cNvSpPr/>
          <p:nvPr/>
        </p:nvSpPr>
        <p:spPr bwMode="auto">
          <a:xfrm>
            <a:off x="7562850" y="273458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2" name="Oval 11"/>
          <p:cNvSpPr>
            <a:spLocks noChangeArrowheads="1"/>
          </p:cNvSpPr>
          <p:nvPr/>
        </p:nvSpPr>
        <p:spPr bwMode="auto">
          <a:xfrm>
            <a:off x="7656512" y="1693185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3" name="Oval 12"/>
          <p:cNvSpPr>
            <a:spLocks noChangeArrowheads="1"/>
          </p:cNvSpPr>
          <p:nvPr/>
        </p:nvSpPr>
        <p:spPr bwMode="auto">
          <a:xfrm>
            <a:off x="8291512" y="-96837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4" name="Oval 13"/>
          <p:cNvSpPr>
            <a:spLocks noChangeArrowheads="1"/>
          </p:cNvSpPr>
          <p:nvPr/>
        </p:nvSpPr>
        <p:spPr bwMode="auto">
          <a:xfrm>
            <a:off x="8594725" y="631006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5" name="Freeform 14"/>
          <p:cNvSpPr/>
          <p:nvPr/>
        </p:nvSpPr>
        <p:spPr bwMode="auto">
          <a:xfrm>
            <a:off x="3675062" y="-322262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6" name="Freeform 15"/>
          <p:cNvSpPr/>
          <p:nvPr/>
        </p:nvSpPr>
        <p:spPr bwMode="auto">
          <a:xfrm>
            <a:off x="352425" y="501650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7" name="Freeform 16"/>
          <p:cNvSpPr/>
          <p:nvPr/>
        </p:nvSpPr>
        <p:spPr bwMode="auto">
          <a:xfrm>
            <a:off x="9336087" y="394718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8" name="Freeform 17"/>
          <p:cNvSpPr/>
          <p:nvPr/>
        </p:nvSpPr>
        <p:spPr bwMode="auto">
          <a:xfrm>
            <a:off x="7050087" y="547821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79" name="Freeform 18"/>
          <p:cNvSpPr/>
          <p:nvPr/>
        </p:nvSpPr>
        <p:spPr bwMode="auto">
          <a:xfrm>
            <a:off x="3994150" y="453047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0" name="Freeform 19"/>
          <p:cNvSpPr/>
          <p:nvPr/>
        </p:nvSpPr>
        <p:spPr bwMode="auto">
          <a:xfrm>
            <a:off x="5546725" y="446538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1" name="Freeform 20"/>
          <p:cNvSpPr/>
          <p:nvPr/>
        </p:nvSpPr>
        <p:spPr bwMode="auto">
          <a:xfrm>
            <a:off x="7562850" y="439803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2" name="Freeform 21"/>
          <p:cNvSpPr/>
          <p:nvPr/>
        </p:nvSpPr>
        <p:spPr bwMode="auto">
          <a:xfrm>
            <a:off x="4714875" y="-458787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3" name="Freeform 22"/>
          <p:cNvSpPr/>
          <p:nvPr/>
        </p:nvSpPr>
        <p:spPr bwMode="auto">
          <a:xfrm>
            <a:off x="4740275" y="169863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4" name="Freeform 23"/>
          <p:cNvSpPr/>
          <p:nvPr/>
        </p:nvSpPr>
        <p:spPr bwMode="auto">
          <a:xfrm>
            <a:off x="3330575" y="446538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5" name="Freeform 24"/>
          <p:cNvSpPr/>
          <p:nvPr/>
        </p:nvSpPr>
        <p:spPr bwMode="auto">
          <a:xfrm>
            <a:off x="5445125" y="88197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6" name="Freeform 25"/>
          <p:cNvSpPr/>
          <p:nvPr/>
        </p:nvSpPr>
        <p:spPr bwMode="auto">
          <a:xfrm>
            <a:off x="5064125" y="422975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7" name="Freeform 26"/>
          <p:cNvSpPr/>
          <p:nvPr/>
        </p:nvSpPr>
        <p:spPr bwMode="auto">
          <a:xfrm>
            <a:off x="746125" y="466541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8" name="Freeform 27"/>
          <p:cNvSpPr/>
          <p:nvPr/>
        </p:nvSpPr>
        <p:spPr bwMode="auto">
          <a:xfrm>
            <a:off x="2565400" y="336550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89" name="Freeform 28"/>
          <p:cNvSpPr/>
          <p:nvPr/>
        </p:nvSpPr>
        <p:spPr bwMode="auto">
          <a:xfrm>
            <a:off x="7718425" y="542423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0" name="Freeform 29"/>
          <p:cNvSpPr/>
          <p:nvPr/>
        </p:nvSpPr>
        <p:spPr bwMode="auto">
          <a:xfrm>
            <a:off x="9496425" y="193924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1" name="Freeform 30"/>
          <p:cNvSpPr/>
          <p:nvPr/>
        </p:nvSpPr>
        <p:spPr bwMode="auto">
          <a:xfrm>
            <a:off x="-7938" y="450189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2" name="Freeform 31"/>
          <p:cNvSpPr/>
          <p:nvPr/>
        </p:nvSpPr>
        <p:spPr bwMode="auto">
          <a:xfrm>
            <a:off x="7645400" y="221388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3" name="Oval 32"/>
          <p:cNvSpPr>
            <a:spLocks noChangeArrowheads="1"/>
          </p:cNvSpPr>
          <p:nvPr/>
        </p:nvSpPr>
        <p:spPr bwMode="auto">
          <a:xfrm>
            <a:off x="4084637" y="-138112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4" name="Oval 33"/>
          <p:cNvSpPr>
            <a:spLocks noChangeArrowheads="1"/>
          </p:cNvSpPr>
          <p:nvPr/>
        </p:nvSpPr>
        <p:spPr bwMode="auto">
          <a:xfrm>
            <a:off x="-4763" y="455111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5" name="Oval 34"/>
          <p:cNvSpPr>
            <a:spLocks noChangeArrowheads="1"/>
          </p:cNvSpPr>
          <p:nvPr/>
        </p:nvSpPr>
        <p:spPr bwMode="auto">
          <a:xfrm>
            <a:off x="9983787" y="1054100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6" name="Oval 35"/>
          <p:cNvSpPr>
            <a:spLocks noChangeArrowheads="1"/>
          </p:cNvSpPr>
          <p:nvPr/>
        </p:nvSpPr>
        <p:spPr bwMode="auto">
          <a:xfrm>
            <a:off x="8143875" y="693712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7" name="Oval 36"/>
          <p:cNvSpPr>
            <a:spLocks noChangeArrowheads="1"/>
          </p:cNvSpPr>
          <p:nvPr/>
        </p:nvSpPr>
        <p:spPr bwMode="auto">
          <a:xfrm>
            <a:off x="2252662" y="947738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8" name="Oval 37"/>
          <p:cNvSpPr>
            <a:spLocks noChangeArrowheads="1"/>
          </p:cNvSpPr>
          <p:nvPr/>
        </p:nvSpPr>
        <p:spPr bwMode="auto">
          <a:xfrm>
            <a:off x="2809875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099" name="Oval 38"/>
          <p:cNvSpPr>
            <a:spLocks noChangeArrowheads="1"/>
          </p:cNvSpPr>
          <p:nvPr/>
        </p:nvSpPr>
        <p:spPr bwMode="auto">
          <a:xfrm>
            <a:off x="230187" y="517525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0" name="Oval 39"/>
          <p:cNvSpPr>
            <a:spLocks noChangeArrowheads="1"/>
          </p:cNvSpPr>
          <p:nvPr/>
        </p:nvSpPr>
        <p:spPr bwMode="auto">
          <a:xfrm>
            <a:off x="9823450" y="103188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1" name="Oval 40"/>
          <p:cNvSpPr>
            <a:spLocks noChangeArrowheads="1"/>
          </p:cNvSpPr>
          <p:nvPr/>
        </p:nvSpPr>
        <p:spPr bwMode="auto">
          <a:xfrm>
            <a:off x="2125662" y="-114300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2" name="Oval 41"/>
          <p:cNvSpPr>
            <a:spLocks noChangeArrowheads="1"/>
          </p:cNvSpPr>
          <p:nvPr/>
        </p:nvSpPr>
        <p:spPr bwMode="auto">
          <a:xfrm>
            <a:off x="1622425" y="1915435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3" name="Oval 42"/>
          <p:cNvSpPr>
            <a:spLocks noChangeArrowheads="1"/>
          </p:cNvSpPr>
          <p:nvPr/>
        </p:nvSpPr>
        <p:spPr bwMode="auto">
          <a:xfrm>
            <a:off x="8975725" y="455360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4" name="Oval 43"/>
          <p:cNvSpPr>
            <a:spLocks noChangeArrowheads="1"/>
          </p:cNvSpPr>
          <p:nvPr/>
        </p:nvSpPr>
        <p:spPr bwMode="auto">
          <a:xfrm>
            <a:off x="2379662" y="593155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5" name="Oval 44"/>
          <p:cNvSpPr>
            <a:spLocks noChangeArrowheads="1"/>
          </p:cNvSpPr>
          <p:nvPr/>
        </p:nvSpPr>
        <p:spPr bwMode="auto">
          <a:xfrm>
            <a:off x="746125" y="596489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6" name="矩形 47"/>
          <p:cNvSpPr/>
          <p:nvPr/>
        </p:nvSpPr>
        <p:spPr>
          <a:xfrm>
            <a:off x="330200" y="208883"/>
            <a:ext cx="11531600" cy="6440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97171" name="Рисунок 209717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52483" y="404703"/>
            <a:ext cx="2763644" cy="3198698"/>
          </a:xfrm>
          <a:prstGeom prst="rect">
            <a:avLst/>
          </a:prstGeom>
        </p:spPr>
      </p:pic>
      <p:pic>
        <p:nvPicPr>
          <p:cNvPr id="2097172" name="Рисунок 209717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916185" y="1025980"/>
            <a:ext cx="3446621" cy="5132814"/>
          </a:xfrm>
          <a:prstGeom prst="rect">
            <a:avLst/>
          </a:prstGeom>
        </p:spPr>
      </p:pic>
      <p:pic>
        <p:nvPicPr>
          <p:cNvPr id="2097173" name="Рисунок 209717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52507" y="3658510"/>
            <a:ext cx="3212985" cy="2857757"/>
          </a:xfrm>
          <a:prstGeom prst="rect">
            <a:avLst/>
          </a:prstGeom>
        </p:spPr>
      </p:pic>
      <p:pic>
        <p:nvPicPr>
          <p:cNvPr id="2097174" name="Рисунок 209717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748892" y="858495"/>
            <a:ext cx="4116250" cy="480195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7" name="Freeform 5"/>
          <p:cNvSpPr/>
          <p:nvPr/>
        </p:nvSpPr>
        <p:spPr bwMode="auto">
          <a:xfrm>
            <a:off x="2855912" y="4467226"/>
            <a:ext cx="1428750" cy="1422400"/>
          </a:xfrm>
          <a:custGeom>
            <a:avLst/>
            <a:gdLst>
              <a:gd name="T0" fmla="*/ 336 w 349"/>
              <a:gd name="T1" fmla="*/ 0 h 347"/>
              <a:gd name="T2" fmla="*/ 328 w 349"/>
              <a:gd name="T3" fmla="*/ 3 h 347"/>
              <a:gd name="T4" fmla="*/ 4 w 349"/>
              <a:gd name="T5" fmla="*/ 327 h 347"/>
              <a:gd name="T6" fmla="*/ 4 w 349"/>
              <a:gd name="T7" fmla="*/ 344 h 347"/>
              <a:gd name="T8" fmla="*/ 13 w 349"/>
              <a:gd name="T9" fmla="*/ 347 h 347"/>
              <a:gd name="T10" fmla="*/ 21 w 349"/>
              <a:gd name="T11" fmla="*/ 344 h 347"/>
              <a:gd name="T12" fmla="*/ 345 w 349"/>
              <a:gd name="T13" fmla="*/ 20 h 347"/>
              <a:gd name="T14" fmla="*/ 345 w 349"/>
              <a:gd name="T15" fmla="*/ 3 h 347"/>
              <a:gd name="T16" fmla="*/ 336 w 349"/>
              <a:gd name="T17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9" h="347">
                <a:moveTo>
                  <a:pt x="336" y="0"/>
                </a:moveTo>
                <a:cubicBezTo>
                  <a:pt x="333" y="0"/>
                  <a:pt x="330" y="1"/>
                  <a:pt x="328" y="3"/>
                </a:cubicBezTo>
                <a:cubicBezTo>
                  <a:pt x="4" y="327"/>
                  <a:pt x="4" y="327"/>
                  <a:pt x="4" y="327"/>
                </a:cubicBezTo>
                <a:cubicBezTo>
                  <a:pt x="0" y="332"/>
                  <a:pt x="0" y="339"/>
                  <a:pt x="4" y="344"/>
                </a:cubicBezTo>
                <a:cubicBezTo>
                  <a:pt x="7" y="346"/>
                  <a:pt x="10" y="347"/>
                  <a:pt x="13" y="347"/>
                </a:cubicBezTo>
                <a:cubicBezTo>
                  <a:pt x="16" y="347"/>
                  <a:pt x="19" y="346"/>
                  <a:pt x="21" y="344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9" y="16"/>
                  <a:pt x="349" y="8"/>
                  <a:pt x="345" y="3"/>
                </a:cubicBezTo>
                <a:cubicBezTo>
                  <a:pt x="342" y="1"/>
                  <a:pt x="339" y="0"/>
                  <a:pt x="336" y="0"/>
                </a:cubicBezTo>
              </a:path>
            </a:pathLst>
          </a:cu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8" name="Freeform 6"/>
          <p:cNvSpPr/>
          <p:nvPr/>
        </p:nvSpPr>
        <p:spPr bwMode="auto">
          <a:xfrm>
            <a:off x="7889875" y="1677989"/>
            <a:ext cx="1446213" cy="1443038"/>
          </a:xfrm>
          <a:custGeom>
            <a:avLst/>
            <a:gdLst>
              <a:gd name="T0" fmla="*/ 16 w 353"/>
              <a:gd name="T1" fmla="*/ 337 h 352"/>
              <a:gd name="T2" fmla="*/ 16 w 353"/>
              <a:gd name="T3" fmla="*/ 337 h 352"/>
              <a:gd name="T4" fmla="*/ 16 w 353"/>
              <a:gd name="T5" fmla="*/ 279 h 352"/>
              <a:gd name="T6" fmla="*/ 279 w 353"/>
              <a:gd name="T7" fmla="*/ 16 h 352"/>
              <a:gd name="T8" fmla="*/ 337 w 353"/>
              <a:gd name="T9" fmla="*/ 16 h 352"/>
              <a:gd name="T10" fmla="*/ 337 w 353"/>
              <a:gd name="T11" fmla="*/ 74 h 352"/>
              <a:gd name="T12" fmla="*/ 74 w 353"/>
              <a:gd name="T13" fmla="*/ 337 h 352"/>
              <a:gd name="T14" fmla="*/ 16 w 353"/>
              <a:gd name="T15" fmla="*/ 33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3" h="352">
                <a:moveTo>
                  <a:pt x="16" y="337"/>
                </a:moveTo>
                <a:cubicBezTo>
                  <a:pt x="16" y="337"/>
                  <a:pt x="16" y="337"/>
                  <a:pt x="16" y="337"/>
                </a:cubicBezTo>
                <a:cubicBezTo>
                  <a:pt x="0" y="321"/>
                  <a:pt x="0" y="295"/>
                  <a:pt x="16" y="279"/>
                </a:cubicBezTo>
                <a:cubicBezTo>
                  <a:pt x="279" y="16"/>
                  <a:pt x="279" y="16"/>
                  <a:pt x="279" y="16"/>
                </a:cubicBezTo>
                <a:cubicBezTo>
                  <a:pt x="295" y="0"/>
                  <a:pt x="321" y="0"/>
                  <a:pt x="337" y="16"/>
                </a:cubicBezTo>
                <a:cubicBezTo>
                  <a:pt x="353" y="32"/>
                  <a:pt x="353" y="58"/>
                  <a:pt x="337" y="74"/>
                </a:cubicBezTo>
                <a:cubicBezTo>
                  <a:pt x="74" y="337"/>
                  <a:pt x="74" y="337"/>
                  <a:pt x="74" y="337"/>
                </a:cubicBezTo>
                <a:cubicBezTo>
                  <a:pt x="58" y="352"/>
                  <a:pt x="32" y="352"/>
                  <a:pt x="16" y="337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09" name="Freeform 7"/>
          <p:cNvSpPr/>
          <p:nvPr/>
        </p:nvSpPr>
        <p:spPr bwMode="auto">
          <a:xfrm>
            <a:off x="4564062" y="960439"/>
            <a:ext cx="1811338" cy="1808163"/>
          </a:xfrm>
          <a:custGeom>
            <a:avLst/>
            <a:gdLst>
              <a:gd name="T0" fmla="*/ 34 w 442"/>
              <a:gd name="T1" fmla="*/ 408 h 441"/>
              <a:gd name="T2" fmla="*/ 34 w 442"/>
              <a:gd name="T3" fmla="*/ 287 h 441"/>
              <a:gd name="T4" fmla="*/ 287 w 442"/>
              <a:gd name="T5" fmla="*/ 33 h 441"/>
              <a:gd name="T6" fmla="*/ 408 w 442"/>
              <a:gd name="T7" fmla="*/ 33 h 441"/>
              <a:gd name="T8" fmla="*/ 408 w 442"/>
              <a:gd name="T9" fmla="*/ 33 h 441"/>
              <a:gd name="T10" fmla="*/ 408 w 442"/>
              <a:gd name="T11" fmla="*/ 154 h 441"/>
              <a:gd name="T12" fmla="*/ 155 w 442"/>
              <a:gd name="T13" fmla="*/ 408 h 441"/>
              <a:gd name="T14" fmla="*/ 34 w 442"/>
              <a:gd name="T15" fmla="*/ 40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2" h="441">
                <a:moveTo>
                  <a:pt x="34" y="408"/>
                </a:moveTo>
                <a:cubicBezTo>
                  <a:pt x="0" y="374"/>
                  <a:pt x="0" y="320"/>
                  <a:pt x="34" y="287"/>
                </a:cubicBezTo>
                <a:cubicBezTo>
                  <a:pt x="287" y="33"/>
                  <a:pt x="287" y="33"/>
                  <a:pt x="287" y="33"/>
                </a:cubicBezTo>
                <a:cubicBezTo>
                  <a:pt x="321" y="0"/>
                  <a:pt x="375" y="0"/>
                  <a:pt x="408" y="33"/>
                </a:cubicBezTo>
                <a:cubicBezTo>
                  <a:pt x="408" y="33"/>
                  <a:pt x="408" y="33"/>
                  <a:pt x="408" y="33"/>
                </a:cubicBezTo>
                <a:cubicBezTo>
                  <a:pt x="442" y="66"/>
                  <a:pt x="442" y="121"/>
                  <a:pt x="408" y="154"/>
                </a:cubicBezTo>
                <a:cubicBezTo>
                  <a:pt x="155" y="408"/>
                  <a:pt x="155" y="408"/>
                  <a:pt x="155" y="408"/>
                </a:cubicBezTo>
                <a:cubicBezTo>
                  <a:pt x="121" y="441"/>
                  <a:pt x="67" y="441"/>
                  <a:pt x="34" y="408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0" name="Freeform 8"/>
          <p:cNvSpPr/>
          <p:nvPr/>
        </p:nvSpPr>
        <p:spPr bwMode="auto">
          <a:xfrm>
            <a:off x="10418762" y="9526"/>
            <a:ext cx="1806575" cy="1811338"/>
          </a:xfrm>
          <a:custGeom>
            <a:avLst/>
            <a:gdLst>
              <a:gd name="T0" fmla="*/ 33 w 441"/>
              <a:gd name="T1" fmla="*/ 408 h 442"/>
              <a:gd name="T2" fmla="*/ 33 w 441"/>
              <a:gd name="T3" fmla="*/ 408 h 442"/>
              <a:gd name="T4" fmla="*/ 33 w 441"/>
              <a:gd name="T5" fmla="*/ 287 h 442"/>
              <a:gd name="T6" fmla="*/ 287 w 441"/>
              <a:gd name="T7" fmla="*/ 34 h 442"/>
              <a:gd name="T8" fmla="*/ 408 w 441"/>
              <a:gd name="T9" fmla="*/ 34 h 442"/>
              <a:gd name="T10" fmla="*/ 408 w 441"/>
              <a:gd name="T11" fmla="*/ 155 h 442"/>
              <a:gd name="T12" fmla="*/ 154 w 441"/>
              <a:gd name="T13" fmla="*/ 408 h 442"/>
              <a:gd name="T14" fmla="*/ 33 w 441"/>
              <a:gd name="T15" fmla="*/ 40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1" h="442">
                <a:moveTo>
                  <a:pt x="33" y="408"/>
                </a:moveTo>
                <a:cubicBezTo>
                  <a:pt x="33" y="408"/>
                  <a:pt x="33" y="408"/>
                  <a:pt x="33" y="408"/>
                </a:cubicBezTo>
                <a:cubicBezTo>
                  <a:pt x="0" y="375"/>
                  <a:pt x="0" y="321"/>
                  <a:pt x="33" y="287"/>
                </a:cubicBezTo>
                <a:cubicBezTo>
                  <a:pt x="287" y="34"/>
                  <a:pt x="287" y="34"/>
                  <a:pt x="287" y="34"/>
                </a:cubicBezTo>
                <a:cubicBezTo>
                  <a:pt x="320" y="0"/>
                  <a:pt x="374" y="0"/>
                  <a:pt x="408" y="34"/>
                </a:cubicBezTo>
                <a:cubicBezTo>
                  <a:pt x="441" y="67"/>
                  <a:pt x="441" y="121"/>
                  <a:pt x="408" y="155"/>
                </a:cubicBezTo>
                <a:cubicBezTo>
                  <a:pt x="154" y="408"/>
                  <a:pt x="154" y="408"/>
                  <a:pt x="154" y="408"/>
                </a:cubicBezTo>
                <a:cubicBezTo>
                  <a:pt x="121" y="442"/>
                  <a:pt x="66" y="442"/>
                  <a:pt x="33" y="408"/>
                </a:cubicBezTo>
                <a:close/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1" name="Freeform 9"/>
          <p:cNvSpPr/>
          <p:nvPr/>
        </p:nvSpPr>
        <p:spPr bwMode="auto">
          <a:xfrm>
            <a:off x="1044575" y="3175001"/>
            <a:ext cx="2311400" cy="2222500"/>
          </a:xfrm>
          <a:custGeom>
            <a:avLst/>
            <a:gdLst>
              <a:gd name="T0" fmla="*/ 444 w 564"/>
              <a:gd name="T1" fmla="*/ 0 h 542"/>
              <a:gd name="T2" fmla="*/ 367 w 564"/>
              <a:gd name="T3" fmla="*/ 32 h 542"/>
              <a:gd name="T4" fmla="*/ 42 w 564"/>
              <a:gd name="T5" fmla="*/ 356 h 542"/>
              <a:gd name="T6" fmla="*/ 42 w 564"/>
              <a:gd name="T7" fmla="*/ 510 h 542"/>
              <a:gd name="T8" fmla="*/ 120 w 564"/>
              <a:gd name="T9" fmla="*/ 542 h 542"/>
              <a:gd name="T10" fmla="*/ 197 w 564"/>
              <a:gd name="T11" fmla="*/ 510 h 542"/>
              <a:gd name="T12" fmla="*/ 521 w 564"/>
              <a:gd name="T13" fmla="*/ 186 h 542"/>
              <a:gd name="T14" fmla="*/ 521 w 564"/>
              <a:gd name="T15" fmla="*/ 32 h 542"/>
              <a:gd name="T16" fmla="*/ 444 w 564"/>
              <a:gd name="T1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4" h="542">
                <a:moveTo>
                  <a:pt x="444" y="0"/>
                </a:moveTo>
                <a:cubicBezTo>
                  <a:pt x="416" y="0"/>
                  <a:pt x="388" y="10"/>
                  <a:pt x="367" y="32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0" y="398"/>
                  <a:pt x="0" y="468"/>
                  <a:pt x="42" y="510"/>
                </a:cubicBezTo>
                <a:cubicBezTo>
                  <a:pt x="64" y="532"/>
                  <a:pt x="92" y="542"/>
                  <a:pt x="120" y="542"/>
                </a:cubicBezTo>
                <a:cubicBezTo>
                  <a:pt x="148" y="542"/>
                  <a:pt x="176" y="532"/>
                  <a:pt x="197" y="510"/>
                </a:cubicBezTo>
                <a:cubicBezTo>
                  <a:pt x="521" y="186"/>
                  <a:pt x="521" y="186"/>
                  <a:pt x="521" y="186"/>
                </a:cubicBezTo>
                <a:cubicBezTo>
                  <a:pt x="564" y="144"/>
                  <a:pt x="564" y="74"/>
                  <a:pt x="521" y="32"/>
                </a:cubicBezTo>
                <a:cubicBezTo>
                  <a:pt x="500" y="10"/>
                  <a:pt x="472" y="0"/>
                  <a:pt x="444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2" name="Freeform 10"/>
          <p:cNvSpPr/>
          <p:nvPr/>
        </p:nvSpPr>
        <p:spPr bwMode="auto">
          <a:xfrm>
            <a:off x="7562850" y="2981326"/>
            <a:ext cx="1498600" cy="1497013"/>
          </a:xfrm>
          <a:custGeom>
            <a:avLst/>
            <a:gdLst>
              <a:gd name="T0" fmla="*/ 13 w 366"/>
              <a:gd name="T1" fmla="*/ 353 h 365"/>
              <a:gd name="T2" fmla="*/ 13 w 366"/>
              <a:gd name="T3" fmla="*/ 308 h 365"/>
              <a:gd name="T4" fmla="*/ 309 w 366"/>
              <a:gd name="T5" fmla="*/ 12 h 365"/>
              <a:gd name="T6" fmla="*/ 353 w 366"/>
              <a:gd name="T7" fmla="*/ 12 h 365"/>
              <a:gd name="T8" fmla="*/ 353 w 366"/>
              <a:gd name="T9" fmla="*/ 57 h 365"/>
              <a:gd name="T10" fmla="*/ 57 w 366"/>
              <a:gd name="T11" fmla="*/ 353 h 365"/>
              <a:gd name="T12" fmla="*/ 13 w 366"/>
              <a:gd name="T13" fmla="*/ 3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6" h="365">
                <a:moveTo>
                  <a:pt x="13" y="353"/>
                </a:moveTo>
                <a:cubicBezTo>
                  <a:pt x="0" y="340"/>
                  <a:pt x="0" y="320"/>
                  <a:pt x="13" y="308"/>
                </a:cubicBezTo>
                <a:cubicBezTo>
                  <a:pt x="309" y="12"/>
                  <a:pt x="309" y="12"/>
                  <a:pt x="309" y="12"/>
                </a:cubicBezTo>
                <a:cubicBezTo>
                  <a:pt x="321" y="0"/>
                  <a:pt x="341" y="0"/>
                  <a:pt x="353" y="12"/>
                </a:cubicBezTo>
                <a:cubicBezTo>
                  <a:pt x="366" y="24"/>
                  <a:pt x="366" y="45"/>
                  <a:pt x="353" y="57"/>
                </a:cubicBezTo>
                <a:cubicBezTo>
                  <a:pt x="57" y="353"/>
                  <a:pt x="57" y="353"/>
                  <a:pt x="57" y="353"/>
                </a:cubicBezTo>
                <a:cubicBezTo>
                  <a:pt x="45" y="365"/>
                  <a:pt x="25" y="365"/>
                  <a:pt x="13" y="353"/>
                </a:cubicBezTo>
              </a:path>
            </a:pathLst>
          </a:custGeom>
          <a:solidFill>
            <a:srgbClr val="A2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3" name="Oval 11"/>
          <p:cNvSpPr>
            <a:spLocks noChangeArrowheads="1"/>
          </p:cNvSpPr>
          <p:nvPr/>
        </p:nvSpPr>
        <p:spPr bwMode="auto">
          <a:xfrm>
            <a:off x="7656512" y="2854326"/>
            <a:ext cx="139700" cy="144463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4" name="Oval 12"/>
          <p:cNvSpPr>
            <a:spLocks noChangeArrowheads="1"/>
          </p:cNvSpPr>
          <p:nvPr/>
        </p:nvSpPr>
        <p:spPr bwMode="auto">
          <a:xfrm>
            <a:off x="8291512" y="817564"/>
            <a:ext cx="196850" cy="196850"/>
          </a:xfrm>
          <a:prstGeom prst="ellipse">
            <a:avLst/>
          </a:prstGeom>
          <a:solidFill>
            <a:srgbClr val="A188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5" name="Oval 13"/>
          <p:cNvSpPr>
            <a:spLocks noChangeArrowheads="1"/>
          </p:cNvSpPr>
          <p:nvPr/>
        </p:nvSpPr>
        <p:spPr bwMode="auto">
          <a:xfrm>
            <a:off x="8594725" y="5454651"/>
            <a:ext cx="455613" cy="450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6" name="Freeform 14"/>
          <p:cNvSpPr/>
          <p:nvPr/>
        </p:nvSpPr>
        <p:spPr bwMode="auto">
          <a:xfrm>
            <a:off x="3675062" y="592139"/>
            <a:ext cx="1806575" cy="1741488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33 w 441"/>
              <a:gd name="T9" fmla="*/ 400 h 425"/>
              <a:gd name="T10" fmla="*/ 94 w 441"/>
              <a:gd name="T11" fmla="*/ 425 h 425"/>
              <a:gd name="T12" fmla="*/ 154 w 441"/>
              <a:gd name="T13" fmla="*/ 400 h 425"/>
              <a:gd name="T14" fmla="*/ 408 w 441"/>
              <a:gd name="T15" fmla="*/ 146 h 425"/>
              <a:gd name="T16" fmla="*/ 408 w 441"/>
              <a:gd name="T17" fmla="*/ 25 h 425"/>
              <a:gd name="T18" fmla="*/ 347 w 441"/>
              <a:gd name="T1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6" y="0"/>
                  <a:pt x="304" y="9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7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50" y="417"/>
                  <a:pt x="72" y="425"/>
                  <a:pt x="94" y="425"/>
                </a:cubicBezTo>
                <a:cubicBezTo>
                  <a:pt x="116" y="425"/>
                  <a:pt x="138" y="417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9"/>
                  <a:pt x="408" y="25"/>
                </a:cubicBezTo>
                <a:cubicBezTo>
                  <a:pt x="391" y="9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7" name="Freeform 15"/>
          <p:cNvSpPr/>
          <p:nvPr/>
        </p:nvSpPr>
        <p:spPr bwMode="auto">
          <a:xfrm>
            <a:off x="352425" y="1416051"/>
            <a:ext cx="1806575" cy="1743075"/>
          </a:xfrm>
          <a:custGeom>
            <a:avLst/>
            <a:gdLst>
              <a:gd name="T0" fmla="*/ 347 w 441"/>
              <a:gd name="T1" fmla="*/ 0 h 425"/>
              <a:gd name="T2" fmla="*/ 287 w 441"/>
              <a:gd name="T3" fmla="*/ 25 h 425"/>
              <a:gd name="T4" fmla="*/ 33 w 441"/>
              <a:gd name="T5" fmla="*/ 279 h 425"/>
              <a:gd name="T6" fmla="*/ 33 w 441"/>
              <a:gd name="T7" fmla="*/ 400 h 425"/>
              <a:gd name="T8" fmla="*/ 94 w 441"/>
              <a:gd name="T9" fmla="*/ 425 h 425"/>
              <a:gd name="T10" fmla="*/ 154 w 441"/>
              <a:gd name="T11" fmla="*/ 400 h 425"/>
              <a:gd name="T12" fmla="*/ 408 w 441"/>
              <a:gd name="T13" fmla="*/ 146 h 425"/>
              <a:gd name="T14" fmla="*/ 408 w 441"/>
              <a:gd name="T15" fmla="*/ 25 h 425"/>
              <a:gd name="T16" fmla="*/ 347 w 441"/>
              <a:gd name="T17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5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400"/>
                </a:cubicBezTo>
                <a:cubicBezTo>
                  <a:pt x="50" y="416"/>
                  <a:pt x="72" y="425"/>
                  <a:pt x="94" y="425"/>
                </a:cubicBezTo>
                <a:cubicBezTo>
                  <a:pt x="115" y="425"/>
                  <a:pt x="137" y="416"/>
                  <a:pt x="154" y="400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41" y="113"/>
                  <a:pt x="441" y="58"/>
                  <a:pt x="408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8" name="Freeform 16"/>
          <p:cNvSpPr/>
          <p:nvPr/>
        </p:nvSpPr>
        <p:spPr bwMode="auto">
          <a:xfrm>
            <a:off x="9336087" y="3338514"/>
            <a:ext cx="1806575" cy="1738313"/>
          </a:xfrm>
          <a:custGeom>
            <a:avLst/>
            <a:gdLst>
              <a:gd name="T0" fmla="*/ 347 w 441"/>
              <a:gd name="T1" fmla="*/ 0 h 424"/>
              <a:gd name="T2" fmla="*/ 287 w 441"/>
              <a:gd name="T3" fmla="*/ 25 h 424"/>
              <a:gd name="T4" fmla="*/ 33 w 441"/>
              <a:gd name="T5" fmla="*/ 279 h 424"/>
              <a:gd name="T6" fmla="*/ 33 w 441"/>
              <a:gd name="T7" fmla="*/ 399 h 424"/>
              <a:gd name="T8" fmla="*/ 93 w 441"/>
              <a:gd name="T9" fmla="*/ 424 h 424"/>
              <a:gd name="T10" fmla="*/ 154 w 441"/>
              <a:gd name="T11" fmla="*/ 399 h 424"/>
              <a:gd name="T12" fmla="*/ 407 w 441"/>
              <a:gd name="T13" fmla="*/ 146 h 424"/>
              <a:gd name="T14" fmla="*/ 407 w 441"/>
              <a:gd name="T15" fmla="*/ 25 h 424"/>
              <a:gd name="T16" fmla="*/ 347 w 441"/>
              <a:gd name="T1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1" h="424">
                <a:moveTo>
                  <a:pt x="347" y="0"/>
                </a:moveTo>
                <a:cubicBezTo>
                  <a:pt x="325" y="0"/>
                  <a:pt x="303" y="8"/>
                  <a:pt x="287" y="25"/>
                </a:cubicBezTo>
                <a:cubicBezTo>
                  <a:pt x="33" y="279"/>
                  <a:pt x="33" y="279"/>
                  <a:pt x="33" y="279"/>
                </a:cubicBezTo>
                <a:cubicBezTo>
                  <a:pt x="0" y="312"/>
                  <a:pt x="0" y="366"/>
                  <a:pt x="33" y="399"/>
                </a:cubicBezTo>
                <a:cubicBezTo>
                  <a:pt x="49" y="416"/>
                  <a:pt x="71" y="424"/>
                  <a:pt x="93" y="424"/>
                </a:cubicBezTo>
                <a:cubicBezTo>
                  <a:pt x="115" y="424"/>
                  <a:pt x="137" y="416"/>
                  <a:pt x="154" y="399"/>
                </a:cubicBezTo>
                <a:cubicBezTo>
                  <a:pt x="407" y="146"/>
                  <a:pt x="407" y="146"/>
                  <a:pt x="407" y="146"/>
                </a:cubicBezTo>
                <a:cubicBezTo>
                  <a:pt x="441" y="112"/>
                  <a:pt x="441" y="58"/>
                  <a:pt x="407" y="25"/>
                </a:cubicBezTo>
                <a:cubicBezTo>
                  <a:pt x="391" y="8"/>
                  <a:pt x="369" y="0"/>
                  <a:pt x="347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19" name="Freeform 17"/>
          <p:cNvSpPr/>
          <p:nvPr/>
        </p:nvSpPr>
        <p:spPr bwMode="auto">
          <a:xfrm>
            <a:off x="7050087" y="4622801"/>
            <a:ext cx="1262063" cy="1262063"/>
          </a:xfrm>
          <a:custGeom>
            <a:avLst/>
            <a:gdLst>
              <a:gd name="T0" fmla="*/ 23 w 308"/>
              <a:gd name="T1" fmla="*/ 284 h 308"/>
              <a:gd name="T2" fmla="*/ 23 w 308"/>
              <a:gd name="T3" fmla="*/ 284 h 308"/>
              <a:gd name="T4" fmla="*/ 23 w 308"/>
              <a:gd name="T5" fmla="*/ 200 h 308"/>
              <a:gd name="T6" fmla="*/ 200 w 308"/>
              <a:gd name="T7" fmla="*/ 23 h 308"/>
              <a:gd name="T8" fmla="*/ 284 w 308"/>
              <a:gd name="T9" fmla="*/ 23 h 308"/>
              <a:gd name="T10" fmla="*/ 284 w 308"/>
              <a:gd name="T11" fmla="*/ 107 h 308"/>
              <a:gd name="T12" fmla="*/ 107 w 308"/>
              <a:gd name="T13" fmla="*/ 284 h 308"/>
              <a:gd name="T14" fmla="*/ 23 w 308"/>
              <a:gd name="T15" fmla="*/ 28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8" h="308">
                <a:moveTo>
                  <a:pt x="23" y="284"/>
                </a:moveTo>
                <a:cubicBezTo>
                  <a:pt x="23" y="284"/>
                  <a:pt x="23" y="284"/>
                  <a:pt x="23" y="284"/>
                </a:cubicBezTo>
                <a:cubicBezTo>
                  <a:pt x="0" y="261"/>
                  <a:pt x="0" y="223"/>
                  <a:pt x="23" y="20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23" y="0"/>
                  <a:pt x="261" y="0"/>
                  <a:pt x="284" y="23"/>
                </a:cubicBezTo>
                <a:cubicBezTo>
                  <a:pt x="308" y="46"/>
                  <a:pt x="308" y="84"/>
                  <a:pt x="284" y="107"/>
                </a:cubicBezTo>
                <a:cubicBezTo>
                  <a:pt x="107" y="284"/>
                  <a:pt x="107" y="284"/>
                  <a:pt x="107" y="284"/>
                </a:cubicBezTo>
                <a:cubicBezTo>
                  <a:pt x="84" y="308"/>
                  <a:pt x="46" y="308"/>
                  <a:pt x="23" y="284"/>
                </a:cubicBezTo>
                <a:close/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0" name="Freeform 18"/>
          <p:cNvSpPr/>
          <p:nvPr/>
        </p:nvSpPr>
        <p:spPr bwMode="auto">
          <a:xfrm>
            <a:off x="3994150" y="3675064"/>
            <a:ext cx="2819400" cy="2735263"/>
          </a:xfrm>
          <a:custGeom>
            <a:avLst/>
            <a:gdLst>
              <a:gd name="T0" fmla="*/ 571 w 688"/>
              <a:gd name="T1" fmla="*/ 0 h 667"/>
              <a:gd name="T2" fmla="*/ 495 w 688"/>
              <a:gd name="T3" fmla="*/ 31 h 667"/>
              <a:gd name="T4" fmla="*/ 42 w 688"/>
              <a:gd name="T5" fmla="*/ 484 h 667"/>
              <a:gd name="T6" fmla="*/ 42 w 688"/>
              <a:gd name="T7" fmla="*/ 636 h 667"/>
              <a:gd name="T8" fmla="*/ 42 w 688"/>
              <a:gd name="T9" fmla="*/ 636 h 667"/>
              <a:gd name="T10" fmla="*/ 117 w 688"/>
              <a:gd name="T11" fmla="*/ 667 h 667"/>
              <a:gd name="T12" fmla="*/ 193 w 688"/>
              <a:gd name="T13" fmla="*/ 636 h 667"/>
              <a:gd name="T14" fmla="*/ 646 w 688"/>
              <a:gd name="T15" fmla="*/ 182 h 667"/>
              <a:gd name="T16" fmla="*/ 646 w 688"/>
              <a:gd name="T17" fmla="*/ 31 h 667"/>
              <a:gd name="T18" fmla="*/ 646 w 688"/>
              <a:gd name="T19" fmla="*/ 31 h 667"/>
              <a:gd name="T20" fmla="*/ 571 w 688"/>
              <a:gd name="T21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8" h="667">
                <a:moveTo>
                  <a:pt x="571" y="0"/>
                </a:moveTo>
                <a:cubicBezTo>
                  <a:pt x="543" y="0"/>
                  <a:pt x="516" y="10"/>
                  <a:pt x="495" y="31"/>
                </a:cubicBezTo>
                <a:cubicBezTo>
                  <a:pt x="42" y="484"/>
                  <a:pt x="42" y="484"/>
                  <a:pt x="42" y="484"/>
                </a:cubicBezTo>
                <a:cubicBezTo>
                  <a:pt x="0" y="526"/>
                  <a:pt x="0" y="594"/>
                  <a:pt x="42" y="636"/>
                </a:cubicBezTo>
                <a:cubicBezTo>
                  <a:pt x="42" y="636"/>
                  <a:pt x="42" y="636"/>
                  <a:pt x="42" y="636"/>
                </a:cubicBezTo>
                <a:cubicBezTo>
                  <a:pt x="63" y="656"/>
                  <a:pt x="90" y="667"/>
                  <a:pt x="117" y="667"/>
                </a:cubicBezTo>
                <a:cubicBezTo>
                  <a:pt x="145" y="667"/>
                  <a:pt x="172" y="656"/>
                  <a:pt x="193" y="636"/>
                </a:cubicBezTo>
                <a:cubicBezTo>
                  <a:pt x="646" y="182"/>
                  <a:pt x="646" y="182"/>
                  <a:pt x="646" y="182"/>
                </a:cubicBezTo>
                <a:cubicBezTo>
                  <a:pt x="688" y="141"/>
                  <a:pt x="688" y="73"/>
                  <a:pt x="646" y="31"/>
                </a:cubicBezTo>
                <a:cubicBezTo>
                  <a:pt x="646" y="31"/>
                  <a:pt x="646" y="31"/>
                  <a:pt x="646" y="31"/>
                </a:cubicBezTo>
                <a:cubicBezTo>
                  <a:pt x="626" y="10"/>
                  <a:pt x="598" y="0"/>
                  <a:pt x="571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1" name="Freeform 19"/>
          <p:cNvSpPr/>
          <p:nvPr/>
        </p:nvSpPr>
        <p:spPr bwMode="auto">
          <a:xfrm>
            <a:off x="5546725" y="3609976"/>
            <a:ext cx="2581275" cy="2549525"/>
          </a:xfrm>
          <a:custGeom>
            <a:avLst/>
            <a:gdLst>
              <a:gd name="T0" fmla="*/ 532 w 630"/>
              <a:gd name="T1" fmla="*/ 0 h 622"/>
              <a:gd name="T2" fmla="*/ 462 w 630"/>
              <a:gd name="T3" fmla="*/ 29 h 622"/>
              <a:gd name="T4" fmla="*/ 39 w 630"/>
              <a:gd name="T5" fmla="*/ 452 h 622"/>
              <a:gd name="T6" fmla="*/ 39 w 630"/>
              <a:gd name="T7" fmla="*/ 593 h 622"/>
              <a:gd name="T8" fmla="*/ 39 w 630"/>
              <a:gd name="T9" fmla="*/ 593 h 622"/>
              <a:gd name="T10" fmla="*/ 109 w 630"/>
              <a:gd name="T11" fmla="*/ 622 h 622"/>
              <a:gd name="T12" fmla="*/ 180 w 630"/>
              <a:gd name="T13" fmla="*/ 593 h 622"/>
              <a:gd name="T14" fmla="*/ 603 w 630"/>
              <a:gd name="T15" fmla="*/ 170 h 622"/>
              <a:gd name="T16" fmla="*/ 630 w 630"/>
              <a:gd name="T17" fmla="*/ 120 h 622"/>
              <a:gd name="T18" fmla="*/ 549 w 630"/>
              <a:gd name="T19" fmla="*/ 200 h 622"/>
              <a:gd name="T20" fmla="*/ 527 w 630"/>
              <a:gd name="T21" fmla="*/ 209 h 622"/>
              <a:gd name="T22" fmla="*/ 505 w 630"/>
              <a:gd name="T23" fmla="*/ 200 h 622"/>
              <a:gd name="T24" fmla="*/ 505 w 630"/>
              <a:gd name="T25" fmla="*/ 155 h 622"/>
              <a:gd name="T26" fmla="*/ 615 w 630"/>
              <a:gd name="T27" fmla="*/ 44 h 622"/>
              <a:gd name="T28" fmla="*/ 603 w 630"/>
              <a:gd name="T29" fmla="*/ 29 h 622"/>
              <a:gd name="T30" fmla="*/ 603 w 630"/>
              <a:gd name="T31" fmla="*/ 29 h 622"/>
              <a:gd name="T32" fmla="*/ 532 w 630"/>
              <a:gd name="T33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0" h="622">
                <a:moveTo>
                  <a:pt x="532" y="0"/>
                </a:moveTo>
                <a:cubicBezTo>
                  <a:pt x="507" y="0"/>
                  <a:pt x="481" y="9"/>
                  <a:pt x="462" y="29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0" y="490"/>
                  <a:pt x="0" y="554"/>
                  <a:pt x="39" y="593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58" y="612"/>
                  <a:pt x="84" y="622"/>
                  <a:pt x="109" y="622"/>
                </a:cubicBezTo>
                <a:cubicBezTo>
                  <a:pt x="135" y="622"/>
                  <a:pt x="160" y="612"/>
                  <a:pt x="180" y="593"/>
                </a:cubicBezTo>
                <a:cubicBezTo>
                  <a:pt x="603" y="170"/>
                  <a:pt x="603" y="170"/>
                  <a:pt x="603" y="170"/>
                </a:cubicBezTo>
                <a:cubicBezTo>
                  <a:pt x="617" y="156"/>
                  <a:pt x="626" y="138"/>
                  <a:pt x="630" y="120"/>
                </a:cubicBezTo>
                <a:cubicBezTo>
                  <a:pt x="549" y="200"/>
                  <a:pt x="549" y="200"/>
                  <a:pt x="549" y="200"/>
                </a:cubicBezTo>
                <a:cubicBezTo>
                  <a:pt x="543" y="206"/>
                  <a:pt x="535" y="209"/>
                  <a:pt x="527" y="209"/>
                </a:cubicBezTo>
                <a:cubicBezTo>
                  <a:pt x="519" y="209"/>
                  <a:pt x="511" y="206"/>
                  <a:pt x="505" y="200"/>
                </a:cubicBezTo>
                <a:cubicBezTo>
                  <a:pt x="492" y="187"/>
                  <a:pt x="492" y="167"/>
                  <a:pt x="505" y="155"/>
                </a:cubicBezTo>
                <a:cubicBezTo>
                  <a:pt x="615" y="44"/>
                  <a:pt x="615" y="44"/>
                  <a:pt x="615" y="44"/>
                </a:cubicBezTo>
                <a:cubicBezTo>
                  <a:pt x="612" y="39"/>
                  <a:pt x="607" y="34"/>
                  <a:pt x="603" y="29"/>
                </a:cubicBezTo>
                <a:cubicBezTo>
                  <a:pt x="603" y="29"/>
                  <a:pt x="603" y="29"/>
                  <a:pt x="603" y="29"/>
                </a:cubicBezTo>
                <a:cubicBezTo>
                  <a:pt x="583" y="9"/>
                  <a:pt x="558" y="0"/>
                  <a:pt x="532" y="0"/>
                </a:cubicBezTo>
              </a:path>
            </a:pathLst>
          </a:cu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2" name="Freeform 20"/>
          <p:cNvSpPr/>
          <p:nvPr/>
        </p:nvSpPr>
        <p:spPr bwMode="auto">
          <a:xfrm>
            <a:off x="7562850" y="3789364"/>
            <a:ext cx="585788" cy="677863"/>
          </a:xfrm>
          <a:custGeom>
            <a:avLst/>
            <a:gdLst>
              <a:gd name="T0" fmla="*/ 123 w 143"/>
              <a:gd name="T1" fmla="*/ 0 h 165"/>
              <a:gd name="T2" fmla="*/ 13 w 143"/>
              <a:gd name="T3" fmla="*/ 111 h 165"/>
              <a:gd name="T4" fmla="*/ 13 w 143"/>
              <a:gd name="T5" fmla="*/ 156 h 165"/>
              <a:gd name="T6" fmla="*/ 35 w 143"/>
              <a:gd name="T7" fmla="*/ 165 h 165"/>
              <a:gd name="T8" fmla="*/ 57 w 143"/>
              <a:gd name="T9" fmla="*/ 156 h 165"/>
              <a:gd name="T10" fmla="*/ 138 w 143"/>
              <a:gd name="T11" fmla="*/ 76 h 165"/>
              <a:gd name="T12" fmla="*/ 123 w 143"/>
              <a:gd name="T13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165">
                <a:moveTo>
                  <a:pt x="123" y="0"/>
                </a:moveTo>
                <a:cubicBezTo>
                  <a:pt x="13" y="111"/>
                  <a:pt x="13" y="111"/>
                  <a:pt x="13" y="111"/>
                </a:cubicBezTo>
                <a:cubicBezTo>
                  <a:pt x="0" y="123"/>
                  <a:pt x="0" y="143"/>
                  <a:pt x="13" y="156"/>
                </a:cubicBezTo>
                <a:cubicBezTo>
                  <a:pt x="19" y="162"/>
                  <a:pt x="27" y="165"/>
                  <a:pt x="35" y="165"/>
                </a:cubicBezTo>
                <a:cubicBezTo>
                  <a:pt x="43" y="165"/>
                  <a:pt x="51" y="162"/>
                  <a:pt x="57" y="156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43" y="50"/>
                  <a:pt x="138" y="23"/>
                  <a:pt x="123" y="0"/>
                </a:cubicBezTo>
              </a:path>
            </a:pathLst>
          </a:custGeom>
          <a:solidFill>
            <a:srgbClr val="9F33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3" name="Freeform 21"/>
          <p:cNvSpPr/>
          <p:nvPr/>
        </p:nvSpPr>
        <p:spPr bwMode="auto">
          <a:xfrm>
            <a:off x="4714875" y="455614"/>
            <a:ext cx="2794000" cy="2735263"/>
          </a:xfrm>
          <a:custGeom>
            <a:avLst/>
            <a:gdLst>
              <a:gd name="T0" fmla="*/ 565 w 682"/>
              <a:gd name="T1" fmla="*/ 0 h 667"/>
              <a:gd name="T2" fmla="*/ 489 w 682"/>
              <a:gd name="T3" fmla="*/ 31 h 667"/>
              <a:gd name="T4" fmla="*/ 368 w 682"/>
              <a:gd name="T5" fmla="*/ 153 h 667"/>
              <a:gd name="T6" fmla="*/ 371 w 682"/>
              <a:gd name="T7" fmla="*/ 156 h 667"/>
              <a:gd name="T8" fmla="*/ 371 w 682"/>
              <a:gd name="T9" fmla="*/ 156 h 667"/>
              <a:gd name="T10" fmla="*/ 371 w 682"/>
              <a:gd name="T11" fmla="*/ 277 h 667"/>
              <a:gd name="T12" fmla="*/ 118 w 682"/>
              <a:gd name="T13" fmla="*/ 531 h 667"/>
              <a:gd name="T14" fmla="*/ 57 w 682"/>
              <a:gd name="T15" fmla="*/ 556 h 667"/>
              <a:gd name="T16" fmla="*/ 6 w 682"/>
              <a:gd name="T17" fmla="*/ 539 h 667"/>
              <a:gd name="T18" fmla="*/ 36 w 682"/>
              <a:gd name="T19" fmla="*/ 636 h 667"/>
              <a:gd name="T20" fmla="*/ 36 w 682"/>
              <a:gd name="T21" fmla="*/ 636 h 667"/>
              <a:gd name="T22" fmla="*/ 111 w 682"/>
              <a:gd name="T23" fmla="*/ 667 h 667"/>
              <a:gd name="T24" fmla="*/ 187 w 682"/>
              <a:gd name="T25" fmla="*/ 636 h 667"/>
              <a:gd name="T26" fmla="*/ 640 w 682"/>
              <a:gd name="T27" fmla="*/ 182 h 667"/>
              <a:gd name="T28" fmla="*/ 640 w 682"/>
              <a:gd name="T29" fmla="*/ 31 h 667"/>
              <a:gd name="T30" fmla="*/ 640 w 682"/>
              <a:gd name="T31" fmla="*/ 31 h 667"/>
              <a:gd name="T32" fmla="*/ 565 w 682"/>
              <a:gd name="T3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2" h="667">
                <a:moveTo>
                  <a:pt x="565" y="0"/>
                </a:moveTo>
                <a:cubicBezTo>
                  <a:pt x="537" y="0"/>
                  <a:pt x="510" y="11"/>
                  <a:pt x="489" y="31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9" y="154"/>
                  <a:pt x="370" y="155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405" y="189"/>
                  <a:pt x="405" y="244"/>
                  <a:pt x="371" y="277"/>
                </a:cubicBezTo>
                <a:cubicBezTo>
                  <a:pt x="118" y="531"/>
                  <a:pt x="118" y="531"/>
                  <a:pt x="118" y="531"/>
                </a:cubicBezTo>
                <a:cubicBezTo>
                  <a:pt x="101" y="547"/>
                  <a:pt x="79" y="556"/>
                  <a:pt x="57" y="556"/>
                </a:cubicBezTo>
                <a:cubicBezTo>
                  <a:pt x="39" y="556"/>
                  <a:pt x="21" y="550"/>
                  <a:pt x="6" y="539"/>
                </a:cubicBezTo>
                <a:cubicBezTo>
                  <a:pt x="0" y="573"/>
                  <a:pt x="9" y="610"/>
                  <a:pt x="36" y="636"/>
                </a:cubicBezTo>
                <a:cubicBezTo>
                  <a:pt x="36" y="636"/>
                  <a:pt x="36" y="636"/>
                  <a:pt x="36" y="636"/>
                </a:cubicBezTo>
                <a:cubicBezTo>
                  <a:pt x="56" y="657"/>
                  <a:pt x="84" y="667"/>
                  <a:pt x="111" y="667"/>
                </a:cubicBezTo>
                <a:cubicBezTo>
                  <a:pt x="139" y="667"/>
                  <a:pt x="166" y="657"/>
                  <a:pt x="187" y="636"/>
                </a:cubicBezTo>
                <a:cubicBezTo>
                  <a:pt x="640" y="182"/>
                  <a:pt x="640" y="182"/>
                  <a:pt x="640" y="182"/>
                </a:cubicBezTo>
                <a:cubicBezTo>
                  <a:pt x="682" y="141"/>
                  <a:pt x="682" y="73"/>
                  <a:pt x="640" y="31"/>
                </a:cubicBezTo>
                <a:cubicBezTo>
                  <a:pt x="640" y="31"/>
                  <a:pt x="640" y="31"/>
                  <a:pt x="640" y="31"/>
                </a:cubicBezTo>
                <a:cubicBezTo>
                  <a:pt x="619" y="11"/>
                  <a:pt x="592" y="0"/>
                  <a:pt x="565" y="0"/>
                </a:cubicBezTo>
              </a:path>
            </a:pathLst>
          </a:cu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4" name="Freeform 22"/>
          <p:cNvSpPr/>
          <p:nvPr/>
        </p:nvSpPr>
        <p:spPr bwMode="auto">
          <a:xfrm>
            <a:off x="4740275" y="1084264"/>
            <a:ext cx="1635125" cy="1651000"/>
          </a:xfrm>
          <a:custGeom>
            <a:avLst/>
            <a:gdLst>
              <a:gd name="T0" fmla="*/ 362 w 399"/>
              <a:gd name="T1" fmla="*/ 0 h 403"/>
              <a:gd name="T2" fmla="*/ 30 w 399"/>
              <a:gd name="T3" fmla="*/ 332 h 403"/>
              <a:gd name="T4" fmla="*/ 0 w 399"/>
              <a:gd name="T5" fmla="*/ 386 h 403"/>
              <a:gd name="T6" fmla="*/ 51 w 399"/>
              <a:gd name="T7" fmla="*/ 403 h 403"/>
              <a:gd name="T8" fmla="*/ 112 w 399"/>
              <a:gd name="T9" fmla="*/ 378 h 403"/>
              <a:gd name="T10" fmla="*/ 365 w 399"/>
              <a:gd name="T11" fmla="*/ 124 h 403"/>
              <a:gd name="T12" fmla="*/ 365 w 399"/>
              <a:gd name="T13" fmla="*/ 3 h 403"/>
              <a:gd name="T14" fmla="*/ 365 w 399"/>
              <a:gd name="T15" fmla="*/ 3 h 403"/>
              <a:gd name="T16" fmla="*/ 362 w 399"/>
              <a:gd name="T1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9" h="403">
                <a:moveTo>
                  <a:pt x="362" y="0"/>
                </a:moveTo>
                <a:cubicBezTo>
                  <a:pt x="30" y="332"/>
                  <a:pt x="30" y="332"/>
                  <a:pt x="30" y="332"/>
                </a:cubicBezTo>
                <a:cubicBezTo>
                  <a:pt x="14" y="347"/>
                  <a:pt x="4" y="366"/>
                  <a:pt x="0" y="386"/>
                </a:cubicBezTo>
                <a:cubicBezTo>
                  <a:pt x="15" y="397"/>
                  <a:pt x="33" y="403"/>
                  <a:pt x="51" y="403"/>
                </a:cubicBezTo>
                <a:cubicBezTo>
                  <a:pt x="73" y="403"/>
                  <a:pt x="95" y="394"/>
                  <a:pt x="112" y="378"/>
                </a:cubicBezTo>
                <a:cubicBezTo>
                  <a:pt x="365" y="124"/>
                  <a:pt x="365" y="124"/>
                  <a:pt x="365" y="124"/>
                </a:cubicBezTo>
                <a:cubicBezTo>
                  <a:pt x="399" y="91"/>
                  <a:pt x="399" y="36"/>
                  <a:pt x="365" y="3"/>
                </a:cubicBezTo>
                <a:cubicBezTo>
                  <a:pt x="365" y="3"/>
                  <a:pt x="365" y="3"/>
                  <a:pt x="365" y="3"/>
                </a:cubicBezTo>
                <a:cubicBezTo>
                  <a:pt x="364" y="2"/>
                  <a:pt x="363" y="1"/>
                  <a:pt x="362" y="0"/>
                </a:cubicBezTo>
              </a:path>
            </a:pathLst>
          </a:custGeom>
          <a:solidFill>
            <a:srgbClr val="649F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5" name="Freeform 23"/>
          <p:cNvSpPr/>
          <p:nvPr/>
        </p:nvSpPr>
        <p:spPr bwMode="auto">
          <a:xfrm>
            <a:off x="3330575" y="3609976"/>
            <a:ext cx="2262188" cy="2238375"/>
          </a:xfrm>
          <a:custGeom>
            <a:avLst/>
            <a:gdLst>
              <a:gd name="T0" fmla="*/ 502 w 552"/>
              <a:gd name="T1" fmla="*/ 0 h 546"/>
              <a:gd name="T2" fmla="*/ 468 w 552"/>
              <a:gd name="T3" fmla="*/ 14 h 546"/>
              <a:gd name="T4" fmla="*/ 18 w 552"/>
              <a:gd name="T5" fmla="*/ 464 h 546"/>
              <a:gd name="T6" fmla="*/ 18 w 552"/>
              <a:gd name="T7" fmla="*/ 532 h 546"/>
              <a:gd name="T8" fmla="*/ 52 w 552"/>
              <a:gd name="T9" fmla="*/ 546 h 546"/>
              <a:gd name="T10" fmla="*/ 86 w 552"/>
              <a:gd name="T11" fmla="*/ 532 h 546"/>
              <a:gd name="T12" fmla="*/ 536 w 552"/>
              <a:gd name="T13" fmla="*/ 82 h 546"/>
              <a:gd name="T14" fmla="*/ 549 w 552"/>
              <a:gd name="T15" fmla="*/ 38 h 546"/>
              <a:gd name="T16" fmla="*/ 466 w 552"/>
              <a:gd name="T17" fmla="*/ 120 h 546"/>
              <a:gd name="T18" fmla="*/ 449 w 552"/>
              <a:gd name="T19" fmla="*/ 127 h 546"/>
              <a:gd name="T20" fmla="*/ 432 w 552"/>
              <a:gd name="T21" fmla="*/ 120 h 546"/>
              <a:gd name="T22" fmla="*/ 432 w 552"/>
              <a:gd name="T23" fmla="*/ 86 h 546"/>
              <a:gd name="T24" fmla="*/ 516 w 552"/>
              <a:gd name="T25" fmla="*/ 3 h 546"/>
              <a:gd name="T26" fmla="*/ 502 w 552"/>
              <a:gd name="T2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2" h="546">
                <a:moveTo>
                  <a:pt x="502" y="0"/>
                </a:moveTo>
                <a:cubicBezTo>
                  <a:pt x="489" y="0"/>
                  <a:pt x="477" y="5"/>
                  <a:pt x="468" y="14"/>
                </a:cubicBezTo>
                <a:cubicBezTo>
                  <a:pt x="18" y="464"/>
                  <a:pt x="18" y="464"/>
                  <a:pt x="18" y="464"/>
                </a:cubicBezTo>
                <a:cubicBezTo>
                  <a:pt x="0" y="482"/>
                  <a:pt x="0" y="513"/>
                  <a:pt x="18" y="532"/>
                </a:cubicBezTo>
                <a:cubicBezTo>
                  <a:pt x="28" y="541"/>
                  <a:pt x="40" y="546"/>
                  <a:pt x="52" y="546"/>
                </a:cubicBezTo>
                <a:cubicBezTo>
                  <a:pt x="65" y="546"/>
                  <a:pt x="77" y="541"/>
                  <a:pt x="86" y="532"/>
                </a:cubicBezTo>
                <a:cubicBezTo>
                  <a:pt x="536" y="82"/>
                  <a:pt x="536" y="82"/>
                  <a:pt x="536" y="82"/>
                </a:cubicBezTo>
                <a:cubicBezTo>
                  <a:pt x="548" y="70"/>
                  <a:pt x="552" y="54"/>
                  <a:pt x="549" y="38"/>
                </a:cubicBezTo>
                <a:cubicBezTo>
                  <a:pt x="466" y="120"/>
                  <a:pt x="466" y="120"/>
                  <a:pt x="466" y="120"/>
                </a:cubicBezTo>
                <a:cubicBezTo>
                  <a:pt x="462" y="125"/>
                  <a:pt x="455" y="127"/>
                  <a:pt x="449" y="127"/>
                </a:cubicBezTo>
                <a:cubicBezTo>
                  <a:pt x="443" y="127"/>
                  <a:pt x="437" y="125"/>
                  <a:pt x="432" y="120"/>
                </a:cubicBezTo>
                <a:cubicBezTo>
                  <a:pt x="423" y="111"/>
                  <a:pt x="423" y="96"/>
                  <a:pt x="432" y="86"/>
                </a:cubicBezTo>
                <a:cubicBezTo>
                  <a:pt x="516" y="3"/>
                  <a:pt x="516" y="3"/>
                  <a:pt x="516" y="3"/>
                </a:cubicBezTo>
                <a:cubicBezTo>
                  <a:pt x="511" y="1"/>
                  <a:pt x="507" y="0"/>
                  <a:pt x="502" y="0"/>
                </a:cubicBezTo>
              </a:path>
            </a:pathLst>
          </a:cu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6" name="Freeform 24"/>
          <p:cNvSpPr/>
          <p:nvPr/>
        </p:nvSpPr>
        <p:spPr bwMode="auto">
          <a:xfrm>
            <a:off x="5445125" y="1128714"/>
            <a:ext cx="2638425" cy="2636838"/>
          </a:xfrm>
          <a:custGeom>
            <a:avLst/>
            <a:gdLst>
              <a:gd name="T0" fmla="*/ 618 w 644"/>
              <a:gd name="T1" fmla="*/ 0 h 643"/>
              <a:gd name="T2" fmla="*/ 601 w 644"/>
              <a:gd name="T3" fmla="*/ 7 h 643"/>
              <a:gd name="T4" fmla="*/ 0 w 644"/>
              <a:gd name="T5" fmla="*/ 608 h 643"/>
              <a:gd name="T6" fmla="*/ 20 w 644"/>
              <a:gd name="T7" fmla="*/ 619 h 643"/>
              <a:gd name="T8" fmla="*/ 33 w 644"/>
              <a:gd name="T9" fmla="*/ 643 h 643"/>
              <a:gd name="T10" fmla="*/ 635 w 644"/>
              <a:gd name="T11" fmla="*/ 41 h 643"/>
              <a:gd name="T12" fmla="*/ 635 w 644"/>
              <a:gd name="T13" fmla="*/ 7 h 643"/>
              <a:gd name="T14" fmla="*/ 618 w 644"/>
              <a:gd name="T15" fmla="*/ 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4" h="643">
                <a:moveTo>
                  <a:pt x="618" y="0"/>
                </a:moveTo>
                <a:cubicBezTo>
                  <a:pt x="611" y="0"/>
                  <a:pt x="605" y="2"/>
                  <a:pt x="601" y="7"/>
                </a:cubicBezTo>
                <a:cubicBezTo>
                  <a:pt x="0" y="608"/>
                  <a:pt x="0" y="608"/>
                  <a:pt x="0" y="608"/>
                </a:cubicBezTo>
                <a:cubicBezTo>
                  <a:pt x="7" y="610"/>
                  <a:pt x="14" y="614"/>
                  <a:pt x="20" y="619"/>
                </a:cubicBezTo>
                <a:cubicBezTo>
                  <a:pt x="26" y="626"/>
                  <a:pt x="31" y="634"/>
                  <a:pt x="33" y="643"/>
                </a:cubicBezTo>
                <a:cubicBezTo>
                  <a:pt x="635" y="41"/>
                  <a:pt x="635" y="41"/>
                  <a:pt x="635" y="41"/>
                </a:cubicBezTo>
                <a:cubicBezTo>
                  <a:pt x="644" y="32"/>
                  <a:pt x="644" y="16"/>
                  <a:pt x="635" y="7"/>
                </a:cubicBezTo>
                <a:cubicBezTo>
                  <a:pt x="630" y="2"/>
                  <a:pt x="624" y="0"/>
                  <a:pt x="618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7" name="Freeform 25"/>
          <p:cNvSpPr/>
          <p:nvPr/>
        </p:nvSpPr>
        <p:spPr bwMode="auto">
          <a:xfrm>
            <a:off x="5064125" y="3621089"/>
            <a:ext cx="515938" cy="509588"/>
          </a:xfrm>
          <a:custGeom>
            <a:avLst/>
            <a:gdLst>
              <a:gd name="T0" fmla="*/ 93 w 126"/>
              <a:gd name="T1" fmla="*/ 0 h 124"/>
              <a:gd name="T2" fmla="*/ 9 w 126"/>
              <a:gd name="T3" fmla="*/ 83 h 124"/>
              <a:gd name="T4" fmla="*/ 9 w 126"/>
              <a:gd name="T5" fmla="*/ 117 h 124"/>
              <a:gd name="T6" fmla="*/ 26 w 126"/>
              <a:gd name="T7" fmla="*/ 124 h 124"/>
              <a:gd name="T8" fmla="*/ 43 w 126"/>
              <a:gd name="T9" fmla="*/ 117 h 124"/>
              <a:gd name="T10" fmla="*/ 126 w 126"/>
              <a:gd name="T11" fmla="*/ 35 h 124"/>
              <a:gd name="T12" fmla="*/ 113 w 126"/>
              <a:gd name="T13" fmla="*/ 11 h 124"/>
              <a:gd name="T14" fmla="*/ 93 w 126"/>
              <a:gd name="T1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" h="124">
                <a:moveTo>
                  <a:pt x="93" y="0"/>
                </a:moveTo>
                <a:cubicBezTo>
                  <a:pt x="9" y="83"/>
                  <a:pt x="9" y="83"/>
                  <a:pt x="9" y="83"/>
                </a:cubicBezTo>
                <a:cubicBezTo>
                  <a:pt x="0" y="93"/>
                  <a:pt x="0" y="108"/>
                  <a:pt x="9" y="117"/>
                </a:cubicBezTo>
                <a:cubicBezTo>
                  <a:pt x="14" y="122"/>
                  <a:pt x="20" y="124"/>
                  <a:pt x="26" y="124"/>
                </a:cubicBezTo>
                <a:cubicBezTo>
                  <a:pt x="32" y="124"/>
                  <a:pt x="39" y="122"/>
                  <a:pt x="43" y="117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26"/>
                  <a:pt x="119" y="18"/>
                  <a:pt x="113" y="11"/>
                </a:cubicBezTo>
                <a:cubicBezTo>
                  <a:pt x="107" y="6"/>
                  <a:pt x="100" y="2"/>
                  <a:pt x="93" y="0"/>
                </a:cubicBezTo>
              </a:path>
            </a:pathLst>
          </a:custGeom>
          <a:solidFill>
            <a:srgbClr val="3E73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8" name="Freeform 26"/>
          <p:cNvSpPr/>
          <p:nvPr/>
        </p:nvSpPr>
        <p:spPr bwMode="auto">
          <a:xfrm>
            <a:off x="746125" y="3810001"/>
            <a:ext cx="3019425" cy="3001963"/>
          </a:xfrm>
          <a:custGeom>
            <a:avLst/>
            <a:gdLst>
              <a:gd name="T0" fmla="*/ 711 w 737"/>
              <a:gd name="T1" fmla="*/ 0 h 732"/>
              <a:gd name="T2" fmla="*/ 694 w 737"/>
              <a:gd name="T3" fmla="*/ 7 h 732"/>
              <a:gd name="T4" fmla="*/ 9 w 737"/>
              <a:gd name="T5" fmla="*/ 691 h 732"/>
              <a:gd name="T6" fmla="*/ 9 w 737"/>
              <a:gd name="T7" fmla="*/ 725 h 732"/>
              <a:gd name="T8" fmla="*/ 26 w 737"/>
              <a:gd name="T9" fmla="*/ 732 h 732"/>
              <a:gd name="T10" fmla="*/ 43 w 737"/>
              <a:gd name="T11" fmla="*/ 725 h 732"/>
              <a:gd name="T12" fmla="*/ 728 w 737"/>
              <a:gd name="T13" fmla="*/ 41 h 732"/>
              <a:gd name="T14" fmla="*/ 728 w 737"/>
              <a:gd name="T15" fmla="*/ 7 h 732"/>
              <a:gd name="T16" fmla="*/ 711 w 737"/>
              <a:gd name="T17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7" h="732">
                <a:moveTo>
                  <a:pt x="711" y="0"/>
                </a:moveTo>
                <a:cubicBezTo>
                  <a:pt x="704" y="0"/>
                  <a:pt x="698" y="2"/>
                  <a:pt x="694" y="7"/>
                </a:cubicBezTo>
                <a:cubicBezTo>
                  <a:pt x="9" y="691"/>
                  <a:pt x="9" y="691"/>
                  <a:pt x="9" y="691"/>
                </a:cubicBezTo>
                <a:cubicBezTo>
                  <a:pt x="0" y="700"/>
                  <a:pt x="0" y="716"/>
                  <a:pt x="9" y="725"/>
                </a:cubicBezTo>
                <a:cubicBezTo>
                  <a:pt x="14" y="730"/>
                  <a:pt x="20" y="732"/>
                  <a:pt x="26" y="732"/>
                </a:cubicBezTo>
                <a:cubicBezTo>
                  <a:pt x="32" y="732"/>
                  <a:pt x="39" y="730"/>
                  <a:pt x="43" y="725"/>
                </a:cubicBezTo>
                <a:cubicBezTo>
                  <a:pt x="728" y="41"/>
                  <a:pt x="728" y="41"/>
                  <a:pt x="728" y="41"/>
                </a:cubicBezTo>
                <a:cubicBezTo>
                  <a:pt x="737" y="31"/>
                  <a:pt x="737" y="16"/>
                  <a:pt x="728" y="7"/>
                </a:cubicBezTo>
                <a:cubicBezTo>
                  <a:pt x="723" y="2"/>
                  <a:pt x="717" y="0"/>
                  <a:pt x="711" y="0"/>
                </a:cubicBezTo>
              </a:path>
            </a:pathLst>
          </a:cu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29" name="Freeform 27"/>
          <p:cNvSpPr/>
          <p:nvPr/>
        </p:nvSpPr>
        <p:spPr bwMode="auto">
          <a:xfrm>
            <a:off x="2565400" y="1250951"/>
            <a:ext cx="879475" cy="885825"/>
          </a:xfrm>
          <a:custGeom>
            <a:avLst/>
            <a:gdLst>
              <a:gd name="T0" fmla="*/ 5 w 215"/>
              <a:gd name="T1" fmla="*/ 211 h 216"/>
              <a:gd name="T2" fmla="*/ 5 w 215"/>
              <a:gd name="T3" fmla="*/ 211 h 216"/>
              <a:gd name="T4" fmla="*/ 5 w 215"/>
              <a:gd name="T5" fmla="*/ 194 h 216"/>
              <a:gd name="T6" fmla="*/ 194 w 215"/>
              <a:gd name="T7" fmla="*/ 5 h 216"/>
              <a:gd name="T8" fmla="*/ 211 w 215"/>
              <a:gd name="T9" fmla="*/ 5 h 216"/>
              <a:gd name="T10" fmla="*/ 211 w 215"/>
              <a:gd name="T11" fmla="*/ 22 h 216"/>
              <a:gd name="T12" fmla="*/ 22 w 215"/>
              <a:gd name="T13" fmla="*/ 211 h 216"/>
              <a:gd name="T14" fmla="*/ 5 w 215"/>
              <a:gd name="T15" fmla="*/ 21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5" h="216">
                <a:moveTo>
                  <a:pt x="5" y="211"/>
                </a:moveTo>
                <a:cubicBezTo>
                  <a:pt x="5" y="211"/>
                  <a:pt x="5" y="211"/>
                  <a:pt x="5" y="211"/>
                </a:cubicBezTo>
                <a:cubicBezTo>
                  <a:pt x="0" y="206"/>
                  <a:pt x="0" y="199"/>
                  <a:pt x="5" y="194"/>
                </a:cubicBezTo>
                <a:cubicBezTo>
                  <a:pt x="194" y="5"/>
                  <a:pt x="194" y="5"/>
                  <a:pt x="194" y="5"/>
                </a:cubicBezTo>
                <a:cubicBezTo>
                  <a:pt x="198" y="0"/>
                  <a:pt x="206" y="0"/>
                  <a:pt x="211" y="5"/>
                </a:cubicBezTo>
                <a:cubicBezTo>
                  <a:pt x="215" y="10"/>
                  <a:pt x="215" y="17"/>
                  <a:pt x="211" y="22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7" y="216"/>
                  <a:pt x="9" y="216"/>
                  <a:pt x="5" y="211"/>
                </a:cubicBezTo>
                <a:close/>
              </a:path>
            </a:pathLst>
          </a:cu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0" name="Freeform 28"/>
          <p:cNvSpPr/>
          <p:nvPr/>
        </p:nvSpPr>
        <p:spPr bwMode="auto">
          <a:xfrm>
            <a:off x="7718425" y="4568826"/>
            <a:ext cx="1371600" cy="1370013"/>
          </a:xfrm>
          <a:custGeom>
            <a:avLst/>
            <a:gdLst>
              <a:gd name="T0" fmla="*/ 5 w 335"/>
              <a:gd name="T1" fmla="*/ 329 h 334"/>
              <a:gd name="T2" fmla="*/ 5 w 335"/>
              <a:gd name="T3" fmla="*/ 329 h 334"/>
              <a:gd name="T4" fmla="*/ 5 w 335"/>
              <a:gd name="T5" fmla="*/ 312 h 334"/>
              <a:gd name="T6" fmla="*/ 313 w 335"/>
              <a:gd name="T7" fmla="*/ 4 h 334"/>
              <a:gd name="T8" fmla="*/ 330 w 335"/>
              <a:gd name="T9" fmla="*/ 4 h 334"/>
              <a:gd name="T10" fmla="*/ 330 w 335"/>
              <a:gd name="T11" fmla="*/ 21 h 334"/>
              <a:gd name="T12" fmla="*/ 22 w 335"/>
              <a:gd name="T13" fmla="*/ 329 h 334"/>
              <a:gd name="T14" fmla="*/ 5 w 335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4">
                <a:moveTo>
                  <a:pt x="5" y="329"/>
                </a:moveTo>
                <a:cubicBezTo>
                  <a:pt x="5" y="329"/>
                  <a:pt x="5" y="329"/>
                  <a:pt x="5" y="329"/>
                </a:cubicBezTo>
                <a:cubicBezTo>
                  <a:pt x="0" y="325"/>
                  <a:pt x="0" y="317"/>
                  <a:pt x="5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8" y="0"/>
                  <a:pt x="325" y="0"/>
                  <a:pt x="330" y="4"/>
                </a:cubicBezTo>
                <a:cubicBezTo>
                  <a:pt x="335" y="9"/>
                  <a:pt x="335" y="17"/>
                  <a:pt x="330" y="21"/>
                </a:cubicBezTo>
                <a:cubicBezTo>
                  <a:pt x="22" y="329"/>
                  <a:pt x="22" y="329"/>
                  <a:pt x="22" y="329"/>
                </a:cubicBezTo>
                <a:cubicBezTo>
                  <a:pt x="17" y="334"/>
                  <a:pt x="10" y="334"/>
                  <a:pt x="5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1" name="Freeform 29"/>
          <p:cNvSpPr/>
          <p:nvPr/>
        </p:nvSpPr>
        <p:spPr bwMode="auto">
          <a:xfrm>
            <a:off x="9496425" y="2185989"/>
            <a:ext cx="1368425" cy="1370013"/>
          </a:xfrm>
          <a:custGeom>
            <a:avLst/>
            <a:gdLst>
              <a:gd name="T0" fmla="*/ 4 w 334"/>
              <a:gd name="T1" fmla="*/ 329 h 334"/>
              <a:gd name="T2" fmla="*/ 4 w 334"/>
              <a:gd name="T3" fmla="*/ 329 h 334"/>
              <a:gd name="T4" fmla="*/ 4 w 334"/>
              <a:gd name="T5" fmla="*/ 312 h 334"/>
              <a:gd name="T6" fmla="*/ 313 w 334"/>
              <a:gd name="T7" fmla="*/ 4 h 334"/>
              <a:gd name="T8" fmla="*/ 330 w 334"/>
              <a:gd name="T9" fmla="*/ 4 h 334"/>
              <a:gd name="T10" fmla="*/ 330 w 334"/>
              <a:gd name="T11" fmla="*/ 21 h 334"/>
              <a:gd name="T12" fmla="*/ 21 w 334"/>
              <a:gd name="T13" fmla="*/ 329 h 334"/>
              <a:gd name="T14" fmla="*/ 4 w 334"/>
              <a:gd name="T15" fmla="*/ 329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29"/>
                </a:moveTo>
                <a:cubicBezTo>
                  <a:pt x="4" y="329"/>
                  <a:pt x="4" y="329"/>
                  <a:pt x="4" y="329"/>
                </a:cubicBezTo>
                <a:cubicBezTo>
                  <a:pt x="0" y="325"/>
                  <a:pt x="0" y="317"/>
                  <a:pt x="4" y="312"/>
                </a:cubicBezTo>
                <a:cubicBezTo>
                  <a:pt x="313" y="4"/>
                  <a:pt x="313" y="4"/>
                  <a:pt x="313" y="4"/>
                </a:cubicBezTo>
                <a:cubicBezTo>
                  <a:pt x="317" y="0"/>
                  <a:pt x="325" y="0"/>
                  <a:pt x="330" y="4"/>
                </a:cubicBezTo>
                <a:cubicBezTo>
                  <a:pt x="334" y="9"/>
                  <a:pt x="334" y="17"/>
                  <a:pt x="330" y="21"/>
                </a:cubicBezTo>
                <a:cubicBezTo>
                  <a:pt x="21" y="329"/>
                  <a:pt x="21" y="329"/>
                  <a:pt x="21" y="329"/>
                </a:cubicBezTo>
                <a:cubicBezTo>
                  <a:pt x="17" y="334"/>
                  <a:pt x="9" y="334"/>
                  <a:pt x="4" y="329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2" name="Freeform 30"/>
          <p:cNvSpPr/>
          <p:nvPr/>
        </p:nvSpPr>
        <p:spPr bwMode="auto">
          <a:xfrm>
            <a:off x="-7938" y="3646489"/>
            <a:ext cx="1368425" cy="1370013"/>
          </a:xfrm>
          <a:custGeom>
            <a:avLst/>
            <a:gdLst>
              <a:gd name="T0" fmla="*/ 4 w 334"/>
              <a:gd name="T1" fmla="*/ 330 h 334"/>
              <a:gd name="T2" fmla="*/ 4 w 334"/>
              <a:gd name="T3" fmla="*/ 330 h 334"/>
              <a:gd name="T4" fmla="*/ 4 w 334"/>
              <a:gd name="T5" fmla="*/ 313 h 334"/>
              <a:gd name="T6" fmla="*/ 312 w 334"/>
              <a:gd name="T7" fmla="*/ 4 h 334"/>
              <a:gd name="T8" fmla="*/ 329 w 334"/>
              <a:gd name="T9" fmla="*/ 4 h 334"/>
              <a:gd name="T10" fmla="*/ 329 w 334"/>
              <a:gd name="T11" fmla="*/ 21 h 334"/>
              <a:gd name="T12" fmla="*/ 21 w 334"/>
              <a:gd name="T13" fmla="*/ 330 h 334"/>
              <a:gd name="T14" fmla="*/ 4 w 334"/>
              <a:gd name="T15" fmla="*/ 33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4" h="334">
                <a:moveTo>
                  <a:pt x="4" y="330"/>
                </a:moveTo>
                <a:cubicBezTo>
                  <a:pt x="4" y="330"/>
                  <a:pt x="4" y="330"/>
                  <a:pt x="4" y="330"/>
                </a:cubicBezTo>
                <a:cubicBezTo>
                  <a:pt x="0" y="325"/>
                  <a:pt x="0" y="317"/>
                  <a:pt x="4" y="313"/>
                </a:cubicBezTo>
                <a:cubicBezTo>
                  <a:pt x="312" y="4"/>
                  <a:pt x="312" y="4"/>
                  <a:pt x="312" y="4"/>
                </a:cubicBezTo>
                <a:cubicBezTo>
                  <a:pt x="317" y="0"/>
                  <a:pt x="325" y="0"/>
                  <a:pt x="329" y="4"/>
                </a:cubicBezTo>
                <a:cubicBezTo>
                  <a:pt x="334" y="9"/>
                  <a:pt x="334" y="17"/>
                  <a:pt x="329" y="21"/>
                </a:cubicBezTo>
                <a:cubicBezTo>
                  <a:pt x="21" y="330"/>
                  <a:pt x="21" y="330"/>
                  <a:pt x="21" y="330"/>
                </a:cubicBezTo>
                <a:cubicBezTo>
                  <a:pt x="17" y="334"/>
                  <a:pt x="9" y="334"/>
                  <a:pt x="4" y="330"/>
                </a:cubicBezTo>
                <a:close/>
              </a:path>
            </a:pathLst>
          </a:custGeom>
          <a:solidFill>
            <a:srgbClr val="6CC7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3" name="Freeform 31"/>
          <p:cNvSpPr/>
          <p:nvPr/>
        </p:nvSpPr>
        <p:spPr bwMode="auto">
          <a:xfrm>
            <a:off x="7645400" y="2460626"/>
            <a:ext cx="1371600" cy="1374775"/>
          </a:xfrm>
          <a:custGeom>
            <a:avLst/>
            <a:gdLst>
              <a:gd name="T0" fmla="*/ 5 w 335"/>
              <a:gd name="T1" fmla="*/ 330 h 335"/>
              <a:gd name="T2" fmla="*/ 5 w 335"/>
              <a:gd name="T3" fmla="*/ 330 h 335"/>
              <a:gd name="T4" fmla="*/ 5 w 335"/>
              <a:gd name="T5" fmla="*/ 313 h 335"/>
              <a:gd name="T6" fmla="*/ 313 w 335"/>
              <a:gd name="T7" fmla="*/ 5 h 335"/>
              <a:gd name="T8" fmla="*/ 330 w 335"/>
              <a:gd name="T9" fmla="*/ 5 h 335"/>
              <a:gd name="T10" fmla="*/ 330 w 335"/>
              <a:gd name="T11" fmla="*/ 22 h 335"/>
              <a:gd name="T12" fmla="*/ 22 w 335"/>
              <a:gd name="T13" fmla="*/ 330 h 335"/>
              <a:gd name="T14" fmla="*/ 5 w 335"/>
              <a:gd name="T15" fmla="*/ 33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5" h="335">
                <a:moveTo>
                  <a:pt x="5" y="330"/>
                </a:moveTo>
                <a:cubicBezTo>
                  <a:pt x="5" y="330"/>
                  <a:pt x="5" y="330"/>
                  <a:pt x="5" y="330"/>
                </a:cubicBezTo>
                <a:cubicBezTo>
                  <a:pt x="0" y="326"/>
                  <a:pt x="0" y="318"/>
                  <a:pt x="5" y="313"/>
                </a:cubicBezTo>
                <a:cubicBezTo>
                  <a:pt x="313" y="5"/>
                  <a:pt x="313" y="5"/>
                  <a:pt x="313" y="5"/>
                </a:cubicBezTo>
                <a:cubicBezTo>
                  <a:pt x="318" y="0"/>
                  <a:pt x="325" y="0"/>
                  <a:pt x="330" y="5"/>
                </a:cubicBezTo>
                <a:cubicBezTo>
                  <a:pt x="335" y="10"/>
                  <a:pt x="335" y="17"/>
                  <a:pt x="330" y="22"/>
                </a:cubicBezTo>
                <a:cubicBezTo>
                  <a:pt x="22" y="330"/>
                  <a:pt x="22" y="330"/>
                  <a:pt x="22" y="330"/>
                </a:cubicBezTo>
                <a:cubicBezTo>
                  <a:pt x="17" y="335"/>
                  <a:pt x="10" y="335"/>
                  <a:pt x="5" y="330"/>
                </a:cubicBezTo>
                <a:close/>
              </a:path>
            </a:pathLst>
          </a:custGeom>
          <a:solidFill>
            <a:srgbClr val="F6CE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4" name="Oval 32"/>
          <p:cNvSpPr>
            <a:spLocks noChangeArrowheads="1"/>
          </p:cNvSpPr>
          <p:nvPr/>
        </p:nvSpPr>
        <p:spPr bwMode="auto">
          <a:xfrm>
            <a:off x="4084637" y="776289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5" name="Oval 33"/>
          <p:cNvSpPr>
            <a:spLocks noChangeArrowheads="1"/>
          </p:cNvSpPr>
          <p:nvPr/>
        </p:nvSpPr>
        <p:spPr bwMode="auto">
          <a:xfrm>
            <a:off x="-4763" y="3695701"/>
            <a:ext cx="196850" cy="196850"/>
          </a:xfrm>
          <a:prstGeom prst="ellipse">
            <a:avLst/>
          </a:prstGeom>
          <a:solidFill>
            <a:srgbClr val="54BD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6" name="Oval 34"/>
          <p:cNvSpPr>
            <a:spLocks noChangeArrowheads="1"/>
          </p:cNvSpPr>
          <p:nvPr/>
        </p:nvSpPr>
        <p:spPr bwMode="auto">
          <a:xfrm>
            <a:off x="9983787" y="1968501"/>
            <a:ext cx="196850" cy="196850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7" name="Oval 35"/>
          <p:cNvSpPr>
            <a:spLocks noChangeArrowheads="1"/>
          </p:cNvSpPr>
          <p:nvPr/>
        </p:nvSpPr>
        <p:spPr bwMode="auto">
          <a:xfrm>
            <a:off x="8143875" y="6081714"/>
            <a:ext cx="201613" cy="196850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8" name="Oval 36"/>
          <p:cNvSpPr>
            <a:spLocks noChangeArrowheads="1"/>
          </p:cNvSpPr>
          <p:nvPr/>
        </p:nvSpPr>
        <p:spPr bwMode="auto">
          <a:xfrm>
            <a:off x="2252662" y="1862139"/>
            <a:ext cx="98425" cy="98425"/>
          </a:xfrm>
          <a:prstGeom prst="ellipse">
            <a:avLst/>
          </a:prstGeom>
          <a:solidFill>
            <a:srgbClr val="E5579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39" name="Oval 37"/>
          <p:cNvSpPr>
            <a:spLocks noChangeArrowheads="1"/>
          </p:cNvSpPr>
          <p:nvPr/>
        </p:nvSpPr>
        <p:spPr bwMode="auto">
          <a:xfrm>
            <a:off x="2809875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40" name="Oval 38"/>
          <p:cNvSpPr>
            <a:spLocks noChangeArrowheads="1"/>
          </p:cNvSpPr>
          <p:nvPr/>
        </p:nvSpPr>
        <p:spPr bwMode="auto">
          <a:xfrm>
            <a:off x="230187" y="1431926"/>
            <a:ext cx="314325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41" name="Oval 39"/>
          <p:cNvSpPr>
            <a:spLocks noChangeArrowheads="1"/>
          </p:cNvSpPr>
          <p:nvPr/>
        </p:nvSpPr>
        <p:spPr bwMode="auto">
          <a:xfrm>
            <a:off x="9823450" y="1017589"/>
            <a:ext cx="315913" cy="315913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42" name="Oval 40"/>
          <p:cNvSpPr>
            <a:spLocks noChangeArrowheads="1"/>
          </p:cNvSpPr>
          <p:nvPr/>
        </p:nvSpPr>
        <p:spPr bwMode="auto">
          <a:xfrm>
            <a:off x="2125662" y="800101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43" name="Oval 41"/>
          <p:cNvSpPr>
            <a:spLocks noChangeArrowheads="1"/>
          </p:cNvSpPr>
          <p:nvPr/>
        </p:nvSpPr>
        <p:spPr bwMode="auto">
          <a:xfrm>
            <a:off x="1622425" y="3076576"/>
            <a:ext cx="147638" cy="147638"/>
          </a:xfrm>
          <a:prstGeom prst="ellipse">
            <a:avLst/>
          </a:prstGeom>
          <a:solidFill>
            <a:srgbClr val="F8607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44" name="Oval 42"/>
          <p:cNvSpPr>
            <a:spLocks noChangeArrowheads="1"/>
          </p:cNvSpPr>
          <p:nvPr/>
        </p:nvSpPr>
        <p:spPr bwMode="auto">
          <a:xfrm>
            <a:off x="8975725" y="3944939"/>
            <a:ext cx="147638" cy="147638"/>
          </a:xfrm>
          <a:prstGeom prst="ellipse">
            <a:avLst/>
          </a:prstGeom>
          <a:solidFill>
            <a:srgbClr val="C769D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45" name="Oval 43"/>
          <p:cNvSpPr>
            <a:spLocks noChangeArrowheads="1"/>
          </p:cNvSpPr>
          <p:nvPr/>
        </p:nvSpPr>
        <p:spPr bwMode="auto">
          <a:xfrm>
            <a:off x="2379662" y="5322889"/>
            <a:ext cx="147638" cy="147638"/>
          </a:xfrm>
          <a:prstGeom prst="ellipse">
            <a:avLst/>
          </a:prstGeom>
          <a:solidFill>
            <a:srgbClr val="04BF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46" name="Oval 44"/>
          <p:cNvSpPr>
            <a:spLocks noChangeArrowheads="1"/>
          </p:cNvSpPr>
          <p:nvPr/>
        </p:nvSpPr>
        <p:spPr bwMode="auto">
          <a:xfrm>
            <a:off x="746125" y="5356226"/>
            <a:ext cx="147638" cy="147638"/>
          </a:xfrm>
          <a:prstGeom prst="ellipse">
            <a:avLst/>
          </a:prstGeom>
          <a:solidFill>
            <a:srgbClr val="FBAF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49147" name="矩形 47"/>
          <p:cNvSpPr/>
          <p:nvPr/>
        </p:nvSpPr>
        <p:spPr>
          <a:xfrm>
            <a:off x="617715" y="703504"/>
            <a:ext cx="11189683" cy="57321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9148" name="TextBox 1049147"/>
          <p:cNvSpPr txBox="1"/>
          <p:nvPr/>
        </p:nvSpPr>
        <p:spPr>
          <a:xfrm>
            <a:off x="891161" y="864713"/>
            <a:ext cx="10635102" cy="501675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uk" sz="2000" dirty="0">
                <a:solidFill>
                  <a:srgbClr val="FF3399"/>
                </a:solidFill>
              </a:rPr>
              <a:t>Висновок до проєкту</a:t>
            </a:r>
            <a:r>
              <a:rPr lang="en-US" altLang="uk" sz="2000" dirty="0">
                <a:solidFill>
                  <a:srgbClr val="FF3399"/>
                </a:solidFill>
              </a:rPr>
              <a:t>:</a:t>
            </a:r>
            <a:endParaRPr lang="ru-UA" sz="2000" dirty="0">
              <a:solidFill>
                <a:srgbClr val="FF3399"/>
              </a:solidFill>
            </a:endParaRPr>
          </a:p>
          <a:p>
            <a:r>
              <a:rPr lang="uk" sz="2000" dirty="0">
                <a:solidFill>
                  <a:srgbClr val="000000"/>
                </a:solidFill>
              </a:rPr>
              <a:t>У ході дослідження ми переконалися, що фізика відіграє ключову роль у повсякденному житті, зокрема на кухні. Закони механіки, теплопередачі, електрики та гідродинаміки пояснюють роботу кухонних приладів, процеси приготування їжі та навіть поведінку рідин і газів.</a:t>
            </a:r>
            <a:endParaRPr lang="ru-UA" sz="2000" dirty="0">
              <a:solidFill>
                <a:srgbClr val="000000"/>
              </a:solidFill>
            </a:endParaRPr>
          </a:p>
          <a:p>
            <a:r>
              <a:rPr lang="uk" sz="2000" dirty="0">
                <a:solidFill>
                  <a:srgbClr val="000000"/>
                </a:solidFill>
              </a:rPr>
              <a:t>Ми з’ясували, що:</a:t>
            </a:r>
            <a:endParaRPr lang="ru-UA" sz="2000" dirty="0">
              <a:solidFill>
                <a:srgbClr val="000000"/>
              </a:solidFill>
            </a:endParaRPr>
          </a:p>
          <a:p>
            <a:r>
              <a:rPr lang="uk" sz="2000" dirty="0">
                <a:solidFill>
                  <a:srgbClr val="000000"/>
                </a:solidFill>
              </a:rPr>
              <a:t>	•	Приготування їжі базується на процесах теплопровідності, конвекції та випромінювання.</a:t>
            </a:r>
            <a:endParaRPr lang="ru-UA" sz="2000" dirty="0">
              <a:solidFill>
                <a:srgbClr val="000000"/>
              </a:solidFill>
            </a:endParaRPr>
          </a:p>
          <a:p>
            <a:r>
              <a:rPr lang="uk" sz="2000" dirty="0">
                <a:solidFill>
                  <a:srgbClr val="000000"/>
                </a:solidFill>
              </a:rPr>
              <a:t>	•	Робота побутових </a:t>
            </a:r>
            <a:r>
              <a:rPr lang="uk" sz="2000" dirty="0" smtClean="0">
                <a:solidFill>
                  <a:srgbClr val="000000"/>
                </a:solidFill>
              </a:rPr>
              <a:t>приладів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uk" sz="2000" dirty="0" smtClean="0">
                <a:solidFill>
                  <a:srgbClr val="000000"/>
                </a:solidFill>
              </a:rPr>
              <a:t>ґрунтується </a:t>
            </a:r>
            <a:r>
              <a:rPr lang="uk" sz="2000" dirty="0">
                <a:solidFill>
                  <a:srgbClr val="000000"/>
                </a:solidFill>
              </a:rPr>
              <a:t>на фізичних принципах.</a:t>
            </a:r>
            <a:endParaRPr lang="ru-UA" sz="2000" dirty="0">
              <a:solidFill>
                <a:srgbClr val="000000"/>
              </a:solidFill>
            </a:endParaRPr>
          </a:p>
          <a:p>
            <a:r>
              <a:rPr lang="uk" sz="2000" dirty="0">
                <a:solidFill>
                  <a:srgbClr val="000000"/>
                </a:solidFill>
              </a:rPr>
              <a:t>	•	Вода змінює свій стан під впливом температури, що пояснюється молекулярною фізикою.</a:t>
            </a:r>
            <a:endParaRPr lang="ru-UA" sz="2000" dirty="0">
              <a:solidFill>
                <a:srgbClr val="000000"/>
              </a:solidFill>
            </a:endParaRPr>
          </a:p>
          <a:p>
            <a:r>
              <a:rPr lang="uk" sz="2000" dirty="0">
                <a:solidFill>
                  <a:srgbClr val="000000"/>
                </a:solidFill>
              </a:rPr>
              <a:t>	•	Тиск і сила впливають на процеси нарізання, змішування та зміни форми продуктів.</a:t>
            </a:r>
            <a:endParaRPr lang="ru-UA" sz="2000" dirty="0">
              <a:solidFill>
                <a:srgbClr val="000000"/>
              </a:solidFill>
            </a:endParaRPr>
          </a:p>
          <a:p>
            <a:r>
              <a:rPr lang="uk" sz="2000" dirty="0">
                <a:solidFill>
                  <a:srgbClr val="000000"/>
                </a:solidFill>
              </a:rPr>
              <a:t>Отже, розуміння фізичних явищ допомагає не тільки ефективніше використовувати кухонне обладнання, а й пояснювати процеси, які відбуваються під час приготування їжі. Це доводить, що фізика є невід’ємною частиною нашого повсякденного життя.</a:t>
            </a:r>
            <a:endParaRPr lang="ru-UA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Рисунок 209717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5184" y="-25816"/>
            <a:ext cx="6697306" cy="6922484"/>
          </a:xfrm>
          <a:prstGeom prst="rect">
            <a:avLst/>
          </a:prstGeom>
        </p:spPr>
      </p:pic>
      <p:sp>
        <p:nvSpPr>
          <p:cNvPr id="1049152" name="TextBox 1049208"/>
          <p:cNvSpPr txBox="1"/>
          <p:nvPr/>
        </p:nvSpPr>
        <p:spPr>
          <a:xfrm>
            <a:off x="6723222" y="0"/>
            <a:ext cx="5358123" cy="6606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uk" sz="1600">
                <a:solidFill>
                  <a:srgbClr val="000000"/>
                </a:solidFill>
              </a:rPr>
              <a:t>Список літератури: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1.	Перельман Я.І. Цікава фізика: У 2 частинах. — К.: Наукова думка, 2000.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2.	Грачева Н.М. Фізика в побуті. — К.: Освіта, 2012.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3.	Ландау Л.Д., Кітаєв А.Н. Фізика для всіх. — М.: Просвещение, 2001.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4.	Мельничук І., Фізика навколо нас. — Львів: Піраміда, 2015.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5.	Бернард Лавар. Молекулярна гастрономія: наука і мистецтво приготування їжі. — Харків: Віват, 2018.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6.	Кротюк О.І. Фізика в повсякденному житті. — Тернопіль: Навчальна книга — Богдан, 2014.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⸻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Інтернет-ресурси: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7.	Вікіпедія — https://uk.wikipedia.org/wiki/Фізика_на_кухні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8.	YouTube-канал “Цікава наука” — https://www.youtube.com/@ScienceCool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9.	Освітній проєкт “На Урок” (статті та презентації з фізики) — https://naurok.com.ua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10.	Фізика в побуті — фізичні явища навколо нас — https://fizika.net.ua</a:t>
            </a:r>
            <a:endParaRPr lang="ru-UA" sz="1600">
              <a:solidFill>
                <a:srgbClr val="000000"/>
              </a:solidFill>
            </a:endParaRPr>
          </a:p>
          <a:p>
            <a:r>
              <a:rPr lang="uk" sz="1600">
                <a:solidFill>
                  <a:srgbClr val="000000"/>
                </a:solidFill>
              </a:rPr>
              <a:t>	11.	Сторінка про експерименти на кухні (англ.) — https://www.exploratorium.edu/cooking</a:t>
            </a:r>
            <a:endParaRPr lang="ru-UA"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Рисунок 209717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20734" y="-7430"/>
            <a:ext cx="12212734" cy="6858975"/>
          </a:xfrm>
          <a:prstGeom prst="rect">
            <a:avLst/>
          </a:prstGeom>
        </p:spPr>
      </p:pic>
      <p:sp>
        <p:nvSpPr>
          <p:cNvPr id="1049153" name="TextBox 1049151"/>
          <p:cNvSpPr txBox="1"/>
          <p:nvPr/>
        </p:nvSpPr>
        <p:spPr>
          <a:xfrm>
            <a:off x="7778371" y="1171617"/>
            <a:ext cx="4000000" cy="22504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" sz="7200" dirty="0">
                <a:solidFill>
                  <a:srgbClr val="FFFFFF"/>
                </a:solidFill>
                <a:latin typeface="Arial"/>
              </a:rPr>
              <a:t>Дякую</a:t>
            </a:r>
            <a:r>
              <a:rPr lang="en-US" altLang="uk" sz="7200" dirty="0">
                <a:solidFill>
                  <a:srgbClr val="FFFFFF"/>
                </a:solidFill>
                <a:latin typeface="Arial"/>
              </a:rPr>
              <a:t> </a:t>
            </a:r>
            <a:r>
              <a:rPr lang="uk" altLang="uk" sz="7200" dirty="0">
                <a:solidFill>
                  <a:srgbClr val="FFFFFF"/>
                </a:solidFill>
                <a:latin typeface="Arial"/>
              </a:rPr>
              <a:t>за</a:t>
            </a:r>
            <a:r>
              <a:rPr lang="en-US" altLang="uk" sz="7200" dirty="0">
                <a:solidFill>
                  <a:srgbClr val="FFFFFF"/>
                </a:solidFill>
                <a:latin typeface="Arial"/>
              </a:rPr>
              <a:t> </a:t>
            </a:r>
            <a:r>
              <a:rPr lang="uk" altLang="uk" sz="7200" dirty="0">
                <a:solidFill>
                  <a:srgbClr val="FFFFFF"/>
                </a:solidFill>
                <a:latin typeface="Arial"/>
              </a:rPr>
              <a:t>увагу</a:t>
            </a:r>
            <a:r>
              <a:rPr lang="en-US" altLang="uk" sz="7200" dirty="0">
                <a:solidFill>
                  <a:srgbClr val="FFFFFF"/>
                </a:solidFill>
                <a:latin typeface="Arial"/>
              </a:rPr>
              <a:t>!</a:t>
            </a:r>
            <a:endParaRPr lang="ru-UA" sz="7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l55ez0j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Широкоэкранный</PresentationFormat>
  <Paragraphs>83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主题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Asus</cp:lastModifiedBy>
  <cp:revision>2</cp:revision>
  <dcterms:created xsi:type="dcterms:W3CDTF">2015-05-01T14:02:00Z</dcterms:created>
  <dcterms:modified xsi:type="dcterms:W3CDTF">2025-04-17T12:17:21Z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1033-11.2.0.10351</vt:lpwstr>
  </property>
  <property fmtid="{D5CDD505-2E9C-101B-9397-08002B2CF9AE}" pid="3" name="ICV">
    <vt:lpwstr>19eef8946d4c447486947b5857f31d14</vt:lpwstr>
  </property>
</Properties>
</file>