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58" r:id="rId5"/>
    <p:sldId id="259" r:id="rId6"/>
    <p:sldId id="263" r:id="rId7"/>
    <p:sldId id="260" r:id="rId8"/>
    <p:sldId id="264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60"/>
        <p:guide pos="388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0"/>
            <a:ext cx="1232852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35" y="70485"/>
            <a:ext cx="12030710" cy="1668780"/>
          </a:xfrm>
        </p:spPr>
        <p:txBody>
          <a:bodyPr>
            <a:normAutofit fontScale="90000"/>
          </a:bodyPr>
          <a:p>
            <a:br>
              <a:rPr lang="uk-UA" altLang="ru-RU" sz="4400">
                <a:latin typeface="Book Antiqua" panose="02040602050305030304" charset="0"/>
                <a:cs typeface="Book Antiqua" panose="02040602050305030304" charset="0"/>
              </a:rPr>
            </a:br>
            <a:br>
              <a:rPr lang="uk-UA" altLang="ru-RU" sz="4400">
                <a:latin typeface="Book Antiqua" panose="02040602050305030304" charset="0"/>
                <a:cs typeface="Book Antiqua" panose="02040602050305030304" charset="0"/>
              </a:rPr>
            </a:b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Всеукраїнський інтерактивний конкурс </a:t>
            </a:r>
            <a:b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</a:b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«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МАН-Юніор Дослідник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»</a:t>
            </a:r>
            <a:br>
              <a:rPr lang="uk-UA" altLang="ru-RU" sz="2000">
                <a:latin typeface="Book Antiqua" panose="02040602050305030304" charset="0"/>
                <a:cs typeface="Book Antiqua" panose="02040602050305030304" charset="0"/>
              </a:rPr>
            </a:br>
            <a:r>
              <a:rPr lang="uk-UA" altLang="ru-RU" sz="4400">
                <a:latin typeface="Book Antiqua" panose="02040602050305030304" charset="0"/>
                <a:cs typeface="Book Antiqua" panose="02040602050305030304" charset="0"/>
              </a:rPr>
              <a:t>Проект “Козелець. Історія в архітектірі”</a:t>
            </a:r>
            <a:endParaRPr lang="uk-UA" altLang="ru-RU" sz="4400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8000" y="3228975"/>
            <a:ext cx="4572000" cy="1655445"/>
          </a:xfrm>
        </p:spPr>
        <p:txBody>
          <a:bodyPr>
            <a:noAutofit/>
          </a:bodyPr>
          <a:p>
            <a:r>
              <a:rPr lang="uk-UA" altLang="ru-RU" sz="2000">
                <a:solidFill>
                  <a:schemeClr val="tx1"/>
                </a:solidFill>
              </a:rPr>
              <a:t>Виконав: Щипалов Михайло Тимурович</a:t>
            </a:r>
            <a:endParaRPr lang="uk-UA" altLang="ru-RU" sz="2000">
              <a:solidFill>
                <a:schemeClr val="tx1"/>
              </a:solidFill>
            </a:endParaRPr>
          </a:p>
          <a:p>
            <a:r>
              <a:rPr lang="uk-UA" altLang="ru-RU" sz="2000">
                <a:solidFill>
                  <a:schemeClr val="tx1"/>
                </a:solidFill>
              </a:rPr>
              <a:t>учень 8-Б класу Козелецького ліцею №3 Козелецької селищної ради</a:t>
            </a:r>
            <a:endParaRPr lang="uk-UA" altLang="ru-RU" sz="2000">
              <a:solidFill>
                <a:schemeClr val="tx1"/>
              </a:solidFill>
            </a:endParaRPr>
          </a:p>
          <a:p>
            <a:r>
              <a:rPr lang="uk-UA" altLang="ru-RU" sz="2000">
                <a:solidFill>
                  <a:schemeClr val="tx1"/>
                </a:solidFill>
              </a:rPr>
              <a:t> </a:t>
            </a:r>
            <a:endParaRPr lang="uk-UA" altLang="ru-RU" sz="2000">
              <a:solidFill>
                <a:schemeClr val="tx1"/>
              </a:solidFill>
            </a:endParaRPr>
          </a:p>
          <a:p>
            <a:r>
              <a:rPr lang="uk-UA" altLang="ru-RU" sz="2000">
                <a:solidFill>
                  <a:schemeClr val="tx1"/>
                </a:solidFill>
              </a:rPr>
              <a:t>Керівник проєкту:</a:t>
            </a:r>
            <a:endParaRPr lang="uk-UA" altLang="ru-RU" sz="2000">
              <a:solidFill>
                <a:schemeClr val="tx1"/>
              </a:solidFill>
            </a:endParaRPr>
          </a:p>
          <a:p>
            <a:r>
              <a:rPr lang="uk-UA" altLang="ru-RU" sz="2000">
                <a:solidFill>
                  <a:schemeClr val="tx1"/>
                </a:solidFill>
              </a:rPr>
              <a:t>Карась Ігор Павлович</a:t>
            </a:r>
            <a:endParaRPr lang="uk-UA" altLang="ru-RU" sz="2000">
              <a:solidFill>
                <a:schemeClr val="tx1"/>
              </a:solidFill>
            </a:endParaRPr>
          </a:p>
          <a:p>
            <a:r>
              <a:rPr lang="uk-UA" altLang="ru-RU" sz="2000">
                <a:solidFill>
                  <a:schemeClr val="tx1"/>
                </a:solidFill>
              </a:rPr>
              <a:t>учитель історії та правознавства Козелецького ліцею №3 Козелецької селищної ради</a:t>
            </a:r>
            <a:endParaRPr lang="uk-UA" altLang="ru-RU" sz="2000">
              <a:solidFill>
                <a:schemeClr val="tx1"/>
              </a:solidFill>
            </a:endParaRPr>
          </a:p>
        </p:txBody>
      </p:sp>
      <p:pic>
        <p:nvPicPr>
          <p:cNvPr id="6" name="Изображение 5" descr="IMG_20250410_205527-removebg-previe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535" y="1646555"/>
            <a:ext cx="6904355" cy="52114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" y="0"/>
            <a:ext cx="1218057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60" y="0"/>
            <a:ext cx="11972290" cy="2772410"/>
          </a:xfrm>
        </p:spPr>
        <p:txBody>
          <a:bodyPr>
            <a:normAutofit/>
          </a:bodyPr>
          <a:p>
            <a:r>
              <a:rPr lang="uk-UA" altLang="en-US" sz="2400">
                <a:latin typeface="Book Antiqua" panose="02040602050305030304" charset="0"/>
                <a:cs typeface="Book Antiqua" panose="02040602050305030304" charset="0"/>
              </a:rPr>
              <a:t>	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Актуальність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Козелець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—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це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селище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Чернігівській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області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Хоча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воно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й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невелике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п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роте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вміщує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багато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історичних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пам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'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яток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що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датуються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періодом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від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XVIII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до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XX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століття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виконані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різних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архітектурних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стилях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Крім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того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Козельці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знаходяться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унікальні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Україні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будівлі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аналогів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яких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більше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не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існує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, найдавніший зі збережених донині садживбих комплексів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XVIII 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ст. - садиба “Покорщина”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. </a:t>
            </a:r>
            <a:b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</a:b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Цією екскурією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ми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прагнемо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закцентувати увагу на утристичній привабливості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Козел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ьця.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Здійснивши прогулянку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цим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не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великим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селищем,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мож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побувати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відразу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декількох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0">
                <a:latin typeface="Book Antiqua" panose="02040602050305030304" charset="0"/>
                <a:cs typeface="Book Antiqua" panose="02040602050305030304" charset="0"/>
              </a:rPr>
              <a:t>епох</a:t>
            </a:r>
            <a:r>
              <a:rPr lang="uk-UA" altLang="en-US" sz="2000" b="0">
                <a:latin typeface="Book Antiqua" panose="02040602050305030304" charset="0"/>
                <a:cs typeface="Book Antiqua" panose="02040602050305030304" charset="0"/>
              </a:rPr>
              <a:t>ах</a:t>
            </a:r>
            <a: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  <a:t>.</a:t>
            </a:r>
            <a:br>
              <a:rPr lang="en-US" altLang="ru-RU" sz="2000" b="0">
                <a:latin typeface="Book Antiqua" panose="02040602050305030304" charset="0"/>
                <a:cs typeface="Book Antiqua" panose="02040602050305030304" charset="0"/>
              </a:rPr>
            </a:br>
            <a:endParaRPr lang="en-US" altLang="ru-RU" sz="2000" b="0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7" name="Замещающее содержимое 6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1295" y="9768205"/>
            <a:ext cx="1247775" cy="61912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140335" y="2329180"/>
            <a:ext cx="11880215" cy="15900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Мета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uk-UA" altLang="en-US" sz="2000">
                <a:latin typeface="Book Antiqua" panose="02040602050305030304" charset="0"/>
                <a:cs typeface="Book Antiqua" panose="02040602050305030304" charset="0"/>
              </a:rPr>
              <a:t>Через екскурсійний маршрут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uk-UA" altLang="en-US" sz="2000">
                <a:latin typeface="Book Antiqua" panose="02040602050305030304" charset="0"/>
                <a:cs typeface="Book Antiqua" panose="02040602050305030304" charset="0"/>
              </a:rPr>
              <a:t>продемонструвати екскурсійну привабливість селища Козелець та найбільш яскраві сторінки його історії. Також,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познайомити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всіх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охочих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найкращими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пам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'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ятками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Козелеця</a:t>
            </a:r>
            <a:r>
              <a:rPr lang="uk-UA" altLang="en-US" sz="2000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uk-UA" altLang="en-US" sz="2000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3" name="Текстовое поле 5"/>
          <p:cNvSpPr txBox="1"/>
          <p:nvPr/>
        </p:nvSpPr>
        <p:spPr>
          <a:xfrm>
            <a:off x="208915" y="5427980"/>
            <a:ext cx="9142730" cy="23901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algn="just"/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Практичне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значення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000">
                <a:latin typeface="Book Antiqua" panose="02040602050305030304" charset="0"/>
                <a:cs typeface="Book Antiqua" panose="02040602050305030304" charset="0"/>
              </a:rPr>
              <a:t>роботи полягає в популяризації культурної спадщини Козельця.</a:t>
            </a:r>
            <a:endParaRPr lang="en-US" altLang="ru-RU" sz="2000">
              <a:latin typeface="Book Antiqua" panose="02040602050305030304" charset="0"/>
              <a:cs typeface="Book Antiqua" panose="02040602050305030304" charset="0"/>
            </a:endParaRPr>
          </a:p>
          <a:p>
            <a:endParaRPr lang="en-US" altLang="ru-RU" sz="2000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08915" y="3559810"/>
            <a:ext cx="1172908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Завдання роботи:</a:t>
            </a:r>
            <a:endParaRPr lang="uk-UA" altLang="en-US" sz="2000" b="1">
              <a:latin typeface="Book Antiqua" panose="02040602050305030304" charset="0"/>
              <a:cs typeface="Book Antiqua" panose="02040602050305030304" charset="0"/>
            </a:endParaRPr>
          </a:p>
          <a:p>
            <a:r>
              <a:rPr lang="uk-UA" altLang="en-US" sz="2000">
                <a:latin typeface="Book Antiqua" panose="02040602050305030304" charset="0"/>
                <a:cs typeface="Book Antiqua" panose="02040602050305030304" charset="0"/>
              </a:rPr>
              <a:t>1. Виокремити найяскравіші пам’ятки архітектури, через призму яких можна розглянути історію селища;</a:t>
            </a:r>
            <a:endParaRPr lang="uk-UA" altLang="en-US" sz="2000">
              <a:latin typeface="Book Antiqua" panose="02040602050305030304" charset="0"/>
              <a:cs typeface="Book Antiqua" panose="02040602050305030304" charset="0"/>
            </a:endParaRPr>
          </a:p>
          <a:p>
            <a:r>
              <a:rPr lang="uk-UA" altLang="en-US" sz="2000">
                <a:latin typeface="Book Antiqua" panose="02040602050305030304" charset="0"/>
                <a:cs typeface="Book Antiqua" panose="02040602050305030304" charset="0"/>
              </a:rPr>
              <a:t>2. Сформувати туристичний маршрут, і якому відобразити ці пам’ятки;</a:t>
            </a:r>
            <a:endParaRPr lang="uk-UA" altLang="en-US" sz="2000">
              <a:latin typeface="Book Antiqua" panose="02040602050305030304" charset="0"/>
              <a:cs typeface="Book Antiqua" panose="02040602050305030304" charset="0"/>
            </a:endParaRPr>
          </a:p>
          <a:p>
            <a:r>
              <a:rPr lang="uk-UA" altLang="en-US" sz="2000">
                <a:latin typeface="Book Antiqua" panose="02040602050305030304" charset="0"/>
                <a:cs typeface="Book Antiqua" panose="02040602050305030304" charset="0"/>
              </a:rPr>
              <a:t>3. Створити опис і характеристику ключовик пам’яток і їх зв’язок з історією селища.</a:t>
            </a:r>
            <a:endParaRPr lang="uk-UA" altLang="en-US" sz="2000">
              <a:latin typeface="Book Antiqua" panose="02040602050305030304" charset="0"/>
              <a:cs typeface="Book Antiqua" panose="0204060205030503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0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План маршуту</a:t>
            </a:r>
            <a:endParaRPr lang="uk-UA" altLang="ru-RU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1475" y="1064260"/>
            <a:ext cx="6483350" cy="4328795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2"/>
          <a:srcRect l="24016" t="17087" r="-123" b="5355"/>
          <a:stretch>
            <a:fillRect/>
          </a:stretch>
        </p:blipFill>
        <p:spPr>
          <a:xfrm>
            <a:off x="5492750" y="1172845"/>
            <a:ext cx="6367780" cy="366014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310515" y="177482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uk-UA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Загальна протяжність - 3км.</a:t>
            </a:r>
            <a:endParaRPr lang="uk-UA" altLang="ru-RU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310515" y="223012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uk-UA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Загальна тривалість екскрсії: 3год.</a:t>
            </a:r>
            <a:endParaRPr lang="uk-UA" altLang="ru-RU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310515" y="2896870"/>
            <a:ext cx="609600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uk-UA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Маршут: </a:t>
            </a:r>
            <a:endParaRPr lang="uk-UA" altLang="ru-RU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1. Садибний комплекс “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Покорщина</a:t>
            </a:r>
            <a:r>
              <a:rPr lang="uk-UA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”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endParaRPr lang="en-US" altLang="ru-RU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2. Маєток “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Олексіївській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дім</a:t>
            </a:r>
            <a:r>
              <a:rPr lang="uk-UA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” (не зберігся) 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endParaRPr lang="en-US" altLang="ru-RU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3.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Миколаївська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церква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 </a:t>
            </a:r>
            <a:endParaRPr lang="en-US" altLang="ru-RU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4.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міський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парк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endParaRPr lang="en-US" altLang="ru-RU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5.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Будинок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Полкової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канцелярії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 </a:t>
            </a:r>
            <a:endParaRPr lang="en-US" altLang="ru-RU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6.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Собор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Різдва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Богородиці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endParaRPr lang="en-US" altLang="ru-RU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7.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Вознесенська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  <a:sym typeface="+mn-ea"/>
              </a:rPr>
              <a:t>церква</a:t>
            </a:r>
            <a:endParaRPr lang="en-US" altLang="en-US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774055" y="4809490"/>
            <a:ext cx="5822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uk-UA" altLang="en-US" sz="1600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</a:rPr>
              <a:t>Маршрут екскурсіх сформований за допомогою сервісу “</a:t>
            </a:r>
            <a:r>
              <a:rPr lang="en-US" altLang="uk-UA" sz="1600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</a:rPr>
              <a:t>Google maps</a:t>
            </a:r>
            <a:r>
              <a:rPr lang="uk-UA" altLang="en-US" sz="1600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</a:rPr>
              <a:t>”</a:t>
            </a:r>
            <a:endParaRPr lang="uk-UA" altLang="en-US" sz="1600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095" y="0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Зупинка №1 </a:t>
            </a:r>
            <a:b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</a:br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Садиба “Покорщина” (садиба Дараганів)</a:t>
            </a:r>
            <a:endParaRPr lang="uk-UA" altLang="ru-RU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66700" y="1440180"/>
            <a:ext cx="5829300" cy="52997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східній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околиці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Козельця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праворуч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дороги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села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Данівка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лежить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колишня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садиба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Покорщина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Названа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місцевими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переказами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згадку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про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часи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коли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мператриця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Єлизавета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Петрівна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«покорилася»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матері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Олекс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ія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Розум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овського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-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Наталці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саме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цьому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місці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 </a:t>
            </a:r>
            <a:endParaRPr lang="en-US" altLang="ru-RU" sz="2000" b="1">
              <a:latin typeface="Book Antiqua" panose="02040602050305030304" charset="0"/>
              <a:cs typeface="Book Antiqua" panose="02040602050305030304" charset="0"/>
            </a:endParaRPr>
          </a:p>
          <a:p>
            <a:pPr indent="457200"/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Садиба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належала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сестрі Олексія Розумовського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-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Вірі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Григорівні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яка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завдяки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своїм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братам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простих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козачок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стала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дружиною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полковника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Київського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полку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Юхима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Дарагана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Останній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також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отримав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полковничий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пернач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після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обрання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гетьманом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Кирила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Розумовського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 (браа Олексія Розумовського)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ru-RU" altLang="en-US" sz="2000" b="1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1325880"/>
            <a:ext cx="5862955" cy="529971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6403340" y="5077460"/>
            <a:ext cx="5211445" cy="641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uk-UA" altLang="en-US" sz="14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План Садиби “Покорщина”, замальовна Олександра Бондара</a:t>
            </a:r>
            <a:endParaRPr lang="uk-UA" altLang="en-US" sz="14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sz="14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Джерело: </a:t>
            </a:r>
            <a:endParaRPr lang="uk-UA" altLang="en-US" sz="14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en-US" altLang="ru-RU" sz="14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https://cheline.com.ua/chelinetv/suspilstvo-video/zagublenij-i-majzhe-vtrachenij-skarb-na-chernigivshhini-zanepadaye-unikalnij-arhitekturnij-kompleks-video-152805</a:t>
            </a:r>
            <a:endParaRPr lang="uk-UA" altLang="en-US" sz="14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340" y="1580515"/>
            <a:ext cx="5323840" cy="34969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6040" y="0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Головна будівля садибного комплексу Дараганів</a:t>
            </a:r>
            <a:endParaRPr lang="uk-UA" altLang="ru-RU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5465" y="1128395"/>
            <a:ext cx="6339205" cy="5401945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4070" y="1349375"/>
            <a:ext cx="5801995" cy="435165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0" y="1325880"/>
            <a:ext cx="5625465" cy="39090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Невеличкий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затишний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садибний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будинок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 з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будований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другій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половині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XVIII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ст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один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поверх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. Споруда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дерев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'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ян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потинькован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побілен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чотирисхилим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бляшаним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дахом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двома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коминами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. </a:t>
            </a:r>
            <a:endParaRPr lang="uk-UA" altLang="en-US" sz="2000" b="1">
              <a:latin typeface="Book Antiqua" panose="02040602050305030304" charset="0"/>
              <a:cs typeface="Book Antiqua" panose="02040602050305030304" charset="0"/>
            </a:endParaRPr>
          </a:p>
          <a:p>
            <a:pPr indent="457200"/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Ганок перед входом до будинку було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декоровано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вже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початку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ХІХ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ст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дусі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класицизму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ампірними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портиками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під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трикутними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фронтонами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напівкруглим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вікном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тимпані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Невідомий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архітектор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цілком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доречно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обрав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заради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практичності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тосканський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ордер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 для колон ганку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Колони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виконано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із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ретельно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обтесаних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побілених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л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ипови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х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стовбурів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uk-UA" altLang="en-US" sz="2000" b="1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096000" y="5724525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uk-UA" altLang="en-US" sz="20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Головна будівля садибного комплексу. </a:t>
            </a:r>
            <a:endParaRPr lang="uk-UA" altLang="en-US" sz="20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sz="20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Джерело: архів автора</a:t>
            </a:r>
            <a:endParaRPr lang="uk-UA" altLang="en-US" sz="20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180" y="-113665"/>
            <a:ext cx="10515600" cy="1325563"/>
          </a:xfrm>
        </p:spPr>
        <p:txBody>
          <a:bodyPr/>
          <a:p>
            <a:pPr algn="ctr"/>
            <a:r>
              <a:rPr lang="en-US" altLang="en-US" sz="3200">
                <a:latin typeface="Book Antiqua" panose="02040602050305030304" charset="0"/>
                <a:cs typeface="Book Antiqua" panose="02040602050305030304" charset="0"/>
              </a:rPr>
              <a:t>К</a:t>
            </a:r>
            <a:r>
              <a:rPr lang="uk-UA" altLang="en-US" sz="3200">
                <a:latin typeface="Book Antiqua" panose="02040602050305030304" charset="0"/>
                <a:cs typeface="Book Antiqua" panose="02040602050305030304" charset="0"/>
              </a:rPr>
              <a:t>ам’яниця</a:t>
            </a:r>
            <a:r>
              <a:rPr lang="en-US" altLang="ru-RU" sz="32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3200">
                <a:latin typeface="Book Antiqua" panose="02040602050305030304" charset="0"/>
                <a:cs typeface="Book Antiqua" panose="02040602050305030304" charset="0"/>
              </a:rPr>
              <a:t>Д</a:t>
            </a:r>
            <a:r>
              <a:rPr lang="uk-UA" altLang="en-US" sz="3200">
                <a:latin typeface="Book Antiqua" panose="02040602050305030304" charset="0"/>
                <a:cs typeface="Book Antiqua" panose="02040602050305030304" charset="0"/>
              </a:rPr>
              <a:t>араганів</a:t>
            </a:r>
            <a:endParaRPr lang="uk-UA" altLang="en-US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05765" y="1056640"/>
            <a:ext cx="5254625" cy="4351655"/>
          </a:xfrm>
        </p:spPr>
        <p:txBody>
          <a:bodyPr/>
          <a:p>
            <a:pPr indent="457200"/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Неподалік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від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головного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будинку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садиби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</a:t>
            </a:r>
            <a:r>
              <a:rPr lang="uk-UA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Г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</a:t>
            </a:r>
            <a:r>
              <a:rPr lang="uk-UA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Дараган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зі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східного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її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боку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стоїть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двоповерхова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кам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'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яниця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із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загратованими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віконечками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кованими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віконницями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й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дверима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зовні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схожа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невеличку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але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міцну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фортецю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той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же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час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-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величезну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старовинну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родову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скриню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-</a:t>
            </a:r>
            <a:r>
              <a:rPr lang="en-US" altLang="en-US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скарбницю</a:t>
            </a:r>
            <a:r>
              <a:rPr lang="en-US" altLang="ru-RU" sz="20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en-US" altLang="ru-RU" sz="2000" b="1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4255" y="892175"/>
            <a:ext cx="6003290" cy="573532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20" y="1318895"/>
            <a:ext cx="4937760" cy="3703955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405765" y="3523615"/>
            <a:ext cx="569023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/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Пам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'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ятку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збудовано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1-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половині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ХVІІІ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ст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але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декор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зроблено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формах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професійної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архітектури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2-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ї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половини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ХVІІІ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ст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en-US" altLang="ru-RU" sz="2000" b="1">
              <a:latin typeface="Book Antiqua" panose="02040602050305030304" charset="0"/>
              <a:cs typeface="Book Antiqua" panose="02040602050305030304" charset="0"/>
            </a:endParaRPr>
          </a:p>
          <a:p>
            <a:pPr indent="457200"/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різними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джерелами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є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така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інформація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що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там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були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сховані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скарби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господаря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коли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починались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набіги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татарів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ru-RU" sz="2000" b="1">
                <a:latin typeface="Book Antiqua" panose="02040602050305030304" charset="0"/>
                <a:cs typeface="Book Antiqua" panose="02040602050305030304" charset="0"/>
              </a:rPr>
              <a:t>господарі садиби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там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ховалися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чекали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героїчного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порятунку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козаків.</a:t>
            </a:r>
            <a:endParaRPr lang="ru-RU" altLang="en-US" sz="2000" b="1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6188710" y="5041900"/>
            <a:ext cx="591820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en-US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К</a:t>
            </a:r>
            <a:r>
              <a:rPr lang="uk-UA" altLang="en-US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ам’яниця</a:t>
            </a:r>
            <a:r>
              <a:rPr lang="en-US" altLang="ru-RU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Д</a:t>
            </a:r>
            <a:r>
              <a:rPr lang="uk-UA" altLang="en-US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араганів</a:t>
            </a:r>
            <a:endParaRPr lang="uk-UA" altLang="en-US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Джерело:</a:t>
            </a:r>
            <a:endParaRPr lang="en-US" altLang="en-US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r>
              <a:rPr lang="en-US" altLang="ru-RU" sz="1600">
                <a:solidFill>
                  <a:schemeClr val="bg1"/>
                </a:solidFill>
              </a:rPr>
              <a:t>https://uk.m.wikipedia.org/wiki/%D0%9A%D0%B0%D0%BC%27%D1%8F%D0%BD%D0%B8%D1%86%D1%8F_%D0%94%D0%B0%D1%80%D0%B0%D0%B3%D0%B0%D0%BD%D1%96%D0%B2</a:t>
            </a:r>
            <a:endParaRPr lang="en-US" altLang="ru-RU" sz="16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-65405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Каретний сарай</a:t>
            </a:r>
            <a:endParaRPr lang="uk-UA" altLang="ru-RU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864235"/>
            <a:ext cx="6064250" cy="5820410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28355" y="1137285"/>
            <a:ext cx="3350260" cy="209423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6081395" y="1183640"/>
            <a:ext cx="2399665" cy="4006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 altLang="en-US" sz="1600">
                <a:solidFill>
                  <a:schemeClr val="bg1"/>
                </a:solidFill>
              </a:rPr>
              <a:t>Каретний	 сарай садибного комплексу Дараганів (фото 2022 р.)</a:t>
            </a:r>
            <a:endParaRPr lang="uk-UA" altLang="en-US" sz="1600">
              <a:solidFill>
                <a:schemeClr val="bg1"/>
              </a:solidFill>
            </a:endParaRPr>
          </a:p>
          <a:p>
            <a:endParaRPr lang="uk-UA" altLang="en-US" sz="1600">
              <a:solidFill>
                <a:schemeClr val="bg1"/>
              </a:solidFill>
            </a:endParaRPr>
          </a:p>
          <a:p>
            <a:r>
              <a:rPr lang="uk-UA" altLang="en-US" sz="1600">
                <a:solidFill>
                  <a:schemeClr val="bg1"/>
                </a:solidFill>
              </a:rPr>
              <a:t>Джерело: </a:t>
            </a:r>
            <a:r>
              <a:rPr lang="en-US" altLang="ru-RU" sz="1600">
                <a:solidFill>
                  <a:schemeClr val="bg1"/>
                </a:solidFill>
              </a:rPr>
              <a:t>https://vandrivka.com.ua/sadibnij-kompleks-pokorshhina-smt-kozelets/</a:t>
            </a:r>
            <a:endParaRPr lang="en-US" altLang="ru-RU" sz="1600">
              <a:solidFill>
                <a:schemeClr val="bg1"/>
              </a:solidFill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488315" y="1584325"/>
            <a:ext cx="5273675" cy="37814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Не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подалік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від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основної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будівлі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знаходиться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каретний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сарай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родини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Дараганів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даний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момент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це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єдиний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сарай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XVIII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століття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який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зберігся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до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наших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днів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жаль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він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перебуває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плачевному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стані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якщо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не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розпочати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реконструкцію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то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незабаром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він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може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зруйнуватися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.</a:t>
            </a:r>
            <a:r>
              <a:rPr lang="uk-UA" altLang="en-US" sz="2400" b="1">
                <a:latin typeface="Book Antiqua" panose="02040602050305030304" charset="0"/>
                <a:cs typeface="Book Antiqua" panose="02040602050305030304" charset="0"/>
              </a:rPr>
              <a:t> Нажаль будівля наданий час вимагає негайної реконструкції.</a:t>
            </a:r>
            <a:endParaRPr lang="uk-UA" altLang="en-US" sz="2400" b="1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040" y="3624580"/>
            <a:ext cx="3250565" cy="2438400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9412605" y="4053205"/>
            <a:ext cx="229743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uk-UA" altLang="en-US" sz="16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Каретний сарай садибного комплексу Дараганів (2025 р.)</a:t>
            </a:r>
            <a:endParaRPr lang="uk-UA" altLang="en-US" sz="16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endParaRPr lang="uk-UA" altLang="en-US" sz="16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sz="14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Джерело:</a:t>
            </a:r>
            <a:endParaRPr lang="uk-UA" altLang="en-US" sz="14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sz="14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архів автора</a:t>
            </a:r>
            <a:endParaRPr lang="uk-UA" altLang="en-US" sz="14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Зупинка №2. Олексіївський дім</a:t>
            </a:r>
            <a:endParaRPr lang="uk-UA" altLang="ru-RU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420" y="4472940"/>
            <a:ext cx="11516360" cy="2384425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590" y="4671695"/>
            <a:ext cx="6844030" cy="198691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275590" y="986790"/>
            <a:ext cx="11425555" cy="23183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За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річк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ою Остер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яка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протікає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кінці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садиби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раніше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стояв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величезний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маєток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стилі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бароко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жаль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його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зруйнували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тепер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можемо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лише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уявляти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насолоджуватися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 виключно завдяки фантазії,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атмосферою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яка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там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була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раніше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en-US" altLang="ru-RU" sz="2000" b="1">
              <a:latin typeface="Book Antiqua" panose="02040602050305030304" charset="0"/>
              <a:cs typeface="Book Antiqua" panose="02040602050305030304" charset="0"/>
            </a:endParaRPr>
          </a:p>
          <a:p>
            <a:pPr indent="457200"/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Олексіївський дім, с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аме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таку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назву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отримав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палацово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-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парковий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ансамбль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зведений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архітектором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</a:t>
            </a:r>
            <a:r>
              <a:rPr lang="uk-UA" altLang="en-US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Квасовим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замовлення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графа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Олексія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Розумовського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південній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околиці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Козельця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березі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р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Остер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1743-1752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рр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en-US" altLang="ru-RU" sz="2000" b="1">
              <a:latin typeface="Book Antiqua" panose="02040602050305030304" charset="0"/>
              <a:cs typeface="Book Antiqua" panose="02040602050305030304" charset="0"/>
            </a:endParaRPr>
          </a:p>
          <a:p>
            <a:pPr indent="457200"/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Основними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компонентами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садиби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після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завершення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останнього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етапу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її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будівництва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були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: </a:t>
            </a:r>
            <a:endParaRPr lang="en-US" altLang="ru-RU" sz="2000" b="1">
              <a:latin typeface="Book Antiqua" panose="02040602050305030304" charset="0"/>
              <a:cs typeface="Book Antiqua" panose="02040602050305030304" charset="0"/>
            </a:endParaRPr>
          </a:p>
          <a:p>
            <a:pPr indent="457200"/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група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споруд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парадним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двором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головний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будинок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флігелі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«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зал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»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«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провіантський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склад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»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;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ставки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;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«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сад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»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;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господарчий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двір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будовами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як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вважають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деякі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дослідники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Воскресенська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 b="1">
                <a:latin typeface="Book Antiqua" panose="02040602050305030304" charset="0"/>
                <a:cs typeface="Book Antiqua" panose="02040602050305030304" charset="0"/>
              </a:rPr>
              <a:t>церква</a:t>
            </a:r>
            <a:r>
              <a:rPr lang="en-US" altLang="ru-RU" sz="2000" b="1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ru-RU" altLang="en-US" sz="2000" b="1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7371080" y="4671695"/>
            <a:ext cx="3853815" cy="15919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 altLang="en-US" sz="2000">
                <a:solidFill>
                  <a:schemeClr val="bg1"/>
                </a:solidFill>
              </a:rPr>
              <a:t>Орієнтовний вигляд “Олексіївського дому”</a:t>
            </a:r>
            <a:endParaRPr lang="uk-UA" altLang="en-US" sz="2000">
              <a:solidFill>
                <a:schemeClr val="bg1"/>
              </a:solidFill>
            </a:endParaRPr>
          </a:p>
          <a:p>
            <a:endParaRPr lang="uk-UA" altLang="en-US" sz="2000">
              <a:solidFill>
                <a:schemeClr val="bg1"/>
              </a:solidFill>
            </a:endParaRPr>
          </a:p>
          <a:p>
            <a:r>
              <a:rPr lang="uk-UA" altLang="en-US" sz="2000">
                <a:solidFill>
                  <a:schemeClr val="bg1"/>
                </a:solidFill>
              </a:rPr>
              <a:t>Джерело: </a:t>
            </a:r>
            <a:r>
              <a:rPr lang="en-US" altLang="ru-RU" sz="2000">
                <a:solidFill>
                  <a:schemeClr val="bg1"/>
                </a:solidFill>
              </a:rPr>
              <a:t>https://kozsr.gov.ua/dokumenty/2-uncategorised/796-arkhitektura</a:t>
            </a:r>
            <a:endParaRPr lang="uk-UA" altLang="en-US" sz="2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-78740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Зупинка №3. Миколаївська церква</a:t>
            </a:r>
            <a:endParaRPr lang="uk-UA" altLang="ru-RU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2985" y="1281430"/>
            <a:ext cx="7359650" cy="5283835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0975" y="3625850"/>
            <a:ext cx="3457575" cy="262826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755" y="1351915"/>
            <a:ext cx="3020060" cy="2889250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0" y="1584325"/>
            <a:ext cx="4832350" cy="43154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uk-UA" altLang="en-US" sz="2400" b="1">
                <a:latin typeface="Book Antiqua" panose="02040602050305030304" charset="0"/>
                <a:cs typeface="Book Antiqua" panose="02040602050305030304" charset="0"/>
              </a:rPr>
              <a:t>Ц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ерква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св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Миколи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була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споруджена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невеличкому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узвишші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над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берегом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р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Остер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1781 -1784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рр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Дуже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популярний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Україні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святий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вважається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покровителем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всіх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мандруючих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сушею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та</a:t>
            </a:r>
            <a:r>
              <a:rPr lang="uk-UA" altLang="en-US" sz="2400" b="1">
                <a:latin typeface="Book Antiqua" panose="02040602050305030304" charset="0"/>
                <a:cs typeface="Book Antiqua" panose="02040602050305030304" charset="0"/>
              </a:rPr>
              <a:t> 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водою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тому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храм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його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імені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при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великому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шляху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-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річ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 b="1">
                <a:latin typeface="Book Antiqua" panose="02040602050305030304" charset="0"/>
                <a:cs typeface="Book Antiqua" panose="02040602050305030304" charset="0"/>
              </a:rPr>
              <a:t>звичайна</a:t>
            </a:r>
            <a:r>
              <a:rPr lang="uk-UA" altLang="en-US" sz="2400" b="1">
                <a:latin typeface="Book Antiqua" panose="02040602050305030304" charset="0"/>
                <a:cs typeface="Book Antiqua" panose="02040602050305030304" charset="0"/>
              </a:rPr>
              <a:t> для Українських територій</a:t>
            </a:r>
            <a:r>
              <a:rPr lang="en-US" altLang="ru-RU" sz="2400" b="1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en-US" altLang="ru-RU" sz="2400" b="1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098415" y="1584325"/>
            <a:ext cx="3620135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uk-UA" altLang="en-US">
                <a:solidFill>
                  <a:schemeClr val="bg1"/>
                </a:solidFill>
              </a:rPr>
              <a:t>Фасад Миколаївської церкви</a:t>
            </a:r>
            <a:endParaRPr lang="uk-UA" altLang="en-US">
              <a:solidFill>
                <a:schemeClr val="bg1"/>
              </a:solidFill>
            </a:endParaRPr>
          </a:p>
          <a:p>
            <a:endParaRPr lang="uk-UA" altLang="en-US">
              <a:solidFill>
                <a:schemeClr val="bg1"/>
              </a:solidFill>
            </a:endParaRPr>
          </a:p>
          <a:p>
            <a:r>
              <a:rPr lang="uk-UA" altLang="en-US" sz="1600">
                <a:solidFill>
                  <a:schemeClr val="bg1"/>
                </a:solidFill>
              </a:rPr>
              <a:t>Джерело: </a:t>
            </a:r>
            <a:r>
              <a:rPr lang="en-US" altLang="ru-RU" sz="1600">
                <a:solidFill>
                  <a:schemeClr val="bg1"/>
                </a:solidFill>
              </a:rPr>
              <a:t>https://ukrainaincognita.com/mista/kozelets-kazkova-mykolaivska-tserkva-zvedena-na-koshty-dykoho-popa</a:t>
            </a:r>
            <a:endParaRPr lang="uk-UA" altLang="en-US" sz="1600">
              <a:solidFill>
                <a:schemeClr val="bg1"/>
              </a:solidFill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8775065" y="4494530"/>
            <a:ext cx="3241040" cy="8915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 altLang="en-US" sz="1200">
                <a:solidFill>
                  <a:schemeClr val="bg1"/>
                </a:solidFill>
              </a:rPr>
              <a:t>Інтер’єр Миколаївської церкви</a:t>
            </a:r>
            <a:endParaRPr lang="uk-UA" altLang="en-US" sz="1200">
              <a:solidFill>
                <a:schemeClr val="bg1"/>
              </a:solidFill>
            </a:endParaRPr>
          </a:p>
          <a:p>
            <a:endParaRPr lang="uk-UA" altLang="en-US" sz="1200">
              <a:solidFill>
                <a:schemeClr val="bg1"/>
              </a:solidFill>
            </a:endParaRPr>
          </a:p>
          <a:p>
            <a:r>
              <a:rPr lang="uk-UA" altLang="en-US" sz="1200">
                <a:solidFill>
                  <a:schemeClr val="bg1"/>
                </a:solidFill>
              </a:rPr>
              <a:t>Джерело: (</a:t>
            </a:r>
            <a:r>
              <a:rPr lang="en-US" altLang="ru-RU" sz="1200">
                <a:solidFill>
                  <a:schemeClr val="bg1"/>
                </a:solidFill>
              </a:rPr>
              <a:t>https://uk.m.wikipedia.org/wiki/%D0%A4%D0%B0%D0%B9%D0%BB:%D0%9C%D0%B8%D0%BA%D0%BE%D0%BB%D0%B0%D1%97%D0%B2%D1%81%D1%8C%D0%BA%D0%B0_%D1%86%D0%B5%D1%80%D0%BA%D0%B2%D0%B0_%D0%9A%D0%BE%D0%B7%D0%B5%D0%BB%D0%B5%D1%86%D1%8C_2.jpg</a:t>
            </a:r>
            <a:endParaRPr lang="en-US" altLang="ru-RU" sz="1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-132080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Зупинка №4. Будинок полкової канцелярії</a:t>
            </a:r>
            <a:endParaRPr lang="uk-UA" altLang="ru-RU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4560" y="767715"/>
            <a:ext cx="5868670" cy="5622290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908685"/>
            <a:ext cx="5606415" cy="373697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519430" y="1022985"/>
            <a:ext cx="530923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/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Широкого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розмаху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Козельці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та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його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окрузі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набуло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2400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ХVІІІ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сторіччі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монументальне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будівництво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цегли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uk-UA" altLang="en-US" sz="2400">
                <a:latin typeface="Book Antiqua" panose="02040602050305030304" charset="0"/>
                <a:cs typeface="Book Antiqua" panose="02040602050305030304" charset="0"/>
              </a:rPr>
              <a:t>В центрі міського парку, н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еподалік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від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собору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Різдва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Богородиці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добре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помітна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старовинна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двоповерхова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кам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'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яниця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Це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своєрідна</a:t>
            </a:r>
            <a:r>
              <a:rPr lang="uk-UA" altLang="en-US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історична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архітектурна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пам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'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ятка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Адже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збудована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за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часів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існування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Україні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полкового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400">
                <a:latin typeface="Book Antiqua" panose="02040602050305030304" charset="0"/>
                <a:cs typeface="Book Antiqua" panose="02040602050305030304" charset="0"/>
              </a:rPr>
              <a:t>устрою</a:t>
            </a:r>
            <a:r>
              <a:rPr lang="en-US" altLang="ru-RU" sz="2400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ru-RU" altLang="en-US" sz="2400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004560" y="4847590"/>
            <a:ext cx="5868035" cy="16649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uk-UA" altLang="en-US" sz="1400" b="1">
                <a:solidFill>
                  <a:schemeClr val="bg1"/>
                </a:solidFill>
              </a:rPr>
              <a:t>Фасад Будинку полкової канцелярії </a:t>
            </a:r>
            <a:endParaRPr lang="uk-UA" altLang="en-US" sz="1400" b="1">
              <a:solidFill>
                <a:schemeClr val="bg1"/>
              </a:solidFill>
            </a:endParaRPr>
          </a:p>
          <a:p>
            <a:endParaRPr lang="uk-UA" altLang="en-US" sz="1400" b="1">
              <a:solidFill>
                <a:schemeClr val="bg1"/>
              </a:solidFill>
            </a:endParaRPr>
          </a:p>
          <a:p>
            <a:r>
              <a:rPr lang="uk-UA" altLang="en-US" sz="1200" b="1">
                <a:solidFill>
                  <a:schemeClr val="bg1"/>
                </a:solidFill>
              </a:rPr>
              <a:t>Джерело: (</a:t>
            </a:r>
            <a:r>
              <a:rPr lang="en-US" altLang="ru-RU" sz="1200" b="1">
                <a:solidFill>
                  <a:schemeClr val="bg1"/>
                </a:solidFill>
              </a:rPr>
              <a:t>https://uk.m.wikipedia.org/wiki/%D0%91%D1%83%D0%B4%D0%B8%D0%BD%D0%BE%D0%BA_%D0%BF%D0%BE%D0%BB%D0%BA%D0%BE%D0%B2%D0%BE%D1%97_%D0%BA%D0%B0%D0%BD%D1%86%D0%B5%D0%BB%D1%8F%D1%80%D1%96%D1%97_(%D0%9A%D0%BE%D0%B7%D0%B5%D0%BB%D0%B5%D1%86%D1%8C)</a:t>
            </a:r>
            <a:r>
              <a:rPr lang="uk-UA" altLang="en-US" sz="1200" b="1">
                <a:solidFill>
                  <a:schemeClr val="bg1"/>
                </a:solidFill>
              </a:rPr>
              <a:t> Вигляд ззовні.</a:t>
            </a:r>
            <a:endParaRPr lang="uk-UA" altLang="en-US" sz="1200" b="1">
              <a:solidFill>
                <a:schemeClr val="bg1"/>
              </a:solidFill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519430" y="6390005"/>
            <a:ext cx="6096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uk-UA" altLang="en-US" sz="1600" b="1">
                <a:latin typeface="Book Antiqua" panose="02040602050305030304" charset="0"/>
                <a:cs typeface="Book Antiqua" panose="02040602050305030304" charset="0"/>
                <a:sym typeface="+mn-ea"/>
              </a:rPr>
              <a:t>Будівництво: 1756-1765</a:t>
            </a:r>
            <a:endParaRPr lang="uk-UA" altLang="en-US" sz="1600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-306070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Зупинка №5. Собор Різдва Богородиці</a:t>
            </a:r>
            <a:r>
              <a:rPr lang="uk-UA" altLang="ru-RU" sz="3200"/>
              <a:t> </a:t>
            </a:r>
            <a:endParaRPr lang="uk-UA" altLang="ru-RU" sz="3200"/>
          </a:p>
        </p:txBody>
      </p:sp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6080" y="805180"/>
            <a:ext cx="5300345" cy="548767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379730" y="1012190"/>
            <a:ext cx="6094095" cy="52978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Дуже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давно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середині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XVIII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ст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.,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звичайний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хлопець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із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козацького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села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Лемеші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що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неподалік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від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Козельця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Олекса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Розум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став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графом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одружився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із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дочкою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Імператрицею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Російської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Імперії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Єлизаветою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Петрівною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Після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цього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його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молодший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брат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Кирило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теж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стає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графом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сімнадцятирічному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віці</a:t>
            </a:r>
            <a:r>
              <a:rPr lang="uk-UA" altLang="en-US" sz="1600" b="1">
                <a:latin typeface="Book Antiqua" panose="02040602050305030304" charset="0"/>
                <a:cs typeface="Book Antiqua" panose="02040602050305030304" charset="0"/>
              </a:rPr>
              <a:t>,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після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здобуття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освіти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кращих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європейських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університетах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того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часу</a:t>
            </a:r>
            <a:r>
              <a:rPr lang="uk-UA" altLang="en-US" sz="16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призначається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президентом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Петербургської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Академії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наук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а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згодом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22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лютого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1750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р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.,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обирається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гетьманом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Лівобережної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України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(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новому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гетьману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виповнилося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лише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22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роки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). </a:t>
            </a:r>
            <a:endParaRPr lang="en-US" altLang="ru-RU" sz="1600" b="1">
              <a:latin typeface="Book Antiqua" panose="02040602050305030304" charset="0"/>
              <a:cs typeface="Book Antiqua" panose="02040602050305030304" charset="0"/>
            </a:endParaRPr>
          </a:p>
          <a:p>
            <a:pPr indent="457200"/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Їх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мати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проста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селянська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жінка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також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одержує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графський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титул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звання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придворної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статсдами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знак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вдячності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про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те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що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Бог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послав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Наталці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Розумисі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та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її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дітям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великі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статки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таку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дивну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долю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новим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прізвищем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Розумовські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цією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родиною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було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побудовано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центрі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Козельця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надзвичайної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краси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храм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1600" b="1">
                <a:latin typeface="Book Antiqua" panose="02040602050305030304" charset="0"/>
                <a:cs typeface="Book Antiqua" panose="02040602050305030304" charset="0"/>
              </a:rPr>
              <a:t>-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собор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Різдва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Богородиці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Цей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Божий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храм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збудований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стилі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українського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бароко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став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окрасою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latin typeface="Book Antiqua" panose="02040602050305030304" charset="0"/>
                <a:cs typeface="Book Antiqua" panose="02040602050305030304" charset="0"/>
              </a:rPr>
              <a:t>Козельця</a:t>
            </a:r>
            <a:r>
              <a:rPr lang="en-US" altLang="ru-RU" sz="1600" b="1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ru-RU" altLang="en-US" sz="1600" b="1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300355" y="6443345"/>
            <a:ext cx="6096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uk-UA" altLang="en-US" sz="1600" b="1">
                <a:latin typeface="Book Antiqua" panose="02040602050305030304" charset="0"/>
                <a:cs typeface="Book Antiqua" panose="02040602050305030304" charset="0"/>
                <a:sym typeface="+mn-ea"/>
              </a:rPr>
              <a:t>Будівництво: 1752-1763</a:t>
            </a:r>
            <a:endParaRPr lang="uk-UA" altLang="en-US" sz="1600" b="1"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7032625" y="4432300"/>
            <a:ext cx="245237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uk-UA" altLang="en-US" sz="1600">
                <a:solidFill>
                  <a:schemeClr val="bg1"/>
                </a:solidFill>
                <a:sym typeface="+mn-ea"/>
              </a:rPr>
              <a:t>Реставрація пошкодженої будівлі після ІІ світової війни</a:t>
            </a:r>
            <a:endParaRPr lang="uk-UA" altLang="en-US" sz="1600">
              <a:solidFill>
                <a:schemeClr val="bg1"/>
              </a:solidFill>
              <a:sym typeface="+mn-ea"/>
            </a:endParaRPr>
          </a:p>
          <a:p>
            <a:endParaRPr lang="uk-UA" altLang="en-US" sz="1400">
              <a:solidFill>
                <a:schemeClr val="bg1"/>
              </a:solidFill>
              <a:sym typeface="+mn-ea"/>
            </a:endParaRPr>
          </a:p>
          <a:p>
            <a:r>
              <a:rPr lang="uk-UA" altLang="en-US" sz="1400">
                <a:solidFill>
                  <a:schemeClr val="bg1"/>
                </a:solidFill>
                <a:sym typeface="+mn-ea"/>
              </a:rPr>
              <a:t>Джерело: фото з архіву автора.</a:t>
            </a:r>
            <a:endParaRPr lang="uk-UA" altLang="en-US" sz="1400">
              <a:solidFill>
                <a:schemeClr val="bg1"/>
              </a:solidFill>
            </a:endParaRPr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9484995" y="912495"/>
            <a:ext cx="232283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uk-UA" altLang="en-US">
                <a:solidFill>
                  <a:schemeClr val="bg1"/>
                </a:solidFill>
              </a:rPr>
              <a:t>Фасад Собору Різдва Богородиці </a:t>
            </a:r>
            <a:endParaRPr lang="uk-UA" altLang="en-US">
              <a:solidFill>
                <a:schemeClr val="bg1"/>
              </a:solidFill>
            </a:endParaRPr>
          </a:p>
          <a:p>
            <a:endParaRPr lang="uk-UA" altLang="en-US" sz="1600">
              <a:solidFill>
                <a:schemeClr val="bg1"/>
              </a:solidFill>
            </a:endParaRPr>
          </a:p>
          <a:p>
            <a:r>
              <a:rPr lang="uk-UA" altLang="en-US" sz="1600">
                <a:solidFill>
                  <a:schemeClr val="bg1"/>
                </a:solidFill>
              </a:rPr>
              <a:t>Джерело: фото з архіву автора</a:t>
            </a:r>
            <a:endParaRPr lang="uk-UA" altLang="en-US" sz="1600">
              <a:solidFill>
                <a:schemeClr val="bg1"/>
              </a:solidFill>
            </a:endParaRPr>
          </a:p>
        </p:txBody>
      </p:sp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2470" y="2948940"/>
            <a:ext cx="2266950" cy="3202940"/>
          </a:xfrm>
          <a:prstGeom prst="rect">
            <a:avLst/>
          </a:prstGeom>
        </p:spPr>
      </p:pic>
      <p:pic>
        <p:nvPicPr>
          <p:cNvPr id="18" name="Замещающее содержимое 17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69760" y="912495"/>
            <a:ext cx="2444115" cy="28663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8895" y="-104140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Іконостас Собору Різдва Богородиці</a:t>
            </a:r>
            <a:endParaRPr lang="uk-UA" altLang="ru-RU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4815" y="806450"/>
            <a:ext cx="5186680" cy="596963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660" y="2969260"/>
            <a:ext cx="2415540" cy="3621405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84715" y="936625"/>
            <a:ext cx="2049780" cy="269367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327660" y="1391285"/>
            <a:ext cx="5944235" cy="479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/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П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'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ятиярусний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різьблений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липи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Іконостас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заповнює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східну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частину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храму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відразу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захоплює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увагу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людини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зачаровує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її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вибагливою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казковою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красою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Тут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воєдино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злиті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струнка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динамічно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наростаюча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боків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до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центру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догори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майже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до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зеніту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центральної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бані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загальна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композиція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й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ніби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живі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візерунчасті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колони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фронтони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картуші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й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інші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вибагливі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деталі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мерехтливому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блиску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позолоти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темно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-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синьому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кольору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дорогоцінного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сапфіру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-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тлі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Та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це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є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лише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декоративним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оздобленням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святих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образів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ікон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різноманітних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форм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розмірів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виконаних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дошках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із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липи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олійними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фарбами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теж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бароковому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стилі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бригадою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талановитих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художників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-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іконописців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чолі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відомим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художником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Г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.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.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Стеценком</a:t>
            </a:r>
            <a:r>
              <a:rPr lang="uk-UA" altLang="en-US" b="1">
                <a:latin typeface="Book Antiqua" panose="02040602050305030304" charset="0"/>
                <a:cs typeface="Book Antiqua" panose="02040602050305030304" charset="0"/>
              </a:rPr>
              <a:t>. Це найбільший іконостас в Україні.</a:t>
            </a:r>
            <a:endParaRPr lang="uk-UA" altLang="en-US" b="1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7065010" y="936625"/>
            <a:ext cx="2646680" cy="7670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uk-UA" altLang="en-US" sz="1600">
                <a:solidFill>
                  <a:schemeClr val="bg1"/>
                </a:solidFill>
              </a:rPr>
              <a:t>Іконостас Собору Різдва Богородиці</a:t>
            </a:r>
            <a:endParaRPr lang="uk-UA" altLang="en-US" sz="1600">
              <a:solidFill>
                <a:schemeClr val="bg1"/>
              </a:solidFill>
            </a:endParaRPr>
          </a:p>
          <a:p>
            <a:endParaRPr lang="uk-UA" altLang="en-US">
              <a:solidFill>
                <a:schemeClr val="bg1"/>
              </a:solidFill>
            </a:endParaRPr>
          </a:p>
          <a:p>
            <a:r>
              <a:rPr lang="uk-UA" altLang="en-US" sz="1400">
                <a:solidFill>
                  <a:schemeClr val="bg1"/>
                </a:solidFill>
              </a:rPr>
              <a:t>Джерело:  </a:t>
            </a:r>
            <a:r>
              <a:rPr lang="en-US" altLang="ru-RU" sz="1400">
                <a:solidFill>
                  <a:schemeClr val="bg1"/>
                </a:solidFill>
              </a:rPr>
              <a:t>https://andy-travel.com.ua/kozelec</a:t>
            </a:r>
            <a:endParaRPr lang="en-US" altLang="ru-RU" sz="1400">
              <a:solidFill>
                <a:schemeClr val="bg1"/>
              </a:solidFill>
            </a:endParaRP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9711690" y="4161155"/>
            <a:ext cx="2122805" cy="24295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en-US" altLang="en-US" sz="1200">
                <a:solidFill>
                  <a:schemeClr val="bg1"/>
                </a:solidFill>
              </a:rPr>
              <a:t>Іконостас </a:t>
            </a:r>
            <a:r>
              <a:rPr lang="uk-UA" altLang="en-US" sz="1200">
                <a:solidFill>
                  <a:schemeClr val="bg1"/>
                </a:solidFill>
              </a:rPr>
              <a:t>С</a:t>
            </a:r>
            <a:r>
              <a:rPr lang="en-US" altLang="en-US" sz="1200">
                <a:solidFill>
                  <a:schemeClr val="bg1"/>
                </a:solidFill>
              </a:rPr>
              <a:t>обору </a:t>
            </a:r>
            <a:r>
              <a:rPr lang="uk-UA" altLang="en-US" sz="1200">
                <a:solidFill>
                  <a:schemeClr val="bg1"/>
                </a:solidFill>
              </a:rPr>
              <a:t>Р</a:t>
            </a:r>
            <a:r>
              <a:rPr lang="en-US" altLang="en-US" sz="1200">
                <a:solidFill>
                  <a:schemeClr val="bg1"/>
                </a:solidFill>
              </a:rPr>
              <a:t>іздва Богородиці</a:t>
            </a:r>
            <a:endParaRPr lang="en-US" altLang="en-US" sz="1200">
              <a:solidFill>
                <a:schemeClr val="bg1"/>
              </a:solidFill>
            </a:endParaRPr>
          </a:p>
          <a:p>
            <a:endParaRPr lang="en-US" altLang="en-US" sz="1200">
              <a:solidFill>
                <a:schemeClr val="bg1"/>
              </a:solidFill>
            </a:endParaRPr>
          </a:p>
          <a:p>
            <a:r>
              <a:rPr lang="uk-UA" altLang="en-US" sz="1000">
                <a:solidFill>
                  <a:schemeClr val="bg1"/>
                </a:solidFill>
              </a:rPr>
              <a:t>Джерело: </a:t>
            </a:r>
            <a:r>
              <a:rPr lang="en-US" altLang="ru-RU" sz="1000">
                <a:solidFill>
                  <a:schemeClr val="bg1"/>
                </a:solidFill>
              </a:rPr>
              <a:t>https://uk.m.wikipedia.org/wiki/%D0%A4%D0%B0%D0%B9%D0%BB:%D0%86%D0%BA%D0%BE%D0%BD%D0%BE%D1%81%D1%82%D0%B0%D1%81_%D0%9A%D0%BE%D0%B7%D0%B5%D0%BB%D0%B5%D1%86%D1%8C%D0%BA%D0%BE%D0%B3%D0%BE_%D1%81%D0%BE%D0%B1%D0%BE%D1%80%D1%83,_%D1%81%D0%B5%D1%80%D0%BF%D0%B5%D0%BD%D1%8C_2015.jpg</a:t>
            </a:r>
            <a:endParaRPr lang="uk-UA" altLang="en-US" sz="1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1525" y="-206375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Дзвіниця собору Різдва Богородиці</a:t>
            </a:r>
            <a:endParaRPr lang="uk-UA" altLang="ru-RU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99390" y="1260475"/>
            <a:ext cx="5765800" cy="4351655"/>
          </a:xfrm>
        </p:spPr>
        <p:txBody>
          <a:bodyPr>
            <a:noAutofit/>
          </a:bodyPr>
          <a:p>
            <a:endParaRPr lang="en-US" altLang="en-US" sz="1600" b="1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Після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завершення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будівництва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собору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Різдва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Богородиці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архітектором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Квасовим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1766-1770 pp.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була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споруджена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дзвіниця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Вона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є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однією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найвищих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Україні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-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її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висота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сягає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50</a:t>
            </a:r>
            <a:r>
              <a:rPr lang="uk-UA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м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до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низу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хреста</a:t>
            </a:r>
            <a:r>
              <a:rPr lang="uk-UA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en-US" altLang="en-US" sz="1600" b="1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Композиційне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рішення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дзвіниці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традиційно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ярусне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муроване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: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нижній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ярус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оздоблений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рустами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верхні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пучками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колон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по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кутах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: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другому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ярусі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тосканського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ордеру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третьому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-</a:t>
            </a:r>
            <a:r>
              <a:rPr lang="uk-UA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іонічного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четвертому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кор</a:t>
            </a:r>
            <a:r>
              <a:rPr lang="uk-UA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и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нфського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Завершує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дзвіницю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напівсферична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баня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зі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шпилем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форма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якої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не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тотожна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баням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собору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оскільки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вона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була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перероблена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1848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р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після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пожежі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спричиненої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блискавкою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Дзвіниця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як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собор</a:t>
            </a:r>
            <a:r>
              <a:rPr lang="uk-UA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,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була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пошкоджена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під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час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ругої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світової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війни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1961-1970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рр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її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було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відреставровано</a:t>
            </a:r>
            <a:r>
              <a:rPr lang="uk-UA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uk-UA" altLang="en-US" sz="1600" b="1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Дзвіницю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собору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Різдва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Богородиці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також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збудовано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замовлення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за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кошти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родини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Розумовських</a:t>
            </a:r>
            <a:r>
              <a:rPr lang="en-US" altLang="ru-RU" sz="1600" b="1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en-US" altLang="ru-RU" sz="1600" b="1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5060" y="744855"/>
            <a:ext cx="5793105" cy="574167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330" y="2980055"/>
            <a:ext cx="2566670" cy="3422650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3"/>
          <a:srcRect r="14584"/>
          <a:stretch>
            <a:fillRect/>
          </a:stretch>
        </p:blipFill>
        <p:spPr>
          <a:xfrm>
            <a:off x="6516370" y="886460"/>
            <a:ext cx="2625725" cy="2023745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9531985" y="977900"/>
            <a:ext cx="2226945" cy="16033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uk-UA" altLang="en-US" sz="16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Собор і дзвіниця у 30-і рр. </a:t>
            </a:r>
            <a:endParaRPr lang="uk-UA" altLang="en-US" sz="16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endParaRPr lang="uk-UA" altLang="en-US" sz="16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sz="16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Джерело: фото з архіву автора.</a:t>
            </a:r>
            <a:endParaRPr lang="uk-UA" altLang="en-US" sz="16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6375400" y="3821430"/>
            <a:ext cx="276669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uk-UA" altLang="en-US" sz="16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Сучасний вигляд дзвіниці</a:t>
            </a:r>
            <a:endParaRPr lang="uk-UA" altLang="en-US" sz="16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endParaRPr lang="uk-UA" altLang="en-US" sz="16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sz="16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Джерело:</a:t>
            </a:r>
            <a:endParaRPr lang="uk-UA" altLang="en-US" sz="16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r>
              <a:rPr lang="uk-UA" altLang="en-US" sz="1600" b="1">
                <a:solidFill>
                  <a:schemeClr val="bg1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фото з архіву автора</a:t>
            </a:r>
            <a:endParaRPr lang="uk-UA" altLang="en-US" sz="1600" b="1">
              <a:solidFill>
                <a:schemeClr val="bg1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0295" y="-181610"/>
            <a:ext cx="10515600" cy="1325563"/>
          </a:xfrm>
        </p:spPr>
        <p:txBody>
          <a:bodyPr/>
          <a:p>
            <a:pPr algn="ctr"/>
            <a:r>
              <a:rPr lang="uk-UA" altLang="ru-RU" sz="3200">
                <a:latin typeface="Book Antiqua" panose="02040602050305030304" charset="0"/>
                <a:cs typeface="Book Antiqua" panose="02040602050305030304" charset="0"/>
              </a:rPr>
              <a:t>Зупинка №6. Вознесенська церква</a:t>
            </a:r>
            <a:endParaRPr lang="uk-UA" altLang="ru-RU" sz="3200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845" y="701040"/>
            <a:ext cx="6273165" cy="6033770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60970" y="767080"/>
            <a:ext cx="4157345" cy="291655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107950" y="1144270"/>
            <a:ext cx="5536565" cy="38284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центральн</a:t>
            </a:r>
            <a:r>
              <a:rPr lang="uk-UA" altLang="en-US" b="1">
                <a:latin typeface="Book Antiqua" panose="02040602050305030304" charset="0"/>
                <a:cs typeface="Book Antiqua" panose="02040602050305030304" charset="0"/>
              </a:rPr>
              <a:t>ій площі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Козельця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150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м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від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собору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Різдва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Богородиці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височить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Вознесенська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церква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споруджена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1866–1874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роках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Вона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була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збудована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час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історичних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стилів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що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прийшли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зміну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класицизму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який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вичерпав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свої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можливості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Тоді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теренах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Російської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імперії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до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складу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якої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входила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й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Україна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було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зведено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велику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кількість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храмів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псевдоросійському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стилі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Це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уніфікувало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та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русифікувало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культурно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-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історичне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середовище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національних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територій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особливо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України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Вознесенська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церква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є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однією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небагатьох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якій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використано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мотиви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української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архітектури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.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Незважаючи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імпозантні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мальовничі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вікна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-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люкарни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щільно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стулені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п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’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ять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бань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загальні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барокові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обриси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вона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все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ж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є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пам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’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яткою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не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бароко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а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uk-UA" altLang="en-US" b="1">
                <a:latin typeface="Book Antiqua" panose="02040602050305030304" charset="0"/>
                <a:cs typeface="Book Antiqua" panose="02040602050305030304" charset="0"/>
              </a:rPr>
              <a:t>є пам’яткою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архітектурного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«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історизму</a:t>
            </a:r>
            <a:r>
              <a:rPr lang="en-US" altLang="en-US" b="1">
                <a:latin typeface="Book Antiqua" panose="02040602050305030304" charset="0"/>
                <a:cs typeface="Book Antiqua" panose="02040602050305030304" charset="0"/>
              </a:rPr>
              <a:t>»</a:t>
            </a:r>
            <a:r>
              <a:rPr lang="en-US" altLang="ru-RU" b="1">
                <a:latin typeface="Book Antiqua" panose="02040602050305030304" charset="0"/>
                <a:cs typeface="Book Antiqua" panose="02040602050305030304" charset="0"/>
              </a:rPr>
              <a:t>.</a:t>
            </a:r>
            <a:endParaRPr lang="en-US" altLang="ru-RU" b="1">
              <a:latin typeface="Book Antiqua" panose="02040602050305030304" charset="0"/>
              <a:cs typeface="Book Antiqua" panose="02040602050305030304" charset="0"/>
            </a:endParaRPr>
          </a:p>
          <a:p>
            <a:endParaRPr lang="ru-RU" altLang="en-US" b="1">
              <a:latin typeface="Book Antiqua" panose="02040602050305030304" charset="0"/>
              <a:cs typeface="Book Antiqua" panose="02040602050305030304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010" y="3863340"/>
            <a:ext cx="2654935" cy="2623185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5852795" y="975360"/>
            <a:ext cx="1839595" cy="1999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uk-UA" altLang="en-US" sz="1600">
                <a:solidFill>
                  <a:schemeClr val="bg1"/>
                </a:solidFill>
              </a:rPr>
              <a:t>Вознесенська церква, орієнтовно в кін. 40-х - поч. 50-х рр. (пошкоджені бані)</a:t>
            </a:r>
            <a:endParaRPr lang="uk-UA" altLang="en-US" sz="1600">
              <a:solidFill>
                <a:schemeClr val="bg1"/>
              </a:solidFill>
            </a:endParaRPr>
          </a:p>
          <a:p>
            <a:endParaRPr lang="uk-UA" altLang="en-US" sz="1600">
              <a:solidFill>
                <a:schemeClr val="bg1"/>
              </a:solidFill>
            </a:endParaRPr>
          </a:p>
          <a:p>
            <a:r>
              <a:rPr lang="uk-UA" altLang="en-US" sz="1400">
                <a:solidFill>
                  <a:schemeClr val="bg1"/>
                </a:solidFill>
              </a:rPr>
              <a:t>Джерело:</a:t>
            </a:r>
            <a:endParaRPr lang="uk-UA" altLang="en-US" sz="1400">
              <a:solidFill>
                <a:schemeClr val="bg1"/>
              </a:solidFill>
            </a:endParaRPr>
          </a:p>
          <a:p>
            <a:r>
              <a:rPr lang="uk-UA" sz="1400">
                <a:solidFill>
                  <a:schemeClr val="bg1"/>
                </a:solidFill>
              </a:rPr>
              <a:t>фото з архіву автор</a:t>
            </a:r>
            <a:endParaRPr lang="uk-UA" sz="1400">
              <a:solidFill>
                <a:schemeClr val="bg1"/>
              </a:solidFill>
            </a:endParaRP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8718550" y="4623435"/>
            <a:ext cx="3053080" cy="11023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>
                <a:solidFill>
                  <a:schemeClr val="bg1"/>
                </a:solidFill>
                <a:sym typeface="+mn-ea"/>
              </a:rPr>
              <a:t>Вознесенська церква до реконструкцї (2010 р.)</a:t>
            </a:r>
            <a:endParaRPr lang="uk-UA">
              <a:solidFill>
                <a:schemeClr val="bg1"/>
              </a:solidFill>
              <a:sym typeface="+mn-ea"/>
            </a:endParaRPr>
          </a:p>
          <a:p>
            <a:endParaRPr lang="uk-UA">
              <a:solidFill>
                <a:schemeClr val="bg1"/>
              </a:solidFill>
              <a:sym typeface="+mn-ea"/>
            </a:endParaRPr>
          </a:p>
          <a:p>
            <a:r>
              <a:rPr lang="uk-UA">
                <a:solidFill>
                  <a:schemeClr val="bg1"/>
                </a:solidFill>
                <a:sym typeface="+mn-ea"/>
              </a:rPr>
              <a:t>Джерело: фото з архіву автора</a:t>
            </a:r>
            <a:endParaRPr lang="uk-UA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6735" y="258445"/>
            <a:ext cx="10515600" cy="1325563"/>
          </a:xfrm>
        </p:spPr>
        <p:txBody>
          <a:bodyPr/>
          <a:p>
            <a:pPr algn="ctr"/>
            <a:r>
              <a:rPr lang="uk-UA" altLang="ru-RU">
                <a:latin typeface="Book Antiqua" panose="02040602050305030304" charset="0"/>
                <a:cs typeface="Book Antiqua" panose="02040602050305030304" charset="0"/>
              </a:rPr>
              <a:t>Висновки</a:t>
            </a:r>
            <a:endParaRPr lang="uk-UA" altLang="ru-RU"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203960"/>
            <a:ext cx="10515600" cy="4351338"/>
          </a:xfrm>
        </p:spPr>
        <p:txBody>
          <a:bodyPr>
            <a:normAutofit fontScale="60000"/>
          </a:bodyPr>
          <a:p>
            <a:pPr indent="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Проєкт </a:t>
            </a: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«</a:t>
            </a: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Козелець. Історія в архітектірі</a:t>
            </a: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»</a:t>
            </a: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повністю досяг поставленої мети — створено захопливий маршрут, що охоплює ключові історичні й архітектурні пам’ятки селища Козелець. </a:t>
            </a: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indent="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indent="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Під час роботи:</a:t>
            </a: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було визначено найзначущі пам’ятки, що представляють різні епохи — від XVIII до XX століття;</a:t>
            </a: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сформовано пішохідний маршрут протяжністю 3 км, тривалістю 3 години;</a:t>
            </a: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створено історичні довідки до кожного об’єкта маршруту, що дають змогу учасникам екскурсії глибше зрозуміти культурну цінність цих споруд;</a:t>
            </a: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наголошено на необхідності збереження та реконструкції деяких об'єктів, зокрема садиби </a:t>
            </a: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«</a:t>
            </a: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Покорщина</a:t>
            </a: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»</a:t>
            </a: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і каретного сараю;</a:t>
            </a: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marL="285750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популяризовано культурну спадщину Козельця серед учнів, жителів міста та потенційних </a:t>
            </a: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туристів.</a:t>
            </a: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300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Проєкт має практичне значення для розвитку локального туризму, підвищення обізнаності про історію рідного краю та залучення уваги до збереження архітектурної спадщини.</a:t>
            </a:r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endParaRPr lang="en-US" altLang="en-US" sz="3000">
              <a:solidFill>
                <a:schemeClr val="tx1"/>
              </a:solidFill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647065" y="2879090"/>
            <a:ext cx="105156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ru-RU" altLang="en-US" sz="2800">
              <a:latin typeface="Book Antiqua" panose="02040602050305030304" charset="0"/>
              <a:cs typeface="Book Antiqua" panose="0204060205030503030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algn="ctr"/>
            <a:r>
              <a:rPr lang="uk-UA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Слово від автора екскурсії: </a:t>
            </a:r>
            <a:endParaRPr lang="uk-UA" altLang="en-US"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pPr algn="ctr"/>
            <a:r>
              <a:rPr lang="uk-UA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“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Це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був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дуже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захоплюючий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досвід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у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створенні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маршруту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.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Я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насолоджувався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кожним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моментом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цієї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справи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.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Я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вірю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,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що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зробив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значний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внесок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у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розвиток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реконструкції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пам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'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яток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мого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міста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.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Щиро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сподіваюся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,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що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цим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екскурсійним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маршрутом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користуватиметься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багато</a:t>
            </a:r>
            <a:r>
              <a:rPr lang="en-US" altLang="ru-RU"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людей</a:t>
            </a:r>
            <a:r>
              <a:rPr lang="uk-UA" altLang="en-US">
                <a:latin typeface="Book Antiqua" panose="02040602050305030304" charset="0"/>
                <a:cs typeface="Book Antiqua" panose="02040602050305030304" charset="0"/>
                <a:sym typeface="+mn-ea"/>
              </a:rPr>
              <a:t>”.</a:t>
            </a:r>
            <a:endParaRPr lang="ru-RU" altLang="en-US">
              <a:latin typeface="Book Antiqua" panose="02040602050305030304" charset="0"/>
              <a:cs typeface="Book Antiqua" panose="02040602050305030304" charset="0"/>
            </a:endParaRPr>
          </a:p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uk-UA" altLang="en-US"/>
              <a:t>Список використаної літератури та джерел:</a:t>
            </a:r>
            <a:endParaRPr lang="uk-UA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5000"/>
          </a:bodyPr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1. Архітектурна велич Козельця / Козелецька центральна б-ка; Козелецька район. орг. Укр. т-ва охорони пам'яток історії та культури; Упоряд.: А.Г.Пенський, В.М.Дещенко. - Чернігів, 2002. - 44 с.; іл.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2. Кам'яниця Дараганів. - https://uk.m.wikipedia.org/wiki/%D0%9A%D0%B0%D0%BC%27%D1%8F%D0%BD%D0%B8%D1%86%D1%8F_%D0%94%D0%B0%D1%80%D0%B0%D0%B3%D0%B0%D0%BD%D1%96%D0%B2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3. Миколаївська церква Козелець. - https://ukrainaincognita.com/mista/kozelets-kazkova-mykolaivska-tserkva-zvedena-na-koshty-dykoho-popa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4. Олексіївський дім. - https://kozsr.gov.ua/dokumenty/2-uncategorised/796-arkhitektura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5. Покорщина — садибний комплекс. - https://vandrivka.com.ua/sadibnij-kompleks-pokorshhina-smt-kozelets/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6. Будинок полкової канцелярії (Козелець). - https://uk.m.wikipedia.org/wiki/%D0%91%D1%83%D0%B4%D0%B8%D0%BD%D0%BE%D0%BA_%D0%BF%D0%BE%D0%BB%D0%BA%D0%BE%D0%B2%D0%BE%D1%97_%D0%BA%D0%B0%D0%BD%D1%86%D0%B5%D0%BB%D1%8F%D1%80%D1%96%D1%97_(%D0%9A%D0%BE%D0%B7%D0%B5%D0%BB%D0%B5%D1%86)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7. Загублений і майже втраченій скарб на Чернігівщині. - https://cheline.com.ua/chelinetv/suspilstvo-video/zagublenij-i-majzhe-vtrachenij-skarb-na-chernigivshhini-zanepadaye-unikalnij-arhitekturnij-kompleks-video-152805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8. Круглик В. О. Собор Різдва Богородиці в Козельці. Ніжин: ТОВ "Видавництво "Аспект-Поліграф". Броварі: БМКПЦ "Українська ідея", 2004. - 56 с. </a:t>
            </a:r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13424</Words>
  <Application>WPS Slides</Application>
  <PresentationFormat>宽屏</PresentationFormat>
  <Paragraphs>199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SimSun</vt:lpstr>
      <vt:lpstr>Wingdings</vt:lpstr>
      <vt:lpstr>Calibri Light</vt:lpstr>
      <vt:lpstr>Book Antiqua</vt:lpstr>
      <vt:lpstr>Microsoft YaHei</vt:lpstr>
      <vt:lpstr>Arial Unicode MS</vt:lpstr>
      <vt:lpstr>Calibri</vt:lpstr>
      <vt:lpstr>Office Theme</vt:lpstr>
      <vt:lpstr>  Всеукраїнський інтерактивний конкурс  «МАН-Юніор Дослідник» Проект “Козелець. Історія в архітектірі”</vt:lpstr>
      <vt:lpstr>	Актуальність. Козелець — це селище в Чернігівській області. Хоча воно й невелике, проте вміщує багато історичних пам'яток, що датуються періодом від XVIII до XX століття і виконані в різних архітектурних стилях. Крім того, у Козельці знаходяться унікальні в Україні будівлі, аналогів яких більше не існує, найдавніший зі збережених донині садживбих комплексів XVIII ст. - садиба “Покорщина”.  Цією екскурією ми прагнемо закцентувати увагу на утристичній привабливості Козельця. Здійснивши прогулянку цим не великим селищем, можна побувати відразу в декількох епохах. </vt:lpstr>
      <vt:lpstr>План маршуту</vt:lpstr>
      <vt:lpstr>Зупинка №1  Садиба “Покорщина” (садиба Дараганів)</vt:lpstr>
      <vt:lpstr>Головна будівля садибного комплексу Дараганів</vt:lpstr>
      <vt:lpstr>Кам’яниця Дараганів</vt:lpstr>
      <vt:lpstr>Каретний сарай</vt:lpstr>
      <vt:lpstr>Зупинка №2. Олексіївський дім</vt:lpstr>
      <vt:lpstr>Зупинка №3. Миколаївська церква</vt:lpstr>
      <vt:lpstr>Зупинка №4. Будинок полкової канцелярії</vt:lpstr>
      <vt:lpstr>Зупинка №5. Собор Різдва Богородиці </vt:lpstr>
      <vt:lpstr>Іконостас Собору Різдва Богородиці</vt:lpstr>
      <vt:lpstr>Дзвіниця собору Різдва Богородиці</vt:lpstr>
      <vt:lpstr>Зупинка №6. Вознесенська церква</vt:lpstr>
      <vt:lpstr>Висновки</vt:lpstr>
      <vt:lpstr>PowerPoint 演示文稿</vt:lpstr>
      <vt:lpstr>Список використаної літератури та джерел: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Misha</dc:creator>
  <cp:lastModifiedBy>Teher</cp:lastModifiedBy>
  <cp:revision>11</cp:revision>
  <dcterms:created xsi:type="dcterms:W3CDTF">2025-04-10T17:40:00Z</dcterms:created>
  <dcterms:modified xsi:type="dcterms:W3CDTF">2025-04-13T17:11:06Z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1033-12.2.0.20795</vt:lpwstr>
  </property>
  <property fmtid="{D5CDD505-2E9C-101B-9397-08002B2CF9AE}" pid="3" name="ICV">
    <vt:lpwstr>CA295F9ED2704FE1816D2E6E76C69FA7_13</vt:lpwstr>
  </property>
</Properties>
</file>