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58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6D46EC-BEF3-997D-B535-13539CB48FE8}" v="691" dt="2025-04-20T19:21:25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1C815-6C19-472C-A63D-1681A8D52DC4}" type="datetimeFigureOut">
              <a:t>21.04.2025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D807B-8B57-4C18-8DFD-39CD4C501DF4}" type="slidenum"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6709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c9c549ad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4c9c549ad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4c9c549a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4c9c549a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03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79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8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88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7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5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30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87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257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415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F0B57-8E6A-4005-9EDD-D258F6CC94AB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og.com/media/en/technical-documentation/data-sheets/TMP35_36_37.pdf" TargetMode="External"/><Relationship Id="rId7" Type="http://schemas.openxmlformats.org/officeDocument/2006/relationships/hyperlink" Target="https://www.tinkercad.com/things/1qatFOmCHOF-copy-of-tempurature-sensor?sharecode=Yy4yJ98Ts2sp-3AUwsY-pYPUllx7Yw-Wb7kK9u0xwnY" TargetMode="External"/><Relationship Id="rId2" Type="http://schemas.openxmlformats.org/officeDocument/2006/relationships/hyperlink" Target="https://www.arduino.cc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ithub.com/adafruit/Adafruit_Sensor" TargetMode="External"/><Relationship Id="rId5" Type="http://schemas.openxmlformats.org/officeDocument/2006/relationships/hyperlink" Target="https://github.com/arduino-libraries/LiquidCrystal" TargetMode="External"/><Relationship Id="rId4" Type="http://schemas.openxmlformats.org/officeDocument/2006/relationships/hyperlink" Target="https://www.tinkerca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C79263D-E507-CF92-3AE3-4CC853245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91837"/>
            <a:ext cx="10899371" cy="4497383"/>
          </a:xfrm>
          <a:noFill/>
          <a:ln>
            <a:noFill/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900430" indent="-900430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Автори: </a:t>
            </a:r>
            <a:r>
              <a:rPr lang="uk-U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Шустік Богдан Сергійович,</a:t>
            </a: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учень 8 класу Нововолинського наукового ліцею Волинської обласної ради; </a:t>
            </a:r>
          </a:p>
          <a:p>
            <a:pPr marL="900113" indent="-1588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Cтадник</a:t>
            </a:r>
            <a:r>
              <a:rPr lang="uk-U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Вадим Олегович,</a:t>
            </a: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студент 1-го курсу спеціальності "Електроенергетика" Нововолинського електромеханічного фахового коледжу; 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Волинське територіальне відділення МАН, </a:t>
            </a:r>
            <a:r>
              <a:rPr lang="uk-U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м.Нововолинськ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98525" indent="-898525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Керівник </a:t>
            </a:r>
            <a:r>
              <a:rPr lang="uk-U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проєкту</a:t>
            </a: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uk-U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Шустік Лілія Степанівна,</a:t>
            </a: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учитель фізики Нововолинського наукового ліцею Волинської обласної ради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uk-UA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11AB4A-70D4-CC5F-2FBC-D79B1630FB99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Розумна кухня: 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8200C2-0DDF-D754-FB41-D12EAA18AD35}"/>
              </a:ext>
            </a:extLst>
          </p:cNvPr>
          <p:cNvSpPr txBox="1"/>
          <p:nvPr/>
        </p:nvSpPr>
        <p:spPr>
          <a:xfrm>
            <a:off x="1448422" y="591508"/>
            <a:ext cx="96789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Інтерактивна </a:t>
            </a:r>
            <a:r>
              <a:rPr lang="uk-UA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модель </a:t>
            </a:r>
            <a:r>
              <a:rPr lang="uk-UA" sz="3600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термодатчика</a:t>
            </a:r>
            <a:r>
              <a:rPr lang="uk-UA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для чайника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9374C-ECBD-1980-8B39-CB832D08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720"/>
            <a:ext cx="12192000" cy="89647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200" b="1" noProof="0" dirty="0">
                <a:latin typeface="Calibri"/>
                <a:ea typeface="Calibri"/>
                <a:cs typeface="Calibri"/>
              </a:rPr>
              <a:t>          Мета та 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4FA2BE9-A8F5-D597-C84C-62DC98877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190"/>
            <a:ext cx="10515600" cy="486810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b="1" noProof="0" dirty="0">
                <a:latin typeface="Calibri"/>
                <a:ea typeface="Calibri"/>
                <a:cs typeface="Calibri"/>
              </a:rPr>
              <a:t>Мета: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створити інтерактивну модель </a:t>
            </a:r>
            <a:r>
              <a:rPr lang="uk-UA" sz="2400" noProof="0" dirty="0" err="1">
                <a:latin typeface="Calibri"/>
                <a:ea typeface="Calibri"/>
                <a:cs typeface="Calibri"/>
              </a:rPr>
              <a:t>термодатчика</a:t>
            </a:r>
            <a:r>
              <a:rPr lang="uk-UA" sz="2400" noProof="0" dirty="0">
                <a:latin typeface="Calibri"/>
                <a:ea typeface="Calibri"/>
                <a:cs typeface="Calibri"/>
              </a:rPr>
              <a:t> для чайника на базі мікроконтролера </a:t>
            </a:r>
            <a:r>
              <a:rPr lang="uk-UA" sz="2400" noProof="0" dirty="0" err="1">
                <a:latin typeface="Calibri"/>
                <a:ea typeface="Calibri"/>
                <a:cs typeface="Calibri"/>
              </a:rPr>
              <a:t>Arduino</a:t>
            </a:r>
            <a:r>
              <a:rPr lang="uk-UA" sz="2400" noProof="0" dirty="0">
                <a:latin typeface="Calibri"/>
                <a:ea typeface="Calibri"/>
                <a:cs typeface="Calibri"/>
              </a:rPr>
              <a:t> </a:t>
            </a:r>
            <a:r>
              <a:rPr lang="en-US" sz="2400" noProof="0" dirty="0">
                <a:latin typeface="Calibri"/>
                <a:ea typeface="Calibri"/>
                <a:cs typeface="Calibri"/>
              </a:rPr>
              <a:t>Nano</a:t>
            </a:r>
            <a:r>
              <a:rPr lang="uk-UA" sz="2400" noProof="0" dirty="0">
                <a:latin typeface="Calibri"/>
                <a:ea typeface="Calibri"/>
                <a:cs typeface="Calibri"/>
              </a:rPr>
              <a:t>, яка демонструє процес нагрівання води та дозволяє вивчити фізичні явища, пов’язані з теплопередачою.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lang="uk-UA" sz="2400" b="1" noProof="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b="1" noProof="0" dirty="0">
                <a:latin typeface="Calibri"/>
                <a:ea typeface="Calibri"/>
                <a:cs typeface="Calibri"/>
              </a:rPr>
              <a:t>Завдання</a:t>
            </a: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1. Вивчити роботу TMP36.</a:t>
            </a: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2. Ознайомитися з LCD та світлодіодами.</a:t>
            </a: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3. Побудувати схему нагрівання з індикацією температури.</a:t>
            </a: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4. Написати програмний код.</a:t>
            </a: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uk-UA" sz="2400" noProof="0" dirty="0">
                <a:latin typeface="Calibri"/>
                <a:ea typeface="Calibri"/>
                <a:cs typeface="Calibri"/>
              </a:rPr>
              <a:t>5. Проаналізувати процес теплопередачі.</a:t>
            </a:r>
            <a:endParaRPr lang="en-US" sz="2400" noProof="0" dirty="0">
              <a:latin typeface="Calibri"/>
              <a:ea typeface="Calibri"/>
              <a:cs typeface="Calibri"/>
            </a:endParaRPr>
          </a:p>
          <a:p>
            <a:pPr marL="0" indent="3651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</a:rPr>
              <a:t>6. </a:t>
            </a:r>
            <a:r>
              <a:rPr lang="uk-UA" sz="2400" dirty="0">
                <a:latin typeface="Calibri"/>
                <a:ea typeface="Calibri"/>
                <a:cs typeface="Calibri"/>
              </a:rPr>
              <a:t>Розробити прототип робочої моделі.</a:t>
            </a:r>
            <a:endParaRPr lang="uk-UA" sz="2400" noProof="0" dirty="0">
              <a:latin typeface="Calibri"/>
              <a:ea typeface="Calibri"/>
              <a:cs typeface="Calibri"/>
            </a:endParaRPr>
          </a:p>
          <a:p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56247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93BD1-8D2C-D55E-970A-FE821897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07" y="1129553"/>
            <a:ext cx="10915996" cy="54415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uk-UA" sz="2800" b="1" dirty="0"/>
              <a:t>Об’єкт дослідження: </a:t>
            </a:r>
            <a:br>
              <a:rPr lang="uk-UA" sz="2800" b="1" dirty="0"/>
            </a:br>
            <a:r>
              <a:rPr lang="uk-UA" sz="2800" dirty="0"/>
              <a:t>побутова система нагріву води (</a:t>
            </a:r>
            <a:r>
              <a:rPr lang="uk-UA" sz="2800" dirty="0" err="1"/>
              <a:t>електрочайник</a:t>
            </a:r>
            <a:r>
              <a:rPr lang="uk-UA" sz="2800" dirty="0"/>
              <a:t>).</a:t>
            </a:r>
            <a:br>
              <a:rPr lang="uk-UA" sz="2800" dirty="0"/>
            </a:br>
            <a:br>
              <a:rPr lang="uk-UA" sz="2800" dirty="0"/>
            </a:br>
            <a:r>
              <a:rPr lang="uk-UA" sz="2800" b="1" dirty="0"/>
              <a:t>Предмет дослідження: </a:t>
            </a:r>
            <a:br>
              <a:rPr lang="uk-UA" sz="2800" b="1" dirty="0"/>
            </a:br>
            <a:r>
              <a:rPr lang="uk-UA" sz="2800" dirty="0"/>
              <a:t>моделювання процесу нагрівання води та індикації температури з використанням мікроконтролера </a:t>
            </a:r>
            <a:r>
              <a:rPr lang="en-US" sz="2800" dirty="0"/>
              <a:t>Arduino UNO.</a:t>
            </a:r>
            <a:br>
              <a:rPr lang="uk-UA" sz="2800" dirty="0"/>
            </a:br>
            <a:br>
              <a:rPr lang="uk-UA" sz="2800" dirty="0"/>
            </a:br>
            <a:r>
              <a:rPr lang="uk-UA" sz="2800" b="1" dirty="0"/>
              <a:t>Елемент новизни</a:t>
            </a:r>
            <a:r>
              <a:rPr lang="uk-UA" sz="2800" dirty="0"/>
              <a:t>:</a:t>
            </a:r>
            <a:br>
              <a:rPr lang="uk-UA" sz="2800" dirty="0"/>
            </a:br>
            <a:r>
              <a:rPr lang="uk-UA" sz="2800" dirty="0"/>
              <a:t>інтеграція побутових процесів у навчальний процес із використанням мікроконтролера, що сприяє розвитку інженерного мислення, цифрових навичок і зацікавленості у фізиці.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CB32854-9EB3-3C09-F1C5-44453DB0C2AE}"/>
              </a:ext>
            </a:extLst>
          </p:cNvPr>
          <p:cNvSpPr txBox="1">
            <a:spLocks/>
          </p:cNvSpPr>
          <p:nvPr/>
        </p:nvSpPr>
        <p:spPr>
          <a:xfrm>
            <a:off x="0" y="71720"/>
            <a:ext cx="12192000" cy="89647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>
                <a:latin typeface="Calibri"/>
                <a:ea typeface="Calibri"/>
                <a:cs typeface="Calibri"/>
              </a:rPr>
              <a:t>          Об'єкт та предмет дослідження</a:t>
            </a:r>
          </a:p>
        </p:txBody>
      </p:sp>
    </p:spTree>
    <p:extLst>
      <p:ext uri="{BB962C8B-B14F-4D97-AF65-F5344CB8AC3E}">
        <p14:creationId xmlns:p14="http://schemas.microsoft.com/office/powerpoint/2010/main" val="894996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12B02-077D-51F5-C7A4-6B5393ED4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023"/>
            <a:ext cx="12192000" cy="76642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indent="531813"/>
            <a:r>
              <a:rPr lang="uk-UA" sz="3200" b="1" noProof="0" dirty="0">
                <a:latin typeface="Calibri"/>
                <a:ea typeface="Calibri"/>
                <a:cs typeface="Calibri"/>
              </a:rPr>
              <a:t>Обладнання та компоненти</a:t>
            </a:r>
            <a:endParaRPr lang="uk-UA" sz="3200" b="1" noProof="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27DE78-DFE2-0DD2-552D-ED0EB94B5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39" y="1155741"/>
            <a:ext cx="8246705" cy="55550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100000"/>
              </a:lnSpc>
              <a:spcBef>
                <a:spcPct val="20000"/>
              </a:spcBef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- </a:t>
            </a:r>
            <a:r>
              <a:rPr lang="uk-UA" sz="3200" b="1" noProof="0" dirty="0" err="1">
                <a:latin typeface="Calibri"/>
                <a:ea typeface="Calibri"/>
                <a:cs typeface="Calibri"/>
              </a:rPr>
              <a:t>Arduino</a:t>
            </a:r>
            <a:r>
              <a:rPr lang="uk-UA" sz="3200" b="1" noProof="0" dirty="0">
                <a:latin typeface="Calibri"/>
                <a:ea typeface="Calibri"/>
                <a:cs typeface="Calibri"/>
              </a:rPr>
              <a:t> UNO</a:t>
            </a:r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endParaRPr lang="uk-UA" sz="2000" b="1" noProof="0" dirty="0">
              <a:latin typeface="Calibri"/>
              <a:ea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- TMP36 (</a:t>
            </a:r>
            <a:r>
              <a:rPr lang="uk-UA" sz="3200" b="1" noProof="0" dirty="0" err="1">
                <a:latin typeface="Calibri"/>
                <a:ea typeface="Calibri"/>
                <a:cs typeface="Calibri"/>
              </a:rPr>
              <a:t>термодатчик</a:t>
            </a:r>
            <a:r>
              <a:rPr lang="uk-UA" sz="3200" b="1" noProof="0" dirty="0">
                <a:latin typeface="Calibri"/>
                <a:ea typeface="Calibri"/>
                <a:cs typeface="Calibri"/>
              </a:rPr>
              <a:t>)</a:t>
            </a:r>
            <a:endParaRPr lang="uk-UA" b="1" noProof="0" dirty="0"/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endParaRPr lang="uk-UA" b="1" noProof="0" dirty="0">
              <a:latin typeface="Calibri"/>
              <a:ea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- LCD-дисплей 16x2 з I2C</a:t>
            </a:r>
            <a:endParaRPr lang="uk-UA" b="1" noProof="0" dirty="0"/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endParaRPr lang="uk-UA" sz="2000" b="1" noProof="0" dirty="0">
              <a:latin typeface="Calibri"/>
              <a:ea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- Світлодіоди (зелений, жовтий, червоний)</a:t>
            </a:r>
            <a:endParaRPr lang="uk-UA" b="1" noProof="0" dirty="0"/>
          </a:p>
          <a:p>
            <a:pPr algn="r">
              <a:lnSpc>
                <a:spcPct val="100000"/>
              </a:lnSpc>
              <a:spcBef>
                <a:spcPct val="20000"/>
              </a:spcBef>
            </a:pPr>
            <a:endParaRPr lang="uk-UA" sz="3200" b="1" noProof="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- Резистори, дроти, макетна плата</a:t>
            </a:r>
            <a:endParaRPr lang="uk-UA" b="1" noProof="0" dirty="0"/>
          </a:p>
        </p:txBody>
      </p:sp>
      <p:pic>
        <p:nvPicPr>
          <p:cNvPr id="4" name="Рисунок 3" descr="Зображення, що містить текст, Електронна інженерія, електроніка, Електронний компонен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013C82D-349F-CB9D-845B-8BBD8662D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819" y="972175"/>
            <a:ext cx="2167028" cy="8816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38FB36-A68B-DBD3-68B6-E3042EB1F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819" y="1954591"/>
            <a:ext cx="639972" cy="931473"/>
          </a:xfrm>
          <a:prstGeom prst="rect">
            <a:avLst/>
          </a:prstGeom>
        </p:spPr>
      </p:pic>
      <p:pic>
        <p:nvPicPr>
          <p:cNvPr id="6" name="Рисунок 5" descr="Зображення, що містить знімок екрана, текс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61D899D-DFBC-305F-7D17-44D93510C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819" y="3040463"/>
            <a:ext cx="2016785" cy="9352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B78ED7-CB50-E740-B616-E9119FFA0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5532" y="4134872"/>
            <a:ext cx="358355" cy="6115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20A8AD-1CC5-A08F-E58A-7325E967C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791" y="4130110"/>
            <a:ext cx="420178" cy="6211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7252CC-922C-3294-92C8-C42A0BC0A8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2622" y="4139815"/>
            <a:ext cx="420536" cy="702334"/>
          </a:xfrm>
          <a:prstGeom prst="rect">
            <a:avLst/>
          </a:prstGeom>
        </p:spPr>
      </p:pic>
      <p:pic>
        <p:nvPicPr>
          <p:cNvPr id="10" name="Рисунок 9" descr="Зображення, що містить Барвистість, ряд, дизайн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8809F045-A6B8-4C49-0992-D0C0B0067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4366" y="5338876"/>
            <a:ext cx="1720790" cy="6816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53C055-0FF5-9496-F814-659B5DC9DB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9015" y="5206784"/>
            <a:ext cx="296173" cy="9458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0A87D97-EAC7-297C-3424-C37C7D0B43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8791" y="5106424"/>
            <a:ext cx="2276116" cy="14107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B9B7F0-F12E-7794-C8B9-F779BAEA1D38}"/>
              </a:ext>
            </a:extLst>
          </p:cNvPr>
          <p:cNvSpPr txBox="1"/>
          <p:nvPr/>
        </p:nvSpPr>
        <p:spPr>
          <a:xfrm>
            <a:off x="9841751" y="6517178"/>
            <a:ext cx="242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Created in </a:t>
            </a:r>
            <a:r>
              <a:rPr lang="en-US" dirty="0" err="1"/>
              <a:t>Tinkercad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395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2185669" y="82719"/>
            <a:ext cx="7800864" cy="62439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uk-UA" sz="3200" b="1" noProof="0" dirty="0">
                <a:latin typeface="Calibri"/>
                <a:ea typeface="Calibri"/>
                <a:cs typeface="Calibri"/>
              </a:rPr>
              <a:t>Принцип роботи пристрою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uk-UA" sz="1850" b="1" noProof="0" dirty="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2185668" y="872911"/>
            <a:ext cx="7729297" cy="27545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Вимірює температуру води за допомогою </a:t>
            </a:r>
            <a:r>
              <a:rPr lang="uk-UA" sz="1800" b="1" noProof="0" dirty="0" err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термодатчика</a:t>
            </a: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TMP36.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523"/>
              <a:buNone/>
            </a:pP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Відображає температуру на LCD-дисплеї в режимі реального часу.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523"/>
              <a:buNone/>
            </a:pPr>
            <a:r>
              <a:rPr lang="uk-UA" sz="1800" b="1" noProof="0" dirty="0" err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Індикує</a:t>
            </a: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рівень нагріву за допомогою світлодіодів: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523"/>
              <a:buNone/>
            </a:pP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Зелений — вода холодна (&lt; 40°C)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523"/>
              <a:buNone/>
            </a:pP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Жовтий — вода нагрівається(40–100°C)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523"/>
              <a:buNone/>
            </a:pPr>
            <a:r>
              <a:rPr lang="uk-UA" sz="1800" b="1" noProof="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Червоний — вода вже кипить (&gt; 100°C)</a:t>
            </a:r>
            <a:endParaRPr lang="uk-UA" sz="1800" b="1" noProof="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76" name="Google Shape;76;p15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91" y="3884772"/>
            <a:ext cx="3562224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2982" y="3884771"/>
            <a:ext cx="3391489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6459" y="3884770"/>
            <a:ext cx="3304919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11381584" y="0"/>
            <a:ext cx="810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2400" noProof="0" dirty="0">
              <a:solidFill>
                <a:schemeClr val="dk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B1280-1C50-BA17-1B23-EBFF0C6D9ADD}"/>
              </a:ext>
            </a:extLst>
          </p:cNvPr>
          <p:cNvSpPr txBox="1"/>
          <p:nvPr/>
        </p:nvSpPr>
        <p:spPr>
          <a:xfrm>
            <a:off x="9986533" y="6488668"/>
            <a:ext cx="242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Created in </a:t>
            </a:r>
            <a:r>
              <a:rPr lang="en-US" dirty="0" err="1"/>
              <a:t>Tinkercad</a:t>
            </a:r>
            <a:endParaRPr lang="uk-UA" dirty="0"/>
          </a:p>
        </p:txBody>
      </p:sp>
      <p:sp>
        <p:nvSpPr>
          <p:cNvPr id="3" name="Google Shape;65;p14">
            <a:extLst>
              <a:ext uri="{FF2B5EF4-FFF2-40B4-BE49-F238E27FC236}">
                <a16:creationId xmlns:a16="http://schemas.microsoft.com/office/drawing/2014/main" id="{3E576716-971C-48E6-D80C-0F9380176678}"/>
              </a:ext>
            </a:extLst>
          </p:cNvPr>
          <p:cNvSpPr/>
          <p:nvPr/>
        </p:nvSpPr>
        <p:spPr>
          <a:xfrm>
            <a:off x="0" y="0"/>
            <a:ext cx="2185668" cy="3800873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89"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89D8D8AB-9EB7-3D22-261A-3BAF12EBBDAB}"/>
              </a:ext>
            </a:extLst>
          </p:cNvPr>
          <p:cNvSpPr/>
          <p:nvPr/>
        </p:nvSpPr>
        <p:spPr>
          <a:xfrm>
            <a:off x="10006332" y="-7613"/>
            <a:ext cx="2185668" cy="3800873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89"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29FD2231-CCB1-16A2-D4B6-305C4B79BF78}"/>
              </a:ext>
            </a:extLst>
          </p:cNvPr>
          <p:cNvCxnSpPr/>
          <p:nvPr/>
        </p:nvCxnSpPr>
        <p:spPr>
          <a:xfrm flipV="1">
            <a:off x="0" y="3793260"/>
            <a:ext cx="12191984" cy="76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87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240" y="733334"/>
            <a:ext cx="7370760" cy="539133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3590667" y="6106500"/>
            <a:ext cx="8594990" cy="751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65" name="Google Shape;65;p14"/>
          <p:cNvSpPr/>
          <p:nvPr/>
        </p:nvSpPr>
        <p:spPr>
          <a:xfrm>
            <a:off x="3572057" y="-10205"/>
            <a:ext cx="8613600" cy="733367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89"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cxnSp>
        <p:nvCxnSpPr>
          <p:cNvPr id="66" name="Google Shape;66;p14"/>
          <p:cNvCxnSpPr/>
          <p:nvPr/>
        </p:nvCxnSpPr>
        <p:spPr>
          <a:xfrm>
            <a:off x="3578267" y="737800"/>
            <a:ext cx="12400" cy="538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67;p14"/>
          <p:cNvSpPr txBox="1"/>
          <p:nvPr/>
        </p:nvSpPr>
        <p:spPr>
          <a:xfrm>
            <a:off x="10932544" y="723162"/>
            <a:ext cx="1245600" cy="6156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</a:rPr>
              <a:t>Схема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5782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2626653" y="14000"/>
            <a:ext cx="933004" cy="6156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2"/>
                </a:solidFill>
              </a:rPr>
              <a:t>Код</a:t>
            </a:r>
            <a:endParaRPr sz="2400" dirty="0">
              <a:solidFill>
                <a:schemeClr val="dk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4A917E-AB34-062F-D217-4E24AA0649FC}"/>
              </a:ext>
            </a:extLst>
          </p:cNvPr>
          <p:cNvSpPr txBox="1"/>
          <p:nvPr/>
        </p:nvSpPr>
        <p:spPr>
          <a:xfrm>
            <a:off x="9921628" y="5707892"/>
            <a:ext cx="242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Created in </a:t>
            </a:r>
            <a:r>
              <a:rPr lang="en-US" dirty="0" err="1"/>
              <a:t>Tinkercad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5550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91327-190C-577D-D223-BC7157AA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615"/>
            <a:ext cx="12191999" cy="68317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200" b="1" noProof="0" dirty="0"/>
              <a:t>            Висновки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BF010AB-8435-0513-A402-792724B0F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599" y="1041376"/>
            <a:ext cx="11360800" cy="4540822"/>
          </a:xfrm>
        </p:spPr>
        <p:txBody>
          <a:bodyPr>
            <a:normAutofit fontScale="92500" lnSpcReduction="10000"/>
          </a:bodyPr>
          <a:lstStyle/>
          <a:p>
            <a:pPr marL="608965" indent="-456565">
              <a:lnSpc>
                <a:spcPct val="100000"/>
              </a:lnSpc>
              <a:spcBef>
                <a:spcPct val="20000"/>
              </a:spcBef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Створено функціональну модель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термодатчика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для розумного чайника</a:t>
            </a:r>
            <a:endParaRPr lang="uk-UA" noProof="0" dirty="0"/>
          </a:p>
          <a:p>
            <a:pPr marL="608965" indent="-456565">
              <a:lnSpc>
                <a:spcPct val="100000"/>
              </a:lnSpc>
              <a:spcBef>
                <a:spcPct val="20000"/>
              </a:spcBef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Реалізовано індикацію температури</a:t>
            </a:r>
          </a:p>
          <a:p>
            <a:pPr marL="608965" indent="-456565">
              <a:lnSpc>
                <a:spcPct val="100000"/>
              </a:lnSpc>
              <a:spcBef>
                <a:spcPct val="20000"/>
              </a:spcBef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Продемонстровано фізику теплопередачі</a:t>
            </a:r>
          </a:p>
          <a:p>
            <a:pPr marL="608965" indent="-456565">
              <a:lnSpc>
                <a:spcPct val="100000"/>
              </a:lnSpc>
            </a:pPr>
            <a:endParaRPr lang="uk-UA" noProof="0" dirty="0">
              <a:latin typeface="Aptos"/>
              <a:ea typeface="Calibri"/>
              <a:cs typeface="Calibri"/>
            </a:endParaRPr>
          </a:p>
          <a:p>
            <a:pPr marL="152400" indent="0">
              <a:lnSpc>
                <a:spcPct val="100000"/>
              </a:lnSpc>
              <a:buNone/>
            </a:pPr>
            <a:r>
              <a:rPr lang="uk-UA" b="1" noProof="0" dirty="0">
                <a:latin typeface="Aptos"/>
                <a:ea typeface="Calibri"/>
                <a:cs typeface="Calibri"/>
              </a:rPr>
              <a:t>Особистий внесок авторів:</a:t>
            </a:r>
            <a:endParaRPr lang="uk-UA" noProof="0" dirty="0">
              <a:latin typeface="Aptos"/>
              <a:ea typeface="Calibri"/>
              <a:cs typeface="Calibri"/>
            </a:endParaRPr>
          </a:p>
          <a:p>
            <a:pPr marL="608965" indent="-456565">
              <a:lnSpc>
                <a:spcPct val="100000"/>
              </a:lnSpc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Створення схеми та написання коду</a:t>
            </a:r>
          </a:p>
          <a:p>
            <a:pPr marL="608965" indent="-456565">
              <a:lnSpc>
                <a:spcPct val="100000"/>
              </a:lnSpc>
            </a:pPr>
            <a:r>
              <a:rPr lang="uk-UA" noProof="0" dirty="0">
                <a:latin typeface="Aptos" panose="020B0004020202020204"/>
                <a:ea typeface="Calibri"/>
                <a:cs typeface="Calibri"/>
              </a:rPr>
              <a:t>Розробка прототипу моделі</a:t>
            </a:r>
          </a:p>
          <a:p>
            <a:pPr marL="152400" indent="0">
              <a:lnSpc>
                <a:spcPct val="100000"/>
              </a:lnSpc>
              <a:buNone/>
            </a:pPr>
            <a:endParaRPr lang="uk-UA" sz="3200" b="1" noProof="0" dirty="0">
              <a:latin typeface="Calibri"/>
              <a:ea typeface="Calibri"/>
              <a:cs typeface="Calibri"/>
            </a:endParaRPr>
          </a:p>
          <a:p>
            <a:pPr marL="152400" indent="0">
              <a:lnSpc>
                <a:spcPct val="100000"/>
              </a:lnSpc>
              <a:buNone/>
            </a:pPr>
            <a:r>
              <a:rPr lang="uk-UA" sz="3200" b="1" noProof="0" dirty="0">
                <a:latin typeface="Calibri"/>
                <a:ea typeface="Calibri"/>
                <a:cs typeface="Calibri"/>
              </a:rPr>
              <a:t>Новизна: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освітній акцент на автоматизацію</a:t>
            </a:r>
          </a:p>
        </p:txBody>
      </p:sp>
    </p:spTree>
    <p:extLst>
      <p:ext uri="{BB962C8B-B14F-4D97-AF65-F5344CB8AC3E}">
        <p14:creationId xmlns:p14="http://schemas.microsoft.com/office/powerpoint/2010/main" val="411492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9D653-95FB-6E6B-0541-ACABBDA3D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480"/>
            <a:ext cx="12192000" cy="71219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200" b="1" dirty="0">
                <a:ea typeface="+mj-lt"/>
                <a:cs typeface="+mj-lt"/>
              </a:rPr>
              <a:t>            Список використаних джерел</a:t>
            </a:r>
            <a:endParaRPr lang="uk-UA" sz="3200" b="1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1D8E7A4-A055-E3ED-61D3-C33EAC21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947650"/>
            <a:ext cx="11360800" cy="5910350"/>
          </a:xfrm>
        </p:spPr>
        <p:txBody>
          <a:bodyPr>
            <a:normAutofit fontScale="85000" lnSpcReduction="10000"/>
          </a:bodyPr>
          <a:lstStyle/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1. Програмне середовище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Arduino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URL: </a:t>
            </a:r>
            <a:r>
              <a:rPr lang="uk-UA" sz="3200" noProof="0" dirty="0">
                <a:latin typeface="Calibri"/>
                <a:ea typeface="Calibri"/>
                <a:cs typeface="Calibri"/>
                <a:hlinkClick r:id="rId2"/>
              </a:rPr>
              <a:t>https://www.arduino.cc</a:t>
            </a:r>
            <a:endParaRPr lang="uk-UA" sz="3200" noProof="0" dirty="0">
              <a:latin typeface="Calibri"/>
              <a:ea typeface="Calibri"/>
              <a:cs typeface="Calibri"/>
            </a:endParaRP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2. Документація на TMP36. URL: </a:t>
            </a:r>
            <a:r>
              <a:rPr lang="uk-UA" sz="3200" noProof="0" dirty="0">
                <a:latin typeface="Calibri"/>
                <a:ea typeface="Calibri"/>
                <a:cs typeface="Calibri"/>
                <a:hlinkClick r:id="rId3"/>
              </a:rPr>
              <a:t>https://www.analog.com/media/en/technical-documentation/data-sheets/TMP35_36_37.pdf</a:t>
            </a:r>
            <a:endParaRPr lang="uk-UA" sz="3200" noProof="0" dirty="0">
              <a:latin typeface="Calibri"/>
              <a:ea typeface="Calibri"/>
              <a:cs typeface="Calibri"/>
            </a:endParaRP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3. AUTODESK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Tinkercad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URL: </a:t>
            </a:r>
            <a:r>
              <a:rPr lang="uk-UA" sz="3200" noProof="0" dirty="0">
                <a:latin typeface="Calibri"/>
                <a:ea typeface="Calibri"/>
                <a:cs typeface="Calibri"/>
                <a:hlinkClick r:id="rId4"/>
              </a:rPr>
              <a:t>https://www.tinkercad.com</a:t>
            </a:r>
            <a:endParaRPr lang="uk-UA" sz="3200" noProof="0" dirty="0">
              <a:latin typeface="Calibri"/>
              <a:ea typeface="Calibri"/>
              <a:cs typeface="Calibri"/>
            </a:endParaRP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4. Фізика: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підруч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для 8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кл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загальноосвіт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навч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закл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./В.Г. Бар’яхтар, Ф.Я.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Божинова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, С.О. Довгий, О.О.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Кірюхіна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; Вид-во:  Харків, Ранок, 2021</a:t>
            </a: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5. Бібліотека для компонентів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Arduino</a:t>
            </a:r>
            <a:r>
              <a:rPr lang="uk-UA" sz="3200" dirty="0">
                <a:latin typeface="Calibri"/>
                <a:ea typeface="Calibri"/>
                <a:cs typeface="Calibri"/>
              </a:rPr>
              <a:t> 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LiquidCrystal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URL: </a:t>
            </a:r>
            <a:r>
              <a:rPr lang="uk-UA" sz="3200" noProof="0" dirty="0">
                <a:latin typeface="Calibri"/>
                <a:ea typeface="Calibri"/>
                <a:cs typeface="Calibri"/>
                <a:hlinkClick r:id="rId5"/>
              </a:rPr>
              <a:t>https://github.com/arduino-libraries/LiquidCrystal</a:t>
            </a:r>
            <a:endParaRPr lang="uk-UA" sz="3200" noProof="0" dirty="0">
              <a:latin typeface="Calibri"/>
              <a:ea typeface="Calibri"/>
              <a:cs typeface="Calibri"/>
            </a:endParaRP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noProof="0" dirty="0">
                <a:latin typeface="Calibri"/>
                <a:ea typeface="Calibri"/>
                <a:cs typeface="Calibri"/>
              </a:rPr>
              <a:t>6. Бібліотека для компонентів </a:t>
            </a:r>
            <a:r>
              <a:rPr lang="uk-UA" sz="3200" noProof="0" dirty="0" err="1">
                <a:latin typeface="Calibri"/>
                <a:ea typeface="Calibri"/>
                <a:cs typeface="Calibri"/>
              </a:rPr>
              <a:t>Arduino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</a:t>
            </a:r>
            <a:r>
              <a:rPr lang="en-US" sz="3200" noProof="0" dirty="0">
                <a:latin typeface="Calibri"/>
                <a:ea typeface="Calibri"/>
                <a:cs typeface="Calibri"/>
              </a:rPr>
              <a:t>Adafruit Unified Sensor 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 URL:  </a:t>
            </a:r>
            <a:r>
              <a:rPr lang="en-US" sz="3200" noProof="0" dirty="0">
                <a:latin typeface="Calibri"/>
                <a:ea typeface="Calibri"/>
                <a:cs typeface="Calibri"/>
                <a:hlinkClick r:id="rId6"/>
              </a:rPr>
              <a:t>https://github.com/adafruit/Adafruit_Sensor</a:t>
            </a:r>
            <a:endParaRPr lang="uk-UA" sz="3200" noProof="0" dirty="0">
              <a:latin typeface="Calibri"/>
              <a:ea typeface="Calibri"/>
              <a:cs typeface="Calibri"/>
            </a:endParaRPr>
          </a:p>
          <a:p>
            <a:pPr marL="531813" indent="-379413">
              <a:lnSpc>
                <a:spcPct val="100000"/>
              </a:lnSpc>
              <a:spcBef>
                <a:spcPct val="20000"/>
              </a:spcBef>
              <a:buNone/>
            </a:pPr>
            <a:r>
              <a:rPr lang="uk-UA" sz="3200" dirty="0">
                <a:latin typeface="Calibri"/>
                <a:ea typeface="Calibri"/>
                <a:cs typeface="Calibri"/>
              </a:rPr>
              <a:t>7</a:t>
            </a:r>
            <a:r>
              <a:rPr lang="uk-UA" sz="3200" noProof="0" dirty="0">
                <a:latin typeface="Calibri"/>
                <a:ea typeface="Calibri"/>
                <a:cs typeface="Calibri"/>
              </a:rPr>
              <a:t>. Власні експерименти </a:t>
            </a:r>
            <a:r>
              <a:rPr lang="uk-UA" sz="2800" noProof="0" dirty="0">
                <a:latin typeface="Calibri"/>
                <a:ea typeface="Calibri"/>
                <a:cs typeface="Calibri"/>
              </a:rPr>
              <a:t>URL: </a:t>
            </a:r>
            <a:r>
              <a:rPr lang="en-US" sz="2800" noProof="0" dirty="0">
                <a:latin typeface="Calibri"/>
                <a:ea typeface="Calibri"/>
                <a:cs typeface="Calibri"/>
                <a:hlinkClick r:id="rId7"/>
              </a:rPr>
              <a:t>https://www.tinkercad.com/things/1qatFOmCHOF-copy-of-tempurature-sensor?sharecode=Yy4yJ98Ts2sp-3AUwsY-pYPUllx7Yw-Wb7kK9u0xwnY</a:t>
            </a:r>
            <a:endParaRPr lang="uk-UA" sz="2800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75886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502</Words>
  <Application>Microsoft Office PowerPoint</Application>
  <PresentationFormat>Широкий екран</PresentationFormat>
  <Paragraphs>59</Paragraphs>
  <Slides>8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Roboto</vt:lpstr>
      <vt:lpstr>Тема Office</vt:lpstr>
      <vt:lpstr>Презентація PowerPoint</vt:lpstr>
      <vt:lpstr>          Мета та завдання</vt:lpstr>
      <vt:lpstr>Об’єкт дослідження:  побутова система нагріву води (електрочайник).  Предмет дослідження:  моделювання процесу нагрівання води та індикації температури з використанням мікроконтролера Arduino UNO.  Елемент новизни: інтеграція побутових процесів у навчальний процес із використанням мікроконтролера, що сприяє розвитку інженерного мислення, цифрових навичок і зацікавленості у фізиці.</vt:lpstr>
      <vt:lpstr>Обладнання та компоненти</vt:lpstr>
      <vt:lpstr>Принцип роботи пристрою </vt:lpstr>
      <vt:lpstr>Презентація PowerPoint</vt:lpstr>
      <vt:lpstr>            Висновки</vt:lpstr>
      <vt:lpstr>            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ROBOTICA_6</dc:creator>
  <cp:lastModifiedBy>Лілія Шустік</cp:lastModifiedBy>
  <cp:revision>255</cp:revision>
  <dcterms:created xsi:type="dcterms:W3CDTF">2025-04-20T18:09:01Z</dcterms:created>
  <dcterms:modified xsi:type="dcterms:W3CDTF">2025-04-21T18:13:27Z</dcterms:modified>
</cp:coreProperties>
</file>