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VeryBerry" charset="1" panose="00000500000000000000"/>
      <p:regular r:id="rId21"/>
    </p:embeddedFont>
    <p:embeddedFont>
      <p:font typeface="Merriweather Bold" charset="1" panose="00000800000000000000"/>
      <p:regular r:id="rId22"/>
    </p:embeddedFont>
    <p:embeddedFont>
      <p:font typeface="Merriweather" charset="1" panose="000005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8.png" Type="http://schemas.openxmlformats.org/officeDocument/2006/relationships/image"/><Relationship Id="rId8" Target="../media/image7.png" Type="http://schemas.openxmlformats.org/officeDocument/2006/relationships/image"/><Relationship Id="rId9" Target="../media/image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0.png" Type="http://schemas.openxmlformats.org/officeDocument/2006/relationships/image"/><Relationship Id="rId8" Target="../media/image7.png" Type="http://schemas.openxmlformats.org/officeDocument/2006/relationships/image"/><Relationship Id="rId9" Target="../media/image11.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2.png" Type="http://schemas.openxmlformats.org/officeDocument/2006/relationships/image"/><Relationship Id="rId8" Target="../media/image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3.png" Type="http://schemas.openxmlformats.org/officeDocument/2006/relationships/image"/><Relationship Id="rId8" Target="../media/image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4.png" Type="http://schemas.openxmlformats.org/officeDocument/2006/relationships/image"/><Relationship Id="rId8" Target="../media/image15.png" Type="http://schemas.openxmlformats.org/officeDocument/2006/relationships/image"/><Relationship Id="rId9" Target="../media/image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7.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9.png" Type="http://schemas.openxmlformats.org/officeDocument/2006/relationships/image"/><Relationship Id="rId8" Target="../media/image20.png" Type="http://schemas.openxmlformats.org/officeDocument/2006/relationships/image"/><Relationship Id="rId9" Target="../media/image7.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1.png" Type="http://schemas.openxmlformats.org/officeDocument/2006/relationships/image"/><Relationship Id="rId8" Target="../media/image22.png" Type="http://schemas.openxmlformats.org/officeDocument/2006/relationships/image"/><Relationship Id="rId9" Target="../media/image7.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3.png" Type="http://schemas.openxmlformats.org/officeDocument/2006/relationships/image"/><Relationship Id="rId8" Target="../media/image24.png" Type="http://schemas.openxmlformats.org/officeDocument/2006/relationships/image"/><Relationship Id="rId9" Target="../media/image7.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5.png" Type="http://schemas.openxmlformats.org/officeDocument/2006/relationships/image"/><Relationship Id="rId8" Target="../media/image26.png" Type="http://schemas.openxmlformats.org/officeDocument/2006/relationships/image"/><Relationship Id="rId9" Target="../media/image7.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7.png" Type="http://schemas.openxmlformats.org/officeDocument/2006/relationships/image"/><Relationship Id="rId8" Target="../media/image28.png" Type="http://schemas.openxmlformats.org/officeDocument/2006/relationships/image"/><Relationship Id="rId9" Target="../media/image7.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5111" r="0" b="-15111"/>
            </a:stretch>
          </a:blipFill>
        </p:spPr>
      </p:sp>
      <p:sp>
        <p:nvSpPr>
          <p:cNvPr name="Freeform 3" id="3"/>
          <p:cNvSpPr/>
          <p:nvPr/>
        </p:nvSpPr>
        <p:spPr>
          <a:xfrm flipH="false" flipV="false" rot="0">
            <a:off x="14904311" y="375447"/>
            <a:ext cx="2956589" cy="2972805"/>
          </a:xfrm>
          <a:custGeom>
            <a:avLst/>
            <a:gdLst/>
            <a:ahLst/>
            <a:cxnLst/>
            <a:rect r="r" b="b" t="t" l="l"/>
            <a:pathLst>
              <a:path h="2972805" w="2956589">
                <a:moveTo>
                  <a:pt x="0" y="0"/>
                </a:moveTo>
                <a:lnTo>
                  <a:pt x="2956589" y="0"/>
                </a:lnTo>
                <a:lnTo>
                  <a:pt x="2956589" y="2972804"/>
                </a:lnTo>
                <a:lnTo>
                  <a:pt x="0" y="297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22743" y="375447"/>
            <a:ext cx="2956589" cy="2972805"/>
          </a:xfrm>
          <a:custGeom>
            <a:avLst/>
            <a:gdLst/>
            <a:ahLst/>
            <a:cxnLst/>
            <a:rect r="r" b="b" t="t" l="l"/>
            <a:pathLst>
              <a:path h="2972805" w="2956589">
                <a:moveTo>
                  <a:pt x="2956589" y="0"/>
                </a:moveTo>
                <a:lnTo>
                  <a:pt x="0" y="0"/>
                </a:lnTo>
                <a:lnTo>
                  <a:pt x="0" y="2972804"/>
                </a:lnTo>
                <a:lnTo>
                  <a:pt x="2956589" y="2972804"/>
                </a:lnTo>
                <a:lnTo>
                  <a:pt x="295658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true" rot="0">
            <a:off x="14906489" y="6938377"/>
            <a:ext cx="2956589" cy="2972805"/>
          </a:xfrm>
          <a:custGeom>
            <a:avLst/>
            <a:gdLst/>
            <a:ahLst/>
            <a:cxnLst/>
            <a:rect r="r" b="b" t="t" l="l"/>
            <a:pathLst>
              <a:path h="2972805" w="2956589">
                <a:moveTo>
                  <a:pt x="0" y="2972804"/>
                </a:moveTo>
                <a:lnTo>
                  <a:pt x="2956590" y="2972804"/>
                </a:lnTo>
                <a:lnTo>
                  <a:pt x="2956590" y="0"/>
                </a:lnTo>
                <a:lnTo>
                  <a:pt x="0" y="0"/>
                </a:lnTo>
                <a:lnTo>
                  <a:pt x="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true" rot="0">
            <a:off x="424921" y="6938377"/>
            <a:ext cx="2956589" cy="2972805"/>
          </a:xfrm>
          <a:custGeom>
            <a:avLst/>
            <a:gdLst/>
            <a:ahLst/>
            <a:cxnLst/>
            <a:rect r="r" b="b" t="t" l="l"/>
            <a:pathLst>
              <a:path h="2972805" w="2956589">
                <a:moveTo>
                  <a:pt x="2956590" y="2972804"/>
                </a:moveTo>
                <a:lnTo>
                  <a:pt x="0" y="2972804"/>
                </a:lnTo>
                <a:lnTo>
                  <a:pt x="0" y="0"/>
                </a:lnTo>
                <a:lnTo>
                  <a:pt x="2956590" y="0"/>
                </a:lnTo>
                <a:lnTo>
                  <a:pt x="295659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983983" y="945419"/>
            <a:ext cx="14320034" cy="3072115"/>
          </a:xfrm>
          <a:prstGeom prst="rect">
            <a:avLst/>
          </a:prstGeom>
        </p:spPr>
        <p:txBody>
          <a:bodyPr anchor="t" rtlCol="false" tIns="0" lIns="0" bIns="0" rIns="0">
            <a:spAutoFit/>
          </a:bodyPr>
          <a:lstStyle/>
          <a:p>
            <a:pPr algn="ctr">
              <a:lnSpc>
                <a:spcPts val="12320"/>
              </a:lnSpc>
            </a:pPr>
            <a:r>
              <a:rPr lang="en-US" sz="8800">
                <a:solidFill>
                  <a:srgbClr val="5B3A19"/>
                </a:solidFill>
                <a:latin typeface="VeryBerry"/>
                <a:ea typeface="VeryBerry"/>
                <a:cs typeface="VeryBerry"/>
                <a:sym typeface="VeryBerry"/>
              </a:rPr>
              <a:t>Проспект Героїв Харкова: від заснування до сучасності</a:t>
            </a:r>
          </a:p>
        </p:txBody>
      </p:sp>
      <p:sp>
        <p:nvSpPr>
          <p:cNvPr name="TextBox 8" id="8"/>
          <p:cNvSpPr txBox="true"/>
          <p:nvPr/>
        </p:nvSpPr>
        <p:spPr>
          <a:xfrm rot="0">
            <a:off x="1901037" y="5874752"/>
            <a:ext cx="14633023" cy="3181349"/>
          </a:xfrm>
          <a:prstGeom prst="rect">
            <a:avLst/>
          </a:prstGeom>
        </p:spPr>
        <p:txBody>
          <a:bodyPr anchor="t" rtlCol="false" tIns="0" lIns="0" bIns="0" rIns="0">
            <a:spAutoFit/>
          </a:bodyPr>
          <a:lstStyle/>
          <a:p>
            <a:pPr algn="just">
              <a:lnSpc>
                <a:spcPts val="4200"/>
              </a:lnSpc>
            </a:pPr>
            <a:r>
              <a:rPr lang="en-US" sz="3000" b="true">
                <a:solidFill>
                  <a:srgbClr val="5B3A19"/>
                </a:solidFill>
                <a:latin typeface="Merriweather Bold"/>
                <a:ea typeface="Merriweather Bold"/>
                <a:cs typeface="Merriweather Bold"/>
                <a:sym typeface="Merriweather Bold"/>
              </a:rPr>
              <a:t>Автор:</a:t>
            </a:r>
            <a:r>
              <a:rPr lang="en-US" sz="3000">
                <a:solidFill>
                  <a:srgbClr val="5B3A19"/>
                </a:solidFill>
                <a:latin typeface="Merriweather"/>
                <a:ea typeface="Merriweather"/>
                <a:cs typeface="Merriweather"/>
                <a:sym typeface="Merriweather"/>
              </a:rPr>
              <a:t> Шульга Дмитро Олександрович, учень 9 класу комунального закладу “Харківський ліцей №122 Харківської міської ради”</a:t>
            </a:r>
          </a:p>
          <a:p>
            <a:pPr algn="just">
              <a:lnSpc>
                <a:spcPts val="4200"/>
              </a:lnSpc>
            </a:pPr>
          </a:p>
          <a:p>
            <a:pPr algn="just">
              <a:lnSpc>
                <a:spcPts val="4200"/>
              </a:lnSpc>
            </a:pPr>
            <a:r>
              <a:rPr lang="en-US" sz="3000" b="true">
                <a:solidFill>
                  <a:srgbClr val="5B3A19"/>
                </a:solidFill>
                <a:latin typeface="Merriweather Bold"/>
                <a:ea typeface="Merriweather Bold"/>
                <a:cs typeface="Merriweather Bold"/>
                <a:sym typeface="Merriweather Bold"/>
              </a:rPr>
              <a:t>Науковий керівник:</a:t>
            </a:r>
            <a:r>
              <a:rPr lang="en-US" sz="3000">
                <a:solidFill>
                  <a:srgbClr val="5B3A19"/>
                </a:solidFill>
                <a:latin typeface="Merriweather"/>
                <a:ea typeface="Merriweather"/>
                <a:cs typeface="Merriweather"/>
                <a:sym typeface="Merriweather"/>
              </a:rPr>
              <a:t> Калмикова Ірина Валентинівна, вчитель історії комунального закладу “Харківський ліцей №122 Харківської міської ради”</a:t>
            </a:r>
          </a:p>
        </p:txBody>
      </p:sp>
      <p:sp>
        <p:nvSpPr>
          <p:cNvPr name="Freeform 9" id="9"/>
          <p:cNvSpPr/>
          <p:nvPr/>
        </p:nvSpPr>
        <p:spPr>
          <a:xfrm flipH="false" flipV="false" rot="0">
            <a:off x="3912251" y="9587764"/>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0">
            <a:off x="3912251" y="375447"/>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5111" r="0" b="-15111"/>
            </a:stretch>
          </a:blipFill>
        </p:spPr>
      </p:sp>
      <p:sp>
        <p:nvSpPr>
          <p:cNvPr name="Freeform 3" id="3"/>
          <p:cNvSpPr/>
          <p:nvPr/>
        </p:nvSpPr>
        <p:spPr>
          <a:xfrm flipH="false" flipV="false" rot="0">
            <a:off x="14904311" y="375447"/>
            <a:ext cx="2956589" cy="2972805"/>
          </a:xfrm>
          <a:custGeom>
            <a:avLst/>
            <a:gdLst/>
            <a:ahLst/>
            <a:cxnLst/>
            <a:rect r="r" b="b" t="t" l="l"/>
            <a:pathLst>
              <a:path h="2972805" w="2956589">
                <a:moveTo>
                  <a:pt x="0" y="0"/>
                </a:moveTo>
                <a:lnTo>
                  <a:pt x="2956589" y="0"/>
                </a:lnTo>
                <a:lnTo>
                  <a:pt x="2956589" y="2972804"/>
                </a:lnTo>
                <a:lnTo>
                  <a:pt x="0" y="297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22743" y="375447"/>
            <a:ext cx="2956589" cy="2972805"/>
          </a:xfrm>
          <a:custGeom>
            <a:avLst/>
            <a:gdLst/>
            <a:ahLst/>
            <a:cxnLst/>
            <a:rect r="r" b="b" t="t" l="l"/>
            <a:pathLst>
              <a:path h="2972805" w="2956589">
                <a:moveTo>
                  <a:pt x="2956589" y="0"/>
                </a:moveTo>
                <a:lnTo>
                  <a:pt x="0" y="0"/>
                </a:lnTo>
                <a:lnTo>
                  <a:pt x="0" y="2972804"/>
                </a:lnTo>
                <a:lnTo>
                  <a:pt x="2956589" y="2972804"/>
                </a:lnTo>
                <a:lnTo>
                  <a:pt x="295658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true" rot="0">
            <a:off x="14906489" y="6938377"/>
            <a:ext cx="2956589" cy="2972805"/>
          </a:xfrm>
          <a:custGeom>
            <a:avLst/>
            <a:gdLst/>
            <a:ahLst/>
            <a:cxnLst/>
            <a:rect r="r" b="b" t="t" l="l"/>
            <a:pathLst>
              <a:path h="2972805" w="2956589">
                <a:moveTo>
                  <a:pt x="0" y="2972804"/>
                </a:moveTo>
                <a:lnTo>
                  <a:pt x="2956590" y="2972804"/>
                </a:lnTo>
                <a:lnTo>
                  <a:pt x="2956590" y="0"/>
                </a:lnTo>
                <a:lnTo>
                  <a:pt x="0" y="0"/>
                </a:lnTo>
                <a:lnTo>
                  <a:pt x="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true" rot="0">
            <a:off x="424921" y="6938377"/>
            <a:ext cx="2956589" cy="2972805"/>
          </a:xfrm>
          <a:custGeom>
            <a:avLst/>
            <a:gdLst/>
            <a:ahLst/>
            <a:cxnLst/>
            <a:rect r="r" b="b" t="t" l="l"/>
            <a:pathLst>
              <a:path h="2972805" w="2956589">
                <a:moveTo>
                  <a:pt x="2956590" y="2972804"/>
                </a:moveTo>
                <a:lnTo>
                  <a:pt x="0" y="2972804"/>
                </a:lnTo>
                <a:lnTo>
                  <a:pt x="0" y="0"/>
                </a:lnTo>
                <a:lnTo>
                  <a:pt x="2956590" y="0"/>
                </a:lnTo>
                <a:lnTo>
                  <a:pt x="295659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3912251" y="9587764"/>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3912251" y="375447"/>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901037" y="1305738"/>
            <a:ext cx="5630324" cy="1028695"/>
          </a:xfrm>
          <a:prstGeom prst="rect">
            <a:avLst/>
          </a:prstGeom>
        </p:spPr>
        <p:txBody>
          <a:bodyPr anchor="t" rtlCol="false" tIns="0" lIns="0" bIns="0" rIns="0">
            <a:spAutoFit/>
          </a:bodyPr>
          <a:lstStyle/>
          <a:p>
            <a:pPr algn="l">
              <a:lnSpc>
                <a:spcPts val="8400"/>
              </a:lnSpc>
            </a:pPr>
            <a:r>
              <a:rPr lang="en-US" sz="6000">
                <a:solidFill>
                  <a:srgbClr val="5B3A19"/>
                </a:solidFill>
                <a:latin typeface="VeryBerry"/>
                <a:ea typeface="VeryBerry"/>
                <a:cs typeface="VeryBerry"/>
                <a:sym typeface="VeryBerry"/>
              </a:rPr>
              <a:t>Мета:</a:t>
            </a:r>
          </a:p>
        </p:txBody>
      </p:sp>
      <p:sp>
        <p:nvSpPr>
          <p:cNvPr name="TextBox 10" id="10"/>
          <p:cNvSpPr txBox="true"/>
          <p:nvPr/>
        </p:nvSpPr>
        <p:spPr>
          <a:xfrm rot="0">
            <a:off x="3912251" y="1627515"/>
            <a:ext cx="13005555" cy="2114543"/>
          </a:xfrm>
          <a:prstGeom prst="rect">
            <a:avLst/>
          </a:prstGeom>
        </p:spPr>
        <p:txBody>
          <a:bodyPr anchor="t" rtlCol="false" tIns="0" lIns="0" bIns="0" rIns="0">
            <a:spAutoFit/>
          </a:bodyPr>
          <a:lstStyle/>
          <a:p>
            <a:pPr algn="just">
              <a:lnSpc>
                <a:spcPts val="4200"/>
              </a:lnSpc>
              <a:spcBef>
                <a:spcPct val="0"/>
              </a:spcBef>
            </a:pPr>
            <a:r>
              <a:rPr lang="en-US" sz="3000">
                <a:solidFill>
                  <a:srgbClr val="5B3A19"/>
                </a:solidFill>
                <a:latin typeface="Merriweather"/>
                <a:ea typeface="Merriweather"/>
                <a:cs typeface="Merriweather"/>
                <a:sym typeface="Merriweather"/>
              </a:rPr>
              <a:t>створити </a:t>
            </a:r>
            <a:r>
              <a:rPr lang="en-US" sz="3000">
                <a:solidFill>
                  <a:srgbClr val="5B3A19"/>
                </a:solidFill>
                <a:latin typeface="Merriweather"/>
                <a:ea typeface="Merriweather"/>
                <a:cs typeface="Merriweather"/>
                <a:sym typeface="Merriweather"/>
              </a:rPr>
              <a:t>екскурсійний маршрут по визначним містам Харкова, зокрема повз пам’ятки архітектури та історії міста на початку проспекту Героїв Харкова.</a:t>
            </a:r>
          </a:p>
          <a:p>
            <a:pPr algn="just">
              <a:lnSpc>
                <a:spcPts val="4200"/>
              </a:lnSpc>
              <a:spcBef>
                <a:spcPct val="0"/>
              </a:spcBef>
            </a:pPr>
          </a:p>
        </p:txBody>
      </p:sp>
      <p:sp>
        <p:nvSpPr>
          <p:cNvPr name="TextBox 11" id="11"/>
          <p:cNvSpPr txBox="true"/>
          <p:nvPr/>
        </p:nvSpPr>
        <p:spPr>
          <a:xfrm rot="0">
            <a:off x="1901037" y="3266347"/>
            <a:ext cx="5630324" cy="1028695"/>
          </a:xfrm>
          <a:prstGeom prst="rect">
            <a:avLst/>
          </a:prstGeom>
        </p:spPr>
        <p:txBody>
          <a:bodyPr anchor="t" rtlCol="false" tIns="0" lIns="0" bIns="0" rIns="0">
            <a:spAutoFit/>
          </a:bodyPr>
          <a:lstStyle/>
          <a:p>
            <a:pPr algn="l">
              <a:lnSpc>
                <a:spcPts val="8400"/>
              </a:lnSpc>
            </a:pPr>
            <a:r>
              <a:rPr lang="en-US" sz="6000">
                <a:solidFill>
                  <a:srgbClr val="5B3A19"/>
                </a:solidFill>
                <a:latin typeface="VeryBerry"/>
                <a:ea typeface="VeryBerry"/>
                <a:cs typeface="VeryBerry"/>
                <a:sym typeface="VeryBerry"/>
              </a:rPr>
              <a:t>Завдання:</a:t>
            </a:r>
          </a:p>
        </p:txBody>
      </p:sp>
      <p:sp>
        <p:nvSpPr>
          <p:cNvPr name="TextBox 12" id="12"/>
          <p:cNvSpPr txBox="true"/>
          <p:nvPr/>
        </p:nvSpPr>
        <p:spPr>
          <a:xfrm rot="0">
            <a:off x="1901037" y="4435648"/>
            <a:ext cx="15014590" cy="4781543"/>
          </a:xfrm>
          <a:prstGeom prst="rect">
            <a:avLst/>
          </a:prstGeom>
        </p:spPr>
        <p:txBody>
          <a:bodyPr anchor="t" rtlCol="false" tIns="0" lIns="0" bIns="0" rIns="0">
            <a:spAutoFit/>
          </a:bodyPr>
          <a:lstStyle/>
          <a:p>
            <a:pPr algn="l" marL="647757" indent="-323878" lvl="1">
              <a:lnSpc>
                <a:spcPts val="4200"/>
              </a:lnSpc>
              <a:spcBef>
                <a:spcPct val="0"/>
              </a:spcBef>
              <a:buFont typeface="Arial"/>
              <a:buChar char="•"/>
            </a:pPr>
            <a:r>
              <a:rPr lang="en-US" sz="3000">
                <a:solidFill>
                  <a:srgbClr val="5B3A19"/>
                </a:solidFill>
                <a:latin typeface="Merriweather"/>
                <a:ea typeface="Merriweather"/>
                <a:cs typeface="Merriweather"/>
                <a:sym typeface="Merriweather"/>
              </a:rPr>
              <a:t>зануритись в історичні довідки, факти, дж</a:t>
            </a:r>
            <a:r>
              <a:rPr lang="en-US" sz="3000">
                <a:solidFill>
                  <a:srgbClr val="5B3A19"/>
                </a:solidFill>
                <a:latin typeface="Merriweather"/>
                <a:ea typeface="Merriweather"/>
                <a:cs typeface="Merriweather"/>
                <a:sym typeface="Merriweather"/>
              </a:rPr>
              <a:t>ерела та виявити історичну цінність вулиці та будівель на ній;</a:t>
            </a:r>
          </a:p>
          <a:p>
            <a:pPr algn="l">
              <a:lnSpc>
                <a:spcPts val="4200"/>
              </a:lnSpc>
              <a:spcBef>
                <a:spcPct val="0"/>
              </a:spcBef>
            </a:pPr>
          </a:p>
          <a:p>
            <a:pPr algn="l" marL="647757" indent="-323878" lvl="1">
              <a:lnSpc>
                <a:spcPts val="4200"/>
              </a:lnSpc>
              <a:spcBef>
                <a:spcPct val="0"/>
              </a:spcBef>
              <a:buFont typeface="Arial"/>
              <a:buChar char="•"/>
            </a:pPr>
            <a:r>
              <a:rPr lang="en-US" sz="3000">
                <a:solidFill>
                  <a:srgbClr val="5B3A19"/>
                </a:solidFill>
                <a:latin typeface="Merriweather"/>
                <a:ea typeface="Merriweather"/>
                <a:cs typeface="Merriweather"/>
                <a:sym typeface="Merriweather"/>
              </a:rPr>
              <a:t>зацікавити містян історією рідних вулиць, та просто гостей міста, зробити цей район більш привабливим для відвідувачів;</a:t>
            </a:r>
          </a:p>
          <a:p>
            <a:pPr algn="l">
              <a:lnSpc>
                <a:spcPts val="4200"/>
              </a:lnSpc>
              <a:spcBef>
                <a:spcPct val="0"/>
              </a:spcBef>
            </a:pPr>
          </a:p>
          <a:p>
            <a:pPr algn="l" marL="647757" indent="-323878" lvl="1">
              <a:lnSpc>
                <a:spcPts val="4200"/>
              </a:lnSpc>
              <a:spcBef>
                <a:spcPct val="0"/>
              </a:spcBef>
              <a:buFont typeface="Arial"/>
              <a:buChar char="•"/>
            </a:pPr>
            <a:r>
              <a:rPr lang="en-US" sz="3000">
                <a:solidFill>
                  <a:srgbClr val="5B3A19"/>
                </a:solidFill>
                <a:latin typeface="Merriweather"/>
                <a:ea typeface="Merriweather"/>
                <a:cs typeface="Merriweather"/>
                <a:sym typeface="Merriweather"/>
              </a:rPr>
              <a:t>поєднати віднайдений матеріал в такій послідовності, в якій було б зручно проводити екскурсії;</a:t>
            </a:r>
          </a:p>
          <a:p>
            <a:pPr algn="l">
              <a:lnSpc>
                <a:spcPts val="4200"/>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5111" r="0" b="-15111"/>
            </a:stretch>
          </a:blipFill>
        </p:spPr>
      </p:sp>
      <p:sp>
        <p:nvSpPr>
          <p:cNvPr name="Freeform 3" id="3"/>
          <p:cNvSpPr/>
          <p:nvPr/>
        </p:nvSpPr>
        <p:spPr>
          <a:xfrm flipH="false" flipV="false" rot="0">
            <a:off x="14904311" y="375447"/>
            <a:ext cx="2956589" cy="2972805"/>
          </a:xfrm>
          <a:custGeom>
            <a:avLst/>
            <a:gdLst/>
            <a:ahLst/>
            <a:cxnLst/>
            <a:rect r="r" b="b" t="t" l="l"/>
            <a:pathLst>
              <a:path h="2972805" w="2956589">
                <a:moveTo>
                  <a:pt x="0" y="0"/>
                </a:moveTo>
                <a:lnTo>
                  <a:pt x="2956589" y="0"/>
                </a:lnTo>
                <a:lnTo>
                  <a:pt x="2956589" y="2972804"/>
                </a:lnTo>
                <a:lnTo>
                  <a:pt x="0" y="297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22743" y="375447"/>
            <a:ext cx="2956589" cy="2972805"/>
          </a:xfrm>
          <a:custGeom>
            <a:avLst/>
            <a:gdLst/>
            <a:ahLst/>
            <a:cxnLst/>
            <a:rect r="r" b="b" t="t" l="l"/>
            <a:pathLst>
              <a:path h="2972805" w="2956589">
                <a:moveTo>
                  <a:pt x="2956589" y="0"/>
                </a:moveTo>
                <a:lnTo>
                  <a:pt x="0" y="0"/>
                </a:lnTo>
                <a:lnTo>
                  <a:pt x="0" y="2972804"/>
                </a:lnTo>
                <a:lnTo>
                  <a:pt x="2956589" y="2972804"/>
                </a:lnTo>
                <a:lnTo>
                  <a:pt x="295658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true" rot="0">
            <a:off x="14906489" y="6938377"/>
            <a:ext cx="2956589" cy="2972805"/>
          </a:xfrm>
          <a:custGeom>
            <a:avLst/>
            <a:gdLst/>
            <a:ahLst/>
            <a:cxnLst/>
            <a:rect r="r" b="b" t="t" l="l"/>
            <a:pathLst>
              <a:path h="2972805" w="2956589">
                <a:moveTo>
                  <a:pt x="0" y="2972804"/>
                </a:moveTo>
                <a:lnTo>
                  <a:pt x="2956590" y="2972804"/>
                </a:lnTo>
                <a:lnTo>
                  <a:pt x="2956590" y="0"/>
                </a:lnTo>
                <a:lnTo>
                  <a:pt x="0" y="0"/>
                </a:lnTo>
                <a:lnTo>
                  <a:pt x="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true" rot="0">
            <a:off x="424921" y="6938377"/>
            <a:ext cx="2956589" cy="2972805"/>
          </a:xfrm>
          <a:custGeom>
            <a:avLst/>
            <a:gdLst/>
            <a:ahLst/>
            <a:cxnLst/>
            <a:rect r="r" b="b" t="t" l="l"/>
            <a:pathLst>
              <a:path h="2972805" w="2956589">
                <a:moveTo>
                  <a:pt x="2956590" y="2972804"/>
                </a:moveTo>
                <a:lnTo>
                  <a:pt x="0" y="2972804"/>
                </a:lnTo>
                <a:lnTo>
                  <a:pt x="0" y="0"/>
                </a:lnTo>
                <a:lnTo>
                  <a:pt x="2956590" y="0"/>
                </a:lnTo>
                <a:lnTo>
                  <a:pt x="295659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3912251" y="9587764"/>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3912251" y="375447"/>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1039197">
            <a:off x="13026681" y="2876570"/>
            <a:ext cx="4369128" cy="2910932"/>
          </a:xfrm>
          <a:custGeom>
            <a:avLst/>
            <a:gdLst/>
            <a:ahLst/>
            <a:cxnLst/>
            <a:rect r="r" b="b" t="t" l="l"/>
            <a:pathLst>
              <a:path h="2910932" w="4369128">
                <a:moveTo>
                  <a:pt x="0" y="0"/>
                </a:moveTo>
                <a:lnTo>
                  <a:pt x="4369128" y="0"/>
                </a:lnTo>
                <a:lnTo>
                  <a:pt x="4369128" y="2910931"/>
                </a:lnTo>
                <a:lnTo>
                  <a:pt x="0" y="2910931"/>
                </a:lnTo>
                <a:lnTo>
                  <a:pt x="0" y="0"/>
                </a:lnTo>
                <a:close/>
              </a:path>
            </a:pathLst>
          </a:custGeom>
          <a:blipFill>
            <a:blip r:embed="rId7"/>
            <a:stretch>
              <a:fillRect l="0" t="0" r="0" b="0"/>
            </a:stretch>
          </a:blipFill>
        </p:spPr>
      </p:sp>
      <p:sp>
        <p:nvSpPr>
          <p:cNvPr name="Freeform 10" id="10"/>
          <p:cNvSpPr/>
          <p:nvPr/>
        </p:nvSpPr>
        <p:spPr>
          <a:xfrm flipH="false" flipV="false" rot="0">
            <a:off x="14786702" y="2696863"/>
            <a:ext cx="1366960" cy="956872"/>
          </a:xfrm>
          <a:custGeom>
            <a:avLst/>
            <a:gdLst/>
            <a:ahLst/>
            <a:cxnLst/>
            <a:rect r="r" b="b" t="t" l="l"/>
            <a:pathLst>
              <a:path h="956872" w="1366960">
                <a:moveTo>
                  <a:pt x="0" y="0"/>
                </a:moveTo>
                <a:lnTo>
                  <a:pt x="1366959" y="0"/>
                </a:lnTo>
                <a:lnTo>
                  <a:pt x="1366959" y="956872"/>
                </a:lnTo>
                <a:lnTo>
                  <a:pt x="0" y="956872"/>
                </a:lnTo>
                <a:lnTo>
                  <a:pt x="0" y="0"/>
                </a:lnTo>
                <a:close/>
              </a:path>
            </a:pathLst>
          </a:custGeom>
          <a:blipFill>
            <a:blip r:embed="rId8"/>
            <a:stretch>
              <a:fillRect l="0" t="0" r="0" b="0"/>
            </a:stretch>
          </a:blipFill>
        </p:spPr>
      </p:sp>
      <p:sp>
        <p:nvSpPr>
          <p:cNvPr name="TextBox 11" id="11"/>
          <p:cNvSpPr txBox="true"/>
          <p:nvPr/>
        </p:nvSpPr>
        <p:spPr>
          <a:xfrm rot="0">
            <a:off x="6328838" y="668325"/>
            <a:ext cx="5630324" cy="1377949"/>
          </a:xfrm>
          <a:prstGeom prst="rect">
            <a:avLst/>
          </a:prstGeom>
        </p:spPr>
        <p:txBody>
          <a:bodyPr anchor="t" rtlCol="false" tIns="0" lIns="0" bIns="0" rIns="0">
            <a:spAutoFit/>
          </a:bodyPr>
          <a:lstStyle/>
          <a:p>
            <a:pPr algn="ctr">
              <a:lnSpc>
                <a:spcPts val="11200"/>
              </a:lnSpc>
            </a:pPr>
            <a:r>
              <a:rPr lang="en-US" sz="8000">
                <a:solidFill>
                  <a:srgbClr val="5B3A19"/>
                </a:solidFill>
                <a:latin typeface="VeryBerry"/>
                <a:ea typeface="VeryBerry"/>
                <a:cs typeface="VeryBerry"/>
                <a:sym typeface="VeryBerry"/>
              </a:rPr>
              <a:t>Вступ</a:t>
            </a:r>
          </a:p>
        </p:txBody>
      </p:sp>
      <p:sp>
        <p:nvSpPr>
          <p:cNvPr name="TextBox 12" id="12"/>
          <p:cNvSpPr txBox="true"/>
          <p:nvPr/>
        </p:nvSpPr>
        <p:spPr>
          <a:xfrm rot="0">
            <a:off x="1903216" y="2649238"/>
            <a:ext cx="10677772" cy="6781800"/>
          </a:xfrm>
          <a:prstGeom prst="rect">
            <a:avLst/>
          </a:prstGeom>
        </p:spPr>
        <p:txBody>
          <a:bodyPr anchor="t" rtlCol="false" tIns="0" lIns="0" bIns="0" rIns="0">
            <a:spAutoFit/>
          </a:bodyPr>
          <a:lstStyle/>
          <a:p>
            <a:pPr algn="just">
              <a:lnSpc>
                <a:spcPts val="4199"/>
              </a:lnSpc>
            </a:pPr>
            <a:r>
              <a:rPr lang="en-US" sz="2999">
                <a:solidFill>
                  <a:srgbClr val="4B3825"/>
                </a:solidFill>
                <a:latin typeface="Merriweather"/>
                <a:ea typeface="Merriweather"/>
                <a:cs typeface="Merriweather"/>
                <a:sym typeface="Merriweather"/>
              </a:rPr>
              <a:t>     Проспект Героїв Харкова – одна з центральних та найдовша вулиця Харкова. Він бере початок від майдану Конституції та закінчується на в’їзді до мікрорайону Обрій за окружною дорогою міста. Ця артерія з’явилася ще з самого заснування міста та вела на схід, в обхід лісів на півночі.За час свого існування проспект багато разів змінював свій вигляд: старі будівлі стирались війнами та часом, будувались нові райони, заводи. В радянський період його і називали “Алеєю гігантів” через розміщення на ньому найбільших підприємств міста.</a:t>
            </a:r>
          </a:p>
          <a:p>
            <a:pPr algn="just">
              <a:lnSpc>
                <a:spcPts val="4199"/>
              </a:lnSpc>
            </a:pPr>
          </a:p>
        </p:txBody>
      </p:sp>
      <p:sp>
        <p:nvSpPr>
          <p:cNvPr name="TextBox 13" id="13"/>
          <p:cNvSpPr txBox="true"/>
          <p:nvPr/>
        </p:nvSpPr>
        <p:spPr>
          <a:xfrm rot="0">
            <a:off x="12692432" y="6324242"/>
            <a:ext cx="4566868" cy="931538"/>
          </a:xfrm>
          <a:prstGeom prst="rect">
            <a:avLst/>
          </a:prstGeom>
        </p:spPr>
        <p:txBody>
          <a:bodyPr anchor="t" rtlCol="false" tIns="0" lIns="0" bIns="0" rIns="0">
            <a:spAutoFit/>
          </a:bodyPr>
          <a:lstStyle/>
          <a:p>
            <a:pPr algn="ctr">
              <a:lnSpc>
                <a:spcPts val="3780"/>
              </a:lnSpc>
              <a:spcBef>
                <a:spcPct val="0"/>
              </a:spcBef>
            </a:pPr>
            <a:r>
              <a:rPr lang="en-US" sz="2700">
                <a:solidFill>
                  <a:srgbClr val="4B3825"/>
                </a:solidFill>
                <a:latin typeface="Merriweather"/>
                <a:ea typeface="Merriweather"/>
                <a:cs typeface="Merriweather"/>
                <a:sym typeface="Merriweather"/>
              </a:rPr>
              <a:t>Майдан Конституції - початок маршруту</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5111" r="0" b="-15111"/>
            </a:stretch>
          </a:blipFill>
        </p:spPr>
      </p:sp>
      <p:sp>
        <p:nvSpPr>
          <p:cNvPr name="Freeform 3" id="3"/>
          <p:cNvSpPr/>
          <p:nvPr/>
        </p:nvSpPr>
        <p:spPr>
          <a:xfrm flipH="false" flipV="false" rot="0">
            <a:off x="14904311" y="375447"/>
            <a:ext cx="2956589" cy="2972805"/>
          </a:xfrm>
          <a:custGeom>
            <a:avLst/>
            <a:gdLst/>
            <a:ahLst/>
            <a:cxnLst/>
            <a:rect r="r" b="b" t="t" l="l"/>
            <a:pathLst>
              <a:path h="2972805" w="2956589">
                <a:moveTo>
                  <a:pt x="0" y="0"/>
                </a:moveTo>
                <a:lnTo>
                  <a:pt x="2956589" y="0"/>
                </a:lnTo>
                <a:lnTo>
                  <a:pt x="2956589" y="2972804"/>
                </a:lnTo>
                <a:lnTo>
                  <a:pt x="0" y="297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22743" y="375447"/>
            <a:ext cx="2956589" cy="2972805"/>
          </a:xfrm>
          <a:custGeom>
            <a:avLst/>
            <a:gdLst/>
            <a:ahLst/>
            <a:cxnLst/>
            <a:rect r="r" b="b" t="t" l="l"/>
            <a:pathLst>
              <a:path h="2972805" w="2956589">
                <a:moveTo>
                  <a:pt x="2956589" y="0"/>
                </a:moveTo>
                <a:lnTo>
                  <a:pt x="0" y="0"/>
                </a:lnTo>
                <a:lnTo>
                  <a:pt x="0" y="2972804"/>
                </a:lnTo>
                <a:lnTo>
                  <a:pt x="2956589" y="2972804"/>
                </a:lnTo>
                <a:lnTo>
                  <a:pt x="295658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true" rot="0">
            <a:off x="14906489" y="6938377"/>
            <a:ext cx="2956589" cy="2972805"/>
          </a:xfrm>
          <a:custGeom>
            <a:avLst/>
            <a:gdLst/>
            <a:ahLst/>
            <a:cxnLst/>
            <a:rect r="r" b="b" t="t" l="l"/>
            <a:pathLst>
              <a:path h="2972805" w="2956589">
                <a:moveTo>
                  <a:pt x="0" y="2972804"/>
                </a:moveTo>
                <a:lnTo>
                  <a:pt x="2956590" y="2972804"/>
                </a:lnTo>
                <a:lnTo>
                  <a:pt x="2956590" y="0"/>
                </a:lnTo>
                <a:lnTo>
                  <a:pt x="0" y="0"/>
                </a:lnTo>
                <a:lnTo>
                  <a:pt x="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true" rot="0">
            <a:off x="424921" y="6938377"/>
            <a:ext cx="2956589" cy="2972805"/>
          </a:xfrm>
          <a:custGeom>
            <a:avLst/>
            <a:gdLst/>
            <a:ahLst/>
            <a:cxnLst/>
            <a:rect r="r" b="b" t="t" l="l"/>
            <a:pathLst>
              <a:path h="2972805" w="2956589">
                <a:moveTo>
                  <a:pt x="2956590" y="2972804"/>
                </a:moveTo>
                <a:lnTo>
                  <a:pt x="0" y="2972804"/>
                </a:lnTo>
                <a:lnTo>
                  <a:pt x="0" y="0"/>
                </a:lnTo>
                <a:lnTo>
                  <a:pt x="2956590" y="0"/>
                </a:lnTo>
                <a:lnTo>
                  <a:pt x="295659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3912251" y="9587764"/>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3912251" y="375447"/>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199412" y="2974686"/>
            <a:ext cx="9594885" cy="5734050"/>
          </a:xfrm>
          <a:prstGeom prst="rect">
            <a:avLst/>
          </a:prstGeom>
        </p:spPr>
        <p:txBody>
          <a:bodyPr anchor="t" rtlCol="false" tIns="0" lIns="0" bIns="0" rIns="0">
            <a:spAutoFit/>
          </a:bodyPr>
          <a:lstStyle/>
          <a:p>
            <a:pPr algn="just">
              <a:lnSpc>
                <a:spcPts val="4199"/>
              </a:lnSpc>
            </a:pPr>
            <a:r>
              <a:rPr lang="en-US" sz="2999">
                <a:solidFill>
                  <a:srgbClr val="4B3825"/>
                </a:solidFill>
                <a:latin typeface="Merriweather"/>
                <a:ea typeface="Merriweather"/>
                <a:cs typeface="Merriweather"/>
                <a:sym typeface="Merriweather"/>
              </a:rPr>
              <a:t>   Так склалося, що даний проспект був минулому дорогою на Москву, тому першою назвою вулиці було Московська дорога. Через певний проміжок часу, коли місто розрослося, ця дорога перетворилась на Чугуївське шосе, тобто дорогу, що сполучала Харків з містом Чугуїв.</a:t>
            </a:r>
          </a:p>
          <a:p>
            <a:pPr algn="just">
              <a:lnSpc>
                <a:spcPts val="4199"/>
              </a:lnSpc>
            </a:pPr>
            <a:r>
              <a:rPr lang="en-US" sz="2999">
                <a:solidFill>
                  <a:srgbClr val="4B3825"/>
                </a:solidFill>
                <a:latin typeface="Merriweather"/>
                <a:ea typeface="Merriweather"/>
                <a:cs typeface="Merriweather"/>
                <a:sym typeface="Merriweather"/>
              </a:rPr>
              <a:t>     І сьогодні вона є однією з найважливіших артерій міста, що веде на південний схід та сполучає міста Чугуїв та Ізюм і далі низку міст на Донеччині.</a:t>
            </a:r>
          </a:p>
        </p:txBody>
      </p:sp>
      <p:sp>
        <p:nvSpPr>
          <p:cNvPr name="Freeform 10" id="10"/>
          <p:cNvSpPr/>
          <p:nvPr/>
        </p:nvSpPr>
        <p:spPr>
          <a:xfrm flipH="false" flipV="false" rot="-1132780">
            <a:off x="11257588" y="2360609"/>
            <a:ext cx="3521084" cy="2636412"/>
          </a:xfrm>
          <a:custGeom>
            <a:avLst/>
            <a:gdLst/>
            <a:ahLst/>
            <a:cxnLst/>
            <a:rect r="r" b="b" t="t" l="l"/>
            <a:pathLst>
              <a:path h="2636412" w="3521084">
                <a:moveTo>
                  <a:pt x="0" y="0"/>
                </a:moveTo>
                <a:lnTo>
                  <a:pt x="3521084" y="0"/>
                </a:lnTo>
                <a:lnTo>
                  <a:pt x="3521084" y="2636412"/>
                </a:lnTo>
                <a:lnTo>
                  <a:pt x="0" y="2636412"/>
                </a:lnTo>
                <a:lnTo>
                  <a:pt x="0" y="0"/>
                </a:lnTo>
                <a:close/>
              </a:path>
            </a:pathLst>
          </a:custGeom>
          <a:blipFill>
            <a:blip r:embed="rId7"/>
            <a:stretch>
              <a:fillRect l="0" t="0" r="0" b="0"/>
            </a:stretch>
          </a:blipFill>
        </p:spPr>
      </p:sp>
      <p:sp>
        <p:nvSpPr>
          <p:cNvPr name="Freeform 11" id="11"/>
          <p:cNvSpPr/>
          <p:nvPr/>
        </p:nvSpPr>
        <p:spPr>
          <a:xfrm flipH="false" flipV="false" rot="0">
            <a:off x="11847255" y="2114389"/>
            <a:ext cx="1366729" cy="956872"/>
          </a:xfrm>
          <a:custGeom>
            <a:avLst/>
            <a:gdLst/>
            <a:ahLst/>
            <a:cxnLst/>
            <a:rect r="r" b="b" t="t" l="l"/>
            <a:pathLst>
              <a:path h="956872" w="1366729">
                <a:moveTo>
                  <a:pt x="0" y="0"/>
                </a:moveTo>
                <a:lnTo>
                  <a:pt x="1366729" y="0"/>
                </a:lnTo>
                <a:lnTo>
                  <a:pt x="1366729" y="956872"/>
                </a:lnTo>
                <a:lnTo>
                  <a:pt x="0" y="956872"/>
                </a:lnTo>
                <a:lnTo>
                  <a:pt x="0" y="0"/>
                </a:lnTo>
                <a:close/>
              </a:path>
            </a:pathLst>
          </a:custGeom>
          <a:blipFill>
            <a:blip r:embed="rId8"/>
            <a:stretch>
              <a:fillRect l="0" t="0" r="0" b="0"/>
            </a:stretch>
          </a:blipFill>
        </p:spPr>
      </p:sp>
      <p:sp>
        <p:nvSpPr>
          <p:cNvPr name="Freeform 12" id="12"/>
          <p:cNvSpPr/>
          <p:nvPr/>
        </p:nvSpPr>
        <p:spPr>
          <a:xfrm flipH="false" flipV="false" rot="678531">
            <a:off x="14682162" y="4930727"/>
            <a:ext cx="2530010" cy="3375601"/>
          </a:xfrm>
          <a:custGeom>
            <a:avLst/>
            <a:gdLst/>
            <a:ahLst/>
            <a:cxnLst/>
            <a:rect r="r" b="b" t="t" l="l"/>
            <a:pathLst>
              <a:path h="3375601" w="2530010">
                <a:moveTo>
                  <a:pt x="0" y="0"/>
                </a:moveTo>
                <a:lnTo>
                  <a:pt x="2530010" y="0"/>
                </a:lnTo>
                <a:lnTo>
                  <a:pt x="2530010" y="3375601"/>
                </a:lnTo>
                <a:lnTo>
                  <a:pt x="0" y="3375601"/>
                </a:lnTo>
                <a:lnTo>
                  <a:pt x="0" y="0"/>
                </a:lnTo>
                <a:close/>
              </a:path>
            </a:pathLst>
          </a:custGeom>
          <a:blipFill>
            <a:blip r:embed="rId9"/>
            <a:stretch>
              <a:fillRect l="0" t="0" r="0" b="0"/>
            </a:stretch>
          </a:blipFill>
        </p:spPr>
      </p:sp>
      <p:sp>
        <p:nvSpPr>
          <p:cNvPr name="Freeform 13" id="13"/>
          <p:cNvSpPr/>
          <p:nvPr/>
        </p:nvSpPr>
        <p:spPr>
          <a:xfrm flipH="false" flipV="false" rot="-2882203">
            <a:off x="15588978" y="4763996"/>
            <a:ext cx="1366729" cy="956872"/>
          </a:xfrm>
          <a:custGeom>
            <a:avLst/>
            <a:gdLst/>
            <a:ahLst/>
            <a:cxnLst/>
            <a:rect r="r" b="b" t="t" l="l"/>
            <a:pathLst>
              <a:path h="956872" w="1366729">
                <a:moveTo>
                  <a:pt x="0" y="0"/>
                </a:moveTo>
                <a:lnTo>
                  <a:pt x="1366729" y="0"/>
                </a:lnTo>
                <a:lnTo>
                  <a:pt x="1366729" y="956872"/>
                </a:lnTo>
                <a:lnTo>
                  <a:pt x="0" y="956872"/>
                </a:lnTo>
                <a:lnTo>
                  <a:pt x="0" y="0"/>
                </a:lnTo>
                <a:close/>
              </a:path>
            </a:pathLst>
          </a:custGeom>
          <a:blipFill>
            <a:blip r:embed="rId8"/>
            <a:stretch>
              <a:fillRect l="0" t="0" r="0" b="0"/>
            </a:stretch>
          </a:blipFill>
        </p:spPr>
      </p:sp>
      <p:sp>
        <p:nvSpPr>
          <p:cNvPr name="TextBox 14" id="14"/>
          <p:cNvSpPr txBox="true"/>
          <p:nvPr/>
        </p:nvSpPr>
        <p:spPr>
          <a:xfrm rot="0">
            <a:off x="5269870" y="683453"/>
            <a:ext cx="7748260" cy="1377949"/>
          </a:xfrm>
          <a:prstGeom prst="rect">
            <a:avLst/>
          </a:prstGeom>
        </p:spPr>
        <p:txBody>
          <a:bodyPr anchor="t" rtlCol="false" tIns="0" lIns="0" bIns="0" rIns="0">
            <a:spAutoFit/>
          </a:bodyPr>
          <a:lstStyle/>
          <a:p>
            <a:pPr algn="ctr">
              <a:lnSpc>
                <a:spcPts val="11200"/>
              </a:lnSpc>
            </a:pPr>
            <a:r>
              <a:rPr lang="en-US" sz="8000">
                <a:solidFill>
                  <a:srgbClr val="5B3A19"/>
                </a:solidFill>
                <a:latin typeface="VeryBerry"/>
                <a:ea typeface="VeryBerry"/>
                <a:cs typeface="VeryBerry"/>
                <a:sym typeface="VeryBerry"/>
              </a:rPr>
              <a:t>Значення проспекту</a:t>
            </a:r>
          </a:p>
        </p:txBody>
      </p:sp>
      <p:sp>
        <p:nvSpPr>
          <p:cNvPr name="TextBox 15" id="15"/>
          <p:cNvSpPr txBox="true"/>
          <p:nvPr/>
        </p:nvSpPr>
        <p:spPr>
          <a:xfrm rot="0">
            <a:off x="10703529" y="6610206"/>
            <a:ext cx="3897442" cy="931538"/>
          </a:xfrm>
          <a:prstGeom prst="rect">
            <a:avLst/>
          </a:prstGeom>
        </p:spPr>
        <p:txBody>
          <a:bodyPr anchor="t" rtlCol="false" tIns="0" lIns="0" bIns="0" rIns="0">
            <a:spAutoFit/>
          </a:bodyPr>
          <a:lstStyle/>
          <a:p>
            <a:pPr algn="ctr">
              <a:lnSpc>
                <a:spcPts val="3780"/>
              </a:lnSpc>
              <a:spcBef>
                <a:spcPct val="0"/>
              </a:spcBef>
            </a:pPr>
            <a:r>
              <a:rPr lang="en-US" sz="2700">
                <a:solidFill>
                  <a:srgbClr val="4B3825"/>
                </a:solidFill>
                <a:latin typeface="Merriweather"/>
                <a:ea typeface="Merriweather"/>
                <a:cs typeface="Merriweather"/>
                <a:sym typeface="Merriweather"/>
              </a:rPr>
              <a:t>Вид на Харківську  міську раду</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5111" r="0" b="-15111"/>
            </a:stretch>
          </a:blipFill>
        </p:spPr>
      </p:sp>
      <p:sp>
        <p:nvSpPr>
          <p:cNvPr name="Freeform 3" id="3"/>
          <p:cNvSpPr/>
          <p:nvPr/>
        </p:nvSpPr>
        <p:spPr>
          <a:xfrm flipH="false" flipV="false" rot="0">
            <a:off x="14904311" y="375447"/>
            <a:ext cx="2956589" cy="2972805"/>
          </a:xfrm>
          <a:custGeom>
            <a:avLst/>
            <a:gdLst/>
            <a:ahLst/>
            <a:cxnLst/>
            <a:rect r="r" b="b" t="t" l="l"/>
            <a:pathLst>
              <a:path h="2972805" w="2956589">
                <a:moveTo>
                  <a:pt x="0" y="0"/>
                </a:moveTo>
                <a:lnTo>
                  <a:pt x="2956589" y="0"/>
                </a:lnTo>
                <a:lnTo>
                  <a:pt x="2956589" y="2972804"/>
                </a:lnTo>
                <a:lnTo>
                  <a:pt x="0" y="297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22743" y="375447"/>
            <a:ext cx="2956589" cy="2972805"/>
          </a:xfrm>
          <a:custGeom>
            <a:avLst/>
            <a:gdLst/>
            <a:ahLst/>
            <a:cxnLst/>
            <a:rect r="r" b="b" t="t" l="l"/>
            <a:pathLst>
              <a:path h="2972805" w="2956589">
                <a:moveTo>
                  <a:pt x="2956589" y="0"/>
                </a:moveTo>
                <a:lnTo>
                  <a:pt x="0" y="0"/>
                </a:lnTo>
                <a:lnTo>
                  <a:pt x="0" y="2972804"/>
                </a:lnTo>
                <a:lnTo>
                  <a:pt x="2956589" y="2972804"/>
                </a:lnTo>
                <a:lnTo>
                  <a:pt x="295658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true" rot="0">
            <a:off x="14906489" y="6938377"/>
            <a:ext cx="2956589" cy="2972805"/>
          </a:xfrm>
          <a:custGeom>
            <a:avLst/>
            <a:gdLst/>
            <a:ahLst/>
            <a:cxnLst/>
            <a:rect r="r" b="b" t="t" l="l"/>
            <a:pathLst>
              <a:path h="2972805" w="2956589">
                <a:moveTo>
                  <a:pt x="0" y="2972804"/>
                </a:moveTo>
                <a:lnTo>
                  <a:pt x="2956590" y="2972804"/>
                </a:lnTo>
                <a:lnTo>
                  <a:pt x="2956590" y="0"/>
                </a:lnTo>
                <a:lnTo>
                  <a:pt x="0" y="0"/>
                </a:lnTo>
                <a:lnTo>
                  <a:pt x="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true" rot="0">
            <a:off x="424921" y="6938377"/>
            <a:ext cx="2956589" cy="2972805"/>
          </a:xfrm>
          <a:custGeom>
            <a:avLst/>
            <a:gdLst/>
            <a:ahLst/>
            <a:cxnLst/>
            <a:rect r="r" b="b" t="t" l="l"/>
            <a:pathLst>
              <a:path h="2972805" w="2956589">
                <a:moveTo>
                  <a:pt x="2956590" y="2972804"/>
                </a:moveTo>
                <a:lnTo>
                  <a:pt x="0" y="2972804"/>
                </a:lnTo>
                <a:lnTo>
                  <a:pt x="0" y="0"/>
                </a:lnTo>
                <a:lnTo>
                  <a:pt x="2956590" y="0"/>
                </a:lnTo>
                <a:lnTo>
                  <a:pt x="295659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3912251" y="9587764"/>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3912251" y="375447"/>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759820" y="1952625"/>
            <a:ext cx="11092228" cy="7305675"/>
          </a:xfrm>
          <a:prstGeom prst="rect">
            <a:avLst/>
          </a:prstGeom>
        </p:spPr>
        <p:txBody>
          <a:bodyPr anchor="t" rtlCol="false" tIns="0" lIns="0" bIns="0" rIns="0">
            <a:spAutoFit/>
          </a:bodyPr>
          <a:lstStyle/>
          <a:p>
            <a:pPr algn="just">
              <a:lnSpc>
                <a:spcPts val="4199"/>
              </a:lnSpc>
            </a:pPr>
            <a:r>
              <a:rPr lang="en-US" sz="2999">
                <a:solidFill>
                  <a:srgbClr val="4B3825"/>
                </a:solidFill>
                <a:latin typeface="Merriweather"/>
                <a:ea typeface="Merriweather"/>
                <a:cs typeface="Merriweather"/>
                <a:sym typeface="Merriweather"/>
              </a:rPr>
              <a:t>     Даний проспект в різні часи мав безліч назв, як офіційні, так і неофіційні. В ХІХ столітті, коли місто стрімко розширялось та перейшло на лівий берег річки Харків, єдину дорогу в межах міста було розбито на 3 вулиці, а далі вже починалось Чугуївське шосе. Лише в 1936 році ці 3 вулиці та Чугуївське шосе були об’єднані в проспект Сталіна. В той самий час активно будувались харківські заводи-гіганти, тому його ще називали “Алеєю гігантів”. В 1961 році, коли розвінчували культ особи Сталіна проспект перейменували в Московський. Лише в 2022 році ця вулиця була позбавлена російського маркера та була перейменована на честь оборонців міста - Героїв Харкова.</a:t>
            </a:r>
          </a:p>
        </p:txBody>
      </p:sp>
      <p:sp>
        <p:nvSpPr>
          <p:cNvPr name="Freeform 10" id="10"/>
          <p:cNvSpPr/>
          <p:nvPr/>
        </p:nvSpPr>
        <p:spPr>
          <a:xfrm flipH="false" flipV="false" rot="644610">
            <a:off x="13118461" y="1627446"/>
            <a:ext cx="3741209" cy="3210098"/>
          </a:xfrm>
          <a:custGeom>
            <a:avLst/>
            <a:gdLst/>
            <a:ahLst/>
            <a:cxnLst/>
            <a:rect r="r" b="b" t="t" l="l"/>
            <a:pathLst>
              <a:path h="3210098" w="3741209">
                <a:moveTo>
                  <a:pt x="0" y="0"/>
                </a:moveTo>
                <a:lnTo>
                  <a:pt x="3741209" y="0"/>
                </a:lnTo>
                <a:lnTo>
                  <a:pt x="3741209" y="3210098"/>
                </a:lnTo>
                <a:lnTo>
                  <a:pt x="0" y="3210098"/>
                </a:lnTo>
                <a:lnTo>
                  <a:pt x="0" y="0"/>
                </a:lnTo>
                <a:close/>
              </a:path>
            </a:pathLst>
          </a:custGeom>
          <a:blipFill>
            <a:blip r:embed="rId7"/>
            <a:stretch>
              <a:fillRect l="0" t="0" r="0" b="0"/>
            </a:stretch>
          </a:blipFill>
        </p:spPr>
      </p:sp>
      <p:sp>
        <p:nvSpPr>
          <p:cNvPr name="Freeform 11" id="11"/>
          <p:cNvSpPr/>
          <p:nvPr/>
        </p:nvSpPr>
        <p:spPr>
          <a:xfrm flipH="false" flipV="false" rot="0">
            <a:off x="14305701" y="1383413"/>
            <a:ext cx="1366729" cy="956872"/>
          </a:xfrm>
          <a:custGeom>
            <a:avLst/>
            <a:gdLst/>
            <a:ahLst/>
            <a:cxnLst/>
            <a:rect r="r" b="b" t="t" l="l"/>
            <a:pathLst>
              <a:path h="956872" w="1366729">
                <a:moveTo>
                  <a:pt x="0" y="0"/>
                </a:moveTo>
                <a:lnTo>
                  <a:pt x="1366729" y="0"/>
                </a:lnTo>
                <a:lnTo>
                  <a:pt x="1366729" y="956872"/>
                </a:lnTo>
                <a:lnTo>
                  <a:pt x="0" y="956872"/>
                </a:lnTo>
                <a:lnTo>
                  <a:pt x="0" y="0"/>
                </a:lnTo>
                <a:close/>
              </a:path>
            </a:pathLst>
          </a:custGeom>
          <a:blipFill>
            <a:blip r:embed="rId8"/>
            <a:stretch>
              <a:fillRect l="0" t="0" r="0" b="0"/>
            </a:stretch>
          </a:blipFill>
        </p:spPr>
      </p:sp>
      <p:sp>
        <p:nvSpPr>
          <p:cNvPr name="Freeform 12" id="12"/>
          <p:cNvSpPr/>
          <p:nvPr/>
        </p:nvSpPr>
        <p:spPr>
          <a:xfrm flipH="false" flipV="false" rot="-708898">
            <a:off x="12994357" y="5406622"/>
            <a:ext cx="4975705" cy="1904911"/>
          </a:xfrm>
          <a:custGeom>
            <a:avLst/>
            <a:gdLst/>
            <a:ahLst/>
            <a:cxnLst/>
            <a:rect r="r" b="b" t="t" l="l"/>
            <a:pathLst>
              <a:path h="1904911" w="4975705">
                <a:moveTo>
                  <a:pt x="0" y="0"/>
                </a:moveTo>
                <a:lnTo>
                  <a:pt x="4975705" y="0"/>
                </a:lnTo>
                <a:lnTo>
                  <a:pt x="4975705" y="1904911"/>
                </a:lnTo>
                <a:lnTo>
                  <a:pt x="0" y="1904911"/>
                </a:lnTo>
                <a:lnTo>
                  <a:pt x="0" y="0"/>
                </a:lnTo>
                <a:close/>
              </a:path>
            </a:pathLst>
          </a:custGeom>
          <a:blipFill>
            <a:blip r:embed="rId9"/>
            <a:stretch>
              <a:fillRect l="0" t="0" r="0" b="0"/>
            </a:stretch>
          </a:blipFill>
        </p:spPr>
      </p:sp>
      <p:sp>
        <p:nvSpPr>
          <p:cNvPr name="Freeform 13" id="13"/>
          <p:cNvSpPr/>
          <p:nvPr/>
        </p:nvSpPr>
        <p:spPr>
          <a:xfrm flipH="false" flipV="false" rot="0">
            <a:off x="12649479" y="5527367"/>
            <a:ext cx="1366729" cy="956872"/>
          </a:xfrm>
          <a:custGeom>
            <a:avLst/>
            <a:gdLst/>
            <a:ahLst/>
            <a:cxnLst/>
            <a:rect r="r" b="b" t="t" l="l"/>
            <a:pathLst>
              <a:path h="956872" w="1366729">
                <a:moveTo>
                  <a:pt x="0" y="0"/>
                </a:moveTo>
                <a:lnTo>
                  <a:pt x="1366729" y="0"/>
                </a:lnTo>
                <a:lnTo>
                  <a:pt x="1366729" y="956871"/>
                </a:lnTo>
                <a:lnTo>
                  <a:pt x="0" y="956871"/>
                </a:lnTo>
                <a:lnTo>
                  <a:pt x="0" y="0"/>
                </a:lnTo>
                <a:close/>
              </a:path>
            </a:pathLst>
          </a:custGeom>
          <a:blipFill>
            <a:blip r:embed="rId8"/>
            <a:stretch>
              <a:fillRect l="0" t="0" r="0" b="0"/>
            </a:stretch>
          </a:blipFill>
        </p:spPr>
      </p:sp>
      <p:sp>
        <p:nvSpPr>
          <p:cNvPr name="Freeform 14" id="14"/>
          <p:cNvSpPr/>
          <p:nvPr/>
        </p:nvSpPr>
        <p:spPr>
          <a:xfrm flipH="false" flipV="false" rot="-3300661">
            <a:off x="16645188" y="4816345"/>
            <a:ext cx="1366729" cy="956872"/>
          </a:xfrm>
          <a:custGeom>
            <a:avLst/>
            <a:gdLst/>
            <a:ahLst/>
            <a:cxnLst/>
            <a:rect r="r" b="b" t="t" l="l"/>
            <a:pathLst>
              <a:path h="956872" w="1366729">
                <a:moveTo>
                  <a:pt x="0" y="0"/>
                </a:moveTo>
                <a:lnTo>
                  <a:pt x="1366729" y="0"/>
                </a:lnTo>
                <a:lnTo>
                  <a:pt x="1366729" y="956872"/>
                </a:lnTo>
                <a:lnTo>
                  <a:pt x="0" y="956872"/>
                </a:lnTo>
                <a:lnTo>
                  <a:pt x="0" y="0"/>
                </a:lnTo>
                <a:close/>
              </a:path>
            </a:pathLst>
          </a:custGeom>
          <a:blipFill>
            <a:blip r:embed="rId8"/>
            <a:stretch>
              <a:fillRect l="0" t="0" r="0" b="0"/>
            </a:stretch>
          </a:blipFill>
        </p:spPr>
      </p:sp>
      <p:sp>
        <p:nvSpPr>
          <p:cNvPr name="TextBox 15" id="15"/>
          <p:cNvSpPr txBox="true"/>
          <p:nvPr/>
        </p:nvSpPr>
        <p:spPr>
          <a:xfrm rot="0">
            <a:off x="5638521" y="536939"/>
            <a:ext cx="7010958" cy="1377949"/>
          </a:xfrm>
          <a:prstGeom prst="rect">
            <a:avLst/>
          </a:prstGeom>
        </p:spPr>
        <p:txBody>
          <a:bodyPr anchor="t" rtlCol="false" tIns="0" lIns="0" bIns="0" rIns="0">
            <a:spAutoFit/>
          </a:bodyPr>
          <a:lstStyle/>
          <a:p>
            <a:pPr algn="ctr">
              <a:lnSpc>
                <a:spcPts val="11200"/>
              </a:lnSpc>
            </a:pPr>
            <a:r>
              <a:rPr lang="en-US" sz="8000">
                <a:solidFill>
                  <a:srgbClr val="5B3A19"/>
                </a:solidFill>
                <a:latin typeface="VeryBerry"/>
                <a:ea typeface="VeryBerry"/>
                <a:cs typeface="VeryBerry"/>
                <a:sym typeface="VeryBerry"/>
              </a:rPr>
              <a:t>Назва вулиці</a:t>
            </a:r>
          </a:p>
        </p:txBody>
      </p:sp>
      <p:sp>
        <p:nvSpPr>
          <p:cNvPr name="TextBox 16" id="16"/>
          <p:cNvSpPr txBox="true"/>
          <p:nvPr/>
        </p:nvSpPr>
        <p:spPr>
          <a:xfrm rot="0">
            <a:off x="13332843" y="7753121"/>
            <a:ext cx="3926457" cy="931538"/>
          </a:xfrm>
          <a:prstGeom prst="rect">
            <a:avLst/>
          </a:prstGeom>
        </p:spPr>
        <p:txBody>
          <a:bodyPr anchor="t" rtlCol="false" tIns="0" lIns="0" bIns="0" rIns="0">
            <a:spAutoFit/>
          </a:bodyPr>
          <a:lstStyle/>
          <a:p>
            <a:pPr algn="ctr">
              <a:lnSpc>
                <a:spcPts val="3780"/>
              </a:lnSpc>
              <a:spcBef>
                <a:spcPct val="0"/>
              </a:spcBef>
            </a:pPr>
            <a:r>
              <a:rPr lang="en-US" sz="2700">
                <a:solidFill>
                  <a:srgbClr val="4B3825"/>
                </a:solidFill>
                <a:latin typeface="Merriweather"/>
                <a:ea typeface="Merriweather"/>
                <a:cs typeface="Merriweather"/>
                <a:sym typeface="Merriweather"/>
              </a:rPr>
              <a:t>Карта Харкова, 1903 рік</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5111" r="0" b="-15111"/>
            </a:stretch>
          </a:blipFill>
        </p:spPr>
      </p:sp>
      <p:sp>
        <p:nvSpPr>
          <p:cNvPr name="Freeform 3" id="3"/>
          <p:cNvSpPr/>
          <p:nvPr/>
        </p:nvSpPr>
        <p:spPr>
          <a:xfrm flipH="false" flipV="false" rot="0">
            <a:off x="14904311" y="375447"/>
            <a:ext cx="2956589" cy="2972805"/>
          </a:xfrm>
          <a:custGeom>
            <a:avLst/>
            <a:gdLst/>
            <a:ahLst/>
            <a:cxnLst/>
            <a:rect r="r" b="b" t="t" l="l"/>
            <a:pathLst>
              <a:path h="2972805" w="2956589">
                <a:moveTo>
                  <a:pt x="0" y="0"/>
                </a:moveTo>
                <a:lnTo>
                  <a:pt x="2956589" y="0"/>
                </a:lnTo>
                <a:lnTo>
                  <a:pt x="2956589" y="2972804"/>
                </a:lnTo>
                <a:lnTo>
                  <a:pt x="0" y="297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22743" y="375447"/>
            <a:ext cx="2956589" cy="2972805"/>
          </a:xfrm>
          <a:custGeom>
            <a:avLst/>
            <a:gdLst/>
            <a:ahLst/>
            <a:cxnLst/>
            <a:rect r="r" b="b" t="t" l="l"/>
            <a:pathLst>
              <a:path h="2972805" w="2956589">
                <a:moveTo>
                  <a:pt x="2956589" y="0"/>
                </a:moveTo>
                <a:lnTo>
                  <a:pt x="0" y="0"/>
                </a:lnTo>
                <a:lnTo>
                  <a:pt x="0" y="2972804"/>
                </a:lnTo>
                <a:lnTo>
                  <a:pt x="2956589" y="2972804"/>
                </a:lnTo>
                <a:lnTo>
                  <a:pt x="295658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true" rot="0">
            <a:off x="14906489" y="6938377"/>
            <a:ext cx="2956589" cy="2972805"/>
          </a:xfrm>
          <a:custGeom>
            <a:avLst/>
            <a:gdLst/>
            <a:ahLst/>
            <a:cxnLst/>
            <a:rect r="r" b="b" t="t" l="l"/>
            <a:pathLst>
              <a:path h="2972805" w="2956589">
                <a:moveTo>
                  <a:pt x="0" y="2972804"/>
                </a:moveTo>
                <a:lnTo>
                  <a:pt x="2956590" y="2972804"/>
                </a:lnTo>
                <a:lnTo>
                  <a:pt x="2956590" y="0"/>
                </a:lnTo>
                <a:lnTo>
                  <a:pt x="0" y="0"/>
                </a:lnTo>
                <a:lnTo>
                  <a:pt x="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true" rot="0">
            <a:off x="424921" y="6938377"/>
            <a:ext cx="2956589" cy="2972805"/>
          </a:xfrm>
          <a:custGeom>
            <a:avLst/>
            <a:gdLst/>
            <a:ahLst/>
            <a:cxnLst/>
            <a:rect r="r" b="b" t="t" l="l"/>
            <a:pathLst>
              <a:path h="2972805" w="2956589">
                <a:moveTo>
                  <a:pt x="2956590" y="2972804"/>
                </a:moveTo>
                <a:lnTo>
                  <a:pt x="0" y="2972804"/>
                </a:lnTo>
                <a:lnTo>
                  <a:pt x="0" y="0"/>
                </a:lnTo>
                <a:lnTo>
                  <a:pt x="2956590" y="0"/>
                </a:lnTo>
                <a:lnTo>
                  <a:pt x="295659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3912251" y="9587764"/>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3912251" y="375447"/>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164853" y="2513005"/>
            <a:ext cx="11310767" cy="6257925"/>
          </a:xfrm>
          <a:prstGeom prst="rect">
            <a:avLst/>
          </a:prstGeom>
        </p:spPr>
        <p:txBody>
          <a:bodyPr anchor="t" rtlCol="false" tIns="0" lIns="0" bIns="0" rIns="0">
            <a:spAutoFit/>
          </a:bodyPr>
          <a:lstStyle/>
          <a:p>
            <a:pPr algn="just">
              <a:lnSpc>
                <a:spcPts val="4199"/>
              </a:lnSpc>
            </a:pPr>
            <a:r>
              <a:rPr lang="en-US" sz="2999">
                <a:solidFill>
                  <a:srgbClr val="4B3825"/>
                </a:solidFill>
                <a:latin typeface="Merriweather"/>
                <a:ea typeface="Merriweather"/>
                <a:cs typeface="Merriweather"/>
                <a:sym typeface="Merriweather"/>
              </a:rPr>
              <a:t>     З самого початку Харків був острогом (фортецею) на злитті річок Харків та Лопань. Оскільки це була фортеця, то вона мала ворота, і зі східних воріт починався наш сучасний проспект.</a:t>
            </a:r>
          </a:p>
          <a:p>
            <a:pPr algn="just">
              <a:lnSpc>
                <a:spcPts val="4199"/>
              </a:lnSpc>
            </a:pPr>
            <a:r>
              <a:rPr lang="en-US" sz="2999">
                <a:solidFill>
                  <a:srgbClr val="4B3825"/>
                </a:solidFill>
                <a:latin typeface="Merriweather"/>
                <a:ea typeface="Merriweather"/>
                <a:cs typeface="Merriweather"/>
                <a:sym typeface="Merriweather"/>
              </a:rPr>
              <a:t>     Через певний час, коли в межах стін вже не було місця, де можна поселитись, люди почали будувати свої будунки навколо фортеці. Південніше з’явився район Поділ, який і став першою забудовою на даній вулиці.</a:t>
            </a:r>
          </a:p>
          <a:p>
            <a:pPr algn="just">
              <a:lnSpc>
                <a:spcPts val="4199"/>
              </a:lnSpc>
            </a:pPr>
            <a:r>
              <a:rPr lang="en-US" sz="2999">
                <a:solidFill>
                  <a:srgbClr val="4B3825"/>
                </a:solidFill>
                <a:latin typeface="Merriweather"/>
                <a:ea typeface="Merriweather"/>
                <a:cs typeface="Merriweather"/>
                <a:sym typeface="Merriweather"/>
              </a:rPr>
              <a:t>     Але, на жаль, будинків тієї епохи вже не залишилось, на проспект виходять вже будинки початку та середини ХХ століття.</a:t>
            </a:r>
          </a:p>
        </p:txBody>
      </p:sp>
      <p:sp>
        <p:nvSpPr>
          <p:cNvPr name="Freeform 10" id="10"/>
          <p:cNvSpPr/>
          <p:nvPr/>
        </p:nvSpPr>
        <p:spPr>
          <a:xfrm flipH="false" flipV="false" rot="-825740">
            <a:off x="13399028" y="3905600"/>
            <a:ext cx="4433554" cy="2541904"/>
          </a:xfrm>
          <a:custGeom>
            <a:avLst/>
            <a:gdLst/>
            <a:ahLst/>
            <a:cxnLst/>
            <a:rect r="r" b="b" t="t" l="l"/>
            <a:pathLst>
              <a:path h="2541904" w="4433554">
                <a:moveTo>
                  <a:pt x="0" y="0"/>
                </a:moveTo>
                <a:lnTo>
                  <a:pt x="4433554" y="0"/>
                </a:lnTo>
                <a:lnTo>
                  <a:pt x="4433554" y="2541905"/>
                </a:lnTo>
                <a:lnTo>
                  <a:pt x="0" y="2541905"/>
                </a:lnTo>
                <a:lnTo>
                  <a:pt x="0" y="0"/>
                </a:lnTo>
                <a:close/>
              </a:path>
            </a:pathLst>
          </a:custGeom>
          <a:blipFill>
            <a:blip r:embed="rId7"/>
            <a:stretch>
              <a:fillRect l="0" t="0" r="0" b="0"/>
            </a:stretch>
          </a:blipFill>
        </p:spPr>
      </p:sp>
      <p:sp>
        <p:nvSpPr>
          <p:cNvPr name="Freeform 11" id="11"/>
          <p:cNvSpPr/>
          <p:nvPr/>
        </p:nvSpPr>
        <p:spPr>
          <a:xfrm flipH="false" flipV="false" rot="0">
            <a:off x="13009020" y="4029683"/>
            <a:ext cx="1366729" cy="956872"/>
          </a:xfrm>
          <a:custGeom>
            <a:avLst/>
            <a:gdLst/>
            <a:ahLst/>
            <a:cxnLst/>
            <a:rect r="r" b="b" t="t" l="l"/>
            <a:pathLst>
              <a:path h="956872" w="1366729">
                <a:moveTo>
                  <a:pt x="0" y="0"/>
                </a:moveTo>
                <a:lnTo>
                  <a:pt x="1366729" y="0"/>
                </a:lnTo>
                <a:lnTo>
                  <a:pt x="1366729" y="956872"/>
                </a:lnTo>
                <a:lnTo>
                  <a:pt x="0" y="956872"/>
                </a:lnTo>
                <a:lnTo>
                  <a:pt x="0" y="0"/>
                </a:lnTo>
                <a:close/>
              </a:path>
            </a:pathLst>
          </a:custGeom>
          <a:blipFill>
            <a:blip r:embed="rId8"/>
            <a:stretch>
              <a:fillRect l="0" t="0" r="0" b="0"/>
            </a:stretch>
          </a:blipFill>
        </p:spPr>
      </p:sp>
      <p:sp>
        <p:nvSpPr>
          <p:cNvPr name="Freeform 12" id="12"/>
          <p:cNvSpPr/>
          <p:nvPr/>
        </p:nvSpPr>
        <p:spPr>
          <a:xfrm flipH="false" flipV="false" rot="-3512178">
            <a:off x="16466199" y="3314495"/>
            <a:ext cx="1366729" cy="956872"/>
          </a:xfrm>
          <a:custGeom>
            <a:avLst/>
            <a:gdLst/>
            <a:ahLst/>
            <a:cxnLst/>
            <a:rect r="r" b="b" t="t" l="l"/>
            <a:pathLst>
              <a:path h="956872" w="1366729">
                <a:moveTo>
                  <a:pt x="0" y="0"/>
                </a:moveTo>
                <a:lnTo>
                  <a:pt x="1366730" y="0"/>
                </a:lnTo>
                <a:lnTo>
                  <a:pt x="1366730" y="956872"/>
                </a:lnTo>
                <a:lnTo>
                  <a:pt x="0" y="956872"/>
                </a:lnTo>
                <a:lnTo>
                  <a:pt x="0" y="0"/>
                </a:lnTo>
                <a:close/>
              </a:path>
            </a:pathLst>
          </a:custGeom>
          <a:blipFill>
            <a:blip r:embed="rId8"/>
            <a:stretch>
              <a:fillRect l="0" t="0" r="0" b="0"/>
            </a:stretch>
          </a:blipFill>
        </p:spPr>
      </p:sp>
      <p:sp>
        <p:nvSpPr>
          <p:cNvPr name="TextBox 13" id="13"/>
          <p:cNvSpPr txBox="true"/>
          <p:nvPr/>
        </p:nvSpPr>
        <p:spPr>
          <a:xfrm rot="0">
            <a:off x="5636342" y="1091912"/>
            <a:ext cx="7010958" cy="1377949"/>
          </a:xfrm>
          <a:prstGeom prst="rect">
            <a:avLst/>
          </a:prstGeom>
        </p:spPr>
        <p:txBody>
          <a:bodyPr anchor="t" rtlCol="false" tIns="0" lIns="0" bIns="0" rIns="0">
            <a:spAutoFit/>
          </a:bodyPr>
          <a:lstStyle/>
          <a:p>
            <a:pPr algn="ctr">
              <a:lnSpc>
                <a:spcPts val="11200"/>
              </a:lnSpc>
            </a:pPr>
            <a:r>
              <a:rPr lang="en-US" sz="8000">
                <a:solidFill>
                  <a:srgbClr val="5B3A19"/>
                </a:solidFill>
                <a:latin typeface="VeryBerry"/>
                <a:ea typeface="VeryBerry"/>
                <a:cs typeface="VeryBerry"/>
                <a:sym typeface="VeryBerry"/>
              </a:rPr>
              <a:t>Перша забудова</a:t>
            </a:r>
          </a:p>
        </p:txBody>
      </p:sp>
      <p:sp>
        <p:nvSpPr>
          <p:cNvPr name="TextBox 14" id="14"/>
          <p:cNvSpPr txBox="true"/>
          <p:nvPr/>
        </p:nvSpPr>
        <p:spPr>
          <a:xfrm rot="0">
            <a:off x="13531905" y="6890752"/>
            <a:ext cx="3859709" cy="455288"/>
          </a:xfrm>
          <a:prstGeom prst="rect">
            <a:avLst/>
          </a:prstGeom>
        </p:spPr>
        <p:txBody>
          <a:bodyPr anchor="t" rtlCol="false" tIns="0" lIns="0" bIns="0" rIns="0">
            <a:spAutoFit/>
          </a:bodyPr>
          <a:lstStyle/>
          <a:p>
            <a:pPr algn="ctr">
              <a:lnSpc>
                <a:spcPts val="3780"/>
              </a:lnSpc>
              <a:spcBef>
                <a:spcPct val="0"/>
              </a:spcBef>
            </a:pPr>
            <a:r>
              <a:rPr lang="en-US" sz="2700">
                <a:solidFill>
                  <a:srgbClr val="4B3825"/>
                </a:solidFill>
                <a:latin typeface="Merriweather"/>
                <a:ea typeface="Merriweather"/>
                <a:cs typeface="Merriweather"/>
                <a:sym typeface="Merriweather"/>
              </a:rPr>
              <a:t>Поділ, початок ХХ ст.</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5111" r="0" b="-15111"/>
            </a:stretch>
          </a:blipFill>
        </p:spPr>
      </p:sp>
      <p:sp>
        <p:nvSpPr>
          <p:cNvPr name="Freeform 3" id="3"/>
          <p:cNvSpPr/>
          <p:nvPr/>
        </p:nvSpPr>
        <p:spPr>
          <a:xfrm flipH="false" flipV="false" rot="0">
            <a:off x="14904311" y="375447"/>
            <a:ext cx="2956589" cy="2972805"/>
          </a:xfrm>
          <a:custGeom>
            <a:avLst/>
            <a:gdLst/>
            <a:ahLst/>
            <a:cxnLst/>
            <a:rect r="r" b="b" t="t" l="l"/>
            <a:pathLst>
              <a:path h="2972805" w="2956589">
                <a:moveTo>
                  <a:pt x="0" y="0"/>
                </a:moveTo>
                <a:lnTo>
                  <a:pt x="2956589" y="0"/>
                </a:lnTo>
                <a:lnTo>
                  <a:pt x="2956589" y="2972804"/>
                </a:lnTo>
                <a:lnTo>
                  <a:pt x="0" y="297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22743" y="375447"/>
            <a:ext cx="2956589" cy="2972805"/>
          </a:xfrm>
          <a:custGeom>
            <a:avLst/>
            <a:gdLst/>
            <a:ahLst/>
            <a:cxnLst/>
            <a:rect r="r" b="b" t="t" l="l"/>
            <a:pathLst>
              <a:path h="2972805" w="2956589">
                <a:moveTo>
                  <a:pt x="2956589" y="0"/>
                </a:moveTo>
                <a:lnTo>
                  <a:pt x="0" y="0"/>
                </a:lnTo>
                <a:lnTo>
                  <a:pt x="0" y="2972804"/>
                </a:lnTo>
                <a:lnTo>
                  <a:pt x="2956589" y="2972804"/>
                </a:lnTo>
                <a:lnTo>
                  <a:pt x="295658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true" rot="0">
            <a:off x="14906489" y="6938377"/>
            <a:ext cx="2956589" cy="2972805"/>
          </a:xfrm>
          <a:custGeom>
            <a:avLst/>
            <a:gdLst/>
            <a:ahLst/>
            <a:cxnLst/>
            <a:rect r="r" b="b" t="t" l="l"/>
            <a:pathLst>
              <a:path h="2972805" w="2956589">
                <a:moveTo>
                  <a:pt x="0" y="2972804"/>
                </a:moveTo>
                <a:lnTo>
                  <a:pt x="2956590" y="2972804"/>
                </a:lnTo>
                <a:lnTo>
                  <a:pt x="2956590" y="0"/>
                </a:lnTo>
                <a:lnTo>
                  <a:pt x="0" y="0"/>
                </a:lnTo>
                <a:lnTo>
                  <a:pt x="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true" rot="0">
            <a:off x="424921" y="6938377"/>
            <a:ext cx="2956589" cy="2972805"/>
          </a:xfrm>
          <a:custGeom>
            <a:avLst/>
            <a:gdLst/>
            <a:ahLst/>
            <a:cxnLst/>
            <a:rect r="r" b="b" t="t" l="l"/>
            <a:pathLst>
              <a:path h="2972805" w="2956589">
                <a:moveTo>
                  <a:pt x="2956590" y="2972804"/>
                </a:moveTo>
                <a:lnTo>
                  <a:pt x="0" y="2972804"/>
                </a:lnTo>
                <a:lnTo>
                  <a:pt x="0" y="0"/>
                </a:lnTo>
                <a:lnTo>
                  <a:pt x="2956590" y="0"/>
                </a:lnTo>
                <a:lnTo>
                  <a:pt x="295659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3912251" y="9587764"/>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3912251" y="375447"/>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861139">
            <a:off x="12953086" y="3786744"/>
            <a:ext cx="3906808" cy="2930106"/>
          </a:xfrm>
          <a:custGeom>
            <a:avLst/>
            <a:gdLst/>
            <a:ahLst/>
            <a:cxnLst/>
            <a:rect r="r" b="b" t="t" l="l"/>
            <a:pathLst>
              <a:path h="2930106" w="3906808">
                <a:moveTo>
                  <a:pt x="0" y="0"/>
                </a:moveTo>
                <a:lnTo>
                  <a:pt x="3906807" y="0"/>
                </a:lnTo>
                <a:lnTo>
                  <a:pt x="3906807" y="2930105"/>
                </a:lnTo>
                <a:lnTo>
                  <a:pt x="0" y="2930105"/>
                </a:lnTo>
                <a:lnTo>
                  <a:pt x="0" y="0"/>
                </a:lnTo>
                <a:close/>
              </a:path>
            </a:pathLst>
          </a:custGeom>
          <a:blipFill>
            <a:blip r:embed="rId7"/>
            <a:stretch>
              <a:fillRect l="0" t="0" r="0" b="0"/>
            </a:stretch>
          </a:blipFill>
        </p:spPr>
      </p:sp>
      <p:sp>
        <p:nvSpPr>
          <p:cNvPr name="Freeform 10" id="10"/>
          <p:cNvSpPr/>
          <p:nvPr/>
        </p:nvSpPr>
        <p:spPr>
          <a:xfrm flipH="false" flipV="false" rot="0">
            <a:off x="14726420" y="3648883"/>
            <a:ext cx="1366729" cy="956872"/>
          </a:xfrm>
          <a:custGeom>
            <a:avLst/>
            <a:gdLst/>
            <a:ahLst/>
            <a:cxnLst/>
            <a:rect r="r" b="b" t="t" l="l"/>
            <a:pathLst>
              <a:path h="956872" w="1366729">
                <a:moveTo>
                  <a:pt x="0" y="0"/>
                </a:moveTo>
                <a:lnTo>
                  <a:pt x="1366729" y="0"/>
                </a:lnTo>
                <a:lnTo>
                  <a:pt x="1366729" y="956872"/>
                </a:lnTo>
                <a:lnTo>
                  <a:pt x="0" y="956872"/>
                </a:lnTo>
                <a:lnTo>
                  <a:pt x="0" y="0"/>
                </a:lnTo>
                <a:close/>
              </a:path>
            </a:pathLst>
          </a:custGeom>
          <a:blipFill>
            <a:blip r:embed="rId8"/>
            <a:stretch>
              <a:fillRect l="0" t="0" r="0" b="0"/>
            </a:stretch>
          </a:blipFill>
        </p:spPr>
      </p:sp>
      <p:sp>
        <p:nvSpPr>
          <p:cNvPr name="TextBox 11" id="11"/>
          <p:cNvSpPr txBox="true"/>
          <p:nvPr/>
        </p:nvSpPr>
        <p:spPr>
          <a:xfrm rot="0">
            <a:off x="6328838" y="668325"/>
            <a:ext cx="5630324" cy="1377949"/>
          </a:xfrm>
          <a:prstGeom prst="rect">
            <a:avLst/>
          </a:prstGeom>
        </p:spPr>
        <p:txBody>
          <a:bodyPr anchor="t" rtlCol="false" tIns="0" lIns="0" bIns="0" rIns="0">
            <a:spAutoFit/>
          </a:bodyPr>
          <a:lstStyle/>
          <a:p>
            <a:pPr algn="ctr">
              <a:lnSpc>
                <a:spcPts val="11200"/>
              </a:lnSpc>
            </a:pPr>
            <a:r>
              <a:rPr lang="en-US" sz="8000">
                <a:solidFill>
                  <a:srgbClr val="5B3A19"/>
                </a:solidFill>
                <a:latin typeface="VeryBerry"/>
                <a:ea typeface="VeryBerry"/>
                <a:cs typeface="VeryBerry"/>
                <a:sym typeface="VeryBerry"/>
              </a:rPr>
              <a:t>Захарків</a:t>
            </a:r>
          </a:p>
        </p:txBody>
      </p:sp>
      <p:sp>
        <p:nvSpPr>
          <p:cNvPr name="TextBox 12" id="12"/>
          <p:cNvSpPr txBox="true"/>
          <p:nvPr/>
        </p:nvSpPr>
        <p:spPr>
          <a:xfrm rot="0">
            <a:off x="1901037" y="3023283"/>
            <a:ext cx="10677772" cy="6257925"/>
          </a:xfrm>
          <a:prstGeom prst="rect">
            <a:avLst/>
          </a:prstGeom>
        </p:spPr>
        <p:txBody>
          <a:bodyPr anchor="t" rtlCol="false" tIns="0" lIns="0" bIns="0" rIns="0">
            <a:spAutoFit/>
          </a:bodyPr>
          <a:lstStyle/>
          <a:p>
            <a:pPr algn="just">
              <a:lnSpc>
                <a:spcPts val="4199"/>
              </a:lnSpc>
            </a:pPr>
            <a:r>
              <a:rPr lang="en-US" sz="2999">
                <a:solidFill>
                  <a:srgbClr val="4B3825"/>
                </a:solidFill>
                <a:latin typeface="Merriweather"/>
                <a:ea typeface="Merriweather"/>
                <a:cs typeface="Merriweather"/>
                <a:sym typeface="Merriweather"/>
              </a:rPr>
              <a:t>     З кінця ХVIII століття забудова перейшла на лівий берег річки Харків, через яку було прокладено спочатку дерев’яний, а  потім і кам’яний міст. Цей район отримав назву Захарків.</a:t>
            </a:r>
          </a:p>
          <a:p>
            <a:pPr algn="just">
              <a:lnSpc>
                <a:spcPts val="4199"/>
              </a:lnSpc>
            </a:pPr>
            <a:r>
              <a:rPr lang="en-US" sz="2999">
                <a:solidFill>
                  <a:srgbClr val="4B3825"/>
                </a:solidFill>
                <a:latin typeface="Merriweather"/>
                <a:ea typeface="Merriweather"/>
                <a:cs typeface="Merriweather"/>
                <a:sym typeface="Merriweather"/>
              </a:rPr>
              <a:t>     Однією з перших будівель в цьому районі стала чоловіча гімназія, розташована на розі сучасного проспекту та Гімназійної набережної. Вона було зведена в 1845 році по проєкту архітектора Н. І. Ашиткова, який жив та творив у Харкові. Будівля виконана в стилі ампіру. Трохи далі вже починалися міські вали, які зараз перетворені на майдани.</a:t>
            </a:r>
          </a:p>
        </p:txBody>
      </p:sp>
      <p:sp>
        <p:nvSpPr>
          <p:cNvPr name="TextBox 13" id="13"/>
          <p:cNvSpPr txBox="true"/>
          <p:nvPr/>
        </p:nvSpPr>
        <p:spPr>
          <a:xfrm rot="0">
            <a:off x="12650889" y="7107717"/>
            <a:ext cx="4774809" cy="931538"/>
          </a:xfrm>
          <a:prstGeom prst="rect">
            <a:avLst/>
          </a:prstGeom>
        </p:spPr>
        <p:txBody>
          <a:bodyPr anchor="t" rtlCol="false" tIns="0" lIns="0" bIns="0" rIns="0">
            <a:spAutoFit/>
          </a:bodyPr>
          <a:lstStyle/>
          <a:p>
            <a:pPr algn="ctr">
              <a:lnSpc>
                <a:spcPts val="3780"/>
              </a:lnSpc>
              <a:spcBef>
                <a:spcPct val="0"/>
              </a:spcBef>
            </a:pPr>
            <a:r>
              <a:rPr lang="en-US" sz="2700">
                <a:solidFill>
                  <a:srgbClr val="4B3825"/>
                </a:solidFill>
                <a:latin typeface="Merriweather"/>
                <a:ea typeface="Merriweather"/>
                <a:cs typeface="Merriweather"/>
                <a:sym typeface="Merriweather"/>
              </a:rPr>
              <a:t>Чоловіча  гімназія, кінець ХІХ - початок ХХ ст.</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5111" r="0" b="-15111"/>
            </a:stretch>
          </a:blipFill>
        </p:spPr>
      </p:sp>
      <p:sp>
        <p:nvSpPr>
          <p:cNvPr name="Freeform 3" id="3"/>
          <p:cNvSpPr/>
          <p:nvPr/>
        </p:nvSpPr>
        <p:spPr>
          <a:xfrm flipH="false" flipV="false" rot="0">
            <a:off x="14904311" y="375447"/>
            <a:ext cx="2956589" cy="2972805"/>
          </a:xfrm>
          <a:custGeom>
            <a:avLst/>
            <a:gdLst/>
            <a:ahLst/>
            <a:cxnLst/>
            <a:rect r="r" b="b" t="t" l="l"/>
            <a:pathLst>
              <a:path h="2972805" w="2956589">
                <a:moveTo>
                  <a:pt x="0" y="0"/>
                </a:moveTo>
                <a:lnTo>
                  <a:pt x="2956589" y="0"/>
                </a:lnTo>
                <a:lnTo>
                  <a:pt x="2956589" y="2972804"/>
                </a:lnTo>
                <a:lnTo>
                  <a:pt x="0" y="297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22743" y="375447"/>
            <a:ext cx="2956589" cy="2972805"/>
          </a:xfrm>
          <a:custGeom>
            <a:avLst/>
            <a:gdLst/>
            <a:ahLst/>
            <a:cxnLst/>
            <a:rect r="r" b="b" t="t" l="l"/>
            <a:pathLst>
              <a:path h="2972805" w="2956589">
                <a:moveTo>
                  <a:pt x="2956589" y="0"/>
                </a:moveTo>
                <a:lnTo>
                  <a:pt x="0" y="0"/>
                </a:lnTo>
                <a:lnTo>
                  <a:pt x="0" y="2972804"/>
                </a:lnTo>
                <a:lnTo>
                  <a:pt x="2956589" y="2972804"/>
                </a:lnTo>
                <a:lnTo>
                  <a:pt x="295658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true" rot="0">
            <a:off x="14906489" y="6938377"/>
            <a:ext cx="2956589" cy="2972805"/>
          </a:xfrm>
          <a:custGeom>
            <a:avLst/>
            <a:gdLst/>
            <a:ahLst/>
            <a:cxnLst/>
            <a:rect r="r" b="b" t="t" l="l"/>
            <a:pathLst>
              <a:path h="2972805" w="2956589">
                <a:moveTo>
                  <a:pt x="0" y="2972804"/>
                </a:moveTo>
                <a:lnTo>
                  <a:pt x="2956590" y="2972804"/>
                </a:lnTo>
                <a:lnTo>
                  <a:pt x="2956590" y="0"/>
                </a:lnTo>
                <a:lnTo>
                  <a:pt x="0" y="0"/>
                </a:lnTo>
                <a:lnTo>
                  <a:pt x="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true" rot="0">
            <a:off x="424921" y="6938377"/>
            <a:ext cx="2956589" cy="2972805"/>
          </a:xfrm>
          <a:custGeom>
            <a:avLst/>
            <a:gdLst/>
            <a:ahLst/>
            <a:cxnLst/>
            <a:rect r="r" b="b" t="t" l="l"/>
            <a:pathLst>
              <a:path h="2972805" w="2956589">
                <a:moveTo>
                  <a:pt x="2956590" y="2972804"/>
                </a:moveTo>
                <a:lnTo>
                  <a:pt x="0" y="2972804"/>
                </a:lnTo>
                <a:lnTo>
                  <a:pt x="0" y="0"/>
                </a:lnTo>
                <a:lnTo>
                  <a:pt x="2956590" y="0"/>
                </a:lnTo>
                <a:lnTo>
                  <a:pt x="295659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3912251" y="9587764"/>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3912251" y="375447"/>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1098168">
            <a:off x="12558497" y="1512281"/>
            <a:ext cx="4270262" cy="2311279"/>
          </a:xfrm>
          <a:custGeom>
            <a:avLst/>
            <a:gdLst/>
            <a:ahLst/>
            <a:cxnLst/>
            <a:rect r="r" b="b" t="t" l="l"/>
            <a:pathLst>
              <a:path h="2311279" w="4270262">
                <a:moveTo>
                  <a:pt x="0" y="0"/>
                </a:moveTo>
                <a:lnTo>
                  <a:pt x="4270263" y="0"/>
                </a:lnTo>
                <a:lnTo>
                  <a:pt x="4270263" y="2311279"/>
                </a:lnTo>
                <a:lnTo>
                  <a:pt x="0" y="2311279"/>
                </a:lnTo>
                <a:lnTo>
                  <a:pt x="0" y="0"/>
                </a:lnTo>
                <a:close/>
              </a:path>
            </a:pathLst>
          </a:custGeom>
          <a:blipFill>
            <a:blip r:embed="rId7"/>
            <a:stretch>
              <a:fillRect l="0" t="0" r="0" b="0"/>
            </a:stretch>
          </a:blipFill>
        </p:spPr>
      </p:sp>
      <p:sp>
        <p:nvSpPr>
          <p:cNvPr name="TextBox 10" id="10"/>
          <p:cNvSpPr txBox="true"/>
          <p:nvPr/>
        </p:nvSpPr>
        <p:spPr>
          <a:xfrm rot="0">
            <a:off x="5638521" y="551077"/>
            <a:ext cx="7010958" cy="2797174"/>
          </a:xfrm>
          <a:prstGeom prst="rect">
            <a:avLst/>
          </a:prstGeom>
        </p:spPr>
        <p:txBody>
          <a:bodyPr anchor="t" rtlCol="false" tIns="0" lIns="0" bIns="0" rIns="0">
            <a:spAutoFit/>
          </a:bodyPr>
          <a:lstStyle/>
          <a:p>
            <a:pPr algn="ctr">
              <a:lnSpc>
                <a:spcPts val="11200"/>
              </a:lnSpc>
            </a:pPr>
            <a:r>
              <a:rPr lang="en-US" sz="8000">
                <a:solidFill>
                  <a:srgbClr val="5B3A19"/>
                </a:solidFill>
                <a:latin typeface="VeryBerry"/>
                <a:ea typeface="VeryBerry"/>
                <a:cs typeface="VeryBerry"/>
                <a:sym typeface="VeryBerry"/>
              </a:rPr>
              <a:t>Майдан Героїв Небесної Сотні</a:t>
            </a:r>
          </a:p>
        </p:txBody>
      </p:sp>
      <p:sp>
        <p:nvSpPr>
          <p:cNvPr name="TextBox 11" id="11"/>
          <p:cNvSpPr txBox="true"/>
          <p:nvPr/>
        </p:nvSpPr>
        <p:spPr>
          <a:xfrm rot="0">
            <a:off x="1260395" y="3300626"/>
            <a:ext cx="11741274" cy="6257926"/>
          </a:xfrm>
          <a:prstGeom prst="rect">
            <a:avLst/>
          </a:prstGeom>
        </p:spPr>
        <p:txBody>
          <a:bodyPr anchor="t" rtlCol="false" tIns="0" lIns="0" bIns="0" rIns="0">
            <a:spAutoFit/>
          </a:bodyPr>
          <a:lstStyle/>
          <a:p>
            <a:pPr algn="just">
              <a:lnSpc>
                <a:spcPts val="4199"/>
              </a:lnSpc>
            </a:pPr>
            <a:r>
              <a:rPr lang="en-US" sz="2999">
                <a:solidFill>
                  <a:srgbClr val="4B3825"/>
                </a:solidFill>
                <a:latin typeface="Merriweather"/>
                <a:ea typeface="Merriweather"/>
                <a:cs typeface="Merriweather"/>
                <a:sym typeface="Merriweather"/>
              </a:rPr>
              <a:t>     Сучасний майдан Героїв Небесної Сотні раніше мав різні назви. Так, саме на цьому місці раніше були оборонні вали міста. Коли місто розширялось - їх розрівняли та перетворили на майдани. Так утворився Михайлівський майдан. Він названий на честь однойменного храму на площі, названий на честь Архістратига Михайла.</a:t>
            </a:r>
          </a:p>
          <a:p>
            <a:pPr algn="just">
              <a:lnSpc>
                <a:spcPts val="4199"/>
              </a:lnSpc>
            </a:pPr>
            <a:r>
              <a:rPr lang="en-US" sz="2999">
                <a:solidFill>
                  <a:srgbClr val="4B3825"/>
                </a:solidFill>
                <a:latin typeface="Merriweather"/>
                <a:ea typeface="Merriweather"/>
                <a:cs typeface="Merriweather"/>
                <a:sym typeface="Merriweather"/>
              </a:rPr>
              <a:t>  На цьому майдані розташовується апеляційний суд Харківської області. Він був зведений у 1899-1902 роках за проєктом О. М. Бекетова та призначався для судових засідань, проте в різні часи тут облаштовувались військові штаби.</a:t>
            </a:r>
          </a:p>
        </p:txBody>
      </p:sp>
      <p:sp>
        <p:nvSpPr>
          <p:cNvPr name="Freeform 12" id="12"/>
          <p:cNvSpPr/>
          <p:nvPr/>
        </p:nvSpPr>
        <p:spPr>
          <a:xfrm flipH="false" flipV="false" rot="-930422">
            <a:off x="13255021" y="6441683"/>
            <a:ext cx="3575286" cy="2382034"/>
          </a:xfrm>
          <a:custGeom>
            <a:avLst/>
            <a:gdLst/>
            <a:ahLst/>
            <a:cxnLst/>
            <a:rect r="r" b="b" t="t" l="l"/>
            <a:pathLst>
              <a:path h="2382034" w="3575286">
                <a:moveTo>
                  <a:pt x="0" y="0"/>
                </a:moveTo>
                <a:lnTo>
                  <a:pt x="3575286" y="0"/>
                </a:lnTo>
                <a:lnTo>
                  <a:pt x="3575286" y="2382034"/>
                </a:lnTo>
                <a:lnTo>
                  <a:pt x="0" y="2382034"/>
                </a:lnTo>
                <a:lnTo>
                  <a:pt x="0" y="0"/>
                </a:lnTo>
                <a:close/>
              </a:path>
            </a:pathLst>
          </a:custGeom>
          <a:blipFill>
            <a:blip r:embed="rId8"/>
            <a:stretch>
              <a:fillRect l="0" t="0" r="0" b="0"/>
            </a:stretch>
          </a:blipFill>
        </p:spPr>
      </p:sp>
      <p:sp>
        <p:nvSpPr>
          <p:cNvPr name="Freeform 13" id="13"/>
          <p:cNvSpPr/>
          <p:nvPr/>
        </p:nvSpPr>
        <p:spPr>
          <a:xfrm flipH="false" flipV="false" rot="1594680">
            <a:off x="15113621" y="1548672"/>
            <a:ext cx="1366729" cy="956872"/>
          </a:xfrm>
          <a:custGeom>
            <a:avLst/>
            <a:gdLst/>
            <a:ahLst/>
            <a:cxnLst/>
            <a:rect r="r" b="b" t="t" l="l"/>
            <a:pathLst>
              <a:path h="956872" w="1366729">
                <a:moveTo>
                  <a:pt x="0" y="0"/>
                </a:moveTo>
                <a:lnTo>
                  <a:pt x="1366729" y="0"/>
                </a:lnTo>
                <a:lnTo>
                  <a:pt x="1366729" y="956872"/>
                </a:lnTo>
                <a:lnTo>
                  <a:pt x="0" y="956872"/>
                </a:lnTo>
                <a:lnTo>
                  <a:pt x="0" y="0"/>
                </a:lnTo>
                <a:close/>
              </a:path>
            </a:pathLst>
          </a:custGeom>
          <a:blipFill>
            <a:blip r:embed="rId9"/>
            <a:stretch>
              <a:fillRect l="0" t="0" r="0" b="0"/>
            </a:stretch>
          </a:blipFill>
        </p:spPr>
      </p:sp>
      <p:sp>
        <p:nvSpPr>
          <p:cNvPr name="Freeform 14" id="14"/>
          <p:cNvSpPr/>
          <p:nvPr/>
        </p:nvSpPr>
        <p:spPr>
          <a:xfrm flipH="false" flipV="false" rot="-3703301">
            <a:off x="13965363" y="6325793"/>
            <a:ext cx="1366729" cy="956872"/>
          </a:xfrm>
          <a:custGeom>
            <a:avLst/>
            <a:gdLst/>
            <a:ahLst/>
            <a:cxnLst/>
            <a:rect r="r" b="b" t="t" l="l"/>
            <a:pathLst>
              <a:path h="956872" w="1366729">
                <a:moveTo>
                  <a:pt x="0" y="0"/>
                </a:moveTo>
                <a:lnTo>
                  <a:pt x="1366730" y="0"/>
                </a:lnTo>
                <a:lnTo>
                  <a:pt x="1366730" y="956872"/>
                </a:lnTo>
                <a:lnTo>
                  <a:pt x="0" y="956872"/>
                </a:lnTo>
                <a:lnTo>
                  <a:pt x="0" y="0"/>
                </a:lnTo>
                <a:close/>
              </a:path>
            </a:pathLst>
          </a:custGeom>
          <a:blipFill>
            <a:blip r:embed="rId9"/>
            <a:stretch>
              <a:fillRect l="0" t="0" r="0" b="0"/>
            </a:stretch>
          </a:blipFill>
        </p:spPr>
      </p:sp>
      <p:sp>
        <p:nvSpPr>
          <p:cNvPr name="TextBox 15" id="15"/>
          <p:cNvSpPr txBox="true"/>
          <p:nvPr/>
        </p:nvSpPr>
        <p:spPr>
          <a:xfrm rot="0">
            <a:off x="13116321" y="4297217"/>
            <a:ext cx="5069112" cy="1884038"/>
          </a:xfrm>
          <a:prstGeom prst="rect">
            <a:avLst/>
          </a:prstGeom>
        </p:spPr>
        <p:txBody>
          <a:bodyPr anchor="t" rtlCol="false" tIns="0" lIns="0" bIns="0" rIns="0">
            <a:spAutoFit/>
          </a:bodyPr>
          <a:lstStyle/>
          <a:p>
            <a:pPr algn="l">
              <a:lnSpc>
                <a:spcPts val="3780"/>
              </a:lnSpc>
            </a:pPr>
            <a:r>
              <a:rPr lang="en-US" sz="2700">
                <a:solidFill>
                  <a:srgbClr val="4B3825"/>
                </a:solidFill>
                <a:latin typeface="Merriweather"/>
                <a:ea typeface="Merriweather"/>
                <a:cs typeface="Merriweather"/>
                <a:sym typeface="Merriweather"/>
              </a:rPr>
              <a:t>Апеляційний суд Харківської області (вгорі)</a:t>
            </a:r>
          </a:p>
          <a:p>
            <a:pPr algn="l">
              <a:lnSpc>
                <a:spcPts val="3780"/>
              </a:lnSpc>
              <a:spcBef>
                <a:spcPct val="0"/>
              </a:spcBef>
            </a:pPr>
            <a:r>
              <a:rPr lang="en-US" sz="2700">
                <a:solidFill>
                  <a:srgbClr val="4B3825"/>
                </a:solidFill>
                <a:latin typeface="Merriweather"/>
                <a:ea typeface="Merriweather"/>
                <a:cs typeface="Merriweather"/>
                <a:sym typeface="Merriweather"/>
              </a:rPr>
              <a:t>Майдан Героїв Небесної Сотні (внизу)</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5111" r="0" b="-15111"/>
            </a:stretch>
          </a:blipFill>
        </p:spPr>
      </p:sp>
      <p:sp>
        <p:nvSpPr>
          <p:cNvPr name="Freeform 3" id="3"/>
          <p:cNvSpPr/>
          <p:nvPr/>
        </p:nvSpPr>
        <p:spPr>
          <a:xfrm flipH="false" flipV="false" rot="0">
            <a:off x="14904311" y="375447"/>
            <a:ext cx="2956589" cy="2972805"/>
          </a:xfrm>
          <a:custGeom>
            <a:avLst/>
            <a:gdLst/>
            <a:ahLst/>
            <a:cxnLst/>
            <a:rect r="r" b="b" t="t" l="l"/>
            <a:pathLst>
              <a:path h="2972805" w="2956589">
                <a:moveTo>
                  <a:pt x="0" y="0"/>
                </a:moveTo>
                <a:lnTo>
                  <a:pt x="2956589" y="0"/>
                </a:lnTo>
                <a:lnTo>
                  <a:pt x="2956589" y="2972804"/>
                </a:lnTo>
                <a:lnTo>
                  <a:pt x="0" y="297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22743" y="375447"/>
            <a:ext cx="2956589" cy="2972805"/>
          </a:xfrm>
          <a:custGeom>
            <a:avLst/>
            <a:gdLst/>
            <a:ahLst/>
            <a:cxnLst/>
            <a:rect r="r" b="b" t="t" l="l"/>
            <a:pathLst>
              <a:path h="2972805" w="2956589">
                <a:moveTo>
                  <a:pt x="2956589" y="0"/>
                </a:moveTo>
                <a:lnTo>
                  <a:pt x="0" y="0"/>
                </a:lnTo>
                <a:lnTo>
                  <a:pt x="0" y="2972804"/>
                </a:lnTo>
                <a:lnTo>
                  <a:pt x="2956589" y="2972804"/>
                </a:lnTo>
                <a:lnTo>
                  <a:pt x="295658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true" rot="0">
            <a:off x="14906489" y="6938377"/>
            <a:ext cx="2956589" cy="2972805"/>
          </a:xfrm>
          <a:custGeom>
            <a:avLst/>
            <a:gdLst/>
            <a:ahLst/>
            <a:cxnLst/>
            <a:rect r="r" b="b" t="t" l="l"/>
            <a:pathLst>
              <a:path h="2972805" w="2956589">
                <a:moveTo>
                  <a:pt x="0" y="2972804"/>
                </a:moveTo>
                <a:lnTo>
                  <a:pt x="2956590" y="2972804"/>
                </a:lnTo>
                <a:lnTo>
                  <a:pt x="2956590" y="0"/>
                </a:lnTo>
                <a:lnTo>
                  <a:pt x="0" y="0"/>
                </a:lnTo>
                <a:lnTo>
                  <a:pt x="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true" rot="0">
            <a:off x="424921" y="6938377"/>
            <a:ext cx="2956589" cy="2972805"/>
          </a:xfrm>
          <a:custGeom>
            <a:avLst/>
            <a:gdLst/>
            <a:ahLst/>
            <a:cxnLst/>
            <a:rect r="r" b="b" t="t" l="l"/>
            <a:pathLst>
              <a:path h="2972805" w="2956589">
                <a:moveTo>
                  <a:pt x="2956590" y="2972804"/>
                </a:moveTo>
                <a:lnTo>
                  <a:pt x="0" y="2972804"/>
                </a:lnTo>
                <a:lnTo>
                  <a:pt x="0" y="0"/>
                </a:lnTo>
                <a:lnTo>
                  <a:pt x="2956590" y="0"/>
                </a:lnTo>
                <a:lnTo>
                  <a:pt x="295659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3912251" y="9587764"/>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3912251" y="375447"/>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5636342" y="536939"/>
            <a:ext cx="7010958" cy="2797174"/>
          </a:xfrm>
          <a:prstGeom prst="rect">
            <a:avLst/>
          </a:prstGeom>
        </p:spPr>
        <p:txBody>
          <a:bodyPr anchor="t" rtlCol="false" tIns="0" lIns="0" bIns="0" rIns="0">
            <a:spAutoFit/>
          </a:bodyPr>
          <a:lstStyle/>
          <a:p>
            <a:pPr algn="ctr">
              <a:lnSpc>
                <a:spcPts val="11200"/>
              </a:lnSpc>
            </a:pPr>
            <a:r>
              <a:rPr lang="en-US" sz="8000">
                <a:solidFill>
                  <a:srgbClr val="5B3A19"/>
                </a:solidFill>
                <a:latin typeface="VeryBerry"/>
                <a:ea typeface="VeryBerry"/>
                <a:cs typeface="VeryBerry"/>
                <a:sym typeface="VeryBerry"/>
              </a:rPr>
              <a:t>Героїв Харкова - Військова</a:t>
            </a:r>
          </a:p>
        </p:txBody>
      </p:sp>
      <p:sp>
        <p:nvSpPr>
          <p:cNvPr name="TextBox 10" id="10"/>
          <p:cNvSpPr txBox="true"/>
          <p:nvPr/>
        </p:nvSpPr>
        <p:spPr>
          <a:xfrm rot="0">
            <a:off x="1901037" y="3000375"/>
            <a:ext cx="11696549" cy="6781800"/>
          </a:xfrm>
          <a:prstGeom prst="rect">
            <a:avLst/>
          </a:prstGeom>
        </p:spPr>
        <p:txBody>
          <a:bodyPr anchor="t" rtlCol="false" tIns="0" lIns="0" bIns="0" rIns="0">
            <a:spAutoFit/>
          </a:bodyPr>
          <a:lstStyle/>
          <a:p>
            <a:pPr algn="just">
              <a:lnSpc>
                <a:spcPts val="4199"/>
              </a:lnSpc>
            </a:pPr>
            <a:r>
              <a:rPr lang="en-US" sz="2999">
                <a:solidFill>
                  <a:srgbClr val="4B3825"/>
                </a:solidFill>
                <a:latin typeface="Merriweather"/>
                <a:ea typeface="Merriweather"/>
                <a:cs typeface="Merriweather"/>
                <a:sym typeface="Merriweather"/>
              </a:rPr>
              <a:t>     Далі перехрестя Героїв Харкова з Військовою. Зі сторони Військової можна побачити закинуту будівлю з червоної цегли. Це військова частина № 83378, що в радянські часи займалася засобами зв’язку. Вона побудована наприкінці ХІХ століття, як казарма для військових. Саме тому в 1903 році вулицю перейменували на Військову. Під такою назвою вона лишається і досі.</a:t>
            </a:r>
          </a:p>
          <a:p>
            <a:pPr algn="just">
              <a:lnSpc>
                <a:spcPts val="4199"/>
              </a:lnSpc>
            </a:pPr>
            <a:r>
              <a:rPr lang="en-US" sz="2999">
                <a:solidFill>
                  <a:srgbClr val="4B3825"/>
                </a:solidFill>
                <a:latin typeface="Merriweather"/>
                <a:ea typeface="Merriweather"/>
                <a:cs typeface="Merriweather"/>
                <a:sym typeface="Merriweather"/>
              </a:rPr>
              <a:t>    Навпроти знаходиться корпус ХНУ ім. Каразіна, що раніше був інститутом державного управління при Президенті. Зведений в (1979 році як будинок політичної освіти). В 2022 році будівлю було частково зруйновано ракетним ударом.</a:t>
            </a:r>
          </a:p>
        </p:txBody>
      </p:sp>
      <p:sp>
        <p:nvSpPr>
          <p:cNvPr name="Freeform 11" id="11"/>
          <p:cNvSpPr/>
          <p:nvPr/>
        </p:nvSpPr>
        <p:spPr>
          <a:xfrm flipH="false" flipV="false" rot="-956936">
            <a:off x="3092513" y="416342"/>
            <a:ext cx="2683786" cy="2422117"/>
          </a:xfrm>
          <a:custGeom>
            <a:avLst/>
            <a:gdLst/>
            <a:ahLst/>
            <a:cxnLst/>
            <a:rect r="r" b="b" t="t" l="l"/>
            <a:pathLst>
              <a:path h="2422117" w="2683786">
                <a:moveTo>
                  <a:pt x="0" y="0"/>
                </a:moveTo>
                <a:lnTo>
                  <a:pt x="2683786" y="0"/>
                </a:lnTo>
                <a:lnTo>
                  <a:pt x="2683786" y="2422118"/>
                </a:lnTo>
                <a:lnTo>
                  <a:pt x="0" y="2422118"/>
                </a:lnTo>
                <a:lnTo>
                  <a:pt x="0" y="0"/>
                </a:lnTo>
                <a:close/>
              </a:path>
            </a:pathLst>
          </a:custGeom>
          <a:blipFill>
            <a:blip r:embed="rId7"/>
            <a:stretch>
              <a:fillRect l="0" t="0" r="0" b="0"/>
            </a:stretch>
          </a:blipFill>
        </p:spPr>
      </p:sp>
      <p:sp>
        <p:nvSpPr>
          <p:cNvPr name="Freeform 12" id="12"/>
          <p:cNvSpPr/>
          <p:nvPr/>
        </p:nvSpPr>
        <p:spPr>
          <a:xfrm flipH="false" flipV="false" rot="522879">
            <a:off x="13857056" y="2674098"/>
            <a:ext cx="3581422" cy="2072748"/>
          </a:xfrm>
          <a:custGeom>
            <a:avLst/>
            <a:gdLst/>
            <a:ahLst/>
            <a:cxnLst/>
            <a:rect r="r" b="b" t="t" l="l"/>
            <a:pathLst>
              <a:path h="2072748" w="3581422">
                <a:moveTo>
                  <a:pt x="0" y="0"/>
                </a:moveTo>
                <a:lnTo>
                  <a:pt x="3581422" y="0"/>
                </a:lnTo>
                <a:lnTo>
                  <a:pt x="3581422" y="2072748"/>
                </a:lnTo>
                <a:lnTo>
                  <a:pt x="0" y="2072748"/>
                </a:lnTo>
                <a:lnTo>
                  <a:pt x="0" y="0"/>
                </a:lnTo>
                <a:close/>
              </a:path>
            </a:pathLst>
          </a:custGeom>
          <a:blipFill>
            <a:blip r:embed="rId8"/>
            <a:stretch>
              <a:fillRect l="0" t="0" r="0" b="0"/>
            </a:stretch>
          </a:blipFill>
        </p:spPr>
      </p:sp>
      <p:sp>
        <p:nvSpPr>
          <p:cNvPr name="Freeform 13" id="13"/>
          <p:cNvSpPr/>
          <p:nvPr/>
        </p:nvSpPr>
        <p:spPr>
          <a:xfrm flipH="false" flipV="false" rot="0">
            <a:off x="14584725" y="2382785"/>
            <a:ext cx="1366729" cy="956872"/>
          </a:xfrm>
          <a:custGeom>
            <a:avLst/>
            <a:gdLst/>
            <a:ahLst/>
            <a:cxnLst/>
            <a:rect r="r" b="b" t="t" l="l"/>
            <a:pathLst>
              <a:path h="956872" w="1366729">
                <a:moveTo>
                  <a:pt x="0" y="0"/>
                </a:moveTo>
                <a:lnTo>
                  <a:pt x="1366729" y="0"/>
                </a:lnTo>
                <a:lnTo>
                  <a:pt x="1366729" y="956872"/>
                </a:lnTo>
                <a:lnTo>
                  <a:pt x="0" y="956872"/>
                </a:lnTo>
                <a:lnTo>
                  <a:pt x="0" y="0"/>
                </a:lnTo>
                <a:close/>
              </a:path>
            </a:pathLst>
          </a:custGeom>
          <a:blipFill>
            <a:blip r:embed="rId9"/>
            <a:stretch>
              <a:fillRect l="0" t="0" r="0" b="0"/>
            </a:stretch>
          </a:blipFill>
        </p:spPr>
      </p:sp>
      <p:sp>
        <p:nvSpPr>
          <p:cNvPr name="Freeform 14" id="14"/>
          <p:cNvSpPr/>
          <p:nvPr/>
        </p:nvSpPr>
        <p:spPr>
          <a:xfrm flipH="false" flipV="false" rot="-3934020">
            <a:off x="3228887" y="328904"/>
            <a:ext cx="1366729" cy="956872"/>
          </a:xfrm>
          <a:custGeom>
            <a:avLst/>
            <a:gdLst/>
            <a:ahLst/>
            <a:cxnLst/>
            <a:rect r="r" b="b" t="t" l="l"/>
            <a:pathLst>
              <a:path h="956872" w="1366729">
                <a:moveTo>
                  <a:pt x="0" y="0"/>
                </a:moveTo>
                <a:lnTo>
                  <a:pt x="1366729" y="0"/>
                </a:lnTo>
                <a:lnTo>
                  <a:pt x="1366729" y="956872"/>
                </a:lnTo>
                <a:lnTo>
                  <a:pt x="0" y="956872"/>
                </a:lnTo>
                <a:lnTo>
                  <a:pt x="0" y="0"/>
                </a:lnTo>
                <a:close/>
              </a:path>
            </a:pathLst>
          </a:custGeom>
          <a:blipFill>
            <a:blip r:embed="rId9"/>
            <a:stretch>
              <a:fillRect l="0" t="0" r="0" b="0"/>
            </a:stretch>
          </a:blipFill>
        </p:spPr>
      </p:sp>
      <p:sp>
        <p:nvSpPr>
          <p:cNvPr name="Freeform 15" id="15"/>
          <p:cNvSpPr/>
          <p:nvPr/>
        </p:nvSpPr>
        <p:spPr>
          <a:xfrm flipH="false" flipV="false" rot="-1224227">
            <a:off x="15177301" y="4254316"/>
            <a:ext cx="2725356" cy="2044017"/>
          </a:xfrm>
          <a:custGeom>
            <a:avLst/>
            <a:gdLst/>
            <a:ahLst/>
            <a:cxnLst/>
            <a:rect r="r" b="b" t="t" l="l"/>
            <a:pathLst>
              <a:path h="2044017" w="2725356">
                <a:moveTo>
                  <a:pt x="0" y="0"/>
                </a:moveTo>
                <a:lnTo>
                  <a:pt x="2725356" y="0"/>
                </a:lnTo>
                <a:lnTo>
                  <a:pt x="2725356" y="2044018"/>
                </a:lnTo>
                <a:lnTo>
                  <a:pt x="0" y="2044018"/>
                </a:lnTo>
                <a:lnTo>
                  <a:pt x="0" y="0"/>
                </a:lnTo>
                <a:close/>
              </a:path>
            </a:pathLst>
          </a:custGeom>
          <a:blipFill>
            <a:blip r:embed="rId10"/>
            <a:stretch>
              <a:fillRect l="0" t="0" r="0" b="0"/>
            </a:stretch>
          </a:blipFill>
        </p:spPr>
      </p:sp>
      <p:sp>
        <p:nvSpPr>
          <p:cNvPr name="TextBox 16" id="16"/>
          <p:cNvSpPr txBox="true"/>
          <p:nvPr/>
        </p:nvSpPr>
        <p:spPr>
          <a:xfrm rot="0">
            <a:off x="13364119" y="6569275"/>
            <a:ext cx="4567295" cy="1407788"/>
          </a:xfrm>
          <a:prstGeom prst="rect">
            <a:avLst/>
          </a:prstGeom>
        </p:spPr>
        <p:txBody>
          <a:bodyPr anchor="t" rtlCol="false" tIns="0" lIns="0" bIns="0" rIns="0">
            <a:spAutoFit/>
          </a:bodyPr>
          <a:lstStyle/>
          <a:p>
            <a:pPr algn="ctr">
              <a:lnSpc>
                <a:spcPts val="3780"/>
              </a:lnSpc>
              <a:spcBef>
                <a:spcPct val="0"/>
              </a:spcBef>
            </a:pPr>
            <a:r>
              <a:rPr lang="en-US" sz="2700">
                <a:solidFill>
                  <a:srgbClr val="4B3825"/>
                </a:solidFill>
                <a:latin typeface="Merriweather"/>
                <a:ea typeface="Merriweather"/>
                <a:cs typeface="Merriweather"/>
                <a:sym typeface="Merriweather"/>
              </a:rPr>
              <a:t>Інститут державного управління при Президенті</a:t>
            </a:r>
          </a:p>
        </p:txBody>
      </p:sp>
      <p:sp>
        <p:nvSpPr>
          <p:cNvPr name="TextBox 17" id="17"/>
          <p:cNvSpPr txBox="true"/>
          <p:nvPr/>
        </p:nvSpPr>
        <p:spPr>
          <a:xfrm rot="0">
            <a:off x="424921" y="1453433"/>
            <a:ext cx="3194002" cy="1407788"/>
          </a:xfrm>
          <a:prstGeom prst="rect">
            <a:avLst/>
          </a:prstGeom>
        </p:spPr>
        <p:txBody>
          <a:bodyPr anchor="t" rtlCol="false" tIns="0" lIns="0" bIns="0" rIns="0">
            <a:spAutoFit/>
          </a:bodyPr>
          <a:lstStyle/>
          <a:p>
            <a:pPr algn="ctr">
              <a:lnSpc>
                <a:spcPts val="3780"/>
              </a:lnSpc>
              <a:spcBef>
                <a:spcPct val="0"/>
              </a:spcBef>
            </a:pPr>
            <a:r>
              <a:rPr lang="en-US" sz="2700">
                <a:solidFill>
                  <a:srgbClr val="4B3825"/>
                </a:solidFill>
                <a:latin typeface="Merriweather"/>
                <a:ea typeface="Merriweather"/>
                <a:cs typeface="Merriweather"/>
                <a:sym typeface="Merriweather"/>
              </a:rPr>
              <a:t>Закинута військова частина</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5111" r="0" b="-15111"/>
            </a:stretch>
          </a:blipFill>
        </p:spPr>
      </p:sp>
      <p:sp>
        <p:nvSpPr>
          <p:cNvPr name="Freeform 3" id="3"/>
          <p:cNvSpPr/>
          <p:nvPr/>
        </p:nvSpPr>
        <p:spPr>
          <a:xfrm flipH="false" flipV="false" rot="0">
            <a:off x="14904311" y="375447"/>
            <a:ext cx="2956589" cy="2972805"/>
          </a:xfrm>
          <a:custGeom>
            <a:avLst/>
            <a:gdLst/>
            <a:ahLst/>
            <a:cxnLst/>
            <a:rect r="r" b="b" t="t" l="l"/>
            <a:pathLst>
              <a:path h="2972805" w="2956589">
                <a:moveTo>
                  <a:pt x="0" y="0"/>
                </a:moveTo>
                <a:lnTo>
                  <a:pt x="2956589" y="0"/>
                </a:lnTo>
                <a:lnTo>
                  <a:pt x="2956589" y="2972804"/>
                </a:lnTo>
                <a:lnTo>
                  <a:pt x="0" y="297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22743" y="375447"/>
            <a:ext cx="2956589" cy="2972805"/>
          </a:xfrm>
          <a:custGeom>
            <a:avLst/>
            <a:gdLst/>
            <a:ahLst/>
            <a:cxnLst/>
            <a:rect r="r" b="b" t="t" l="l"/>
            <a:pathLst>
              <a:path h="2972805" w="2956589">
                <a:moveTo>
                  <a:pt x="2956589" y="0"/>
                </a:moveTo>
                <a:lnTo>
                  <a:pt x="0" y="0"/>
                </a:lnTo>
                <a:lnTo>
                  <a:pt x="0" y="2972804"/>
                </a:lnTo>
                <a:lnTo>
                  <a:pt x="2956589" y="2972804"/>
                </a:lnTo>
                <a:lnTo>
                  <a:pt x="295658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true" rot="0">
            <a:off x="14906489" y="6938377"/>
            <a:ext cx="2956589" cy="2972805"/>
          </a:xfrm>
          <a:custGeom>
            <a:avLst/>
            <a:gdLst/>
            <a:ahLst/>
            <a:cxnLst/>
            <a:rect r="r" b="b" t="t" l="l"/>
            <a:pathLst>
              <a:path h="2972805" w="2956589">
                <a:moveTo>
                  <a:pt x="0" y="2972804"/>
                </a:moveTo>
                <a:lnTo>
                  <a:pt x="2956590" y="2972804"/>
                </a:lnTo>
                <a:lnTo>
                  <a:pt x="2956590" y="0"/>
                </a:lnTo>
                <a:lnTo>
                  <a:pt x="0" y="0"/>
                </a:lnTo>
                <a:lnTo>
                  <a:pt x="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true" rot="0">
            <a:off x="424921" y="6938377"/>
            <a:ext cx="2956589" cy="2972805"/>
          </a:xfrm>
          <a:custGeom>
            <a:avLst/>
            <a:gdLst/>
            <a:ahLst/>
            <a:cxnLst/>
            <a:rect r="r" b="b" t="t" l="l"/>
            <a:pathLst>
              <a:path h="2972805" w="2956589">
                <a:moveTo>
                  <a:pt x="2956590" y="2972804"/>
                </a:moveTo>
                <a:lnTo>
                  <a:pt x="0" y="2972804"/>
                </a:lnTo>
                <a:lnTo>
                  <a:pt x="0" y="0"/>
                </a:lnTo>
                <a:lnTo>
                  <a:pt x="2956590" y="0"/>
                </a:lnTo>
                <a:lnTo>
                  <a:pt x="295659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3912251" y="9587764"/>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3912251" y="375447"/>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639197" y="3124780"/>
            <a:ext cx="12347058" cy="6257925"/>
          </a:xfrm>
          <a:prstGeom prst="rect">
            <a:avLst/>
          </a:prstGeom>
        </p:spPr>
        <p:txBody>
          <a:bodyPr anchor="t" rtlCol="false" tIns="0" lIns="0" bIns="0" rIns="0">
            <a:spAutoFit/>
          </a:bodyPr>
          <a:lstStyle/>
          <a:p>
            <a:pPr algn="just">
              <a:lnSpc>
                <a:spcPts val="4199"/>
              </a:lnSpc>
            </a:pPr>
            <a:r>
              <a:rPr lang="en-US" sz="2999">
                <a:solidFill>
                  <a:srgbClr val="4B3825"/>
                </a:solidFill>
                <a:latin typeface="Merriweather"/>
                <a:ea typeface="Merriweather"/>
                <a:cs typeface="Merriweather"/>
                <a:sym typeface="Merriweather"/>
              </a:rPr>
              <a:t>     Далі знаходиться велике перехрестя - це майдан Захисників України. Він з’явився наприкінці ХVIII століття, та на ньому проводилися ярмарки, на яких продавали коней. Звідти і пішла перша назва площі - Кінна. Від цієї ярмарки пішла також назва і Кінного ринку, що розташовується одразу за площею.</a:t>
            </a:r>
          </a:p>
          <a:p>
            <a:pPr algn="just">
              <a:lnSpc>
                <a:spcPts val="4199"/>
              </a:lnSpc>
            </a:pPr>
            <a:r>
              <a:rPr lang="en-US" sz="2999">
                <a:solidFill>
                  <a:srgbClr val="4B3825"/>
                </a:solidFill>
                <a:latin typeface="Merriweather"/>
                <a:ea typeface="Merriweather"/>
                <a:cs typeface="Merriweather"/>
                <a:sym typeface="Merriweather"/>
              </a:rPr>
              <a:t>     В 1925 році цей майдан перейменували на площу Повстання, оскільки 20 років потому, в 1905 році на цьому майдані відбувались страйки та демонстрації робітників заводу Гельферіх-Саде та інших підприємств неподалік.</a:t>
            </a:r>
          </a:p>
          <a:p>
            <a:pPr algn="just">
              <a:lnSpc>
                <a:spcPts val="4199"/>
              </a:lnSpc>
            </a:pPr>
            <a:r>
              <a:rPr lang="en-US" sz="2999">
                <a:solidFill>
                  <a:srgbClr val="4B3825"/>
                </a:solidFill>
                <a:latin typeface="Merriweather"/>
                <a:ea typeface="Merriweather"/>
                <a:cs typeface="Merriweather"/>
                <a:sym typeface="Merriweather"/>
              </a:rPr>
              <a:t>    В 2016 році майдан перейменували на Захисників України, присвятивши назву всім оборонцям незалежності України.</a:t>
            </a:r>
          </a:p>
        </p:txBody>
      </p:sp>
      <p:sp>
        <p:nvSpPr>
          <p:cNvPr name="Freeform 10" id="10"/>
          <p:cNvSpPr/>
          <p:nvPr/>
        </p:nvSpPr>
        <p:spPr>
          <a:xfrm flipH="false" flipV="false" rot="924889">
            <a:off x="13532134" y="1420837"/>
            <a:ext cx="3232810" cy="2085553"/>
          </a:xfrm>
          <a:custGeom>
            <a:avLst/>
            <a:gdLst/>
            <a:ahLst/>
            <a:cxnLst/>
            <a:rect r="r" b="b" t="t" l="l"/>
            <a:pathLst>
              <a:path h="2085553" w="3232810">
                <a:moveTo>
                  <a:pt x="0" y="0"/>
                </a:moveTo>
                <a:lnTo>
                  <a:pt x="3232810" y="0"/>
                </a:lnTo>
                <a:lnTo>
                  <a:pt x="3232810" y="2085553"/>
                </a:lnTo>
                <a:lnTo>
                  <a:pt x="0" y="2085553"/>
                </a:lnTo>
                <a:lnTo>
                  <a:pt x="0" y="0"/>
                </a:lnTo>
                <a:close/>
              </a:path>
            </a:pathLst>
          </a:custGeom>
          <a:blipFill>
            <a:blip r:embed="rId7"/>
            <a:stretch>
              <a:fillRect l="0" t="0" r="0" b="-2500"/>
            </a:stretch>
          </a:blipFill>
        </p:spPr>
      </p:sp>
      <p:sp>
        <p:nvSpPr>
          <p:cNvPr name="Freeform 11" id="11"/>
          <p:cNvSpPr/>
          <p:nvPr/>
        </p:nvSpPr>
        <p:spPr>
          <a:xfrm flipH="false" flipV="false" rot="-1015211">
            <a:off x="14232485" y="6832650"/>
            <a:ext cx="3073815" cy="2149274"/>
          </a:xfrm>
          <a:custGeom>
            <a:avLst/>
            <a:gdLst/>
            <a:ahLst/>
            <a:cxnLst/>
            <a:rect r="r" b="b" t="t" l="l"/>
            <a:pathLst>
              <a:path h="2149274" w="3073815">
                <a:moveTo>
                  <a:pt x="0" y="0"/>
                </a:moveTo>
                <a:lnTo>
                  <a:pt x="3073815" y="0"/>
                </a:lnTo>
                <a:lnTo>
                  <a:pt x="3073815" y="2149274"/>
                </a:lnTo>
                <a:lnTo>
                  <a:pt x="0" y="2149274"/>
                </a:lnTo>
                <a:lnTo>
                  <a:pt x="0" y="0"/>
                </a:lnTo>
                <a:close/>
              </a:path>
            </a:pathLst>
          </a:custGeom>
          <a:blipFill>
            <a:blip r:embed="rId8"/>
            <a:stretch>
              <a:fillRect l="0" t="0" r="0" b="-4223"/>
            </a:stretch>
          </a:blipFill>
        </p:spPr>
      </p:sp>
      <p:sp>
        <p:nvSpPr>
          <p:cNvPr name="Freeform 12" id="12"/>
          <p:cNvSpPr/>
          <p:nvPr/>
        </p:nvSpPr>
        <p:spPr>
          <a:xfrm flipH="false" flipV="false" rot="0">
            <a:off x="14586200" y="1227744"/>
            <a:ext cx="1366729" cy="956872"/>
          </a:xfrm>
          <a:custGeom>
            <a:avLst/>
            <a:gdLst/>
            <a:ahLst/>
            <a:cxnLst/>
            <a:rect r="r" b="b" t="t" l="l"/>
            <a:pathLst>
              <a:path h="956872" w="1366729">
                <a:moveTo>
                  <a:pt x="0" y="0"/>
                </a:moveTo>
                <a:lnTo>
                  <a:pt x="1366729" y="0"/>
                </a:lnTo>
                <a:lnTo>
                  <a:pt x="1366729" y="956872"/>
                </a:lnTo>
                <a:lnTo>
                  <a:pt x="0" y="956872"/>
                </a:lnTo>
                <a:lnTo>
                  <a:pt x="0" y="0"/>
                </a:lnTo>
                <a:close/>
              </a:path>
            </a:pathLst>
          </a:custGeom>
          <a:blipFill>
            <a:blip r:embed="rId9"/>
            <a:stretch>
              <a:fillRect l="0" t="0" r="0" b="0"/>
            </a:stretch>
          </a:blipFill>
        </p:spPr>
      </p:sp>
      <p:sp>
        <p:nvSpPr>
          <p:cNvPr name="Freeform 13" id="13"/>
          <p:cNvSpPr/>
          <p:nvPr/>
        </p:nvSpPr>
        <p:spPr>
          <a:xfrm flipH="false" flipV="false" rot="-3996815">
            <a:off x="15086028" y="6611720"/>
            <a:ext cx="1366729" cy="956872"/>
          </a:xfrm>
          <a:custGeom>
            <a:avLst/>
            <a:gdLst/>
            <a:ahLst/>
            <a:cxnLst/>
            <a:rect r="r" b="b" t="t" l="l"/>
            <a:pathLst>
              <a:path h="956872" w="1366729">
                <a:moveTo>
                  <a:pt x="0" y="0"/>
                </a:moveTo>
                <a:lnTo>
                  <a:pt x="1366730" y="0"/>
                </a:lnTo>
                <a:lnTo>
                  <a:pt x="1366730" y="956872"/>
                </a:lnTo>
                <a:lnTo>
                  <a:pt x="0" y="956872"/>
                </a:lnTo>
                <a:lnTo>
                  <a:pt x="0" y="0"/>
                </a:lnTo>
                <a:close/>
              </a:path>
            </a:pathLst>
          </a:custGeom>
          <a:blipFill>
            <a:blip r:embed="rId9"/>
            <a:stretch>
              <a:fillRect l="0" t="0" r="0" b="0"/>
            </a:stretch>
          </a:blipFill>
        </p:spPr>
      </p:sp>
      <p:sp>
        <p:nvSpPr>
          <p:cNvPr name="TextBox 14" id="14"/>
          <p:cNvSpPr txBox="true"/>
          <p:nvPr/>
        </p:nvSpPr>
        <p:spPr>
          <a:xfrm rot="0">
            <a:off x="5434292" y="375230"/>
            <a:ext cx="7419417" cy="2797174"/>
          </a:xfrm>
          <a:prstGeom prst="rect">
            <a:avLst/>
          </a:prstGeom>
        </p:spPr>
        <p:txBody>
          <a:bodyPr anchor="t" rtlCol="false" tIns="0" lIns="0" bIns="0" rIns="0">
            <a:spAutoFit/>
          </a:bodyPr>
          <a:lstStyle/>
          <a:p>
            <a:pPr algn="ctr">
              <a:lnSpc>
                <a:spcPts val="11200"/>
              </a:lnSpc>
            </a:pPr>
            <a:r>
              <a:rPr lang="en-US" sz="8000">
                <a:solidFill>
                  <a:srgbClr val="5B3A19"/>
                </a:solidFill>
                <a:latin typeface="VeryBerry"/>
                <a:ea typeface="VeryBerry"/>
                <a:cs typeface="VeryBerry"/>
                <a:sym typeface="VeryBerry"/>
              </a:rPr>
              <a:t>Майдан Захисників України</a:t>
            </a:r>
          </a:p>
        </p:txBody>
      </p:sp>
      <p:sp>
        <p:nvSpPr>
          <p:cNvPr name="TextBox 15" id="15"/>
          <p:cNvSpPr txBox="true"/>
          <p:nvPr/>
        </p:nvSpPr>
        <p:spPr>
          <a:xfrm rot="0">
            <a:off x="14122408" y="4071582"/>
            <a:ext cx="4301745" cy="2360288"/>
          </a:xfrm>
          <a:prstGeom prst="rect">
            <a:avLst/>
          </a:prstGeom>
        </p:spPr>
        <p:txBody>
          <a:bodyPr anchor="t" rtlCol="false" tIns="0" lIns="0" bIns="0" rIns="0">
            <a:spAutoFit/>
          </a:bodyPr>
          <a:lstStyle/>
          <a:p>
            <a:pPr algn="l">
              <a:lnSpc>
                <a:spcPts val="3780"/>
              </a:lnSpc>
            </a:pPr>
            <a:r>
              <a:rPr lang="en-US" sz="2700">
                <a:solidFill>
                  <a:srgbClr val="4B3825"/>
                </a:solidFill>
                <a:latin typeface="Merriweather"/>
                <a:ea typeface="Merriweather"/>
                <a:cs typeface="Merriweather"/>
                <a:sym typeface="Merriweather"/>
              </a:rPr>
              <a:t>Вид на центр міста з Кінної площі, початок ХХ ст. (вгорі)</a:t>
            </a:r>
          </a:p>
          <a:p>
            <a:pPr algn="l">
              <a:lnSpc>
                <a:spcPts val="3780"/>
              </a:lnSpc>
              <a:spcBef>
                <a:spcPct val="0"/>
              </a:spcBef>
            </a:pPr>
            <a:r>
              <a:rPr lang="en-US" sz="2700">
                <a:solidFill>
                  <a:srgbClr val="4B3825"/>
                </a:solidFill>
                <a:latin typeface="Merriweather"/>
                <a:ea typeface="Merriweather"/>
                <a:cs typeface="Merriweather"/>
                <a:sym typeface="Merriweather"/>
              </a:rPr>
              <a:t>Кінна площа, 1900 рік (внизу)</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5111" r="0" b="-15111"/>
            </a:stretch>
          </a:blipFill>
        </p:spPr>
      </p:sp>
      <p:sp>
        <p:nvSpPr>
          <p:cNvPr name="Freeform 3" id="3"/>
          <p:cNvSpPr/>
          <p:nvPr/>
        </p:nvSpPr>
        <p:spPr>
          <a:xfrm flipH="false" flipV="false" rot="0">
            <a:off x="14904311" y="375447"/>
            <a:ext cx="2956589" cy="2972805"/>
          </a:xfrm>
          <a:custGeom>
            <a:avLst/>
            <a:gdLst/>
            <a:ahLst/>
            <a:cxnLst/>
            <a:rect r="r" b="b" t="t" l="l"/>
            <a:pathLst>
              <a:path h="2972805" w="2956589">
                <a:moveTo>
                  <a:pt x="0" y="0"/>
                </a:moveTo>
                <a:lnTo>
                  <a:pt x="2956589" y="0"/>
                </a:lnTo>
                <a:lnTo>
                  <a:pt x="2956589" y="2972804"/>
                </a:lnTo>
                <a:lnTo>
                  <a:pt x="0" y="297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22743" y="375447"/>
            <a:ext cx="2956589" cy="2972805"/>
          </a:xfrm>
          <a:custGeom>
            <a:avLst/>
            <a:gdLst/>
            <a:ahLst/>
            <a:cxnLst/>
            <a:rect r="r" b="b" t="t" l="l"/>
            <a:pathLst>
              <a:path h="2972805" w="2956589">
                <a:moveTo>
                  <a:pt x="2956589" y="0"/>
                </a:moveTo>
                <a:lnTo>
                  <a:pt x="0" y="0"/>
                </a:lnTo>
                <a:lnTo>
                  <a:pt x="0" y="2972804"/>
                </a:lnTo>
                <a:lnTo>
                  <a:pt x="2956589" y="2972804"/>
                </a:lnTo>
                <a:lnTo>
                  <a:pt x="295658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true" rot="0">
            <a:off x="14906489" y="6938377"/>
            <a:ext cx="2956589" cy="2972805"/>
          </a:xfrm>
          <a:custGeom>
            <a:avLst/>
            <a:gdLst/>
            <a:ahLst/>
            <a:cxnLst/>
            <a:rect r="r" b="b" t="t" l="l"/>
            <a:pathLst>
              <a:path h="2972805" w="2956589">
                <a:moveTo>
                  <a:pt x="0" y="2972804"/>
                </a:moveTo>
                <a:lnTo>
                  <a:pt x="2956590" y="2972804"/>
                </a:lnTo>
                <a:lnTo>
                  <a:pt x="2956590" y="0"/>
                </a:lnTo>
                <a:lnTo>
                  <a:pt x="0" y="0"/>
                </a:lnTo>
                <a:lnTo>
                  <a:pt x="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true" rot="0">
            <a:off x="424921" y="6938377"/>
            <a:ext cx="2956589" cy="2972805"/>
          </a:xfrm>
          <a:custGeom>
            <a:avLst/>
            <a:gdLst/>
            <a:ahLst/>
            <a:cxnLst/>
            <a:rect r="r" b="b" t="t" l="l"/>
            <a:pathLst>
              <a:path h="2972805" w="2956589">
                <a:moveTo>
                  <a:pt x="2956590" y="2972804"/>
                </a:moveTo>
                <a:lnTo>
                  <a:pt x="0" y="2972804"/>
                </a:lnTo>
                <a:lnTo>
                  <a:pt x="0" y="0"/>
                </a:lnTo>
                <a:lnTo>
                  <a:pt x="2956590" y="0"/>
                </a:lnTo>
                <a:lnTo>
                  <a:pt x="295659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3912251" y="9587764"/>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3912251" y="375447"/>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661166" y="1814224"/>
            <a:ext cx="12090937" cy="7305675"/>
          </a:xfrm>
          <a:prstGeom prst="rect">
            <a:avLst/>
          </a:prstGeom>
        </p:spPr>
        <p:txBody>
          <a:bodyPr anchor="t" rtlCol="false" tIns="0" lIns="0" bIns="0" rIns="0">
            <a:spAutoFit/>
          </a:bodyPr>
          <a:lstStyle/>
          <a:p>
            <a:pPr algn="just">
              <a:lnSpc>
                <a:spcPts val="4199"/>
              </a:lnSpc>
            </a:pPr>
            <a:r>
              <a:rPr lang="en-US" sz="2999">
                <a:solidFill>
                  <a:srgbClr val="4B3825"/>
                </a:solidFill>
                <a:latin typeface="Merriweather"/>
                <a:ea typeface="Merriweather"/>
                <a:cs typeface="Merriweather"/>
                <a:sym typeface="Merriweather"/>
              </a:rPr>
              <a:t> Далі розташовується Національнальна академія Національної гвардії України (НАНГУ). Вона була створена в 1931 році як школа прикордонної охорони та внутрішніх військ №2. Розташовувалася в іншому районі міста. В 1937 році заклад перетворили на Харківське училище внутрішніх військ. В 1959 році даний заклад було переведено на тодішню площу Повстання, де він розташований і посьогодні.</a:t>
            </a:r>
          </a:p>
          <a:p>
            <a:pPr algn="just">
              <a:lnSpc>
                <a:spcPts val="4199"/>
              </a:lnSpc>
            </a:pPr>
            <a:r>
              <a:rPr lang="en-US" sz="2999">
                <a:solidFill>
                  <a:srgbClr val="4B3825"/>
                </a:solidFill>
                <a:latin typeface="Merriweather"/>
                <a:ea typeface="Merriweather"/>
                <a:cs typeface="Merriweather"/>
                <a:sym typeface="Merriweather"/>
              </a:rPr>
              <a:t>     Після встановлення незалежності, в 1992 році внутрішні війська змінила Національна гвардія. Проте в 2000 році внутрішні війська повернули. З 1995 року училище було перетворене на інститут, а з 2006 - на академію. В 2014 році внутрішні війська знову реорганізовано в Національну гвардію, і академія отримала сучасну назву.</a:t>
            </a:r>
          </a:p>
        </p:txBody>
      </p:sp>
      <p:sp>
        <p:nvSpPr>
          <p:cNvPr name="Freeform 10" id="10"/>
          <p:cNvSpPr/>
          <p:nvPr/>
        </p:nvSpPr>
        <p:spPr>
          <a:xfrm flipH="false" flipV="false" rot="0">
            <a:off x="14375749" y="1151525"/>
            <a:ext cx="2196727" cy="2196727"/>
          </a:xfrm>
          <a:custGeom>
            <a:avLst/>
            <a:gdLst/>
            <a:ahLst/>
            <a:cxnLst/>
            <a:rect r="r" b="b" t="t" l="l"/>
            <a:pathLst>
              <a:path h="2196727" w="2196727">
                <a:moveTo>
                  <a:pt x="0" y="0"/>
                </a:moveTo>
                <a:lnTo>
                  <a:pt x="2196726" y="0"/>
                </a:lnTo>
                <a:lnTo>
                  <a:pt x="2196726" y="2196726"/>
                </a:lnTo>
                <a:lnTo>
                  <a:pt x="0" y="2196726"/>
                </a:lnTo>
                <a:lnTo>
                  <a:pt x="0" y="0"/>
                </a:lnTo>
                <a:close/>
              </a:path>
            </a:pathLst>
          </a:custGeom>
          <a:blipFill>
            <a:blip r:embed="rId7"/>
            <a:stretch>
              <a:fillRect l="0" t="0" r="0" b="0"/>
            </a:stretch>
          </a:blipFill>
        </p:spPr>
      </p:sp>
      <p:sp>
        <p:nvSpPr>
          <p:cNvPr name="Freeform 11" id="11"/>
          <p:cNvSpPr/>
          <p:nvPr/>
        </p:nvSpPr>
        <p:spPr>
          <a:xfrm flipH="false" flipV="false" rot="1007773">
            <a:off x="14016483" y="4113074"/>
            <a:ext cx="3580037" cy="2358349"/>
          </a:xfrm>
          <a:custGeom>
            <a:avLst/>
            <a:gdLst/>
            <a:ahLst/>
            <a:cxnLst/>
            <a:rect r="r" b="b" t="t" l="l"/>
            <a:pathLst>
              <a:path h="2358349" w="3580037">
                <a:moveTo>
                  <a:pt x="0" y="0"/>
                </a:moveTo>
                <a:lnTo>
                  <a:pt x="3580037" y="0"/>
                </a:lnTo>
                <a:lnTo>
                  <a:pt x="3580037" y="2358349"/>
                </a:lnTo>
                <a:lnTo>
                  <a:pt x="0" y="2358349"/>
                </a:lnTo>
                <a:lnTo>
                  <a:pt x="0" y="0"/>
                </a:lnTo>
                <a:close/>
              </a:path>
            </a:pathLst>
          </a:custGeom>
          <a:blipFill>
            <a:blip r:embed="rId8"/>
            <a:stretch>
              <a:fillRect l="0" t="0" r="0" b="0"/>
            </a:stretch>
          </a:blipFill>
        </p:spPr>
      </p:sp>
      <p:sp>
        <p:nvSpPr>
          <p:cNvPr name="Freeform 12" id="12"/>
          <p:cNvSpPr/>
          <p:nvPr/>
        </p:nvSpPr>
        <p:spPr>
          <a:xfrm flipH="false" flipV="false" rot="-1247963">
            <a:off x="15385619" y="3975147"/>
            <a:ext cx="1366729" cy="956872"/>
          </a:xfrm>
          <a:custGeom>
            <a:avLst/>
            <a:gdLst/>
            <a:ahLst/>
            <a:cxnLst/>
            <a:rect r="r" b="b" t="t" l="l"/>
            <a:pathLst>
              <a:path h="956872" w="1366729">
                <a:moveTo>
                  <a:pt x="0" y="0"/>
                </a:moveTo>
                <a:lnTo>
                  <a:pt x="1366730" y="0"/>
                </a:lnTo>
                <a:lnTo>
                  <a:pt x="1366730" y="956872"/>
                </a:lnTo>
                <a:lnTo>
                  <a:pt x="0" y="956872"/>
                </a:lnTo>
                <a:lnTo>
                  <a:pt x="0" y="0"/>
                </a:lnTo>
                <a:close/>
              </a:path>
            </a:pathLst>
          </a:custGeom>
          <a:blipFill>
            <a:blip r:embed="rId9"/>
            <a:stretch>
              <a:fillRect l="0" t="0" r="0" b="0"/>
            </a:stretch>
          </a:blipFill>
        </p:spPr>
      </p:sp>
      <p:sp>
        <p:nvSpPr>
          <p:cNvPr name="TextBox 13" id="13"/>
          <p:cNvSpPr txBox="true"/>
          <p:nvPr/>
        </p:nvSpPr>
        <p:spPr>
          <a:xfrm rot="0">
            <a:off x="5434292" y="536939"/>
            <a:ext cx="7419417" cy="1377949"/>
          </a:xfrm>
          <a:prstGeom prst="rect">
            <a:avLst/>
          </a:prstGeom>
        </p:spPr>
        <p:txBody>
          <a:bodyPr anchor="t" rtlCol="false" tIns="0" lIns="0" bIns="0" rIns="0">
            <a:spAutoFit/>
          </a:bodyPr>
          <a:lstStyle/>
          <a:p>
            <a:pPr algn="ctr">
              <a:lnSpc>
                <a:spcPts val="11200"/>
              </a:lnSpc>
            </a:pPr>
            <a:r>
              <a:rPr lang="en-US" sz="8000">
                <a:solidFill>
                  <a:srgbClr val="5B3A19"/>
                </a:solidFill>
                <a:latin typeface="VeryBerry"/>
                <a:ea typeface="VeryBerry"/>
                <a:cs typeface="VeryBerry"/>
                <a:sym typeface="VeryBerry"/>
              </a:rPr>
              <a:t>НАНГУ</a:t>
            </a:r>
          </a:p>
        </p:txBody>
      </p:sp>
      <p:sp>
        <p:nvSpPr>
          <p:cNvPr name="TextBox 14" id="14"/>
          <p:cNvSpPr txBox="true"/>
          <p:nvPr/>
        </p:nvSpPr>
        <p:spPr>
          <a:xfrm rot="0">
            <a:off x="13752104" y="6890752"/>
            <a:ext cx="3507196" cy="1884038"/>
          </a:xfrm>
          <a:prstGeom prst="rect">
            <a:avLst/>
          </a:prstGeom>
        </p:spPr>
        <p:txBody>
          <a:bodyPr anchor="t" rtlCol="false" tIns="0" lIns="0" bIns="0" rIns="0">
            <a:spAutoFit/>
          </a:bodyPr>
          <a:lstStyle/>
          <a:p>
            <a:pPr algn="ctr">
              <a:lnSpc>
                <a:spcPts val="3780"/>
              </a:lnSpc>
              <a:spcBef>
                <a:spcPct val="0"/>
              </a:spcBef>
            </a:pPr>
            <a:r>
              <a:rPr lang="en-US" sz="2700">
                <a:solidFill>
                  <a:srgbClr val="4B3825"/>
                </a:solidFill>
                <a:latin typeface="Merriweather"/>
                <a:ea typeface="Merriweather"/>
                <a:cs typeface="Merriweather"/>
                <a:sym typeface="Merriweather"/>
              </a:rPr>
              <a:t>Національна академія Національної гвардії України</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5111" r="0" b="-15111"/>
            </a:stretch>
          </a:blipFill>
        </p:spPr>
      </p:sp>
      <p:sp>
        <p:nvSpPr>
          <p:cNvPr name="Freeform 3" id="3"/>
          <p:cNvSpPr/>
          <p:nvPr/>
        </p:nvSpPr>
        <p:spPr>
          <a:xfrm flipH="false" flipV="false" rot="0">
            <a:off x="14904311" y="375447"/>
            <a:ext cx="2956589" cy="2972805"/>
          </a:xfrm>
          <a:custGeom>
            <a:avLst/>
            <a:gdLst/>
            <a:ahLst/>
            <a:cxnLst/>
            <a:rect r="r" b="b" t="t" l="l"/>
            <a:pathLst>
              <a:path h="2972805" w="2956589">
                <a:moveTo>
                  <a:pt x="0" y="0"/>
                </a:moveTo>
                <a:lnTo>
                  <a:pt x="2956589" y="0"/>
                </a:lnTo>
                <a:lnTo>
                  <a:pt x="2956589" y="2972804"/>
                </a:lnTo>
                <a:lnTo>
                  <a:pt x="0" y="297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22743" y="375447"/>
            <a:ext cx="2956589" cy="2972805"/>
          </a:xfrm>
          <a:custGeom>
            <a:avLst/>
            <a:gdLst/>
            <a:ahLst/>
            <a:cxnLst/>
            <a:rect r="r" b="b" t="t" l="l"/>
            <a:pathLst>
              <a:path h="2972805" w="2956589">
                <a:moveTo>
                  <a:pt x="2956589" y="0"/>
                </a:moveTo>
                <a:lnTo>
                  <a:pt x="0" y="0"/>
                </a:lnTo>
                <a:lnTo>
                  <a:pt x="0" y="2972804"/>
                </a:lnTo>
                <a:lnTo>
                  <a:pt x="2956589" y="2972804"/>
                </a:lnTo>
                <a:lnTo>
                  <a:pt x="295658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true" rot="0">
            <a:off x="14906489" y="6938377"/>
            <a:ext cx="2956589" cy="2972805"/>
          </a:xfrm>
          <a:custGeom>
            <a:avLst/>
            <a:gdLst/>
            <a:ahLst/>
            <a:cxnLst/>
            <a:rect r="r" b="b" t="t" l="l"/>
            <a:pathLst>
              <a:path h="2972805" w="2956589">
                <a:moveTo>
                  <a:pt x="0" y="2972804"/>
                </a:moveTo>
                <a:lnTo>
                  <a:pt x="2956590" y="2972804"/>
                </a:lnTo>
                <a:lnTo>
                  <a:pt x="2956590" y="0"/>
                </a:lnTo>
                <a:lnTo>
                  <a:pt x="0" y="0"/>
                </a:lnTo>
                <a:lnTo>
                  <a:pt x="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true" rot="0">
            <a:off x="424921" y="6938377"/>
            <a:ext cx="2956589" cy="2972805"/>
          </a:xfrm>
          <a:custGeom>
            <a:avLst/>
            <a:gdLst/>
            <a:ahLst/>
            <a:cxnLst/>
            <a:rect r="r" b="b" t="t" l="l"/>
            <a:pathLst>
              <a:path h="2972805" w="2956589">
                <a:moveTo>
                  <a:pt x="2956590" y="2972804"/>
                </a:moveTo>
                <a:lnTo>
                  <a:pt x="0" y="2972804"/>
                </a:lnTo>
                <a:lnTo>
                  <a:pt x="0" y="0"/>
                </a:lnTo>
                <a:lnTo>
                  <a:pt x="2956590" y="0"/>
                </a:lnTo>
                <a:lnTo>
                  <a:pt x="295659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3912251" y="9587764"/>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3912251" y="375447"/>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639197" y="3124780"/>
            <a:ext cx="12952183" cy="6257925"/>
          </a:xfrm>
          <a:prstGeom prst="rect">
            <a:avLst/>
          </a:prstGeom>
        </p:spPr>
        <p:txBody>
          <a:bodyPr anchor="t" rtlCol="false" tIns="0" lIns="0" bIns="0" rIns="0">
            <a:spAutoFit/>
          </a:bodyPr>
          <a:lstStyle/>
          <a:p>
            <a:pPr algn="just">
              <a:lnSpc>
                <a:spcPts val="4199"/>
              </a:lnSpc>
            </a:pPr>
            <a:r>
              <a:rPr lang="en-US" sz="2999">
                <a:solidFill>
                  <a:srgbClr val="4B3825"/>
                </a:solidFill>
                <a:latin typeface="Merriweather"/>
                <a:ea typeface="Merriweather"/>
                <a:cs typeface="Merriweather"/>
                <a:sym typeface="Merriweather"/>
              </a:rPr>
              <a:t>     Палац культури ХЕМЗ - найбільший заводський будинок культури на території колишнього СРСР. На його місці на початку ХХ століття було збудовано народний дім - місце, де звичайні люди могли взяти почитати книжку, послухати лекції, займатися в гуртках чи сходити на концерт. В 1931 році він згорів, а на його місці збудували новий районний театр, який в 1963 році передали Харківському електромеханічному заводу (ХЕМЗ). З того часу палац культури так і називають, як і сам завод.</a:t>
            </a:r>
          </a:p>
          <a:p>
            <a:pPr algn="just">
              <a:lnSpc>
                <a:spcPts val="4199"/>
              </a:lnSpc>
            </a:pPr>
            <a:r>
              <a:rPr lang="en-US" sz="2999">
                <a:solidFill>
                  <a:srgbClr val="4B3825"/>
                </a:solidFill>
                <a:latin typeface="Merriweather"/>
                <a:ea typeface="Merriweather"/>
                <a:cs typeface="Merriweather"/>
                <a:sym typeface="Merriweather"/>
              </a:rPr>
              <a:t>     Навпроти нього - універмаг “Харків”, який був збудований в 1968-1969 роках та на свій час був найбільшим у місті. Реконструйований в 2012 році.</a:t>
            </a:r>
          </a:p>
        </p:txBody>
      </p:sp>
      <p:sp>
        <p:nvSpPr>
          <p:cNvPr name="Freeform 10" id="10"/>
          <p:cNvSpPr/>
          <p:nvPr/>
        </p:nvSpPr>
        <p:spPr>
          <a:xfrm flipH="false" flipV="false" rot="1417402">
            <a:off x="13445264" y="1548197"/>
            <a:ext cx="3450962" cy="1861151"/>
          </a:xfrm>
          <a:custGeom>
            <a:avLst/>
            <a:gdLst/>
            <a:ahLst/>
            <a:cxnLst/>
            <a:rect r="r" b="b" t="t" l="l"/>
            <a:pathLst>
              <a:path h="1861151" w="3450962">
                <a:moveTo>
                  <a:pt x="0" y="0"/>
                </a:moveTo>
                <a:lnTo>
                  <a:pt x="3450961" y="0"/>
                </a:lnTo>
                <a:lnTo>
                  <a:pt x="3450961" y="1861151"/>
                </a:lnTo>
                <a:lnTo>
                  <a:pt x="0" y="1861151"/>
                </a:lnTo>
                <a:lnTo>
                  <a:pt x="0" y="0"/>
                </a:lnTo>
                <a:close/>
              </a:path>
            </a:pathLst>
          </a:custGeom>
          <a:blipFill>
            <a:blip r:embed="rId7"/>
            <a:stretch>
              <a:fillRect l="0" t="0" r="0" b="-2445"/>
            </a:stretch>
          </a:blipFill>
        </p:spPr>
      </p:sp>
      <p:sp>
        <p:nvSpPr>
          <p:cNvPr name="Freeform 11" id="11"/>
          <p:cNvSpPr/>
          <p:nvPr/>
        </p:nvSpPr>
        <p:spPr>
          <a:xfrm flipH="false" flipV="false" rot="-1236831">
            <a:off x="14988515" y="6820850"/>
            <a:ext cx="2792538" cy="2010221"/>
          </a:xfrm>
          <a:custGeom>
            <a:avLst/>
            <a:gdLst/>
            <a:ahLst/>
            <a:cxnLst/>
            <a:rect r="r" b="b" t="t" l="l"/>
            <a:pathLst>
              <a:path h="2010221" w="2792538">
                <a:moveTo>
                  <a:pt x="0" y="0"/>
                </a:moveTo>
                <a:lnTo>
                  <a:pt x="2792538" y="0"/>
                </a:lnTo>
                <a:lnTo>
                  <a:pt x="2792538" y="2010221"/>
                </a:lnTo>
                <a:lnTo>
                  <a:pt x="0" y="2010221"/>
                </a:lnTo>
                <a:lnTo>
                  <a:pt x="0" y="0"/>
                </a:lnTo>
                <a:close/>
              </a:path>
            </a:pathLst>
          </a:custGeom>
          <a:blipFill>
            <a:blip r:embed="rId8"/>
            <a:stretch>
              <a:fillRect l="0" t="0" r="0" b="-2907"/>
            </a:stretch>
          </a:blipFill>
        </p:spPr>
      </p:sp>
      <p:sp>
        <p:nvSpPr>
          <p:cNvPr name="Freeform 12" id="12"/>
          <p:cNvSpPr/>
          <p:nvPr/>
        </p:nvSpPr>
        <p:spPr>
          <a:xfrm flipH="false" flipV="false" rot="1980361">
            <a:off x="14616849" y="1226866"/>
            <a:ext cx="1366729" cy="956872"/>
          </a:xfrm>
          <a:custGeom>
            <a:avLst/>
            <a:gdLst/>
            <a:ahLst/>
            <a:cxnLst/>
            <a:rect r="r" b="b" t="t" l="l"/>
            <a:pathLst>
              <a:path h="956872" w="1366729">
                <a:moveTo>
                  <a:pt x="0" y="0"/>
                </a:moveTo>
                <a:lnTo>
                  <a:pt x="1366729" y="0"/>
                </a:lnTo>
                <a:lnTo>
                  <a:pt x="1366729" y="956872"/>
                </a:lnTo>
                <a:lnTo>
                  <a:pt x="0" y="956872"/>
                </a:lnTo>
                <a:lnTo>
                  <a:pt x="0" y="0"/>
                </a:lnTo>
                <a:close/>
              </a:path>
            </a:pathLst>
          </a:custGeom>
          <a:blipFill>
            <a:blip r:embed="rId9"/>
            <a:stretch>
              <a:fillRect l="0" t="0" r="0" b="0"/>
            </a:stretch>
          </a:blipFill>
        </p:spPr>
      </p:sp>
      <p:sp>
        <p:nvSpPr>
          <p:cNvPr name="Freeform 13" id="13"/>
          <p:cNvSpPr/>
          <p:nvPr/>
        </p:nvSpPr>
        <p:spPr>
          <a:xfrm flipH="false" flipV="false" rot="-2942031">
            <a:off x="14889952" y="6868875"/>
            <a:ext cx="1366729" cy="956872"/>
          </a:xfrm>
          <a:custGeom>
            <a:avLst/>
            <a:gdLst/>
            <a:ahLst/>
            <a:cxnLst/>
            <a:rect r="r" b="b" t="t" l="l"/>
            <a:pathLst>
              <a:path h="956872" w="1366729">
                <a:moveTo>
                  <a:pt x="0" y="0"/>
                </a:moveTo>
                <a:lnTo>
                  <a:pt x="1366730" y="0"/>
                </a:lnTo>
                <a:lnTo>
                  <a:pt x="1366730" y="956871"/>
                </a:lnTo>
                <a:lnTo>
                  <a:pt x="0" y="956871"/>
                </a:lnTo>
                <a:lnTo>
                  <a:pt x="0" y="0"/>
                </a:lnTo>
                <a:close/>
              </a:path>
            </a:pathLst>
          </a:custGeom>
          <a:blipFill>
            <a:blip r:embed="rId9"/>
            <a:stretch>
              <a:fillRect l="0" t="0" r="0" b="0"/>
            </a:stretch>
          </a:blipFill>
        </p:spPr>
      </p:sp>
      <p:sp>
        <p:nvSpPr>
          <p:cNvPr name="TextBox 14" id="14"/>
          <p:cNvSpPr txBox="true"/>
          <p:nvPr/>
        </p:nvSpPr>
        <p:spPr>
          <a:xfrm rot="0">
            <a:off x="5434292" y="375230"/>
            <a:ext cx="7419417" cy="2797174"/>
          </a:xfrm>
          <a:prstGeom prst="rect">
            <a:avLst/>
          </a:prstGeom>
        </p:spPr>
        <p:txBody>
          <a:bodyPr anchor="t" rtlCol="false" tIns="0" lIns="0" bIns="0" rIns="0">
            <a:spAutoFit/>
          </a:bodyPr>
          <a:lstStyle/>
          <a:p>
            <a:pPr algn="ctr">
              <a:lnSpc>
                <a:spcPts val="11200"/>
              </a:lnSpc>
            </a:pPr>
            <a:r>
              <a:rPr lang="en-US" sz="8000">
                <a:solidFill>
                  <a:srgbClr val="5B3A19"/>
                </a:solidFill>
                <a:latin typeface="VeryBerry"/>
                <a:ea typeface="VeryBerry"/>
                <a:cs typeface="VeryBerry"/>
                <a:sym typeface="VeryBerry"/>
              </a:rPr>
              <a:t>Інші будівлі на майдані</a:t>
            </a:r>
          </a:p>
        </p:txBody>
      </p:sp>
      <p:sp>
        <p:nvSpPr>
          <p:cNvPr name="TextBox 15" id="15"/>
          <p:cNvSpPr txBox="true"/>
          <p:nvPr/>
        </p:nvSpPr>
        <p:spPr>
          <a:xfrm rot="0">
            <a:off x="14906489" y="3975180"/>
            <a:ext cx="3696620" cy="2836538"/>
          </a:xfrm>
          <a:prstGeom prst="rect">
            <a:avLst/>
          </a:prstGeom>
        </p:spPr>
        <p:txBody>
          <a:bodyPr anchor="t" rtlCol="false" tIns="0" lIns="0" bIns="0" rIns="0">
            <a:spAutoFit/>
          </a:bodyPr>
          <a:lstStyle/>
          <a:p>
            <a:pPr algn="l">
              <a:lnSpc>
                <a:spcPts val="3780"/>
              </a:lnSpc>
            </a:pPr>
            <a:r>
              <a:rPr lang="en-US" sz="2700">
                <a:solidFill>
                  <a:srgbClr val="4B3825"/>
                </a:solidFill>
                <a:latin typeface="Merriweather"/>
                <a:ea typeface="Merriweather"/>
                <a:cs typeface="Merriweather"/>
                <a:sym typeface="Merriweather"/>
              </a:rPr>
              <a:t>Універмаг “Харків”, 1987 рік (вгорі)</a:t>
            </a:r>
          </a:p>
          <a:p>
            <a:pPr algn="l">
              <a:lnSpc>
                <a:spcPts val="3780"/>
              </a:lnSpc>
              <a:spcBef>
                <a:spcPct val="0"/>
              </a:spcBef>
            </a:pPr>
            <a:r>
              <a:rPr lang="en-US" sz="2700">
                <a:solidFill>
                  <a:srgbClr val="4B3825"/>
                </a:solidFill>
                <a:latin typeface="Merriweather"/>
                <a:ea typeface="Merriweather"/>
                <a:cs typeface="Merriweather"/>
                <a:sym typeface="Merriweather"/>
              </a:rPr>
              <a:t>Палац культури ХЕМЗ, 1964 рік (внизу)</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5111" r="0" b="-15111"/>
            </a:stretch>
          </a:blipFill>
        </p:spPr>
      </p:sp>
      <p:sp>
        <p:nvSpPr>
          <p:cNvPr name="Freeform 3" id="3"/>
          <p:cNvSpPr/>
          <p:nvPr/>
        </p:nvSpPr>
        <p:spPr>
          <a:xfrm flipH="false" flipV="false" rot="0">
            <a:off x="14904311" y="375447"/>
            <a:ext cx="2956589" cy="2972805"/>
          </a:xfrm>
          <a:custGeom>
            <a:avLst/>
            <a:gdLst/>
            <a:ahLst/>
            <a:cxnLst/>
            <a:rect r="r" b="b" t="t" l="l"/>
            <a:pathLst>
              <a:path h="2972805" w="2956589">
                <a:moveTo>
                  <a:pt x="0" y="0"/>
                </a:moveTo>
                <a:lnTo>
                  <a:pt x="2956589" y="0"/>
                </a:lnTo>
                <a:lnTo>
                  <a:pt x="2956589" y="2972804"/>
                </a:lnTo>
                <a:lnTo>
                  <a:pt x="0" y="297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22743" y="375447"/>
            <a:ext cx="2956589" cy="2972805"/>
          </a:xfrm>
          <a:custGeom>
            <a:avLst/>
            <a:gdLst/>
            <a:ahLst/>
            <a:cxnLst/>
            <a:rect r="r" b="b" t="t" l="l"/>
            <a:pathLst>
              <a:path h="2972805" w="2956589">
                <a:moveTo>
                  <a:pt x="2956589" y="0"/>
                </a:moveTo>
                <a:lnTo>
                  <a:pt x="0" y="0"/>
                </a:lnTo>
                <a:lnTo>
                  <a:pt x="0" y="2972804"/>
                </a:lnTo>
                <a:lnTo>
                  <a:pt x="2956589" y="2972804"/>
                </a:lnTo>
                <a:lnTo>
                  <a:pt x="295658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true" rot="0">
            <a:off x="14906489" y="6938377"/>
            <a:ext cx="2956589" cy="2972805"/>
          </a:xfrm>
          <a:custGeom>
            <a:avLst/>
            <a:gdLst/>
            <a:ahLst/>
            <a:cxnLst/>
            <a:rect r="r" b="b" t="t" l="l"/>
            <a:pathLst>
              <a:path h="2972805" w="2956589">
                <a:moveTo>
                  <a:pt x="0" y="2972804"/>
                </a:moveTo>
                <a:lnTo>
                  <a:pt x="2956590" y="2972804"/>
                </a:lnTo>
                <a:lnTo>
                  <a:pt x="2956590" y="0"/>
                </a:lnTo>
                <a:lnTo>
                  <a:pt x="0" y="0"/>
                </a:lnTo>
                <a:lnTo>
                  <a:pt x="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true" rot="0">
            <a:off x="424921" y="6938377"/>
            <a:ext cx="2956589" cy="2972805"/>
          </a:xfrm>
          <a:custGeom>
            <a:avLst/>
            <a:gdLst/>
            <a:ahLst/>
            <a:cxnLst/>
            <a:rect r="r" b="b" t="t" l="l"/>
            <a:pathLst>
              <a:path h="2972805" w="2956589">
                <a:moveTo>
                  <a:pt x="2956590" y="2972804"/>
                </a:moveTo>
                <a:lnTo>
                  <a:pt x="0" y="2972804"/>
                </a:lnTo>
                <a:lnTo>
                  <a:pt x="0" y="0"/>
                </a:lnTo>
                <a:lnTo>
                  <a:pt x="2956590" y="0"/>
                </a:lnTo>
                <a:lnTo>
                  <a:pt x="295659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3912251" y="9587764"/>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3912251" y="375447"/>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901037" y="1814224"/>
            <a:ext cx="10516556" cy="7305675"/>
          </a:xfrm>
          <a:prstGeom prst="rect">
            <a:avLst/>
          </a:prstGeom>
        </p:spPr>
        <p:txBody>
          <a:bodyPr anchor="t" rtlCol="false" tIns="0" lIns="0" bIns="0" rIns="0">
            <a:spAutoFit/>
          </a:bodyPr>
          <a:lstStyle/>
          <a:p>
            <a:pPr algn="just">
              <a:lnSpc>
                <a:spcPts val="4199"/>
              </a:lnSpc>
            </a:pPr>
            <a:r>
              <a:rPr lang="en-US" sz="2999">
                <a:solidFill>
                  <a:srgbClr val="4B3825"/>
                </a:solidFill>
                <a:latin typeface="Merriweather"/>
                <a:ea typeface="Merriweather"/>
                <a:cs typeface="Merriweather"/>
                <a:sym typeface="Merriweather"/>
              </a:rPr>
              <a:t>     Проспект Героїв Харкова є однією з перших вулиць, де було відкрито трамвайний рух. В 1882 році було запущено рух кінного трамваю від центру міста до Кінного майдану, з відгалуженням до Кінного ринку. В 1919 році місто остаточно відмовилось від конки, а в 1923 році по вулиці пішов електричний трамвай. Протягом наступних десятиліть мережа розширювалась та проходила майже по всій довжині проспекту, щоб довозити людей з різних куточків міста до підприємств. Проте з будівництвом метрополітену необхідність в частині гілки зменшилась, тому наразі вона наявна якраз в розглянутому районі проспекту та біля Харківського тракторного заводу.</a:t>
            </a:r>
          </a:p>
        </p:txBody>
      </p:sp>
      <p:sp>
        <p:nvSpPr>
          <p:cNvPr name="Freeform 10" id="10"/>
          <p:cNvSpPr/>
          <p:nvPr/>
        </p:nvSpPr>
        <p:spPr>
          <a:xfrm flipH="false" flipV="false" rot="-873748">
            <a:off x="12999573" y="1156044"/>
            <a:ext cx="4108305" cy="2589391"/>
          </a:xfrm>
          <a:custGeom>
            <a:avLst/>
            <a:gdLst/>
            <a:ahLst/>
            <a:cxnLst/>
            <a:rect r="r" b="b" t="t" l="l"/>
            <a:pathLst>
              <a:path h="2589391" w="4108305">
                <a:moveTo>
                  <a:pt x="0" y="0"/>
                </a:moveTo>
                <a:lnTo>
                  <a:pt x="4108305" y="0"/>
                </a:lnTo>
                <a:lnTo>
                  <a:pt x="4108305" y="2589391"/>
                </a:lnTo>
                <a:lnTo>
                  <a:pt x="0" y="2589391"/>
                </a:lnTo>
                <a:lnTo>
                  <a:pt x="0" y="0"/>
                </a:lnTo>
                <a:close/>
              </a:path>
            </a:pathLst>
          </a:custGeom>
          <a:blipFill>
            <a:blip r:embed="rId7"/>
            <a:stretch>
              <a:fillRect l="0" t="0" r="0" b="-2136"/>
            </a:stretch>
          </a:blipFill>
        </p:spPr>
      </p:sp>
      <p:sp>
        <p:nvSpPr>
          <p:cNvPr name="Freeform 11" id="11"/>
          <p:cNvSpPr/>
          <p:nvPr/>
        </p:nvSpPr>
        <p:spPr>
          <a:xfrm flipH="false" flipV="false" rot="961321">
            <a:off x="13088286" y="6906826"/>
            <a:ext cx="4012159" cy="2499204"/>
          </a:xfrm>
          <a:custGeom>
            <a:avLst/>
            <a:gdLst/>
            <a:ahLst/>
            <a:cxnLst/>
            <a:rect r="r" b="b" t="t" l="l"/>
            <a:pathLst>
              <a:path h="2499204" w="4012159">
                <a:moveTo>
                  <a:pt x="0" y="0"/>
                </a:moveTo>
                <a:lnTo>
                  <a:pt x="4012159" y="0"/>
                </a:lnTo>
                <a:lnTo>
                  <a:pt x="4012159" y="2499204"/>
                </a:lnTo>
                <a:lnTo>
                  <a:pt x="0" y="2499204"/>
                </a:lnTo>
                <a:lnTo>
                  <a:pt x="0" y="0"/>
                </a:lnTo>
                <a:close/>
              </a:path>
            </a:pathLst>
          </a:custGeom>
          <a:blipFill>
            <a:blip r:embed="rId8"/>
            <a:stretch>
              <a:fillRect l="0" t="0" r="0" b="-2141"/>
            </a:stretch>
          </a:blipFill>
        </p:spPr>
      </p:sp>
      <p:sp>
        <p:nvSpPr>
          <p:cNvPr name="Freeform 12" id="12"/>
          <p:cNvSpPr/>
          <p:nvPr/>
        </p:nvSpPr>
        <p:spPr>
          <a:xfrm flipH="false" flipV="false" rot="-2067765">
            <a:off x="14674092" y="6746247"/>
            <a:ext cx="1366729" cy="956872"/>
          </a:xfrm>
          <a:custGeom>
            <a:avLst/>
            <a:gdLst/>
            <a:ahLst/>
            <a:cxnLst/>
            <a:rect r="r" b="b" t="t" l="l"/>
            <a:pathLst>
              <a:path h="956872" w="1366729">
                <a:moveTo>
                  <a:pt x="0" y="0"/>
                </a:moveTo>
                <a:lnTo>
                  <a:pt x="1366729" y="0"/>
                </a:lnTo>
                <a:lnTo>
                  <a:pt x="1366729" y="956872"/>
                </a:lnTo>
                <a:lnTo>
                  <a:pt x="0" y="956872"/>
                </a:lnTo>
                <a:lnTo>
                  <a:pt x="0" y="0"/>
                </a:lnTo>
                <a:close/>
              </a:path>
            </a:pathLst>
          </a:custGeom>
          <a:blipFill>
            <a:blip r:embed="rId9"/>
            <a:stretch>
              <a:fillRect l="0" t="0" r="0" b="0"/>
            </a:stretch>
          </a:blipFill>
        </p:spPr>
      </p:sp>
      <p:sp>
        <p:nvSpPr>
          <p:cNvPr name="Freeform 13" id="13"/>
          <p:cNvSpPr/>
          <p:nvPr/>
        </p:nvSpPr>
        <p:spPr>
          <a:xfrm flipH="false" flipV="false" rot="0">
            <a:off x="15411788" y="537155"/>
            <a:ext cx="1366729" cy="956872"/>
          </a:xfrm>
          <a:custGeom>
            <a:avLst/>
            <a:gdLst/>
            <a:ahLst/>
            <a:cxnLst/>
            <a:rect r="r" b="b" t="t" l="l"/>
            <a:pathLst>
              <a:path h="956872" w="1366729">
                <a:moveTo>
                  <a:pt x="0" y="0"/>
                </a:moveTo>
                <a:lnTo>
                  <a:pt x="1366730" y="0"/>
                </a:lnTo>
                <a:lnTo>
                  <a:pt x="1366730" y="956872"/>
                </a:lnTo>
                <a:lnTo>
                  <a:pt x="0" y="956872"/>
                </a:lnTo>
                <a:lnTo>
                  <a:pt x="0" y="0"/>
                </a:lnTo>
                <a:close/>
              </a:path>
            </a:pathLst>
          </a:custGeom>
          <a:blipFill>
            <a:blip r:embed="rId9"/>
            <a:stretch>
              <a:fillRect l="0" t="0" r="0" b="0"/>
            </a:stretch>
          </a:blipFill>
        </p:spPr>
      </p:sp>
      <p:sp>
        <p:nvSpPr>
          <p:cNvPr name="Freeform 14" id="14"/>
          <p:cNvSpPr/>
          <p:nvPr/>
        </p:nvSpPr>
        <p:spPr>
          <a:xfrm flipH="false" flipV="false" rot="-3682599">
            <a:off x="12695224" y="1366199"/>
            <a:ext cx="1366729" cy="956872"/>
          </a:xfrm>
          <a:custGeom>
            <a:avLst/>
            <a:gdLst/>
            <a:ahLst/>
            <a:cxnLst/>
            <a:rect r="r" b="b" t="t" l="l"/>
            <a:pathLst>
              <a:path h="956872" w="1366729">
                <a:moveTo>
                  <a:pt x="0" y="0"/>
                </a:moveTo>
                <a:lnTo>
                  <a:pt x="1366729" y="0"/>
                </a:lnTo>
                <a:lnTo>
                  <a:pt x="1366729" y="956872"/>
                </a:lnTo>
                <a:lnTo>
                  <a:pt x="0" y="956872"/>
                </a:lnTo>
                <a:lnTo>
                  <a:pt x="0" y="0"/>
                </a:lnTo>
                <a:close/>
              </a:path>
            </a:pathLst>
          </a:custGeom>
          <a:blipFill>
            <a:blip r:embed="rId9"/>
            <a:stretch>
              <a:fillRect l="0" t="0" r="0" b="0"/>
            </a:stretch>
          </a:blipFill>
        </p:spPr>
      </p:sp>
      <p:sp>
        <p:nvSpPr>
          <p:cNvPr name="TextBox 15" id="15"/>
          <p:cNvSpPr txBox="true"/>
          <p:nvPr/>
        </p:nvSpPr>
        <p:spPr>
          <a:xfrm rot="0">
            <a:off x="5434292" y="375230"/>
            <a:ext cx="7419417" cy="1377949"/>
          </a:xfrm>
          <a:prstGeom prst="rect">
            <a:avLst/>
          </a:prstGeom>
        </p:spPr>
        <p:txBody>
          <a:bodyPr anchor="t" rtlCol="false" tIns="0" lIns="0" bIns="0" rIns="0">
            <a:spAutoFit/>
          </a:bodyPr>
          <a:lstStyle/>
          <a:p>
            <a:pPr algn="ctr">
              <a:lnSpc>
                <a:spcPts val="11200"/>
              </a:lnSpc>
            </a:pPr>
            <a:r>
              <a:rPr lang="en-US" sz="8000">
                <a:solidFill>
                  <a:srgbClr val="5B3A19"/>
                </a:solidFill>
                <a:latin typeface="VeryBerry"/>
                <a:ea typeface="VeryBerry"/>
                <a:cs typeface="VeryBerry"/>
                <a:sym typeface="VeryBerry"/>
              </a:rPr>
              <a:t>Трамвай</a:t>
            </a:r>
          </a:p>
        </p:txBody>
      </p:sp>
      <p:sp>
        <p:nvSpPr>
          <p:cNvPr name="TextBox 16" id="16"/>
          <p:cNvSpPr txBox="true"/>
          <p:nvPr/>
        </p:nvSpPr>
        <p:spPr>
          <a:xfrm rot="0">
            <a:off x="12529085" y="4172704"/>
            <a:ext cx="5656742" cy="2836538"/>
          </a:xfrm>
          <a:prstGeom prst="rect">
            <a:avLst/>
          </a:prstGeom>
        </p:spPr>
        <p:txBody>
          <a:bodyPr anchor="t" rtlCol="false" tIns="0" lIns="0" bIns="0" rIns="0">
            <a:spAutoFit/>
          </a:bodyPr>
          <a:lstStyle/>
          <a:p>
            <a:pPr algn="l">
              <a:lnSpc>
                <a:spcPts val="3780"/>
              </a:lnSpc>
            </a:pPr>
            <a:r>
              <a:rPr lang="en-US" sz="2700">
                <a:solidFill>
                  <a:srgbClr val="4B3825"/>
                </a:solidFill>
                <a:latin typeface="Merriweather"/>
                <a:ea typeface="Merriweather"/>
                <a:cs typeface="Merriweather"/>
                <a:sym typeface="Merriweather"/>
              </a:rPr>
              <a:t>Трамвай на майдані Захисників України, 1997 рік (вгорі)</a:t>
            </a:r>
          </a:p>
          <a:p>
            <a:pPr algn="r">
              <a:lnSpc>
                <a:spcPts val="3780"/>
              </a:lnSpc>
              <a:spcBef>
                <a:spcPct val="0"/>
              </a:spcBef>
            </a:pPr>
            <a:r>
              <a:rPr lang="en-US" sz="2700">
                <a:solidFill>
                  <a:srgbClr val="4B3825"/>
                </a:solidFill>
                <a:latin typeface="Merriweather"/>
                <a:ea typeface="Merriweather"/>
                <a:cs typeface="Merriweather"/>
                <a:sym typeface="Merriweather"/>
              </a:rPr>
              <a:t>Конка по сучасному проспекту, початок ХХ ст. (внизу)</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5111" r="0" b="-15111"/>
            </a:stretch>
          </a:blipFill>
        </p:spPr>
      </p:sp>
      <p:sp>
        <p:nvSpPr>
          <p:cNvPr name="Freeform 3" id="3"/>
          <p:cNvSpPr/>
          <p:nvPr/>
        </p:nvSpPr>
        <p:spPr>
          <a:xfrm flipH="false" flipV="false" rot="0">
            <a:off x="14904311" y="375447"/>
            <a:ext cx="2956589" cy="2972805"/>
          </a:xfrm>
          <a:custGeom>
            <a:avLst/>
            <a:gdLst/>
            <a:ahLst/>
            <a:cxnLst/>
            <a:rect r="r" b="b" t="t" l="l"/>
            <a:pathLst>
              <a:path h="2972805" w="2956589">
                <a:moveTo>
                  <a:pt x="0" y="0"/>
                </a:moveTo>
                <a:lnTo>
                  <a:pt x="2956589" y="0"/>
                </a:lnTo>
                <a:lnTo>
                  <a:pt x="2956589" y="2972804"/>
                </a:lnTo>
                <a:lnTo>
                  <a:pt x="0" y="297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22743" y="375447"/>
            <a:ext cx="2956589" cy="2972805"/>
          </a:xfrm>
          <a:custGeom>
            <a:avLst/>
            <a:gdLst/>
            <a:ahLst/>
            <a:cxnLst/>
            <a:rect r="r" b="b" t="t" l="l"/>
            <a:pathLst>
              <a:path h="2972805" w="2956589">
                <a:moveTo>
                  <a:pt x="2956589" y="0"/>
                </a:moveTo>
                <a:lnTo>
                  <a:pt x="0" y="0"/>
                </a:lnTo>
                <a:lnTo>
                  <a:pt x="0" y="2972804"/>
                </a:lnTo>
                <a:lnTo>
                  <a:pt x="2956589" y="2972804"/>
                </a:lnTo>
                <a:lnTo>
                  <a:pt x="295658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true" rot="0">
            <a:off x="14906489" y="6938377"/>
            <a:ext cx="2956589" cy="2972805"/>
          </a:xfrm>
          <a:custGeom>
            <a:avLst/>
            <a:gdLst/>
            <a:ahLst/>
            <a:cxnLst/>
            <a:rect r="r" b="b" t="t" l="l"/>
            <a:pathLst>
              <a:path h="2972805" w="2956589">
                <a:moveTo>
                  <a:pt x="0" y="2972804"/>
                </a:moveTo>
                <a:lnTo>
                  <a:pt x="2956590" y="2972804"/>
                </a:lnTo>
                <a:lnTo>
                  <a:pt x="2956590" y="0"/>
                </a:lnTo>
                <a:lnTo>
                  <a:pt x="0" y="0"/>
                </a:lnTo>
                <a:lnTo>
                  <a:pt x="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true" rot="0">
            <a:off x="424921" y="6938377"/>
            <a:ext cx="2956589" cy="2972805"/>
          </a:xfrm>
          <a:custGeom>
            <a:avLst/>
            <a:gdLst/>
            <a:ahLst/>
            <a:cxnLst/>
            <a:rect r="r" b="b" t="t" l="l"/>
            <a:pathLst>
              <a:path h="2972805" w="2956589">
                <a:moveTo>
                  <a:pt x="2956590" y="2972804"/>
                </a:moveTo>
                <a:lnTo>
                  <a:pt x="0" y="2972804"/>
                </a:lnTo>
                <a:lnTo>
                  <a:pt x="0" y="0"/>
                </a:lnTo>
                <a:lnTo>
                  <a:pt x="2956590" y="0"/>
                </a:lnTo>
                <a:lnTo>
                  <a:pt x="295659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3912251" y="9587764"/>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3912251" y="375447"/>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729966" y="3300626"/>
            <a:ext cx="10909887" cy="5734050"/>
          </a:xfrm>
          <a:prstGeom prst="rect">
            <a:avLst/>
          </a:prstGeom>
        </p:spPr>
        <p:txBody>
          <a:bodyPr anchor="t" rtlCol="false" tIns="0" lIns="0" bIns="0" rIns="0">
            <a:spAutoFit/>
          </a:bodyPr>
          <a:lstStyle/>
          <a:p>
            <a:pPr algn="just">
              <a:lnSpc>
                <a:spcPts val="4199"/>
              </a:lnSpc>
            </a:pPr>
            <a:r>
              <a:rPr lang="en-US" sz="2999">
                <a:solidFill>
                  <a:srgbClr val="4B3825"/>
                </a:solidFill>
                <a:latin typeface="Merriweather"/>
                <a:ea typeface="Merriweather"/>
                <a:cs typeface="Merriweather"/>
                <a:sym typeface="Merriweather"/>
              </a:rPr>
              <a:t>  Окрім трамваю наявні також тролейбусні маршрути та метро. На розглянутому відрізку наявна тролейбусна гілка до палацу культури “ХЕМЗ” та станція метро “Захисників України”.</a:t>
            </a:r>
          </a:p>
          <a:p>
            <a:pPr algn="just">
              <a:lnSpc>
                <a:spcPts val="4199"/>
              </a:lnSpc>
            </a:pPr>
            <a:r>
              <a:rPr lang="en-US" sz="2999">
                <a:solidFill>
                  <a:srgbClr val="4B3825"/>
                </a:solidFill>
                <a:latin typeface="Merriweather"/>
                <a:ea typeface="Merriweather"/>
                <a:cs typeface="Merriweather"/>
                <a:sym typeface="Merriweather"/>
              </a:rPr>
              <a:t>      Станцію метро було відкрито в 1995 році разом з першою чергою Олексіївської лінії під назвою “Площа Повстання”. Станція односклепінна, мілкого залягання, її особливістю є смальтова різнокольорова мозаїка на стінах, що контрастує з білими стінами станції. В 2016 році її разом з площею було перейменовано на “Захисників України”.</a:t>
            </a:r>
          </a:p>
        </p:txBody>
      </p:sp>
      <p:sp>
        <p:nvSpPr>
          <p:cNvPr name="Freeform 10" id="10"/>
          <p:cNvSpPr/>
          <p:nvPr/>
        </p:nvSpPr>
        <p:spPr>
          <a:xfrm flipH="false" flipV="false" rot="-872384">
            <a:off x="12900239" y="1147266"/>
            <a:ext cx="3950129" cy="2962596"/>
          </a:xfrm>
          <a:custGeom>
            <a:avLst/>
            <a:gdLst/>
            <a:ahLst/>
            <a:cxnLst/>
            <a:rect r="r" b="b" t="t" l="l"/>
            <a:pathLst>
              <a:path h="2962596" w="3950129">
                <a:moveTo>
                  <a:pt x="0" y="0"/>
                </a:moveTo>
                <a:lnTo>
                  <a:pt x="3950129" y="0"/>
                </a:lnTo>
                <a:lnTo>
                  <a:pt x="3950129" y="2962597"/>
                </a:lnTo>
                <a:lnTo>
                  <a:pt x="0" y="2962597"/>
                </a:lnTo>
                <a:lnTo>
                  <a:pt x="0" y="0"/>
                </a:lnTo>
                <a:close/>
              </a:path>
            </a:pathLst>
          </a:custGeom>
          <a:blipFill>
            <a:blip r:embed="rId7"/>
            <a:stretch>
              <a:fillRect l="0" t="0" r="0" b="0"/>
            </a:stretch>
          </a:blipFill>
        </p:spPr>
      </p:sp>
      <p:sp>
        <p:nvSpPr>
          <p:cNvPr name="Freeform 11" id="11"/>
          <p:cNvSpPr/>
          <p:nvPr/>
        </p:nvSpPr>
        <p:spPr>
          <a:xfrm flipH="false" flipV="false" rot="1255675">
            <a:off x="12962160" y="6809767"/>
            <a:ext cx="3555152" cy="2461259"/>
          </a:xfrm>
          <a:custGeom>
            <a:avLst/>
            <a:gdLst/>
            <a:ahLst/>
            <a:cxnLst/>
            <a:rect r="r" b="b" t="t" l="l"/>
            <a:pathLst>
              <a:path h="2461259" w="3555152">
                <a:moveTo>
                  <a:pt x="0" y="0"/>
                </a:moveTo>
                <a:lnTo>
                  <a:pt x="3555151" y="0"/>
                </a:lnTo>
                <a:lnTo>
                  <a:pt x="3555151" y="2461259"/>
                </a:lnTo>
                <a:lnTo>
                  <a:pt x="0" y="2461259"/>
                </a:lnTo>
                <a:lnTo>
                  <a:pt x="0" y="0"/>
                </a:lnTo>
                <a:close/>
              </a:path>
            </a:pathLst>
          </a:custGeom>
          <a:blipFill>
            <a:blip r:embed="rId8"/>
            <a:stretch>
              <a:fillRect l="0" t="0" r="0" b="0"/>
            </a:stretch>
          </a:blipFill>
        </p:spPr>
      </p:sp>
      <p:sp>
        <p:nvSpPr>
          <p:cNvPr name="Freeform 12" id="12"/>
          <p:cNvSpPr/>
          <p:nvPr/>
        </p:nvSpPr>
        <p:spPr>
          <a:xfrm flipH="false" flipV="false" rot="0">
            <a:off x="13663377" y="927566"/>
            <a:ext cx="1366729" cy="956872"/>
          </a:xfrm>
          <a:custGeom>
            <a:avLst/>
            <a:gdLst/>
            <a:ahLst/>
            <a:cxnLst/>
            <a:rect r="r" b="b" t="t" l="l"/>
            <a:pathLst>
              <a:path h="956872" w="1366729">
                <a:moveTo>
                  <a:pt x="0" y="0"/>
                </a:moveTo>
                <a:lnTo>
                  <a:pt x="1366729" y="0"/>
                </a:lnTo>
                <a:lnTo>
                  <a:pt x="1366729" y="956872"/>
                </a:lnTo>
                <a:lnTo>
                  <a:pt x="0" y="956872"/>
                </a:lnTo>
                <a:lnTo>
                  <a:pt x="0" y="0"/>
                </a:lnTo>
                <a:close/>
              </a:path>
            </a:pathLst>
          </a:custGeom>
          <a:blipFill>
            <a:blip r:embed="rId9"/>
            <a:stretch>
              <a:fillRect l="0" t="0" r="0" b="0"/>
            </a:stretch>
          </a:blipFill>
        </p:spPr>
      </p:sp>
      <p:sp>
        <p:nvSpPr>
          <p:cNvPr name="Freeform 13" id="13"/>
          <p:cNvSpPr/>
          <p:nvPr/>
        </p:nvSpPr>
        <p:spPr>
          <a:xfrm flipH="false" flipV="false" rot="-2972674">
            <a:off x="14328677" y="6607993"/>
            <a:ext cx="1366729" cy="956872"/>
          </a:xfrm>
          <a:custGeom>
            <a:avLst/>
            <a:gdLst/>
            <a:ahLst/>
            <a:cxnLst/>
            <a:rect r="r" b="b" t="t" l="l"/>
            <a:pathLst>
              <a:path h="956872" w="1366729">
                <a:moveTo>
                  <a:pt x="0" y="0"/>
                </a:moveTo>
                <a:lnTo>
                  <a:pt x="1366729" y="0"/>
                </a:lnTo>
                <a:lnTo>
                  <a:pt x="1366729" y="956872"/>
                </a:lnTo>
                <a:lnTo>
                  <a:pt x="0" y="956872"/>
                </a:lnTo>
                <a:lnTo>
                  <a:pt x="0" y="0"/>
                </a:lnTo>
                <a:close/>
              </a:path>
            </a:pathLst>
          </a:custGeom>
          <a:blipFill>
            <a:blip r:embed="rId9"/>
            <a:stretch>
              <a:fillRect l="0" t="0" r="0" b="0"/>
            </a:stretch>
          </a:blipFill>
        </p:spPr>
      </p:sp>
      <p:sp>
        <p:nvSpPr>
          <p:cNvPr name="TextBox 14" id="14"/>
          <p:cNvSpPr txBox="true"/>
          <p:nvPr/>
        </p:nvSpPr>
        <p:spPr>
          <a:xfrm rot="0">
            <a:off x="5434292" y="375230"/>
            <a:ext cx="7419417" cy="2797174"/>
          </a:xfrm>
          <a:prstGeom prst="rect">
            <a:avLst/>
          </a:prstGeom>
        </p:spPr>
        <p:txBody>
          <a:bodyPr anchor="t" rtlCol="false" tIns="0" lIns="0" bIns="0" rIns="0">
            <a:spAutoFit/>
          </a:bodyPr>
          <a:lstStyle/>
          <a:p>
            <a:pPr algn="ctr">
              <a:lnSpc>
                <a:spcPts val="11200"/>
              </a:lnSpc>
            </a:pPr>
            <a:r>
              <a:rPr lang="en-US" sz="8000">
                <a:solidFill>
                  <a:srgbClr val="5B3A19"/>
                </a:solidFill>
                <a:latin typeface="VeryBerry"/>
                <a:ea typeface="VeryBerry"/>
                <a:cs typeface="VeryBerry"/>
                <a:sym typeface="VeryBerry"/>
              </a:rPr>
              <a:t>Інші види транспорту</a:t>
            </a:r>
          </a:p>
        </p:txBody>
      </p:sp>
      <p:sp>
        <p:nvSpPr>
          <p:cNvPr name="TextBox 15" id="15"/>
          <p:cNvSpPr txBox="true"/>
          <p:nvPr/>
        </p:nvSpPr>
        <p:spPr>
          <a:xfrm rot="0">
            <a:off x="13663377" y="4143964"/>
            <a:ext cx="4967099" cy="931538"/>
          </a:xfrm>
          <a:prstGeom prst="rect">
            <a:avLst/>
          </a:prstGeom>
        </p:spPr>
        <p:txBody>
          <a:bodyPr anchor="t" rtlCol="false" tIns="0" lIns="0" bIns="0" rIns="0">
            <a:spAutoFit/>
          </a:bodyPr>
          <a:lstStyle/>
          <a:p>
            <a:pPr algn="ctr">
              <a:lnSpc>
                <a:spcPts val="3780"/>
              </a:lnSpc>
              <a:spcBef>
                <a:spcPct val="0"/>
              </a:spcBef>
            </a:pPr>
            <a:r>
              <a:rPr lang="en-US" sz="2700">
                <a:solidFill>
                  <a:srgbClr val="4B3825"/>
                </a:solidFill>
                <a:latin typeface="Merriweather"/>
                <a:ea typeface="Merriweather"/>
                <a:cs typeface="Merriweather"/>
                <a:sym typeface="Merriweather"/>
              </a:rPr>
              <a:t>Станція метро “Захисників України”</a:t>
            </a:r>
          </a:p>
        </p:txBody>
      </p:sp>
      <p:sp>
        <p:nvSpPr>
          <p:cNvPr name="TextBox 16" id="16"/>
          <p:cNvSpPr txBox="true"/>
          <p:nvPr/>
        </p:nvSpPr>
        <p:spPr>
          <a:xfrm rot="0">
            <a:off x="12747812" y="5324475"/>
            <a:ext cx="5434292" cy="931538"/>
          </a:xfrm>
          <a:prstGeom prst="rect">
            <a:avLst/>
          </a:prstGeom>
        </p:spPr>
        <p:txBody>
          <a:bodyPr anchor="t" rtlCol="false" tIns="0" lIns="0" bIns="0" rIns="0">
            <a:spAutoFit/>
          </a:bodyPr>
          <a:lstStyle/>
          <a:p>
            <a:pPr algn="r">
              <a:lnSpc>
                <a:spcPts val="3780"/>
              </a:lnSpc>
              <a:spcBef>
                <a:spcPct val="0"/>
              </a:spcBef>
            </a:pPr>
            <a:r>
              <a:rPr lang="en-US" sz="2700">
                <a:solidFill>
                  <a:srgbClr val="4B3825"/>
                </a:solidFill>
                <a:latin typeface="Merriweather"/>
                <a:ea typeface="Merriweather"/>
                <a:cs typeface="Merriweather"/>
                <a:sym typeface="Merriweather"/>
              </a:rPr>
              <a:t>Розворотне коло тролейбуса “Палац культури ХЕМЗ”</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5111" r="0" b="-15111"/>
            </a:stretch>
          </a:blipFill>
        </p:spPr>
      </p:sp>
      <p:sp>
        <p:nvSpPr>
          <p:cNvPr name="Freeform 3" id="3"/>
          <p:cNvSpPr/>
          <p:nvPr/>
        </p:nvSpPr>
        <p:spPr>
          <a:xfrm flipH="false" flipV="false" rot="0">
            <a:off x="14904311" y="375447"/>
            <a:ext cx="2956589" cy="2972805"/>
          </a:xfrm>
          <a:custGeom>
            <a:avLst/>
            <a:gdLst/>
            <a:ahLst/>
            <a:cxnLst/>
            <a:rect r="r" b="b" t="t" l="l"/>
            <a:pathLst>
              <a:path h="2972805" w="2956589">
                <a:moveTo>
                  <a:pt x="0" y="0"/>
                </a:moveTo>
                <a:lnTo>
                  <a:pt x="2956589" y="0"/>
                </a:lnTo>
                <a:lnTo>
                  <a:pt x="2956589" y="2972804"/>
                </a:lnTo>
                <a:lnTo>
                  <a:pt x="0" y="29728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22743" y="375447"/>
            <a:ext cx="2956589" cy="2972805"/>
          </a:xfrm>
          <a:custGeom>
            <a:avLst/>
            <a:gdLst/>
            <a:ahLst/>
            <a:cxnLst/>
            <a:rect r="r" b="b" t="t" l="l"/>
            <a:pathLst>
              <a:path h="2972805" w="2956589">
                <a:moveTo>
                  <a:pt x="2956589" y="0"/>
                </a:moveTo>
                <a:lnTo>
                  <a:pt x="0" y="0"/>
                </a:lnTo>
                <a:lnTo>
                  <a:pt x="0" y="2972804"/>
                </a:lnTo>
                <a:lnTo>
                  <a:pt x="2956589" y="2972804"/>
                </a:lnTo>
                <a:lnTo>
                  <a:pt x="295658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true" rot="0">
            <a:off x="14906489" y="6938377"/>
            <a:ext cx="2956589" cy="2972805"/>
          </a:xfrm>
          <a:custGeom>
            <a:avLst/>
            <a:gdLst/>
            <a:ahLst/>
            <a:cxnLst/>
            <a:rect r="r" b="b" t="t" l="l"/>
            <a:pathLst>
              <a:path h="2972805" w="2956589">
                <a:moveTo>
                  <a:pt x="0" y="2972804"/>
                </a:moveTo>
                <a:lnTo>
                  <a:pt x="2956590" y="2972804"/>
                </a:lnTo>
                <a:lnTo>
                  <a:pt x="2956590" y="0"/>
                </a:lnTo>
                <a:lnTo>
                  <a:pt x="0" y="0"/>
                </a:lnTo>
                <a:lnTo>
                  <a:pt x="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true" rot="0">
            <a:off x="424921" y="6938377"/>
            <a:ext cx="2956589" cy="2972805"/>
          </a:xfrm>
          <a:custGeom>
            <a:avLst/>
            <a:gdLst/>
            <a:ahLst/>
            <a:cxnLst/>
            <a:rect r="r" b="b" t="t" l="l"/>
            <a:pathLst>
              <a:path h="2972805" w="2956589">
                <a:moveTo>
                  <a:pt x="2956590" y="2972804"/>
                </a:moveTo>
                <a:lnTo>
                  <a:pt x="0" y="2972804"/>
                </a:lnTo>
                <a:lnTo>
                  <a:pt x="0" y="0"/>
                </a:lnTo>
                <a:lnTo>
                  <a:pt x="2956590" y="0"/>
                </a:lnTo>
                <a:lnTo>
                  <a:pt x="2956590" y="297280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023933" y="914400"/>
            <a:ext cx="9872368" cy="1028676"/>
          </a:xfrm>
          <a:prstGeom prst="rect">
            <a:avLst/>
          </a:prstGeom>
        </p:spPr>
        <p:txBody>
          <a:bodyPr anchor="t" rtlCol="false" tIns="0" lIns="0" bIns="0" rIns="0">
            <a:spAutoFit/>
          </a:bodyPr>
          <a:lstStyle/>
          <a:p>
            <a:pPr algn="ctr">
              <a:lnSpc>
                <a:spcPts val="8401"/>
              </a:lnSpc>
            </a:pPr>
            <a:r>
              <a:rPr lang="en-US" sz="6000">
                <a:solidFill>
                  <a:srgbClr val="5B3A19"/>
                </a:solidFill>
                <a:latin typeface="VeryBerry"/>
                <a:ea typeface="VeryBerry"/>
                <a:cs typeface="VeryBerry"/>
                <a:sym typeface="VeryBerry"/>
              </a:rPr>
              <a:t>Висновки:</a:t>
            </a:r>
          </a:p>
        </p:txBody>
      </p:sp>
      <p:sp>
        <p:nvSpPr>
          <p:cNvPr name="TextBox 8" id="8"/>
          <p:cNvSpPr txBox="true"/>
          <p:nvPr/>
        </p:nvSpPr>
        <p:spPr>
          <a:xfrm rot="0">
            <a:off x="5379935" y="1285304"/>
            <a:ext cx="10866517" cy="438785"/>
          </a:xfrm>
          <a:prstGeom prst="rect">
            <a:avLst/>
          </a:prstGeom>
        </p:spPr>
        <p:txBody>
          <a:bodyPr anchor="t" rtlCol="false" tIns="0" lIns="0" bIns="0" rIns="0">
            <a:spAutoFit/>
          </a:bodyPr>
          <a:lstStyle/>
          <a:p>
            <a:pPr algn="just">
              <a:lnSpc>
                <a:spcPts val="3640"/>
              </a:lnSpc>
            </a:pPr>
            <a:r>
              <a:rPr lang="en-US" sz="2600">
                <a:solidFill>
                  <a:srgbClr val="5B3A19"/>
                </a:solidFill>
                <a:latin typeface="Merriweather"/>
                <a:ea typeface="Merriweather"/>
                <a:cs typeface="Merriweather"/>
                <a:sym typeface="Merriweather"/>
              </a:rPr>
              <a:t>за цим проєктом можна проводити екскурсії, складати</a:t>
            </a:r>
          </a:p>
        </p:txBody>
      </p:sp>
      <p:sp>
        <p:nvSpPr>
          <p:cNvPr name="Freeform 9" id="9"/>
          <p:cNvSpPr/>
          <p:nvPr/>
        </p:nvSpPr>
        <p:spPr>
          <a:xfrm flipH="false" flipV="false" rot="0">
            <a:off x="3912251" y="375447"/>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0">
            <a:off x="3912251" y="9587764"/>
            <a:ext cx="10463498" cy="323417"/>
          </a:xfrm>
          <a:custGeom>
            <a:avLst/>
            <a:gdLst/>
            <a:ahLst/>
            <a:cxnLst/>
            <a:rect r="r" b="b" t="t" l="l"/>
            <a:pathLst>
              <a:path h="323417" w="10463498">
                <a:moveTo>
                  <a:pt x="0" y="0"/>
                </a:moveTo>
                <a:lnTo>
                  <a:pt x="10463498" y="0"/>
                </a:lnTo>
                <a:lnTo>
                  <a:pt x="10463498" y="323417"/>
                </a:lnTo>
                <a:lnTo>
                  <a:pt x="0" y="3234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2537400" y="1814224"/>
            <a:ext cx="12623204" cy="2724778"/>
          </a:xfrm>
          <a:prstGeom prst="rect">
            <a:avLst/>
          </a:prstGeom>
        </p:spPr>
        <p:txBody>
          <a:bodyPr anchor="t" rtlCol="false" tIns="0" lIns="0" bIns="0" rIns="0">
            <a:spAutoFit/>
          </a:bodyPr>
          <a:lstStyle/>
          <a:p>
            <a:pPr algn="just">
              <a:lnSpc>
                <a:spcPts val="3640"/>
              </a:lnSpc>
              <a:spcBef>
                <a:spcPct val="0"/>
              </a:spcBef>
            </a:pPr>
            <a:r>
              <a:rPr lang="en-US" sz="2600">
                <a:solidFill>
                  <a:srgbClr val="5B3A19"/>
                </a:solidFill>
                <a:latin typeface="Merriweather"/>
                <a:ea typeface="Merriweather"/>
                <a:cs typeface="Merriweather"/>
                <a:sym typeface="Merriweather"/>
              </a:rPr>
              <a:t>довідки та цікаві факти про місто. Він узагальнює матеріали про різні будівлі, вулиці та майдани</a:t>
            </a:r>
            <a:r>
              <a:rPr lang="en-US" sz="2600">
                <a:solidFill>
                  <a:srgbClr val="5B3A19"/>
                </a:solidFill>
                <a:latin typeface="Merriweather"/>
                <a:ea typeface="Merriweather"/>
                <a:cs typeface="Merriweather"/>
                <a:sym typeface="Merriweather"/>
              </a:rPr>
              <a:t>, складаючи таким чином єдину історію. Новизна даного проєкту полягає у комбінації всього пласту історичних джерел та створення за ними екскурсійного маршруту. Мій внесок - це викладення матеріалу в зручній для екскурсій послідовності та доступному викладенні інформації.</a:t>
            </a:r>
          </a:p>
        </p:txBody>
      </p:sp>
      <p:sp>
        <p:nvSpPr>
          <p:cNvPr name="TextBox 12" id="12"/>
          <p:cNvSpPr txBox="true"/>
          <p:nvPr/>
        </p:nvSpPr>
        <p:spPr>
          <a:xfrm rot="0">
            <a:off x="-1160086" y="4424702"/>
            <a:ext cx="9872368" cy="1028676"/>
          </a:xfrm>
          <a:prstGeom prst="rect">
            <a:avLst/>
          </a:prstGeom>
        </p:spPr>
        <p:txBody>
          <a:bodyPr anchor="t" rtlCol="false" tIns="0" lIns="0" bIns="0" rIns="0">
            <a:spAutoFit/>
          </a:bodyPr>
          <a:lstStyle/>
          <a:p>
            <a:pPr algn="ctr">
              <a:lnSpc>
                <a:spcPts val="8401"/>
              </a:lnSpc>
            </a:pPr>
            <a:r>
              <a:rPr lang="en-US" sz="6000">
                <a:solidFill>
                  <a:srgbClr val="5B3A19"/>
                </a:solidFill>
                <a:latin typeface="VeryBerry"/>
                <a:ea typeface="VeryBerry"/>
                <a:cs typeface="VeryBerry"/>
                <a:sym typeface="VeryBerry"/>
              </a:rPr>
              <a:t>Джерела:</a:t>
            </a:r>
          </a:p>
        </p:txBody>
      </p:sp>
      <p:sp>
        <p:nvSpPr>
          <p:cNvPr name="TextBox 13" id="13"/>
          <p:cNvSpPr txBox="true"/>
          <p:nvPr/>
        </p:nvSpPr>
        <p:spPr>
          <a:xfrm rot="0">
            <a:off x="2537400" y="5495488"/>
            <a:ext cx="14721900" cy="3181978"/>
          </a:xfrm>
          <a:prstGeom prst="rect">
            <a:avLst/>
          </a:prstGeom>
        </p:spPr>
        <p:txBody>
          <a:bodyPr anchor="t" rtlCol="false" tIns="0" lIns="0" bIns="0" rIns="0">
            <a:spAutoFit/>
          </a:bodyPr>
          <a:lstStyle/>
          <a:p>
            <a:pPr algn="l" marL="561399" indent="-280699" lvl="1">
              <a:lnSpc>
                <a:spcPts val="3640"/>
              </a:lnSpc>
              <a:buFont typeface="Arial"/>
              <a:buChar char="•"/>
            </a:pPr>
            <a:r>
              <a:rPr lang="en-US" sz="2600">
                <a:solidFill>
                  <a:srgbClr val="5B3A19"/>
                </a:solidFill>
                <a:latin typeface="Merriweather"/>
                <a:ea typeface="Merriweather"/>
                <a:cs typeface="Merriweather"/>
                <a:sym typeface="Merriweather"/>
              </a:rPr>
              <a:t>Загальні відомості - https://uk.wikipedia.org</a:t>
            </a:r>
          </a:p>
          <a:p>
            <a:pPr algn="l" marL="561399" indent="-280699" lvl="1">
              <a:lnSpc>
                <a:spcPts val="3640"/>
              </a:lnSpc>
              <a:buFont typeface="Arial"/>
              <a:buChar char="•"/>
            </a:pPr>
            <a:r>
              <a:rPr lang="en-US" sz="2600">
                <a:solidFill>
                  <a:srgbClr val="5B3A19"/>
                </a:solidFill>
                <a:latin typeface="Merriweather"/>
                <a:ea typeface="Merriweather"/>
                <a:cs typeface="Merriweather"/>
                <a:sym typeface="Merriweather"/>
              </a:rPr>
              <a:t> Універмаг “Харків” - https://redpost.com.ua/themes/1159094-univermag-harkov-i-pitstsa-kazalos-byi-nichego-obschego-foto</a:t>
            </a:r>
          </a:p>
          <a:p>
            <a:pPr algn="l" marL="561399" indent="-280699" lvl="1">
              <a:lnSpc>
                <a:spcPts val="3640"/>
              </a:lnSpc>
              <a:buFont typeface="Arial"/>
              <a:buChar char="•"/>
            </a:pPr>
            <a:r>
              <a:rPr lang="en-US" sz="2600">
                <a:solidFill>
                  <a:srgbClr val="5B3A19"/>
                </a:solidFill>
                <a:latin typeface="Merriweather"/>
                <a:ea typeface="Merriweather"/>
                <a:cs typeface="Merriweather"/>
                <a:sym typeface="Merriweather"/>
              </a:rPr>
              <a:t>Деякі відомості - https://wikimapia.org</a:t>
            </a:r>
          </a:p>
          <a:p>
            <a:pPr algn="l" marL="561399" indent="-280699" lvl="1">
              <a:lnSpc>
                <a:spcPts val="3640"/>
              </a:lnSpc>
              <a:buFont typeface="Arial"/>
              <a:buChar char="•"/>
            </a:pPr>
            <a:r>
              <a:rPr lang="en-US" sz="2600">
                <a:solidFill>
                  <a:srgbClr val="5B3A19"/>
                </a:solidFill>
                <a:latin typeface="Merriweather"/>
                <a:ea typeface="Merriweather"/>
                <a:cs typeface="Merriweather"/>
                <a:sym typeface="Merriweather"/>
              </a:rPr>
              <a:t>Деякі фото - https://pastvu.com</a:t>
            </a:r>
          </a:p>
          <a:p>
            <a:pPr algn="l" marL="561399" indent="-280699" lvl="1">
              <a:lnSpc>
                <a:spcPts val="3640"/>
              </a:lnSpc>
              <a:buFont typeface="Arial"/>
              <a:buChar char="•"/>
            </a:pPr>
            <a:r>
              <a:rPr lang="en-US" sz="2600">
                <a:solidFill>
                  <a:srgbClr val="5B3A19"/>
                </a:solidFill>
                <a:latin typeface="Merriweather"/>
                <a:ea typeface="Merriweather"/>
                <a:cs typeface="Merriweather"/>
                <a:sym typeface="Merriweather"/>
              </a:rPr>
              <a:t>Закинута будівля по вул. Військовій - https://youtu.be/9KHcJu0CcJY?si=qCBd_d_DbTYITwTh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DAGkoD_v0dI</dc:identifier>
  <dcterms:modified xsi:type="dcterms:W3CDTF">2011-08-01T06:04:30Z</dcterms:modified>
  <cp:revision>1</cp:revision>
  <dc:title>Проєкт МАН Юніор Дослідник</dc:title>
</cp:coreProperties>
</file>