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Open Sans" charset="1" panose="00000000000000000000"/>
      <p:regular r:id="rId19"/>
    </p:embeddedFont>
    <p:embeddedFont>
      <p:font typeface="Arturo" charset="1" panose="02000503020000020004"/>
      <p:regular r:id="rId20"/>
    </p:embeddedFont>
    <p:embeddedFont>
      <p:font typeface="Arimo Bold" charset="1" panose="020B0704020202020204"/>
      <p:regular r:id="rId21"/>
    </p:embeddedFont>
    <p:embeddedFont>
      <p:font typeface="Arturo Bold" charset="1" panose="02000503020000020004"/>
      <p:regular r:id="rId22"/>
    </p:embeddedFont>
    <p:embeddedFont>
      <p:font typeface="Barlow Condensed Bold" charset="1" panose="00000806000000000000"/>
      <p:regular r:id="rId23"/>
    </p:embeddedFont>
    <p:embeddedFont>
      <p:font typeface="Open Sans Bold" charset="1" panose="00000000000000000000"/>
      <p:regular r:id="rId24"/>
    </p:embeddedFont>
    <p:embeddedFont>
      <p:font typeface="Canva Sans Bold" charset="1" panose="020B0803030501040103"/>
      <p:regular r:id="rId25"/>
    </p:embeddedFont>
    <p:embeddedFont>
      <p:font typeface="Canva Sans" charset="1" panose="020B0503030501040103"/>
      <p:regular r:id="rId26"/>
    </p:embeddedFont>
    <p:embeddedFont>
      <p:font typeface="Extenda 60 Giga" charset="1" panose="020B0003020200000002"/>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7.png" Type="http://schemas.openxmlformats.org/officeDocument/2006/relationships/image"/><Relationship Id="rId4" Target="../media/image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9.png" Type="http://schemas.openxmlformats.org/officeDocument/2006/relationships/image"/><Relationship Id="rId4" Target="../media/image10.jpeg" Type="http://schemas.openxmlformats.org/officeDocument/2006/relationships/image"/><Relationship Id="rId5" Target="../media/image11.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12.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17.jpeg" Type="http://schemas.openxmlformats.org/officeDocument/2006/relationships/image"/><Relationship Id="rId4" Target="../media/image18.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2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2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474747"/>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
            <a:chOff x="0" y="0"/>
            <a:chExt cx="4816593" cy="270933"/>
          </a:xfrm>
        </p:grpSpPr>
        <p:sp>
          <p:nvSpPr>
            <p:cNvPr name="Freeform 3" id="3"/>
            <p:cNvSpPr/>
            <p:nvPr/>
          </p:nvSpPr>
          <p:spPr>
            <a:xfrm flipH="false" flipV="false" rot="0">
              <a:off x="0" y="0"/>
              <a:ext cx="4816592" cy="270933"/>
            </a:xfrm>
            <a:custGeom>
              <a:avLst/>
              <a:gdLst/>
              <a:ahLst/>
              <a:cxnLst/>
              <a:rect r="r" b="b" t="t" l="l"/>
              <a:pathLst>
                <a:path h="270933" w="4816592">
                  <a:moveTo>
                    <a:pt x="0" y="0"/>
                  </a:moveTo>
                  <a:lnTo>
                    <a:pt x="4816592" y="0"/>
                  </a:lnTo>
                  <a:lnTo>
                    <a:pt x="4816592" y="270933"/>
                  </a:lnTo>
                  <a:lnTo>
                    <a:pt x="0" y="270933"/>
                  </a:lnTo>
                  <a:close/>
                </a:path>
              </a:pathLst>
            </a:custGeom>
            <a:solidFill>
              <a:srgbClr val="FFFFFF">
                <a:alpha val="6667"/>
              </a:srgbClr>
            </a:solidFill>
          </p:spPr>
        </p:sp>
        <p:sp>
          <p:nvSpPr>
            <p:cNvPr name="TextBox 4" id="4"/>
            <p:cNvSpPr txBox="true"/>
            <p:nvPr/>
          </p:nvSpPr>
          <p:spPr>
            <a:xfrm>
              <a:off x="0" y="-38100"/>
              <a:ext cx="4816593" cy="30903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7293116" y="453800"/>
            <a:ext cx="397367" cy="28996"/>
            <a:chOff x="0" y="0"/>
            <a:chExt cx="128243" cy="9358"/>
          </a:xfrm>
        </p:grpSpPr>
        <p:sp>
          <p:nvSpPr>
            <p:cNvPr name="Freeform 6" id="6"/>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7" id="7"/>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7293116" y="545903"/>
            <a:ext cx="397367" cy="28996"/>
            <a:chOff x="0" y="0"/>
            <a:chExt cx="128243" cy="9358"/>
          </a:xfrm>
        </p:grpSpPr>
        <p:sp>
          <p:nvSpPr>
            <p:cNvPr name="Freeform 9" id="9"/>
            <p:cNvSpPr/>
            <p:nvPr/>
          </p:nvSpPr>
          <p:spPr>
            <a:xfrm flipH="false" flipV="false" rot="0">
              <a:off x="0" y="0"/>
              <a:ext cx="128243" cy="9358"/>
            </a:xfrm>
            <a:custGeom>
              <a:avLst/>
              <a:gdLst/>
              <a:ahLst/>
              <a:cxnLst/>
              <a:rect r="r" b="b" t="t" l="l"/>
              <a:pathLst>
                <a:path h="9358" w="128243">
                  <a:moveTo>
                    <a:pt x="0" y="0"/>
                  </a:moveTo>
                  <a:lnTo>
                    <a:pt x="128243" y="0"/>
                  </a:lnTo>
                  <a:lnTo>
                    <a:pt x="128243" y="9358"/>
                  </a:lnTo>
                  <a:lnTo>
                    <a:pt x="0" y="9358"/>
                  </a:lnTo>
                  <a:close/>
                </a:path>
              </a:pathLst>
            </a:custGeom>
            <a:solidFill>
              <a:srgbClr val="FFFFFF"/>
            </a:solidFill>
          </p:spPr>
        </p:sp>
        <p:sp>
          <p:nvSpPr>
            <p:cNvPr name="TextBox 10" id="10"/>
            <p:cNvSpPr txBox="true"/>
            <p:nvPr/>
          </p:nvSpPr>
          <p:spPr>
            <a:xfrm>
              <a:off x="0" y="-38100"/>
              <a:ext cx="128243" cy="47458"/>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376633" y="325313"/>
            <a:ext cx="568830" cy="334017"/>
          </a:xfrm>
          <a:custGeom>
            <a:avLst/>
            <a:gdLst/>
            <a:ahLst/>
            <a:cxnLst/>
            <a:rect r="r" b="b" t="t" l="l"/>
            <a:pathLst>
              <a:path h="334017" w="568830">
                <a:moveTo>
                  <a:pt x="0" y="0"/>
                </a:moveTo>
                <a:lnTo>
                  <a:pt x="568829" y="0"/>
                </a:lnTo>
                <a:lnTo>
                  <a:pt x="568829" y="334017"/>
                </a:lnTo>
                <a:lnTo>
                  <a:pt x="0" y="33401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0">
            <a:off x="2578987" y="4667250"/>
            <a:ext cx="13147277" cy="2596587"/>
          </a:xfrm>
          <a:custGeom>
            <a:avLst/>
            <a:gdLst/>
            <a:ahLst/>
            <a:cxnLst/>
            <a:rect r="r" b="b" t="t" l="l"/>
            <a:pathLst>
              <a:path h="2596587" w="13147277">
                <a:moveTo>
                  <a:pt x="0" y="0"/>
                </a:moveTo>
                <a:lnTo>
                  <a:pt x="13147277" y="0"/>
                </a:lnTo>
                <a:lnTo>
                  <a:pt x="13147277" y="2596587"/>
                </a:lnTo>
                <a:lnTo>
                  <a:pt x="0" y="2596587"/>
                </a:lnTo>
                <a:lnTo>
                  <a:pt x="0" y="0"/>
                </a:lnTo>
                <a:close/>
              </a:path>
            </a:pathLst>
          </a:custGeom>
          <a:blipFill>
            <a:blip r:embed="rId4"/>
            <a:stretch>
              <a:fillRect l="0" t="0" r="0" b="0"/>
            </a:stretch>
          </a:blipFill>
        </p:spPr>
      </p:sp>
      <p:sp>
        <p:nvSpPr>
          <p:cNvPr name="Freeform 13" id="13"/>
          <p:cNvSpPr/>
          <p:nvPr/>
        </p:nvSpPr>
        <p:spPr>
          <a:xfrm flipH="false" flipV="false" rot="0">
            <a:off x="0" y="-421256"/>
            <a:ext cx="18317921" cy="11129512"/>
          </a:xfrm>
          <a:custGeom>
            <a:avLst/>
            <a:gdLst/>
            <a:ahLst/>
            <a:cxnLst/>
            <a:rect r="r" b="b" t="t" l="l"/>
            <a:pathLst>
              <a:path h="11129512" w="18317921">
                <a:moveTo>
                  <a:pt x="0" y="0"/>
                </a:moveTo>
                <a:lnTo>
                  <a:pt x="18317921" y="0"/>
                </a:lnTo>
                <a:lnTo>
                  <a:pt x="18317921" y="11129512"/>
                </a:lnTo>
                <a:lnTo>
                  <a:pt x="0" y="11129512"/>
                </a:lnTo>
                <a:lnTo>
                  <a:pt x="0" y="0"/>
                </a:lnTo>
                <a:close/>
              </a:path>
            </a:pathLst>
          </a:custGeom>
          <a:blipFill>
            <a:blip r:embed="rId5"/>
            <a:stretch>
              <a:fillRect l="0" t="-1433" r="0" b="-1433"/>
            </a:stretch>
          </a:blipFill>
        </p:spPr>
      </p:sp>
      <p:sp>
        <p:nvSpPr>
          <p:cNvPr name="TextBox 14" id="14"/>
          <p:cNvSpPr txBox="true"/>
          <p:nvPr/>
        </p:nvSpPr>
        <p:spPr>
          <a:xfrm rot="0">
            <a:off x="16547687" y="9620653"/>
            <a:ext cx="1219382" cy="197971"/>
          </a:xfrm>
          <a:prstGeom prst="rect">
            <a:avLst/>
          </a:prstGeom>
        </p:spPr>
        <p:txBody>
          <a:bodyPr anchor="t" rtlCol="false" tIns="0" lIns="0" bIns="0" rIns="0">
            <a:spAutoFit/>
          </a:bodyPr>
          <a:lstStyle/>
          <a:p>
            <a:pPr algn="r">
              <a:lnSpc>
                <a:spcPts val="1680"/>
              </a:lnSpc>
              <a:spcBef>
                <a:spcPct val="0"/>
              </a:spcBef>
            </a:pPr>
            <a:r>
              <a:rPr lang="en-US" sz="1200">
                <a:solidFill>
                  <a:srgbClr val="FFFFFF"/>
                </a:solidFill>
                <a:latin typeface="Open Sans"/>
                <a:ea typeface="Open Sans"/>
                <a:cs typeface="Open Sans"/>
                <a:sym typeface="Open Sans"/>
              </a:rPr>
              <a:t>Page | 01</a:t>
            </a:r>
          </a:p>
        </p:txBody>
      </p:sp>
      <p:sp>
        <p:nvSpPr>
          <p:cNvPr name="TextBox 15" id="15"/>
          <p:cNvSpPr txBox="true"/>
          <p:nvPr/>
        </p:nvSpPr>
        <p:spPr>
          <a:xfrm rot="0">
            <a:off x="661048" y="3019202"/>
            <a:ext cx="9898328" cy="6075267"/>
          </a:xfrm>
          <a:prstGeom prst="rect">
            <a:avLst/>
          </a:prstGeom>
        </p:spPr>
        <p:txBody>
          <a:bodyPr anchor="t" rtlCol="false" tIns="0" lIns="0" bIns="0" rIns="0">
            <a:spAutoFit/>
          </a:bodyPr>
          <a:lstStyle/>
          <a:p>
            <a:pPr algn="l">
              <a:lnSpc>
                <a:spcPts val="5342"/>
              </a:lnSpc>
            </a:pPr>
            <a:r>
              <a:rPr lang="en-US" sz="3816">
                <a:solidFill>
                  <a:srgbClr val="FFFFFF"/>
                </a:solidFill>
                <a:latin typeface="Arturo"/>
                <a:ea typeface="Arturo"/>
                <a:cs typeface="Arturo"/>
                <a:sym typeface="Arturo"/>
              </a:rPr>
              <a:t>Роботу виконав:</a:t>
            </a:r>
          </a:p>
          <a:p>
            <a:pPr algn="l">
              <a:lnSpc>
                <a:spcPts val="5342"/>
              </a:lnSpc>
            </a:pPr>
            <a:r>
              <a:rPr lang="en-US" sz="3816">
                <a:solidFill>
                  <a:srgbClr val="FFFFFF"/>
                </a:solidFill>
                <a:latin typeface="Arturo"/>
                <a:ea typeface="Arturo"/>
                <a:cs typeface="Arturo"/>
                <a:sym typeface="Arturo"/>
              </a:rPr>
              <a:t>Шморгун Назар</a:t>
            </a:r>
          </a:p>
          <a:p>
            <a:pPr algn="l">
              <a:lnSpc>
                <a:spcPts val="5342"/>
              </a:lnSpc>
              <a:spcBef>
                <a:spcPct val="0"/>
              </a:spcBef>
            </a:pPr>
            <a:r>
              <a:rPr lang="en-US" sz="3816">
                <a:solidFill>
                  <a:srgbClr val="FFFFFF"/>
                </a:solidFill>
                <a:latin typeface="Arturo"/>
                <a:ea typeface="Arturo"/>
                <a:cs typeface="Arturo"/>
                <a:sym typeface="Arturo"/>
              </a:rPr>
              <a:t>уч</a:t>
            </a:r>
            <a:r>
              <a:rPr lang="en-US" sz="3816">
                <a:solidFill>
                  <a:srgbClr val="FFFFFF"/>
                </a:solidFill>
                <a:latin typeface="Arturo"/>
                <a:ea typeface="Arturo"/>
                <a:cs typeface="Arturo"/>
                <a:sym typeface="Arturo"/>
              </a:rPr>
              <a:t>ень 9-В класу</a:t>
            </a:r>
          </a:p>
          <a:p>
            <a:pPr algn="l">
              <a:lnSpc>
                <a:spcPts val="5342"/>
              </a:lnSpc>
              <a:spcBef>
                <a:spcPct val="0"/>
              </a:spcBef>
            </a:pPr>
            <a:r>
              <a:rPr lang="en-US" sz="3816">
                <a:solidFill>
                  <a:srgbClr val="FFFFFF"/>
                </a:solidFill>
                <a:latin typeface="Arturo"/>
                <a:ea typeface="Arturo"/>
                <a:cs typeface="Arturo"/>
                <a:sym typeface="Arturo"/>
              </a:rPr>
              <a:t>Горохівського ліцею №1 </a:t>
            </a:r>
          </a:p>
          <a:p>
            <a:pPr algn="l">
              <a:lnSpc>
                <a:spcPts val="5342"/>
              </a:lnSpc>
              <a:spcBef>
                <a:spcPct val="0"/>
              </a:spcBef>
            </a:pPr>
            <a:r>
              <a:rPr lang="en-US" sz="3816">
                <a:solidFill>
                  <a:srgbClr val="FFFFFF"/>
                </a:solidFill>
                <a:latin typeface="Arturo"/>
                <a:ea typeface="Arturo"/>
                <a:cs typeface="Arturo"/>
                <a:sym typeface="Arturo"/>
              </a:rPr>
              <a:t>ім. І. Я. Франка</a:t>
            </a:r>
          </a:p>
          <a:p>
            <a:pPr algn="l">
              <a:lnSpc>
                <a:spcPts val="5342"/>
              </a:lnSpc>
              <a:spcBef>
                <a:spcPct val="0"/>
              </a:spcBef>
            </a:pPr>
            <a:r>
              <a:rPr lang="en-US" sz="3816">
                <a:solidFill>
                  <a:srgbClr val="FFFFFF"/>
                </a:solidFill>
                <a:latin typeface="Arturo"/>
                <a:ea typeface="Arturo"/>
                <a:cs typeface="Arturo"/>
                <a:sym typeface="Arturo"/>
              </a:rPr>
              <a:t>Горохівської міської ради</a:t>
            </a:r>
          </a:p>
          <a:p>
            <a:pPr algn="l">
              <a:lnSpc>
                <a:spcPts val="5342"/>
              </a:lnSpc>
              <a:spcBef>
                <a:spcPct val="0"/>
              </a:spcBef>
            </a:pPr>
            <a:r>
              <a:rPr lang="en-US" sz="3816">
                <a:solidFill>
                  <a:srgbClr val="FFFFFF"/>
                </a:solidFill>
                <a:latin typeface="Arturo"/>
                <a:ea typeface="Arturo"/>
                <a:cs typeface="Arturo"/>
                <a:sym typeface="Arturo"/>
              </a:rPr>
              <a:t>Волинської області</a:t>
            </a:r>
          </a:p>
          <a:p>
            <a:pPr algn="l">
              <a:lnSpc>
                <a:spcPts val="5342"/>
              </a:lnSpc>
              <a:spcBef>
                <a:spcPct val="0"/>
              </a:spcBef>
            </a:pPr>
          </a:p>
          <a:p>
            <a:pPr algn="l">
              <a:lnSpc>
                <a:spcPts val="5342"/>
              </a:lnSpc>
              <a:spcBef>
                <a:spcPct val="0"/>
              </a:spcBef>
            </a:pPr>
          </a:p>
        </p:txBody>
      </p:sp>
      <p:sp>
        <p:nvSpPr>
          <p:cNvPr name="TextBox 16" id="16"/>
          <p:cNvSpPr txBox="true"/>
          <p:nvPr/>
        </p:nvSpPr>
        <p:spPr>
          <a:xfrm rot="0">
            <a:off x="213739" y="441550"/>
            <a:ext cx="18044806" cy="1505581"/>
          </a:xfrm>
          <a:prstGeom prst="rect">
            <a:avLst/>
          </a:prstGeom>
        </p:spPr>
        <p:txBody>
          <a:bodyPr anchor="t" rtlCol="false" tIns="0" lIns="0" bIns="0" rIns="0">
            <a:spAutoFit/>
          </a:bodyPr>
          <a:lstStyle/>
          <a:p>
            <a:pPr algn="ctr">
              <a:lnSpc>
                <a:spcPts val="12040"/>
              </a:lnSpc>
            </a:pPr>
            <a:r>
              <a:rPr lang="en-US" sz="8600" b="true">
                <a:solidFill>
                  <a:srgbClr val="B2CCE0"/>
                </a:solidFill>
                <a:latin typeface="Arimo Bold"/>
                <a:ea typeface="Arimo Bold"/>
                <a:cs typeface="Arimo Bold"/>
                <a:sym typeface="Arimo Bold"/>
              </a:rPr>
              <a:t>Гіпотетичне існування білих дир</a:t>
            </a:r>
          </a:p>
        </p:txBody>
      </p:sp>
      <p:sp>
        <p:nvSpPr>
          <p:cNvPr name="TextBox 17" id="17"/>
          <p:cNvSpPr txBox="true"/>
          <p:nvPr/>
        </p:nvSpPr>
        <p:spPr>
          <a:xfrm rot="0">
            <a:off x="7894864" y="6473189"/>
            <a:ext cx="10211698" cy="3813811"/>
          </a:xfrm>
          <a:prstGeom prst="rect">
            <a:avLst/>
          </a:prstGeom>
        </p:spPr>
        <p:txBody>
          <a:bodyPr anchor="t" rtlCol="false" tIns="0" lIns="0" bIns="0" rIns="0">
            <a:spAutoFit/>
          </a:bodyPr>
          <a:lstStyle/>
          <a:p>
            <a:pPr algn="ctr">
              <a:lnSpc>
                <a:spcPts val="5039"/>
              </a:lnSpc>
              <a:spcBef>
                <a:spcPct val="0"/>
              </a:spcBef>
            </a:pPr>
            <a:r>
              <a:rPr lang="en-US" b="true" sz="3599">
                <a:solidFill>
                  <a:srgbClr val="FFFFFF"/>
                </a:solidFill>
                <a:latin typeface="Arturo Bold"/>
                <a:ea typeface="Arturo Bold"/>
                <a:cs typeface="Arturo Bold"/>
                <a:sym typeface="Arturo Bold"/>
              </a:rPr>
              <a:t>Науковий керівник:</a:t>
            </a:r>
          </a:p>
          <a:p>
            <a:pPr algn="ctr">
              <a:lnSpc>
                <a:spcPts val="5039"/>
              </a:lnSpc>
              <a:spcBef>
                <a:spcPct val="0"/>
              </a:spcBef>
            </a:pPr>
            <a:r>
              <a:rPr lang="en-US" b="true" sz="3599">
                <a:solidFill>
                  <a:srgbClr val="FFFFFF"/>
                </a:solidFill>
                <a:latin typeface="Arturo Bold"/>
                <a:ea typeface="Arturo Bold"/>
                <a:cs typeface="Arturo Bold"/>
                <a:sym typeface="Arturo Bold"/>
              </a:rPr>
              <a:t>Хринюк Галина Василівна</a:t>
            </a:r>
          </a:p>
          <a:p>
            <a:pPr algn="ctr">
              <a:lnSpc>
                <a:spcPts val="5039"/>
              </a:lnSpc>
              <a:spcBef>
                <a:spcPct val="0"/>
              </a:spcBef>
            </a:pPr>
            <a:r>
              <a:rPr lang="en-US" b="true" sz="3599">
                <a:solidFill>
                  <a:srgbClr val="FFFFFF"/>
                </a:solidFill>
                <a:latin typeface="Arturo Bold"/>
                <a:ea typeface="Arturo Bold"/>
                <a:cs typeface="Arturo Bold"/>
                <a:sym typeface="Arturo Bold"/>
              </a:rPr>
              <a:t>вчитель фізики та астрономії</a:t>
            </a:r>
          </a:p>
          <a:p>
            <a:pPr algn="ctr">
              <a:lnSpc>
                <a:spcPts val="5039"/>
              </a:lnSpc>
              <a:spcBef>
                <a:spcPct val="0"/>
              </a:spcBef>
            </a:pPr>
            <a:r>
              <a:rPr lang="en-US" b="true" sz="3599">
                <a:solidFill>
                  <a:srgbClr val="FFFFFF"/>
                </a:solidFill>
                <a:latin typeface="Arturo Bold"/>
                <a:ea typeface="Arturo Bold"/>
                <a:cs typeface="Arturo Bold"/>
                <a:sym typeface="Arturo Bold"/>
              </a:rPr>
              <a:t>Горохівського ліцею №1 ім. І. Я. Франка</a:t>
            </a:r>
          </a:p>
          <a:p>
            <a:pPr algn="ctr">
              <a:lnSpc>
                <a:spcPts val="5039"/>
              </a:lnSpc>
              <a:spcBef>
                <a:spcPct val="0"/>
              </a:spcBef>
            </a:pPr>
            <a:r>
              <a:rPr lang="en-US" b="true" sz="3599">
                <a:solidFill>
                  <a:srgbClr val="FFFFFF"/>
                </a:solidFill>
                <a:latin typeface="Arturo Bold"/>
                <a:ea typeface="Arturo Bold"/>
                <a:cs typeface="Arturo Bold"/>
                <a:sym typeface="Arturo Bold"/>
              </a:rPr>
              <a:t>Горохівської міської ради</a:t>
            </a:r>
          </a:p>
          <a:p>
            <a:pPr algn="ctr">
              <a:lnSpc>
                <a:spcPts val="5039"/>
              </a:lnSpc>
              <a:spcBef>
                <a:spcPct val="0"/>
              </a:spcBef>
            </a:pPr>
            <a:r>
              <a:rPr lang="en-US" b="true" sz="3599">
                <a:solidFill>
                  <a:srgbClr val="FFFFFF"/>
                </a:solidFill>
                <a:latin typeface="Arturo Bold"/>
                <a:ea typeface="Arturo Bold"/>
                <a:cs typeface="Arturo Bold"/>
                <a:sym typeface="Arturo Bold"/>
              </a:rPr>
              <a:t>Волинської області</a:t>
            </a:r>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A8AFB9"/>
        </a:solidFill>
      </p:bgPr>
    </p:bg>
    <p:spTree>
      <p:nvGrpSpPr>
        <p:cNvPr id="1" name=""/>
        <p:cNvGrpSpPr/>
        <p:nvPr/>
      </p:nvGrpSpPr>
      <p:grpSpPr>
        <a:xfrm>
          <a:off x="0" y="0"/>
          <a:ext cx="0" cy="0"/>
          <a:chOff x="0" y="0"/>
          <a:chExt cx="0" cy="0"/>
        </a:xfrm>
      </p:grpSpPr>
      <p:grpSp>
        <p:nvGrpSpPr>
          <p:cNvPr name="Group 2" id="2"/>
          <p:cNvGrpSpPr/>
          <p:nvPr/>
        </p:nvGrpSpPr>
        <p:grpSpPr>
          <a:xfrm rot="0">
            <a:off x="0" y="689158"/>
            <a:ext cx="18288000" cy="8908683"/>
            <a:chOff x="0" y="0"/>
            <a:chExt cx="24384000" cy="11878244"/>
          </a:xfrm>
        </p:grpSpPr>
        <p:sp>
          <p:nvSpPr>
            <p:cNvPr name="TextBox 3" id="3"/>
            <p:cNvSpPr txBox="true"/>
            <p:nvPr/>
          </p:nvSpPr>
          <p:spPr>
            <a:xfrm rot="0">
              <a:off x="0" y="-9525"/>
              <a:ext cx="17301519" cy="947538"/>
            </a:xfrm>
            <a:prstGeom prst="rect">
              <a:avLst/>
            </a:prstGeom>
          </p:spPr>
          <p:txBody>
            <a:bodyPr anchor="t" rtlCol="false" tIns="0" lIns="0" bIns="0" rIns="0">
              <a:spAutoFit/>
            </a:bodyPr>
            <a:lstStyle/>
            <a:p>
              <a:pPr algn="l" marL="1003538" indent="-501769" lvl="1">
                <a:lnSpc>
                  <a:spcPts val="5438"/>
                </a:lnSpc>
                <a:buFont typeface="Arial"/>
                <a:buChar char="•"/>
              </a:pPr>
              <a:r>
                <a:rPr lang="en-US" b="true" sz="4648">
                  <a:solidFill>
                    <a:srgbClr val="000000"/>
                  </a:solidFill>
                  <a:latin typeface="Arimo Bold"/>
                  <a:ea typeface="Arimo Bold"/>
                  <a:cs typeface="Arimo Bold"/>
                  <a:sym typeface="Arimo Bold"/>
                </a:rPr>
                <a:t>АКТУАЛЬНІСТЬ ТЕМИ   </a:t>
              </a:r>
            </a:p>
          </p:txBody>
        </p:sp>
        <p:sp>
          <p:nvSpPr>
            <p:cNvPr name="TextBox 4" id="4"/>
            <p:cNvSpPr txBox="true"/>
            <p:nvPr/>
          </p:nvSpPr>
          <p:spPr>
            <a:xfrm rot="0">
              <a:off x="1801786" y="890388"/>
              <a:ext cx="22582214" cy="2692267"/>
            </a:xfrm>
            <a:prstGeom prst="rect">
              <a:avLst/>
            </a:prstGeom>
          </p:spPr>
          <p:txBody>
            <a:bodyPr anchor="t" rtlCol="false" tIns="0" lIns="0" bIns="0" rIns="0">
              <a:spAutoFit/>
            </a:bodyPr>
            <a:lstStyle/>
            <a:p>
              <a:pPr algn="l">
                <a:lnSpc>
                  <a:spcPts val="4074"/>
                </a:lnSpc>
              </a:pPr>
              <a:r>
                <a:rPr lang="en-US" sz="2910">
                  <a:solidFill>
                    <a:srgbClr val="000000"/>
                  </a:solidFill>
                  <a:latin typeface="Open Sans"/>
                  <a:ea typeface="Open Sans"/>
                  <a:cs typeface="Open Sans"/>
                  <a:sym typeface="Open Sans"/>
                </a:rPr>
                <a:t>Вивчення білих дір полягає в тому, що вони є одним із найзагадковіших гіпотетичних об'єктів у сучасній астрофізиці та космології. Хоча їхнє існування поки що не підтверджене спостереженнями, теоретичні моделі на основі загальної теорії відносності передбачають можливість їхньої появи</a:t>
              </a:r>
            </a:p>
          </p:txBody>
        </p:sp>
        <p:sp>
          <p:nvSpPr>
            <p:cNvPr name="TextBox 5" id="5"/>
            <p:cNvSpPr txBox="true"/>
            <p:nvPr/>
          </p:nvSpPr>
          <p:spPr>
            <a:xfrm rot="0">
              <a:off x="0" y="3832676"/>
              <a:ext cx="17301519" cy="947538"/>
            </a:xfrm>
            <a:prstGeom prst="rect">
              <a:avLst/>
            </a:prstGeom>
          </p:spPr>
          <p:txBody>
            <a:bodyPr anchor="t" rtlCol="false" tIns="0" lIns="0" bIns="0" rIns="0">
              <a:spAutoFit/>
            </a:bodyPr>
            <a:lstStyle/>
            <a:p>
              <a:pPr algn="l" marL="1003538" indent="-501769" lvl="1">
                <a:lnSpc>
                  <a:spcPts val="5438"/>
                </a:lnSpc>
                <a:buFont typeface="Arial"/>
                <a:buChar char="•"/>
              </a:pPr>
              <a:r>
                <a:rPr lang="en-US" b="true" sz="4648">
                  <a:solidFill>
                    <a:srgbClr val="000000"/>
                  </a:solidFill>
                  <a:latin typeface="Arimo Bold"/>
                  <a:ea typeface="Arimo Bold"/>
                  <a:cs typeface="Arimo Bold"/>
                  <a:sym typeface="Arimo Bold"/>
                </a:rPr>
                <a:t>МЕТОЮ РОБОТИ</a:t>
              </a:r>
            </a:p>
          </p:txBody>
        </p:sp>
        <p:sp>
          <p:nvSpPr>
            <p:cNvPr name="TextBox 6" id="6"/>
            <p:cNvSpPr txBox="true"/>
            <p:nvPr/>
          </p:nvSpPr>
          <p:spPr>
            <a:xfrm rot="0">
              <a:off x="0" y="6529569"/>
              <a:ext cx="17301519" cy="947538"/>
            </a:xfrm>
            <a:prstGeom prst="rect">
              <a:avLst/>
            </a:prstGeom>
          </p:spPr>
          <p:txBody>
            <a:bodyPr anchor="t" rtlCol="false" tIns="0" lIns="0" bIns="0" rIns="0">
              <a:spAutoFit/>
            </a:bodyPr>
            <a:lstStyle/>
            <a:p>
              <a:pPr algn="l" marL="1003538" indent="-501769" lvl="1">
                <a:lnSpc>
                  <a:spcPts val="5438"/>
                </a:lnSpc>
                <a:buFont typeface="Arial"/>
                <a:buChar char="•"/>
              </a:pPr>
              <a:r>
                <a:rPr lang="en-US" b="true" sz="4648">
                  <a:solidFill>
                    <a:srgbClr val="000000"/>
                  </a:solidFill>
                  <a:latin typeface="Arimo Bold"/>
                  <a:ea typeface="Arimo Bold"/>
                  <a:cs typeface="Arimo Bold"/>
                  <a:sym typeface="Arimo Bold"/>
                </a:rPr>
                <a:t>ОБ’ЄКТОМ ДОСЛІДЖЕННЯ  Є</a:t>
              </a:r>
            </a:p>
          </p:txBody>
        </p:sp>
        <p:sp>
          <p:nvSpPr>
            <p:cNvPr name="TextBox 7" id="7"/>
            <p:cNvSpPr txBox="true"/>
            <p:nvPr/>
          </p:nvSpPr>
          <p:spPr>
            <a:xfrm rot="0">
              <a:off x="1638499" y="4732589"/>
              <a:ext cx="22582214" cy="2006467"/>
            </a:xfrm>
            <a:prstGeom prst="rect">
              <a:avLst/>
            </a:prstGeom>
          </p:spPr>
          <p:txBody>
            <a:bodyPr anchor="t" rtlCol="false" tIns="0" lIns="0" bIns="0" rIns="0">
              <a:spAutoFit/>
            </a:bodyPr>
            <a:lstStyle/>
            <a:p>
              <a:pPr algn="l">
                <a:lnSpc>
                  <a:spcPts val="4074"/>
                </a:lnSpc>
              </a:pPr>
              <a:r>
                <a:rPr lang="en-US" sz="2910">
                  <a:solidFill>
                    <a:srgbClr val="000000"/>
                  </a:solidFill>
                  <a:latin typeface="Open Sans"/>
                  <a:ea typeface="Open Sans"/>
                  <a:cs typeface="Open Sans"/>
                  <a:sym typeface="Open Sans"/>
                </a:rPr>
                <a:t>Дослідити теоретичні основи існування білих дір, розглянути їхні можливі фізичні властивості та визначити перспективи їхнього спостереження в сучасній астрофізиці.</a:t>
              </a:r>
            </a:p>
            <a:p>
              <a:pPr algn="l">
                <a:lnSpc>
                  <a:spcPts val="4074"/>
                </a:lnSpc>
              </a:pPr>
            </a:p>
          </p:txBody>
        </p:sp>
        <p:sp>
          <p:nvSpPr>
            <p:cNvPr name="TextBox 8" id="8"/>
            <p:cNvSpPr txBox="true"/>
            <p:nvPr/>
          </p:nvSpPr>
          <p:spPr>
            <a:xfrm rot="0">
              <a:off x="1638499" y="7683482"/>
              <a:ext cx="22582214" cy="1320667"/>
            </a:xfrm>
            <a:prstGeom prst="rect">
              <a:avLst/>
            </a:prstGeom>
          </p:spPr>
          <p:txBody>
            <a:bodyPr anchor="t" rtlCol="false" tIns="0" lIns="0" bIns="0" rIns="0">
              <a:spAutoFit/>
            </a:bodyPr>
            <a:lstStyle/>
            <a:p>
              <a:pPr algn="l">
                <a:lnSpc>
                  <a:spcPts val="4074"/>
                </a:lnSpc>
              </a:pPr>
              <a:r>
                <a:rPr lang="en-US" sz="2910">
                  <a:solidFill>
                    <a:srgbClr val="000000"/>
                  </a:solidFill>
                  <a:latin typeface="Open Sans"/>
                  <a:ea typeface="Open Sans"/>
                  <a:cs typeface="Open Sans"/>
                  <a:sym typeface="Open Sans"/>
                </a:rPr>
                <a:t>Концепція білих дір як теоретичних астрофізичних об'єктів та їхній зв’язок із чорними дірами, квантовою механікою і космологічними процесами.</a:t>
              </a:r>
            </a:p>
          </p:txBody>
        </p:sp>
        <p:sp>
          <p:nvSpPr>
            <p:cNvPr name="TextBox 9" id="9"/>
            <p:cNvSpPr txBox="true"/>
            <p:nvPr/>
          </p:nvSpPr>
          <p:spPr>
            <a:xfrm rot="0">
              <a:off x="0" y="9403664"/>
              <a:ext cx="17301519" cy="947538"/>
            </a:xfrm>
            <a:prstGeom prst="rect">
              <a:avLst/>
            </a:prstGeom>
          </p:spPr>
          <p:txBody>
            <a:bodyPr anchor="t" rtlCol="false" tIns="0" lIns="0" bIns="0" rIns="0">
              <a:spAutoFit/>
            </a:bodyPr>
            <a:lstStyle/>
            <a:p>
              <a:pPr algn="l" marL="1003538" indent="-501769" lvl="1">
                <a:lnSpc>
                  <a:spcPts val="5438"/>
                </a:lnSpc>
                <a:buFont typeface="Arial"/>
                <a:buChar char="•"/>
              </a:pPr>
              <a:r>
                <a:rPr lang="en-US" b="true" sz="4648">
                  <a:solidFill>
                    <a:srgbClr val="000000"/>
                  </a:solidFill>
                  <a:latin typeface="Arimo Bold"/>
                  <a:ea typeface="Arimo Bold"/>
                  <a:cs typeface="Arimo Bold"/>
                  <a:sym typeface="Arimo Bold"/>
                </a:rPr>
                <a:t>ПРЕДМЕТОМ ДОСЛІДЖЕННЯ</a:t>
              </a:r>
            </a:p>
          </p:txBody>
        </p:sp>
        <p:sp>
          <p:nvSpPr>
            <p:cNvPr name="TextBox 10" id="10"/>
            <p:cNvSpPr txBox="true"/>
            <p:nvPr/>
          </p:nvSpPr>
          <p:spPr>
            <a:xfrm rot="0">
              <a:off x="1638499" y="10557577"/>
              <a:ext cx="22582214" cy="1320667"/>
            </a:xfrm>
            <a:prstGeom prst="rect">
              <a:avLst/>
            </a:prstGeom>
          </p:spPr>
          <p:txBody>
            <a:bodyPr anchor="t" rtlCol="false" tIns="0" lIns="0" bIns="0" rIns="0">
              <a:spAutoFit/>
            </a:bodyPr>
            <a:lstStyle/>
            <a:p>
              <a:pPr algn="l">
                <a:lnSpc>
                  <a:spcPts val="4074"/>
                </a:lnSpc>
              </a:pPr>
              <a:r>
                <a:rPr lang="en-US" sz="2910">
                  <a:solidFill>
                    <a:srgbClr val="000000"/>
                  </a:solidFill>
                  <a:latin typeface="Open Sans"/>
                  <a:ea typeface="Open Sans"/>
                  <a:cs typeface="Open Sans"/>
                  <a:sym typeface="Open Sans"/>
                </a:rPr>
                <a:t>Гіпотетичні властивості білих дір, їхня математична модель у рамках загальної теорії відносності та можливі фізичні прояви у Всесвіті.</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a:grpSpLocks noChangeAspect="true"/>
          </p:cNvGrpSpPr>
          <p:nvPr/>
        </p:nvGrpSpPr>
        <p:grpSpPr>
          <a:xfrm rot="0">
            <a:off x="155878" y="1923331"/>
            <a:ext cx="6732862" cy="6732862"/>
            <a:chOff x="0" y="0"/>
            <a:chExt cx="6350000" cy="6350000"/>
          </a:xfrm>
        </p:grpSpPr>
        <p:sp>
          <p:nvSpPr>
            <p:cNvPr name="Freeform 4" id="4"/>
            <p:cNvSpPr/>
            <p:nvPr/>
          </p:nvSpPr>
          <p:spPr>
            <a:xfrm flipH="false" flipV="false" rot="0">
              <a:off x="-156812" y="-5088"/>
              <a:ext cx="6663624" cy="6360176"/>
            </a:xfrm>
            <a:custGeom>
              <a:avLst/>
              <a:gdLst/>
              <a:ahLst/>
              <a:cxnLst/>
              <a:rect r="r" b="b" t="t" l="l"/>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545454"/>
            </a:solidFill>
          </p:spPr>
        </p:sp>
        <p:sp>
          <p:nvSpPr>
            <p:cNvPr name="Freeform 5" id="5"/>
            <p:cNvSpPr/>
            <p:nvPr/>
          </p:nvSpPr>
          <p:spPr>
            <a:xfrm flipH="false" flipV="false" rot="0">
              <a:off x="400267" y="526623"/>
              <a:ext cx="5549466" cy="5296755"/>
            </a:xfrm>
            <a:custGeom>
              <a:avLst/>
              <a:gdLst/>
              <a:ahLst/>
              <a:cxnLst/>
              <a:rect r="r" b="b" t="t" l="l"/>
              <a:pathLst>
                <a:path h="5296755" w="5549466">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3"/>
              <a:stretch>
                <a:fillRect l="-96402" t="0" r="-96402" b="0"/>
              </a:stretch>
            </a:blipFill>
          </p:spPr>
        </p:sp>
      </p:grpSp>
      <p:sp>
        <p:nvSpPr>
          <p:cNvPr name="TextBox 6" id="6"/>
          <p:cNvSpPr txBox="true"/>
          <p:nvPr/>
        </p:nvSpPr>
        <p:spPr>
          <a:xfrm rot="0">
            <a:off x="6251305" y="1047750"/>
            <a:ext cx="6114411" cy="1211960"/>
          </a:xfrm>
          <a:prstGeom prst="rect">
            <a:avLst/>
          </a:prstGeom>
        </p:spPr>
        <p:txBody>
          <a:bodyPr anchor="t" rtlCol="false" tIns="0" lIns="0" bIns="0" rIns="0">
            <a:spAutoFit/>
          </a:bodyPr>
          <a:lstStyle/>
          <a:p>
            <a:pPr algn="l">
              <a:lnSpc>
                <a:spcPts val="9476"/>
              </a:lnSpc>
            </a:pPr>
            <a:r>
              <a:rPr lang="en-US" b="true" sz="8099">
                <a:solidFill>
                  <a:srgbClr val="000000"/>
                </a:solidFill>
                <a:latin typeface="Barlow Condensed Bold"/>
                <a:ea typeface="Barlow Condensed Bold"/>
                <a:cs typeface="Barlow Condensed Bold"/>
                <a:sym typeface="Barlow Condensed Bold"/>
              </a:rPr>
              <a:t>БІЛІ ДИРИ :</a:t>
            </a:r>
          </a:p>
        </p:txBody>
      </p:sp>
      <p:sp>
        <p:nvSpPr>
          <p:cNvPr name="TextBox 7" id="7"/>
          <p:cNvSpPr txBox="true"/>
          <p:nvPr/>
        </p:nvSpPr>
        <p:spPr>
          <a:xfrm rot="0">
            <a:off x="7029322" y="3613458"/>
            <a:ext cx="11119556" cy="4603790"/>
          </a:xfrm>
          <a:prstGeom prst="rect">
            <a:avLst/>
          </a:prstGeom>
        </p:spPr>
        <p:txBody>
          <a:bodyPr anchor="t" rtlCol="false" tIns="0" lIns="0" bIns="0" rIns="0">
            <a:spAutoFit/>
          </a:bodyPr>
          <a:lstStyle/>
          <a:p>
            <a:pPr algn="l">
              <a:lnSpc>
                <a:spcPts val="4074"/>
              </a:lnSpc>
              <a:spcBef>
                <a:spcPct val="0"/>
              </a:spcBef>
            </a:pPr>
            <a:r>
              <a:rPr lang="en-US" sz="2910">
                <a:solidFill>
                  <a:srgbClr val="000000"/>
                </a:solidFill>
                <a:latin typeface="Open Sans"/>
                <a:ea typeface="Open Sans"/>
                <a:cs typeface="Open Sans"/>
                <a:sym typeface="Open Sans"/>
              </a:rPr>
              <a:t>Біла діра — це гіпотетичний астрономічний об’єкт, який є протилежністю чорної діри. Вона не поглинає матерію, а навпаки, викидає її назовні, не дозволяючи нічому проникнути всередину за горизонт подій Швардшельда. Білі діри – це одна з найзагадковіших ідей астрофізики. Вони можуть бути гіпотетичними виходами з чорних дір, слідами Великого вибуху або просто математичним курйозом. Але якщо вони існують – їхнє відкриття може змінити наше розуміння Всесвіту!</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0">
            <a:off x="128412" y="3476727"/>
            <a:ext cx="6632038" cy="6597850"/>
            <a:chOff x="0" y="0"/>
            <a:chExt cx="1978655" cy="1968455"/>
          </a:xfrm>
        </p:grpSpPr>
        <p:sp>
          <p:nvSpPr>
            <p:cNvPr name="Freeform 4" id="4"/>
            <p:cNvSpPr/>
            <p:nvPr/>
          </p:nvSpPr>
          <p:spPr>
            <a:xfrm flipH="false" flipV="false" rot="0">
              <a:off x="0" y="0"/>
              <a:ext cx="1978655" cy="1968455"/>
            </a:xfrm>
            <a:custGeom>
              <a:avLst/>
              <a:gdLst/>
              <a:ahLst/>
              <a:cxnLst/>
              <a:rect r="r" b="b" t="t" l="l"/>
              <a:pathLst>
                <a:path h="1968455" w="1978655">
                  <a:moveTo>
                    <a:pt x="19845" y="0"/>
                  </a:moveTo>
                  <a:lnTo>
                    <a:pt x="1958810" y="0"/>
                  </a:lnTo>
                  <a:cubicBezTo>
                    <a:pt x="1964073" y="0"/>
                    <a:pt x="1969121" y="2091"/>
                    <a:pt x="1972842" y="5812"/>
                  </a:cubicBezTo>
                  <a:cubicBezTo>
                    <a:pt x="1976564" y="9534"/>
                    <a:pt x="1978655" y="14582"/>
                    <a:pt x="1978655" y="19845"/>
                  </a:cubicBezTo>
                  <a:lnTo>
                    <a:pt x="1978655" y="1948610"/>
                  </a:lnTo>
                  <a:cubicBezTo>
                    <a:pt x="1978655" y="1953873"/>
                    <a:pt x="1976564" y="1958921"/>
                    <a:pt x="1972842" y="1962642"/>
                  </a:cubicBezTo>
                  <a:cubicBezTo>
                    <a:pt x="1969121" y="1966364"/>
                    <a:pt x="1964073" y="1968455"/>
                    <a:pt x="1958810" y="1968455"/>
                  </a:cubicBezTo>
                  <a:lnTo>
                    <a:pt x="19845" y="1968455"/>
                  </a:lnTo>
                  <a:cubicBezTo>
                    <a:pt x="14582" y="1968455"/>
                    <a:pt x="9534" y="1966364"/>
                    <a:pt x="5812" y="1962642"/>
                  </a:cubicBezTo>
                  <a:cubicBezTo>
                    <a:pt x="2091" y="1958921"/>
                    <a:pt x="0" y="1953873"/>
                    <a:pt x="0" y="1948610"/>
                  </a:cubicBezTo>
                  <a:lnTo>
                    <a:pt x="0" y="19845"/>
                  </a:lnTo>
                  <a:cubicBezTo>
                    <a:pt x="0" y="14582"/>
                    <a:pt x="2091" y="9534"/>
                    <a:pt x="5812" y="5812"/>
                  </a:cubicBezTo>
                  <a:cubicBezTo>
                    <a:pt x="9534" y="2091"/>
                    <a:pt x="14582" y="0"/>
                    <a:pt x="19845" y="0"/>
                  </a:cubicBezTo>
                  <a:close/>
                </a:path>
              </a:pathLst>
            </a:custGeom>
            <a:solidFill>
              <a:srgbClr val="545454"/>
            </a:solidFill>
          </p:spPr>
        </p:sp>
        <p:sp>
          <p:nvSpPr>
            <p:cNvPr name="TextBox 5" id="5"/>
            <p:cNvSpPr txBox="true"/>
            <p:nvPr/>
          </p:nvSpPr>
          <p:spPr>
            <a:xfrm>
              <a:off x="0" y="-38100"/>
              <a:ext cx="1978655" cy="2006555"/>
            </a:xfrm>
            <a:prstGeom prst="rect">
              <a:avLst/>
            </a:prstGeom>
          </p:spPr>
          <p:txBody>
            <a:bodyPr anchor="ctr" rtlCol="false" tIns="44845" lIns="44845" bIns="44845" rIns="44845"/>
            <a:lstStyle/>
            <a:p>
              <a:pPr algn="ctr">
                <a:lnSpc>
                  <a:spcPts val="2659"/>
                </a:lnSpc>
              </a:pPr>
            </a:p>
          </p:txBody>
        </p:sp>
      </p:grpSp>
      <p:sp>
        <p:nvSpPr>
          <p:cNvPr name="Freeform 6" id="6"/>
          <p:cNvSpPr/>
          <p:nvPr/>
        </p:nvSpPr>
        <p:spPr>
          <a:xfrm flipH="false" flipV="false" rot="0">
            <a:off x="638545" y="3969765"/>
            <a:ext cx="5611772" cy="5611772"/>
          </a:xfrm>
          <a:custGeom>
            <a:avLst/>
            <a:gdLst/>
            <a:ahLst/>
            <a:cxnLst/>
            <a:rect r="r" b="b" t="t" l="l"/>
            <a:pathLst>
              <a:path h="5611772" w="5611772">
                <a:moveTo>
                  <a:pt x="0" y="0"/>
                </a:moveTo>
                <a:lnTo>
                  <a:pt x="5611772" y="0"/>
                </a:lnTo>
                <a:lnTo>
                  <a:pt x="5611772" y="5611773"/>
                </a:lnTo>
                <a:lnTo>
                  <a:pt x="0" y="5611773"/>
                </a:lnTo>
                <a:lnTo>
                  <a:pt x="0" y="0"/>
                </a:lnTo>
                <a:close/>
              </a:path>
            </a:pathLst>
          </a:custGeom>
          <a:blipFill>
            <a:blip r:embed="rId3"/>
            <a:stretch>
              <a:fillRect l="0" t="0" r="0" b="0"/>
            </a:stretch>
          </a:blipFill>
        </p:spPr>
      </p:sp>
      <p:sp>
        <p:nvSpPr>
          <p:cNvPr name="TextBox 7" id="7"/>
          <p:cNvSpPr txBox="true"/>
          <p:nvPr/>
        </p:nvSpPr>
        <p:spPr>
          <a:xfrm rot="0">
            <a:off x="128412" y="773093"/>
            <a:ext cx="15518987" cy="1270253"/>
          </a:xfrm>
          <a:prstGeom prst="rect">
            <a:avLst/>
          </a:prstGeom>
        </p:spPr>
        <p:txBody>
          <a:bodyPr anchor="t" rtlCol="false" tIns="0" lIns="0" bIns="0" rIns="0">
            <a:spAutoFit/>
          </a:bodyPr>
          <a:lstStyle/>
          <a:p>
            <a:pPr algn="l">
              <a:lnSpc>
                <a:spcPts val="9827"/>
              </a:lnSpc>
            </a:pPr>
            <a:r>
              <a:rPr lang="en-US" b="true" sz="8399">
                <a:solidFill>
                  <a:srgbClr val="000000"/>
                </a:solidFill>
                <a:latin typeface="Barlow Condensed Bold"/>
                <a:ea typeface="Barlow Condensed Bold"/>
                <a:cs typeface="Barlow Condensed Bold"/>
                <a:sym typeface="Barlow Condensed Bold"/>
              </a:rPr>
              <a:t>ПРИНЦИП РОБОТИ</a:t>
            </a:r>
          </a:p>
        </p:txBody>
      </p:sp>
      <p:grpSp>
        <p:nvGrpSpPr>
          <p:cNvPr name="Group 8" id="8"/>
          <p:cNvGrpSpPr/>
          <p:nvPr/>
        </p:nvGrpSpPr>
        <p:grpSpPr>
          <a:xfrm rot="0">
            <a:off x="12505155" y="0"/>
            <a:ext cx="5782845" cy="4446807"/>
            <a:chOff x="0" y="0"/>
            <a:chExt cx="7710459" cy="5929076"/>
          </a:xfrm>
        </p:grpSpPr>
        <p:grpSp>
          <p:nvGrpSpPr>
            <p:cNvPr name="Group 9" id="9"/>
            <p:cNvGrpSpPr/>
            <p:nvPr/>
          </p:nvGrpSpPr>
          <p:grpSpPr>
            <a:xfrm rot="0">
              <a:off x="0" y="0"/>
              <a:ext cx="7710459" cy="5929076"/>
              <a:chOff x="0" y="0"/>
              <a:chExt cx="2311614" cy="1777551"/>
            </a:xfrm>
          </p:grpSpPr>
          <p:sp>
            <p:nvSpPr>
              <p:cNvPr name="Freeform 10" id="10"/>
              <p:cNvSpPr/>
              <p:nvPr/>
            </p:nvSpPr>
            <p:spPr>
              <a:xfrm flipH="false" flipV="false" rot="0">
                <a:off x="0" y="0"/>
                <a:ext cx="2311614" cy="1777551"/>
              </a:xfrm>
              <a:custGeom>
                <a:avLst/>
                <a:gdLst/>
                <a:ahLst/>
                <a:cxnLst/>
                <a:rect r="r" b="b" t="t" l="l"/>
                <a:pathLst>
                  <a:path h="1777551" w="2311614">
                    <a:moveTo>
                      <a:pt x="16987" y="0"/>
                    </a:moveTo>
                    <a:lnTo>
                      <a:pt x="2294627" y="0"/>
                    </a:lnTo>
                    <a:cubicBezTo>
                      <a:pt x="2299132" y="0"/>
                      <a:pt x="2303453" y="1790"/>
                      <a:pt x="2306638" y="4975"/>
                    </a:cubicBezTo>
                    <a:cubicBezTo>
                      <a:pt x="2309824" y="8161"/>
                      <a:pt x="2311614" y="12481"/>
                      <a:pt x="2311614" y="16987"/>
                    </a:cubicBezTo>
                    <a:lnTo>
                      <a:pt x="2311614" y="1760564"/>
                    </a:lnTo>
                    <a:cubicBezTo>
                      <a:pt x="2311614" y="1765069"/>
                      <a:pt x="2309824" y="1769390"/>
                      <a:pt x="2306638" y="1772575"/>
                    </a:cubicBezTo>
                    <a:cubicBezTo>
                      <a:pt x="2303453" y="1775761"/>
                      <a:pt x="2299132" y="1777551"/>
                      <a:pt x="2294627" y="1777551"/>
                    </a:cubicBezTo>
                    <a:lnTo>
                      <a:pt x="16987" y="1777551"/>
                    </a:lnTo>
                    <a:cubicBezTo>
                      <a:pt x="12481" y="1777551"/>
                      <a:pt x="8161" y="1775761"/>
                      <a:pt x="4975" y="1772575"/>
                    </a:cubicBezTo>
                    <a:cubicBezTo>
                      <a:pt x="1790" y="1769390"/>
                      <a:pt x="0" y="1765069"/>
                      <a:pt x="0" y="1760564"/>
                    </a:cubicBezTo>
                    <a:lnTo>
                      <a:pt x="0" y="16987"/>
                    </a:lnTo>
                    <a:cubicBezTo>
                      <a:pt x="0" y="12481"/>
                      <a:pt x="1790" y="8161"/>
                      <a:pt x="4975" y="4975"/>
                    </a:cubicBezTo>
                    <a:cubicBezTo>
                      <a:pt x="8161" y="1790"/>
                      <a:pt x="12481" y="0"/>
                      <a:pt x="16987" y="0"/>
                    </a:cubicBezTo>
                    <a:close/>
                  </a:path>
                </a:pathLst>
              </a:custGeom>
              <a:solidFill>
                <a:srgbClr val="545454"/>
              </a:solidFill>
            </p:spPr>
          </p:sp>
          <p:sp>
            <p:nvSpPr>
              <p:cNvPr name="TextBox 11" id="11"/>
              <p:cNvSpPr txBox="true"/>
              <p:nvPr/>
            </p:nvSpPr>
            <p:spPr>
              <a:xfrm>
                <a:off x="0" y="-38100"/>
                <a:ext cx="2311614" cy="1815651"/>
              </a:xfrm>
              <a:prstGeom prst="rect">
                <a:avLst/>
              </a:prstGeom>
            </p:spPr>
            <p:txBody>
              <a:bodyPr anchor="ctr" rtlCol="false" tIns="44845" lIns="44845" bIns="44845" rIns="44845"/>
              <a:lstStyle/>
              <a:p>
                <a:pPr algn="ctr">
                  <a:lnSpc>
                    <a:spcPts val="2660"/>
                  </a:lnSpc>
                </a:pPr>
              </a:p>
            </p:txBody>
          </p:sp>
        </p:grpSp>
        <p:sp>
          <p:nvSpPr>
            <p:cNvPr name="Freeform 12" id="12"/>
            <p:cNvSpPr/>
            <p:nvPr/>
          </p:nvSpPr>
          <p:spPr>
            <a:xfrm flipH="false" flipV="false" rot="0">
              <a:off x="392251" y="269022"/>
              <a:ext cx="6925958" cy="5430045"/>
            </a:xfrm>
            <a:custGeom>
              <a:avLst/>
              <a:gdLst/>
              <a:ahLst/>
              <a:cxnLst/>
              <a:rect r="r" b="b" t="t" l="l"/>
              <a:pathLst>
                <a:path h="5430045" w="6925958">
                  <a:moveTo>
                    <a:pt x="0" y="0"/>
                  </a:moveTo>
                  <a:lnTo>
                    <a:pt x="6925957" y="0"/>
                  </a:lnTo>
                  <a:lnTo>
                    <a:pt x="6925957" y="5430045"/>
                  </a:lnTo>
                  <a:lnTo>
                    <a:pt x="0" y="5430045"/>
                  </a:lnTo>
                  <a:lnTo>
                    <a:pt x="0" y="0"/>
                  </a:lnTo>
                  <a:close/>
                </a:path>
              </a:pathLst>
            </a:custGeom>
            <a:blipFill>
              <a:blip r:embed="rId4"/>
              <a:stretch>
                <a:fillRect l="0" t="-13774" r="0" b="-13774"/>
              </a:stretch>
            </a:blipFill>
          </p:spPr>
        </p:sp>
      </p:grpSp>
      <p:sp>
        <p:nvSpPr>
          <p:cNvPr name="TextBox 13" id="13"/>
          <p:cNvSpPr txBox="true"/>
          <p:nvPr/>
        </p:nvSpPr>
        <p:spPr>
          <a:xfrm rot="0">
            <a:off x="7066614" y="4399182"/>
            <a:ext cx="10498850" cy="5680076"/>
          </a:xfrm>
          <a:prstGeom prst="rect">
            <a:avLst/>
          </a:prstGeom>
        </p:spPr>
        <p:txBody>
          <a:bodyPr anchor="t" rtlCol="false" tIns="0" lIns="0" bIns="0" rIns="0">
            <a:spAutoFit/>
          </a:bodyPr>
          <a:lstStyle/>
          <a:p>
            <a:pPr algn="l">
              <a:lnSpc>
                <a:spcPts val="3499"/>
              </a:lnSpc>
            </a:pPr>
            <a:r>
              <a:rPr lang="en-US" sz="2499">
                <a:solidFill>
                  <a:srgbClr val="000000"/>
                </a:solidFill>
                <a:latin typeface="Open Sans"/>
                <a:ea typeface="Open Sans"/>
                <a:cs typeface="Open Sans"/>
                <a:sym typeface="Open Sans"/>
              </a:rPr>
              <a:t>Показано викид матерії та енергії, поділ з горизонтом подій і гіпотетичний зв’язок із чорною дірою. На відміну від чорної діри, яка поглинає все навколо, біла діра викидає матерію і енергію в навколишній простір.</a:t>
            </a:r>
          </a:p>
          <a:p>
            <a:pPr algn="l">
              <a:lnSpc>
                <a:spcPts val="3499"/>
              </a:lnSpc>
              <a:spcBef>
                <a:spcPct val="0"/>
              </a:spcBef>
            </a:pPr>
            <a:r>
              <a:rPr lang="en-US" sz="2499">
                <a:solidFill>
                  <a:srgbClr val="000000"/>
                </a:solidFill>
                <a:latin typeface="Open Sans"/>
                <a:ea typeface="Open Sans"/>
                <a:cs typeface="Open Sans"/>
                <a:sym typeface="Open Sans"/>
              </a:rPr>
              <a:t> Це створює потужний потік випромінювання та високоенергетичних частинок, які можуть розповсюджуватися у Всесвіті. Білу діру оточує сильне гравітаційне поле, але воно працює інакше, ніж у чорної діри(можливо це антигравітаційне поле ідентичне по силі чорній дірі і протилежне за значенням). Жодна біла діра не була спостережена, тому їхнє існування залишається гіпотезою. Проте був випадок GRB060614, що належав до довгих гамма сплесків, який може претендувати на роль білої діри</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a:grpSpLocks noChangeAspect="true"/>
          </p:cNvGrpSpPr>
          <p:nvPr/>
        </p:nvGrpSpPr>
        <p:grpSpPr>
          <a:xfrm rot="0">
            <a:off x="-306163" y="1713585"/>
            <a:ext cx="5018092" cy="5018092"/>
            <a:chOff x="0" y="0"/>
            <a:chExt cx="6350000" cy="6350000"/>
          </a:xfrm>
        </p:grpSpPr>
        <p:sp>
          <p:nvSpPr>
            <p:cNvPr name="Freeform 4" id="4"/>
            <p:cNvSpPr/>
            <p:nvPr/>
          </p:nvSpPr>
          <p:spPr>
            <a:xfrm flipH="false" flipV="false" rot="0">
              <a:off x="-156812" y="-5088"/>
              <a:ext cx="6663624" cy="6360176"/>
            </a:xfrm>
            <a:custGeom>
              <a:avLst/>
              <a:gdLst/>
              <a:ahLst/>
              <a:cxnLst/>
              <a:rect r="r" b="b" t="t" l="l"/>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545454"/>
            </a:solidFill>
          </p:spPr>
        </p:sp>
        <p:sp>
          <p:nvSpPr>
            <p:cNvPr name="Freeform 5" id="5"/>
            <p:cNvSpPr/>
            <p:nvPr/>
          </p:nvSpPr>
          <p:spPr>
            <a:xfrm flipH="false" flipV="false" rot="0">
              <a:off x="400267" y="526623"/>
              <a:ext cx="5549466" cy="5296755"/>
            </a:xfrm>
            <a:custGeom>
              <a:avLst/>
              <a:gdLst/>
              <a:ahLst/>
              <a:cxnLst/>
              <a:rect r="r" b="b" t="t" l="l"/>
              <a:pathLst>
                <a:path h="5296755" w="5549466">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3"/>
              <a:stretch>
                <a:fillRect l="-36190" t="0" r="-23414" b="0"/>
              </a:stretch>
            </a:blipFill>
          </p:spPr>
        </p:sp>
      </p:grpSp>
      <p:grpSp>
        <p:nvGrpSpPr>
          <p:cNvPr name="Group 6" id="6"/>
          <p:cNvGrpSpPr>
            <a:grpSpLocks noChangeAspect="true"/>
          </p:cNvGrpSpPr>
          <p:nvPr/>
        </p:nvGrpSpPr>
        <p:grpSpPr>
          <a:xfrm rot="0">
            <a:off x="2303440" y="5584743"/>
            <a:ext cx="5018092" cy="5018092"/>
            <a:chOff x="0" y="0"/>
            <a:chExt cx="6350000" cy="6350000"/>
          </a:xfrm>
        </p:grpSpPr>
        <p:sp>
          <p:nvSpPr>
            <p:cNvPr name="Freeform 7" id="7"/>
            <p:cNvSpPr/>
            <p:nvPr/>
          </p:nvSpPr>
          <p:spPr>
            <a:xfrm flipH="false" flipV="false" rot="0">
              <a:off x="-156812" y="-5088"/>
              <a:ext cx="6663624" cy="6360176"/>
            </a:xfrm>
            <a:custGeom>
              <a:avLst/>
              <a:gdLst/>
              <a:ahLst/>
              <a:cxnLst/>
              <a:rect r="r" b="b" t="t" l="l"/>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545454"/>
            </a:solidFill>
          </p:spPr>
        </p:sp>
        <p:sp>
          <p:nvSpPr>
            <p:cNvPr name="Freeform 8" id="8"/>
            <p:cNvSpPr/>
            <p:nvPr/>
          </p:nvSpPr>
          <p:spPr>
            <a:xfrm flipH="false" flipV="false" rot="0">
              <a:off x="400267" y="526623"/>
              <a:ext cx="5549466" cy="5296755"/>
            </a:xfrm>
            <a:custGeom>
              <a:avLst/>
              <a:gdLst/>
              <a:ahLst/>
              <a:cxnLst/>
              <a:rect r="r" b="b" t="t" l="l"/>
              <a:pathLst>
                <a:path h="5296755" w="5549466">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4"/>
              <a:stretch>
                <a:fillRect l="223" t="0" r="223" b="0"/>
              </a:stretch>
            </a:blipFill>
          </p:spPr>
        </p:sp>
      </p:grpSp>
      <p:grpSp>
        <p:nvGrpSpPr>
          <p:cNvPr name="Group 9" id="9"/>
          <p:cNvGrpSpPr>
            <a:grpSpLocks noChangeAspect="true"/>
          </p:cNvGrpSpPr>
          <p:nvPr/>
        </p:nvGrpSpPr>
        <p:grpSpPr>
          <a:xfrm rot="0">
            <a:off x="3996984" y="1028700"/>
            <a:ext cx="5018092" cy="5018092"/>
            <a:chOff x="0" y="0"/>
            <a:chExt cx="6350000" cy="6350000"/>
          </a:xfrm>
        </p:grpSpPr>
        <p:sp>
          <p:nvSpPr>
            <p:cNvPr name="Freeform 10" id="10"/>
            <p:cNvSpPr/>
            <p:nvPr/>
          </p:nvSpPr>
          <p:spPr>
            <a:xfrm flipH="false" flipV="false" rot="0">
              <a:off x="-156812" y="-5088"/>
              <a:ext cx="6663624" cy="6360176"/>
            </a:xfrm>
            <a:custGeom>
              <a:avLst/>
              <a:gdLst/>
              <a:ahLst/>
              <a:cxnLst/>
              <a:rect r="r" b="b" t="t" l="l"/>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545454"/>
            </a:solidFill>
          </p:spPr>
        </p:sp>
        <p:sp>
          <p:nvSpPr>
            <p:cNvPr name="Freeform 11" id="11"/>
            <p:cNvSpPr/>
            <p:nvPr/>
          </p:nvSpPr>
          <p:spPr>
            <a:xfrm flipH="false" flipV="false" rot="0">
              <a:off x="400267" y="526623"/>
              <a:ext cx="5549466" cy="5296755"/>
            </a:xfrm>
            <a:custGeom>
              <a:avLst/>
              <a:gdLst/>
              <a:ahLst/>
              <a:cxnLst/>
              <a:rect r="r" b="b" t="t" l="l"/>
              <a:pathLst>
                <a:path h="5296755" w="5549466">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5"/>
              <a:stretch>
                <a:fillRect l="223" t="0" r="223" b="0"/>
              </a:stretch>
            </a:blipFill>
          </p:spPr>
        </p:sp>
      </p:grpSp>
      <p:grpSp>
        <p:nvGrpSpPr>
          <p:cNvPr name="Group 12" id="12"/>
          <p:cNvGrpSpPr/>
          <p:nvPr/>
        </p:nvGrpSpPr>
        <p:grpSpPr>
          <a:xfrm rot="0">
            <a:off x="9144000" y="2229956"/>
            <a:ext cx="8996699" cy="906726"/>
            <a:chOff x="0" y="0"/>
            <a:chExt cx="11995598" cy="1208967"/>
          </a:xfrm>
        </p:grpSpPr>
        <p:grpSp>
          <p:nvGrpSpPr>
            <p:cNvPr name="Group 13" id="13"/>
            <p:cNvGrpSpPr/>
            <p:nvPr/>
          </p:nvGrpSpPr>
          <p:grpSpPr>
            <a:xfrm rot="0">
              <a:off x="0" y="64419"/>
              <a:ext cx="1144548" cy="1144548"/>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45454"/>
              </a:solidFill>
            </p:spPr>
          </p:sp>
          <p:sp>
            <p:nvSpPr>
              <p:cNvPr name="TextBox 15" id="15"/>
              <p:cNvSpPr txBox="true"/>
              <p:nvPr/>
            </p:nvSpPr>
            <p:spPr>
              <a:xfrm>
                <a:off x="76200" y="38100"/>
                <a:ext cx="660400" cy="698500"/>
              </a:xfrm>
              <a:prstGeom prst="rect">
                <a:avLst/>
              </a:prstGeom>
            </p:spPr>
            <p:txBody>
              <a:bodyPr anchor="ctr" rtlCol="false" tIns="72956" lIns="72956" bIns="72956" rIns="72956"/>
              <a:lstStyle/>
              <a:p>
                <a:pPr algn="ctr">
                  <a:lnSpc>
                    <a:spcPts val="2660"/>
                  </a:lnSpc>
                </a:pPr>
              </a:p>
            </p:txBody>
          </p:sp>
        </p:grpSp>
        <p:sp>
          <p:nvSpPr>
            <p:cNvPr name="TextBox 16" id="16"/>
            <p:cNvSpPr txBox="true"/>
            <p:nvPr/>
          </p:nvSpPr>
          <p:spPr>
            <a:xfrm rot="0">
              <a:off x="246082" y="436756"/>
              <a:ext cx="652385" cy="371299"/>
            </a:xfrm>
            <a:prstGeom prst="rect">
              <a:avLst/>
            </a:prstGeom>
          </p:spPr>
          <p:txBody>
            <a:bodyPr anchor="t" rtlCol="false" tIns="0" lIns="0" bIns="0" rIns="0">
              <a:spAutoFit/>
            </a:bodyPr>
            <a:lstStyle/>
            <a:p>
              <a:pPr algn="ctr">
                <a:lnSpc>
                  <a:spcPts val="2413"/>
                </a:lnSpc>
                <a:spcBef>
                  <a:spcPct val="0"/>
                </a:spcBef>
              </a:pPr>
              <a:r>
                <a:rPr lang="en-US" b="true" sz="1723">
                  <a:solidFill>
                    <a:srgbClr val="FFFFFF"/>
                  </a:solidFill>
                  <a:latin typeface="Open Sans Bold"/>
                  <a:ea typeface="Open Sans Bold"/>
                  <a:cs typeface="Open Sans Bold"/>
                  <a:sym typeface="Open Sans Bold"/>
                </a:rPr>
                <a:t>01</a:t>
              </a:r>
            </a:p>
          </p:txBody>
        </p:sp>
        <p:sp>
          <p:nvSpPr>
            <p:cNvPr name="TextBox 17" id="17"/>
            <p:cNvSpPr txBox="true"/>
            <p:nvPr/>
          </p:nvSpPr>
          <p:spPr>
            <a:xfrm rot="0">
              <a:off x="1267014" y="-28575"/>
              <a:ext cx="10728585" cy="1044575"/>
            </a:xfrm>
            <a:prstGeom prst="rect">
              <a:avLst/>
            </a:prstGeom>
          </p:spPr>
          <p:txBody>
            <a:bodyPr anchor="t" rtlCol="false" tIns="0" lIns="0" bIns="0" rIns="0">
              <a:spAutoFit/>
            </a:bodyPr>
            <a:lstStyle/>
            <a:p>
              <a:pPr algn="l">
                <a:lnSpc>
                  <a:spcPts val="2100"/>
                </a:lnSpc>
                <a:spcBef>
                  <a:spcPct val="0"/>
                </a:spcBef>
              </a:pPr>
              <a:r>
                <a:rPr lang="en-US" b="true" sz="1500">
                  <a:solidFill>
                    <a:srgbClr val="000000"/>
                  </a:solidFill>
                  <a:latin typeface="Canva Sans Bold"/>
                  <a:ea typeface="Canva Sans Bold"/>
                  <a:cs typeface="Canva Sans Bold"/>
                  <a:sym typeface="Canva Sans Bold"/>
                </a:rPr>
                <a:t>Гравітаційна поведінка:</a:t>
              </a:r>
              <a:r>
                <a:rPr lang="en-US" sz="1500">
                  <a:solidFill>
                    <a:srgbClr val="000000"/>
                  </a:solidFill>
                  <a:latin typeface="Canva Sans"/>
                  <a:ea typeface="Canva Sans"/>
                  <a:cs typeface="Canva Sans"/>
                  <a:sym typeface="Canva Sans"/>
                </a:rPr>
                <a:t> Якщо чорна діра притягує речовину та енергію, біла діра їх викидає.</a:t>
              </a:r>
            </a:p>
            <a:p>
              <a:pPr algn="l">
                <a:lnSpc>
                  <a:spcPts val="2100"/>
                </a:lnSpc>
                <a:spcBef>
                  <a:spcPct val="0"/>
                </a:spcBef>
              </a:pPr>
            </a:p>
          </p:txBody>
        </p:sp>
      </p:grpSp>
      <p:grpSp>
        <p:nvGrpSpPr>
          <p:cNvPr name="Group 18" id="18"/>
          <p:cNvGrpSpPr/>
          <p:nvPr/>
        </p:nvGrpSpPr>
        <p:grpSpPr>
          <a:xfrm rot="0">
            <a:off x="9144000" y="3858731"/>
            <a:ext cx="8996699" cy="1028700"/>
            <a:chOff x="0" y="0"/>
            <a:chExt cx="11995598" cy="1371600"/>
          </a:xfrm>
        </p:grpSpPr>
        <p:grpSp>
          <p:nvGrpSpPr>
            <p:cNvPr name="Group 19" id="19"/>
            <p:cNvGrpSpPr/>
            <p:nvPr/>
          </p:nvGrpSpPr>
          <p:grpSpPr>
            <a:xfrm rot="0">
              <a:off x="0" y="80482"/>
              <a:ext cx="1144548" cy="1144548"/>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45454"/>
              </a:solidFill>
            </p:spPr>
          </p:sp>
          <p:sp>
            <p:nvSpPr>
              <p:cNvPr name="TextBox 21" id="21"/>
              <p:cNvSpPr txBox="true"/>
              <p:nvPr/>
            </p:nvSpPr>
            <p:spPr>
              <a:xfrm>
                <a:off x="76200" y="38100"/>
                <a:ext cx="660400" cy="698500"/>
              </a:xfrm>
              <a:prstGeom prst="rect">
                <a:avLst/>
              </a:prstGeom>
            </p:spPr>
            <p:txBody>
              <a:bodyPr anchor="ctr" rtlCol="false" tIns="72956" lIns="72956" bIns="72956" rIns="72956"/>
              <a:lstStyle/>
              <a:p>
                <a:pPr algn="ctr">
                  <a:lnSpc>
                    <a:spcPts val="2660"/>
                  </a:lnSpc>
                </a:pPr>
              </a:p>
            </p:txBody>
          </p:sp>
        </p:grpSp>
        <p:sp>
          <p:nvSpPr>
            <p:cNvPr name="TextBox 22" id="22"/>
            <p:cNvSpPr txBox="true"/>
            <p:nvPr/>
          </p:nvSpPr>
          <p:spPr>
            <a:xfrm rot="0">
              <a:off x="246082" y="517238"/>
              <a:ext cx="652385" cy="371299"/>
            </a:xfrm>
            <a:prstGeom prst="rect">
              <a:avLst/>
            </a:prstGeom>
          </p:spPr>
          <p:txBody>
            <a:bodyPr anchor="t" rtlCol="false" tIns="0" lIns="0" bIns="0" rIns="0">
              <a:spAutoFit/>
            </a:bodyPr>
            <a:lstStyle/>
            <a:p>
              <a:pPr algn="ctr">
                <a:lnSpc>
                  <a:spcPts val="2413"/>
                </a:lnSpc>
                <a:spcBef>
                  <a:spcPct val="0"/>
                </a:spcBef>
              </a:pPr>
              <a:r>
                <a:rPr lang="en-US" b="true" sz="1723">
                  <a:solidFill>
                    <a:srgbClr val="FFFFFF"/>
                  </a:solidFill>
                  <a:latin typeface="Open Sans Bold"/>
                  <a:ea typeface="Open Sans Bold"/>
                  <a:cs typeface="Open Sans Bold"/>
                  <a:sym typeface="Open Sans Bold"/>
                </a:rPr>
                <a:t>02</a:t>
              </a:r>
            </a:p>
          </p:txBody>
        </p:sp>
        <p:sp>
          <p:nvSpPr>
            <p:cNvPr name="TextBox 23" id="23"/>
            <p:cNvSpPr txBox="true"/>
            <p:nvPr/>
          </p:nvSpPr>
          <p:spPr>
            <a:xfrm rot="0">
              <a:off x="1267014" y="-28575"/>
              <a:ext cx="10728585" cy="1400175"/>
            </a:xfrm>
            <a:prstGeom prst="rect">
              <a:avLst/>
            </a:prstGeom>
          </p:spPr>
          <p:txBody>
            <a:bodyPr anchor="t" rtlCol="false" tIns="0" lIns="0" bIns="0" rIns="0">
              <a:spAutoFit/>
            </a:bodyPr>
            <a:lstStyle/>
            <a:p>
              <a:pPr algn="l">
                <a:lnSpc>
                  <a:spcPts val="2100"/>
                </a:lnSpc>
                <a:spcBef>
                  <a:spcPct val="0"/>
                </a:spcBef>
              </a:pPr>
              <a:r>
                <a:rPr lang="en-US" b="true" sz="1500">
                  <a:solidFill>
                    <a:srgbClr val="000000"/>
                  </a:solidFill>
                  <a:latin typeface="Canva Sans Bold"/>
                  <a:ea typeface="Canva Sans Bold"/>
                  <a:cs typeface="Canva Sans Bold"/>
                  <a:sym typeface="Canva Sans Bold"/>
                </a:rPr>
                <a:t>Горизонт подій: </a:t>
              </a:r>
              <a:r>
                <a:rPr lang="en-US" sz="1500">
                  <a:solidFill>
                    <a:srgbClr val="000000"/>
                  </a:solidFill>
                  <a:latin typeface="Canva Sans"/>
                  <a:ea typeface="Canva Sans"/>
                  <a:cs typeface="Canva Sans"/>
                  <a:sym typeface="Canva Sans"/>
                </a:rPr>
                <a:t>Якщо у чорної діри він односторонній (тільки для входу), у білої діри він також о</a:t>
              </a:r>
              <a:r>
                <a:rPr lang="en-US" sz="1500">
                  <a:solidFill>
                    <a:srgbClr val="000000"/>
                  </a:solidFill>
                  <a:latin typeface="Canva Sans"/>
                  <a:ea typeface="Canva Sans"/>
                  <a:cs typeface="Canva Sans"/>
                  <a:sym typeface="Canva Sans"/>
                </a:rPr>
                <a:t>дносторонній, але для виходу(тому навіть світло не може потрапити в середину).</a:t>
              </a:r>
            </a:p>
            <a:p>
              <a:pPr algn="l">
                <a:lnSpc>
                  <a:spcPts val="2100"/>
                </a:lnSpc>
                <a:spcBef>
                  <a:spcPct val="0"/>
                </a:spcBef>
              </a:pPr>
            </a:p>
          </p:txBody>
        </p:sp>
      </p:grpSp>
      <p:grpSp>
        <p:nvGrpSpPr>
          <p:cNvPr name="Group 24" id="24"/>
          <p:cNvGrpSpPr/>
          <p:nvPr/>
        </p:nvGrpSpPr>
        <p:grpSpPr>
          <a:xfrm rot="0">
            <a:off x="9144000" y="5487506"/>
            <a:ext cx="8996699" cy="858411"/>
            <a:chOff x="0" y="0"/>
            <a:chExt cx="11995598" cy="1144548"/>
          </a:xfrm>
        </p:grpSpPr>
        <p:grpSp>
          <p:nvGrpSpPr>
            <p:cNvPr name="Group 25" id="25"/>
            <p:cNvGrpSpPr/>
            <p:nvPr/>
          </p:nvGrpSpPr>
          <p:grpSpPr>
            <a:xfrm rot="0">
              <a:off x="0" y="0"/>
              <a:ext cx="1144548" cy="1144548"/>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45454"/>
              </a:solidFill>
            </p:spPr>
          </p:sp>
          <p:sp>
            <p:nvSpPr>
              <p:cNvPr name="TextBox 27" id="27"/>
              <p:cNvSpPr txBox="true"/>
              <p:nvPr/>
            </p:nvSpPr>
            <p:spPr>
              <a:xfrm>
                <a:off x="76200" y="38100"/>
                <a:ext cx="660400" cy="698500"/>
              </a:xfrm>
              <a:prstGeom prst="rect">
                <a:avLst/>
              </a:prstGeom>
            </p:spPr>
            <p:txBody>
              <a:bodyPr anchor="ctr" rtlCol="false" tIns="72956" lIns="72956" bIns="72956" rIns="72956"/>
              <a:lstStyle/>
              <a:p>
                <a:pPr algn="ctr">
                  <a:lnSpc>
                    <a:spcPts val="2660"/>
                  </a:lnSpc>
                </a:pPr>
              </a:p>
            </p:txBody>
          </p:sp>
        </p:grpSp>
        <p:sp>
          <p:nvSpPr>
            <p:cNvPr name="TextBox 28" id="28"/>
            <p:cNvSpPr txBox="true"/>
            <p:nvPr/>
          </p:nvSpPr>
          <p:spPr>
            <a:xfrm rot="0">
              <a:off x="246082" y="372337"/>
              <a:ext cx="652385" cy="371584"/>
            </a:xfrm>
            <a:prstGeom prst="rect">
              <a:avLst/>
            </a:prstGeom>
          </p:spPr>
          <p:txBody>
            <a:bodyPr anchor="t" rtlCol="false" tIns="0" lIns="0" bIns="0" rIns="0">
              <a:spAutoFit/>
            </a:bodyPr>
            <a:lstStyle/>
            <a:p>
              <a:pPr algn="ctr">
                <a:lnSpc>
                  <a:spcPts val="2413"/>
                </a:lnSpc>
                <a:spcBef>
                  <a:spcPct val="0"/>
                </a:spcBef>
              </a:pPr>
              <a:r>
                <a:rPr lang="en-US" b="true" sz="1723">
                  <a:solidFill>
                    <a:srgbClr val="FFFFFF"/>
                  </a:solidFill>
                  <a:latin typeface="Open Sans Bold"/>
                  <a:ea typeface="Open Sans Bold"/>
                  <a:cs typeface="Open Sans Bold"/>
                  <a:sym typeface="Open Sans Bold"/>
                </a:rPr>
                <a:t>03</a:t>
              </a:r>
            </a:p>
          </p:txBody>
        </p:sp>
        <p:sp>
          <p:nvSpPr>
            <p:cNvPr name="TextBox 29" id="29"/>
            <p:cNvSpPr txBox="true"/>
            <p:nvPr/>
          </p:nvSpPr>
          <p:spPr>
            <a:xfrm rot="0">
              <a:off x="1267014" y="213499"/>
              <a:ext cx="10728585" cy="688975"/>
            </a:xfrm>
            <a:prstGeom prst="rect">
              <a:avLst/>
            </a:prstGeom>
          </p:spPr>
          <p:txBody>
            <a:bodyPr anchor="t" rtlCol="false" tIns="0" lIns="0" bIns="0" rIns="0">
              <a:spAutoFit/>
            </a:bodyPr>
            <a:lstStyle/>
            <a:p>
              <a:pPr algn="l">
                <a:lnSpc>
                  <a:spcPts val="2100"/>
                </a:lnSpc>
                <a:spcBef>
                  <a:spcPct val="0"/>
                </a:spcBef>
              </a:pPr>
              <a:r>
                <a:rPr lang="en-US" b="true" sz="1500">
                  <a:solidFill>
                    <a:srgbClr val="000000"/>
                  </a:solidFill>
                  <a:latin typeface="Canva Sans Bold"/>
                  <a:ea typeface="Canva Sans Bold"/>
                  <a:cs typeface="Canva Sans Bold"/>
                  <a:sym typeface="Canva Sans Bold"/>
                </a:rPr>
                <a:t>Короткочасність існування: </a:t>
              </a:r>
              <a:r>
                <a:rPr lang="en-US" sz="1500">
                  <a:solidFill>
                    <a:srgbClr val="000000"/>
                  </a:solidFill>
                  <a:latin typeface="Canva Sans"/>
                  <a:ea typeface="Canva Sans"/>
                  <a:cs typeface="Canva Sans"/>
                  <a:sym typeface="Canva Sans"/>
                </a:rPr>
                <a:t>Білі діри, якщо вони існують, можуть бути нестабільними і швидко зникати через взаємодію з оточуючим середовищем.</a:t>
              </a:r>
            </a:p>
          </p:txBody>
        </p:sp>
      </p:grpSp>
      <p:grpSp>
        <p:nvGrpSpPr>
          <p:cNvPr name="Group 30" id="30"/>
          <p:cNvGrpSpPr/>
          <p:nvPr/>
        </p:nvGrpSpPr>
        <p:grpSpPr>
          <a:xfrm rot="0">
            <a:off x="9144000" y="8399889"/>
            <a:ext cx="8996699" cy="858411"/>
            <a:chOff x="0" y="0"/>
            <a:chExt cx="11995598" cy="1144548"/>
          </a:xfrm>
        </p:grpSpPr>
        <p:grpSp>
          <p:nvGrpSpPr>
            <p:cNvPr name="Group 31" id="31"/>
            <p:cNvGrpSpPr/>
            <p:nvPr/>
          </p:nvGrpSpPr>
          <p:grpSpPr>
            <a:xfrm rot="0">
              <a:off x="0" y="0"/>
              <a:ext cx="1144548" cy="1144548"/>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45454"/>
              </a:solidFill>
            </p:spPr>
          </p:sp>
          <p:sp>
            <p:nvSpPr>
              <p:cNvPr name="TextBox 33" id="33"/>
              <p:cNvSpPr txBox="true"/>
              <p:nvPr/>
            </p:nvSpPr>
            <p:spPr>
              <a:xfrm>
                <a:off x="76200" y="38100"/>
                <a:ext cx="660400" cy="698500"/>
              </a:xfrm>
              <a:prstGeom prst="rect">
                <a:avLst/>
              </a:prstGeom>
            </p:spPr>
            <p:txBody>
              <a:bodyPr anchor="ctr" rtlCol="false" tIns="72956" lIns="72956" bIns="72956" rIns="72956"/>
              <a:lstStyle/>
              <a:p>
                <a:pPr algn="ctr">
                  <a:lnSpc>
                    <a:spcPts val="2660"/>
                  </a:lnSpc>
                </a:pPr>
              </a:p>
            </p:txBody>
          </p:sp>
        </p:grpSp>
        <p:sp>
          <p:nvSpPr>
            <p:cNvPr name="TextBox 34" id="34"/>
            <p:cNvSpPr txBox="true"/>
            <p:nvPr/>
          </p:nvSpPr>
          <p:spPr>
            <a:xfrm rot="0">
              <a:off x="246082" y="372337"/>
              <a:ext cx="652385" cy="371584"/>
            </a:xfrm>
            <a:prstGeom prst="rect">
              <a:avLst/>
            </a:prstGeom>
          </p:spPr>
          <p:txBody>
            <a:bodyPr anchor="t" rtlCol="false" tIns="0" lIns="0" bIns="0" rIns="0">
              <a:spAutoFit/>
            </a:bodyPr>
            <a:lstStyle/>
            <a:p>
              <a:pPr algn="ctr">
                <a:lnSpc>
                  <a:spcPts val="2413"/>
                </a:lnSpc>
                <a:spcBef>
                  <a:spcPct val="0"/>
                </a:spcBef>
              </a:pPr>
              <a:r>
                <a:rPr lang="en-US" b="true" sz="1723">
                  <a:solidFill>
                    <a:srgbClr val="FFFFFF"/>
                  </a:solidFill>
                  <a:latin typeface="Open Sans Bold"/>
                  <a:ea typeface="Open Sans Bold"/>
                  <a:cs typeface="Open Sans Bold"/>
                  <a:sym typeface="Open Sans Bold"/>
                </a:rPr>
                <a:t>05</a:t>
              </a:r>
            </a:p>
          </p:txBody>
        </p:sp>
        <p:sp>
          <p:nvSpPr>
            <p:cNvPr name="TextBox 35" id="35"/>
            <p:cNvSpPr txBox="true"/>
            <p:nvPr/>
          </p:nvSpPr>
          <p:spPr>
            <a:xfrm rot="0">
              <a:off x="1267014" y="213499"/>
              <a:ext cx="10728585" cy="688975"/>
            </a:xfrm>
            <a:prstGeom prst="rect">
              <a:avLst/>
            </a:prstGeom>
          </p:spPr>
          <p:txBody>
            <a:bodyPr anchor="t" rtlCol="false" tIns="0" lIns="0" bIns="0" rIns="0">
              <a:spAutoFit/>
            </a:bodyPr>
            <a:lstStyle/>
            <a:p>
              <a:pPr algn="l">
                <a:lnSpc>
                  <a:spcPts val="2100"/>
                </a:lnSpc>
                <a:spcBef>
                  <a:spcPct val="0"/>
                </a:spcBef>
              </a:pPr>
              <a:r>
                <a:rPr lang="en-US" b="true" sz="1500">
                  <a:solidFill>
                    <a:srgbClr val="000000"/>
                  </a:solidFill>
                  <a:latin typeface="Canva Sans Bold"/>
                  <a:ea typeface="Canva Sans Bold"/>
                  <a:cs typeface="Canva Sans Bold"/>
                  <a:sym typeface="Canva Sans Bold"/>
                </a:rPr>
                <a:t>Ч</a:t>
              </a:r>
              <a:r>
                <a:rPr lang="en-US" b="true" sz="1500">
                  <a:solidFill>
                    <a:srgbClr val="000000"/>
                  </a:solidFill>
                  <a:latin typeface="Canva Sans Bold"/>
                  <a:ea typeface="Canva Sans Bold"/>
                  <a:cs typeface="Canva Sans Bold"/>
                  <a:sym typeface="Canva Sans Bold"/>
                </a:rPr>
                <a:t>асова симетрія:</a:t>
              </a:r>
              <a:r>
                <a:rPr lang="en-US" sz="1500">
                  <a:solidFill>
                    <a:srgbClr val="000000"/>
                  </a:solidFill>
                  <a:latin typeface="Canva Sans"/>
                  <a:ea typeface="Canva Sans"/>
                  <a:cs typeface="Canva Sans"/>
                  <a:sym typeface="Canva Sans"/>
                </a:rPr>
                <a:t> Білі діри можуть бути рішенням рівнянь загальної теорії відносності (ЗТВ) Ейнштейна, але у зворотному напрямку часу.</a:t>
              </a:r>
            </a:p>
          </p:txBody>
        </p:sp>
      </p:grpSp>
      <p:grpSp>
        <p:nvGrpSpPr>
          <p:cNvPr name="Group 36" id="36"/>
          <p:cNvGrpSpPr/>
          <p:nvPr/>
        </p:nvGrpSpPr>
        <p:grpSpPr>
          <a:xfrm rot="0">
            <a:off x="9144000" y="6945992"/>
            <a:ext cx="8996699" cy="858411"/>
            <a:chOff x="0" y="0"/>
            <a:chExt cx="11995598" cy="1144548"/>
          </a:xfrm>
        </p:grpSpPr>
        <p:grpSp>
          <p:nvGrpSpPr>
            <p:cNvPr name="Group 37" id="37"/>
            <p:cNvGrpSpPr/>
            <p:nvPr/>
          </p:nvGrpSpPr>
          <p:grpSpPr>
            <a:xfrm rot="0">
              <a:off x="0" y="0"/>
              <a:ext cx="1144548" cy="1144548"/>
              <a:chOff x="0" y="0"/>
              <a:chExt cx="812800" cy="812800"/>
            </a:xfrm>
          </p:grpSpPr>
          <p:sp>
            <p:nvSpPr>
              <p:cNvPr name="Freeform 38" id="3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45454"/>
              </a:solidFill>
            </p:spPr>
          </p:sp>
          <p:sp>
            <p:nvSpPr>
              <p:cNvPr name="TextBox 39" id="39"/>
              <p:cNvSpPr txBox="true"/>
              <p:nvPr/>
            </p:nvSpPr>
            <p:spPr>
              <a:xfrm>
                <a:off x="76200" y="38100"/>
                <a:ext cx="660400" cy="698500"/>
              </a:xfrm>
              <a:prstGeom prst="rect">
                <a:avLst/>
              </a:prstGeom>
            </p:spPr>
            <p:txBody>
              <a:bodyPr anchor="ctr" rtlCol="false" tIns="72956" lIns="72956" bIns="72956" rIns="72956"/>
              <a:lstStyle/>
              <a:p>
                <a:pPr algn="ctr">
                  <a:lnSpc>
                    <a:spcPts val="2660"/>
                  </a:lnSpc>
                </a:pPr>
              </a:p>
            </p:txBody>
          </p:sp>
        </p:grpSp>
        <p:sp>
          <p:nvSpPr>
            <p:cNvPr name="TextBox 40" id="40"/>
            <p:cNvSpPr txBox="true"/>
            <p:nvPr/>
          </p:nvSpPr>
          <p:spPr>
            <a:xfrm rot="0">
              <a:off x="246082" y="372337"/>
              <a:ext cx="652385" cy="371584"/>
            </a:xfrm>
            <a:prstGeom prst="rect">
              <a:avLst/>
            </a:prstGeom>
          </p:spPr>
          <p:txBody>
            <a:bodyPr anchor="t" rtlCol="false" tIns="0" lIns="0" bIns="0" rIns="0">
              <a:spAutoFit/>
            </a:bodyPr>
            <a:lstStyle/>
            <a:p>
              <a:pPr algn="ctr">
                <a:lnSpc>
                  <a:spcPts val="2413"/>
                </a:lnSpc>
                <a:spcBef>
                  <a:spcPct val="0"/>
                </a:spcBef>
              </a:pPr>
              <a:r>
                <a:rPr lang="en-US" b="true" sz="1723">
                  <a:solidFill>
                    <a:srgbClr val="FFFFFF"/>
                  </a:solidFill>
                  <a:latin typeface="Open Sans Bold"/>
                  <a:ea typeface="Open Sans Bold"/>
                  <a:cs typeface="Open Sans Bold"/>
                  <a:sym typeface="Open Sans Bold"/>
                </a:rPr>
                <a:t>04</a:t>
              </a:r>
            </a:p>
          </p:txBody>
        </p:sp>
        <p:sp>
          <p:nvSpPr>
            <p:cNvPr name="TextBox 41" id="41"/>
            <p:cNvSpPr txBox="true"/>
            <p:nvPr/>
          </p:nvSpPr>
          <p:spPr>
            <a:xfrm rot="0">
              <a:off x="1267014" y="213499"/>
              <a:ext cx="10728585" cy="688975"/>
            </a:xfrm>
            <a:prstGeom prst="rect">
              <a:avLst/>
            </a:prstGeom>
          </p:spPr>
          <p:txBody>
            <a:bodyPr anchor="t" rtlCol="false" tIns="0" lIns="0" bIns="0" rIns="0">
              <a:spAutoFit/>
            </a:bodyPr>
            <a:lstStyle/>
            <a:p>
              <a:pPr algn="l">
                <a:lnSpc>
                  <a:spcPts val="2100"/>
                </a:lnSpc>
                <a:spcBef>
                  <a:spcPct val="0"/>
                </a:spcBef>
              </a:pPr>
              <a:r>
                <a:rPr lang="en-US" b="true" sz="1500">
                  <a:solidFill>
                    <a:srgbClr val="000000"/>
                  </a:solidFill>
                  <a:latin typeface="Canva Sans Bold"/>
                  <a:ea typeface="Canva Sans Bold"/>
                  <a:cs typeface="Canva Sans Bold"/>
                  <a:sym typeface="Canva Sans Bold"/>
                </a:rPr>
                <a:t>Вз</a:t>
              </a:r>
              <a:r>
                <a:rPr lang="en-US" b="true" sz="1500">
                  <a:solidFill>
                    <a:srgbClr val="000000"/>
                  </a:solidFill>
                  <a:latin typeface="Canva Sans Bold"/>
                  <a:ea typeface="Canva Sans Bold"/>
                  <a:cs typeface="Canva Sans Bold"/>
                  <a:sym typeface="Canva Sans Bold"/>
                </a:rPr>
                <a:t>аємодія з матерією: </a:t>
              </a:r>
              <a:r>
                <a:rPr lang="en-US" sz="1500">
                  <a:solidFill>
                    <a:srgbClr val="000000"/>
                  </a:solidFill>
                  <a:latin typeface="Canva Sans"/>
                  <a:ea typeface="Canva Sans"/>
                  <a:cs typeface="Canva Sans"/>
                  <a:sym typeface="Canva Sans"/>
                </a:rPr>
                <a:t>Теоретично, матерія, що виходить із білої діри, більше ніколи не може повернутися назад.</a:t>
              </a:r>
            </a:p>
          </p:txBody>
        </p:sp>
      </p:grpSp>
      <p:sp>
        <p:nvSpPr>
          <p:cNvPr name="TextBox 42" id="42"/>
          <p:cNvSpPr txBox="true"/>
          <p:nvPr/>
        </p:nvSpPr>
        <p:spPr>
          <a:xfrm rot="0">
            <a:off x="201095" y="198120"/>
            <a:ext cx="15518987" cy="830580"/>
          </a:xfrm>
          <a:prstGeom prst="rect">
            <a:avLst/>
          </a:prstGeom>
        </p:spPr>
        <p:txBody>
          <a:bodyPr anchor="t" rtlCol="false" tIns="0" lIns="0" bIns="0" rIns="0">
            <a:spAutoFit/>
          </a:bodyPr>
          <a:lstStyle/>
          <a:p>
            <a:pPr algn="l">
              <a:lnSpc>
                <a:spcPts val="6434"/>
              </a:lnSpc>
            </a:pPr>
            <a:r>
              <a:rPr lang="en-US" b="true" sz="5499">
                <a:solidFill>
                  <a:srgbClr val="000000"/>
                </a:solidFill>
                <a:latin typeface="Barlow Condensed Bold"/>
                <a:ea typeface="Barlow Condensed Bold"/>
                <a:cs typeface="Barlow Condensed Bold"/>
                <a:sym typeface="Barlow Condensed Bold"/>
              </a:rPr>
              <a:t>ОСНОВНІ ХАРАКТЕРИСТИКИ БІЛИХ ДИР</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0">
            <a:off x="547456" y="1305758"/>
            <a:ext cx="12336307" cy="4032211"/>
            <a:chOff x="0" y="0"/>
            <a:chExt cx="16448410" cy="5376281"/>
          </a:xfrm>
        </p:grpSpPr>
        <p:grpSp>
          <p:nvGrpSpPr>
            <p:cNvPr name="Group 4" id="4"/>
            <p:cNvGrpSpPr>
              <a:grpSpLocks noChangeAspect="true"/>
            </p:cNvGrpSpPr>
            <p:nvPr/>
          </p:nvGrpSpPr>
          <p:grpSpPr>
            <a:xfrm rot="0">
              <a:off x="0" y="0"/>
              <a:ext cx="5376281" cy="5376281"/>
              <a:chOff x="0" y="0"/>
              <a:chExt cx="6350000" cy="6350000"/>
            </a:xfrm>
          </p:grpSpPr>
          <p:sp>
            <p:nvSpPr>
              <p:cNvPr name="Freeform 5" id="5"/>
              <p:cNvSpPr/>
              <p:nvPr/>
            </p:nvSpPr>
            <p:spPr>
              <a:xfrm flipH="false" flipV="false" rot="0">
                <a:off x="-156812" y="-5088"/>
                <a:ext cx="6663624" cy="6360176"/>
              </a:xfrm>
              <a:custGeom>
                <a:avLst/>
                <a:gdLst/>
                <a:ahLst/>
                <a:cxnLst/>
                <a:rect r="r" b="b" t="t" l="l"/>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545454"/>
              </a:solidFill>
            </p:spPr>
          </p:sp>
          <p:sp>
            <p:nvSpPr>
              <p:cNvPr name="Freeform 6" id="6"/>
              <p:cNvSpPr/>
              <p:nvPr/>
            </p:nvSpPr>
            <p:spPr>
              <a:xfrm flipH="false" flipV="false" rot="0">
                <a:off x="400267" y="526623"/>
                <a:ext cx="5549466" cy="5296755"/>
              </a:xfrm>
              <a:custGeom>
                <a:avLst/>
                <a:gdLst/>
                <a:ahLst/>
                <a:cxnLst/>
                <a:rect r="r" b="b" t="t" l="l"/>
                <a:pathLst>
                  <a:path h="5296755" w="5549466">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3"/>
                <a:stretch>
                  <a:fillRect l="-49553" t="0" r="-49553" b="0"/>
                </a:stretch>
              </a:blipFill>
            </p:spPr>
          </p:sp>
        </p:grpSp>
        <p:grpSp>
          <p:nvGrpSpPr>
            <p:cNvPr name="Group 7" id="7"/>
            <p:cNvGrpSpPr>
              <a:grpSpLocks noChangeAspect="true"/>
            </p:cNvGrpSpPr>
            <p:nvPr/>
          </p:nvGrpSpPr>
          <p:grpSpPr>
            <a:xfrm rot="0">
              <a:off x="4384070" y="415192"/>
              <a:ext cx="4452052" cy="4452052"/>
              <a:chOff x="0" y="0"/>
              <a:chExt cx="6350000" cy="6350000"/>
            </a:xfrm>
          </p:grpSpPr>
          <p:sp>
            <p:nvSpPr>
              <p:cNvPr name="Freeform 8" id="8"/>
              <p:cNvSpPr/>
              <p:nvPr/>
            </p:nvSpPr>
            <p:spPr>
              <a:xfrm flipH="false" flipV="false" rot="0">
                <a:off x="-156812" y="-5088"/>
                <a:ext cx="6663624" cy="6360176"/>
              </a:xfrm>
              <a:custGeom>
                <a:avLst/>
                <a:gdLst/>
                <a:ahLst/>
                <a:cxnLst/>
                <a:rect r="r" b="b" t="t" l="l"/>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545454"/>
              </a:solidFill>
            </p:spPr>
          </p:sp>
          <p:sp>
            <p:nvSpPr>
              <p:cNvPr name="Freeform 9" id="9"/>
              <p:cNvSpPr/>
              <p:nvPr/>
            </p:nvSpPr>
            <p:spPr>
              <a:xfrm flipH="false" flipV="false" rot="0">
                <a:off x="400267" y="526623"/>
                <a:ext cx="5549466" cy="5296755"/>
              </a:xfrm>
              <a:custGeom>
                <a:avLst/>
                <a:gdLst/>
                <a:ahLst/>
                <a:cxnLst/>
                <a:rect r="r" b="b" t="t" l="l"/>
                <a:pathLst>
                  <a:path h="5296755" w="5549466">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4"/>
                <a:stretch>
                  <a:fillRect l="-38492" t="0" r="-38492" b="0"/>
                </a:stretch>
              </a:blipFill>
            </p:spPr>
          </p:sp>
        </p:grpSp>
        <p:grpSp>
          <p:nvGrpSpPr>
            <p:cNvPr name="Group 10" id="10"/>
            <p:cNvGrpSpPr>
              <a:grpSpLocks noChangeAspect="true"/>
            </p:cNvGrpSpPr>
            <p:nvPr/>
          </p:nvGrpSpPr>
          <p:grpSpPr>
            <a:xfrm rot="0">
              <a:off x="7933535" y="820741"/>
              <a:ext cx="3899322" cy="3899322"/>
              <a:chOff x="0" y="0"/>
              <a:chExt cx="6350000" cy="6350000"/>
            </a:xfrm>
          </p:grpSpPr>
          <p:sp>
            <p:nvSpPr>
              <p:cNvPr name="Freeform 11" id="11"/>
              <p:cNvSpPr/>
              <p:nvPr/>
            </p:nvSpPr>
            <p:spPr>
              <a:xfrm flipH="false" flipV="false" rot="0">
                <a:off x="-156812" y="-5088"/>
                <a:ext cx="6663624" cy="6360176"/>
              </a:xfrm>
              <a:custGeom>
                <a:avLst/>
                <a:gdLst/>
                <a:ahLst/>
                <a:cxnLst/>
                <a:rect r="r" b="b" t="t" l="l"/>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545454"/>
              </a:solidFill>
            </p:spPr>
          </p:sp>
          <p:sp>
            <p:nvSpPr>
              <p:cNvPr name="Freeform 12" id="12"/>
              <p:cNvSpPr/>
              <p:nvPr/>
            </p:nvSpPr>
            <p:spPr>
              <a:xfrm flipH="false" flipV="false" rot="0">
                <a:off x="400267" y="526623"/>
                <a:ext cx="5549466" cy="5296755"/>
              </a:xfrm>
              <a:custGeom>
                <a:avLst/>
                <a:gdLst/>
                <a:ahLst/>
                <a:cxnLst/>
                <a:rect r="r" b="b" t="t" l="l"/>
                <a:pathLst>
                  <a:path h="5296755" w="5549466">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5"/>
                <a:stretch>
                  <a:fillRect l="-16454" t="0" r="-16454" b="0"/>
                </a:stretch>
              </a:blipFill>
            </p:spPr>
          </p:sp>
        </p:grpSp>
        <p:grpSp>
          <p:nvGrpSpPr>
            <p:cNvPr name="Group 13" id="13"/>
            <p:cNvGrpSpPr>
              <a:grpSpLocks noChangeAspect="true"/>
            </p:cNvGrpSpPr>
            <p:nvPr/>
          </p:nvGrpSpPr>
          <p:grpSpPr>
            <a:xfrm rot="0">
              <a:off x="11251573" y="1076771"/>
              <a:ext cx="3128895" cy="3128895"/>
              <a:chOff x="0" y="0"/>
              <a:chExt cx="6350000" cy="6350000"/>
            </a:xfrm>
          </p:grpSpPr>
          <p:sp>
            <p:nvSpPr>
              <p:cNvPr name="Freeform 14" id="14"/>
              <p:cNvSpPr/>
              <p:nvPr/>
            </p:nvSpPr>
            <p:spPr>
              <a:xfrm flipH="false" flipV="false" rot="0">
                <a:off x="-156812" y="-5088"/>
                <a:ext cx="6663624" cy="6360176"/>
              </a:xfrm>
              <a:custGeom>
                <a:avLst/>
                <a:gdLst/>
                <a:ahLst/>
                <a:cxnLst/>
                <a:rect r="r" b="b" t="t" l="l"/>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545454"/>
              </a:solidFill>
            </p:spPr>
          </p:sp>
          <p:sp>
            <p:nvSpPr>
              <p:cNvPr name="Freeform 15" id="15"/>
              <p:cNvSpPr/>
              <p:nvPr/>
            </p:nvSpPr>
            <p:spPr>
              <a:xfrm flipH="false" flipV="false" rot="0">
                <a:off x="400267" y="526623"/>
                <a:ext cx="5549466" cy="5296755"/>
              </a:xfrm>
              <a:custGeom>
                <a:avLst/>
                <a:gdLst/>
                <a:ahLst/>
                <a:cxnLst/>
                <a:rect r="r" b="b" t="t" l="l"/>
                <a:pathLst>
                  <a:path h="5296755" w="5549466">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6"/>
                <a:stretch>
                  <a:fillRect l="-38463" t="0" r="-38463" b="0"/>
                </a:stretch>
              </a:blipFill>
            </p:spPr>
          </p:sp>
        </p:grpSp>
        <p:grpSp>
          <p:nvGrpSpPr>
            <p:cNvPr name="Group 16" id="16"/>
            <p:cNvGrpSpPr>
              <a:grpSpLocks noChangeAspect="true"/>
            </p:cNvGrpSpPr>
            <p:nvPr/>
          </p:nvGrpSpPr>
          <p:grpSpPr>
            <a:xfrm rot="0">
              <a:off x="13710104" y="1318987"/>
              <a:ext cx="2738306" cy="2738306"/>
              <a:chOff x="0" y="0"/>
              <a:chExt cx="6350000" cy="6350000"/>
            </a:xfrm>
          </p:grpSpPr>
          <p:sp>
            <p:nvSpPr>
              <p:cNvPr name="Freeform 17" id="17"/>
              <p:cNvSpPr/>
              <p:nvPr/>
            </p:nvSpPr>
            <p:spPr>
              <a:xfrm flipH="false" flipV="false" rot="0">
                <a:off x="-156812" y="-5088"/>
                <a:ext cx="6663624" cy="6360176"/>
              </a:xfrm>
              <a:custGeom>
                <a:avLst/>
                <a:gdLst/>
                <a:ahLst/>
                <a:cxnLst/>
                <a:rect r="r" b="b" t="t" l="l"/>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545454"/>
              </a:solidFill>
            </p:spPr>
          </p:sp>
          <p:sp>
            <p:nvSpPr>
              <p:cNvPr name="Freeform 18" id="18"/>
              <p:cNvSpPr/>
              <p:nvPr/>
            </p:nvSpPr>
            <p:spPr>
              <a:xfrm flipH="false" flipV="false" rot="0">
                <a:off x="400267" y="526623"/>
                <a:ext cx="5549466" cy="5296755"/>
              </a:xfrm>
              <a:custGeom>
                <a:avLst/>
                <a:gdLst/>
                <a:ahLst/>
                <a:cxnLst/>
                <a:rect r="r" b="b" t="t" l="l"/>
                <a:pathLst>
                  <a:path h="5296755" w="5549466">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7"/>
                <a:stretch>
                  <a:fillRect l="-12221" t="0" r="-12221" b="0"/>
                </a:stretch>
              </a:blipFill>
            </p:spPr>
          </p:sp>
        </p:grpSp>
      </p:grpSp>
      <p:sp>
        <p:nvSpPr>
          <p:cNvPr name="TextBox 19" id="19"/>
          <p:cNvSpPr txBox="true"/>
          <p:nvPr/>
        </p:nvSpPr>
        <p:spPr>
          <a:xfrm rot="0">
            <a:off x="156858" y="276322"/>
            <a:ext cx="14148546" cy="967740"/>
          </a:xfrm>
          <a:prstGeom prst="rect">
            <a:avLst/>
          </a:prstGeom>
        </p:spPr>
        <p:txBody>
          <a:bodyPr anchor="t" rtlCol="false" tIns="0" lIns="0" bIns="0" rIns="0">
            <a:spAutoFit/>
          </a:bodyPr>
          <a:lstStyle/>
          <a:p>
            <a:pPr algn="l">
              <a:lnSpc>
                <a:spcPts val="7605"/>
              </a:lnSpc>
            </a:pPr>
            <a:r>
              <a:rPr lang="en-US" b="true" sz="6500">
                <a:solidFill>
                  <a:srgbClr val="000000"/>
                </a:solidFill>
                <a:latin typeface="Barlow Condensed Bold"/>
                <a:ea typeface="Barlow Condensed Bold"/>
                <a:cs typeface="Barlow Condensed Bold"/>
                <a:sym typeface="Barlow Condensed Bold"/>
              </a:rPr>
              <a:t>ГІПОТЕЗИ ПРО ПОХОДЖЕННЯ </a:t>
            </a:r>
          </a:p>
        </p:txBody>
      </p:sp>
      <p:sp>
        <p:nvSpPr>
          <p:cNvPr name="TextBox 20" id="20"/>
          <p:cNvSpPr txBox="true"/>
          <p:nvPr/>
        </p:nvSpPr>
        <p:spPr>
          <a:xfrm rot="0">
            <a:off x="428549" y="5337969"/>
            <a:ext cx="16830751" cy="5641341"/>
          </a:xfrm>
          <a:prstGeom prst="rect">
            <a:avLst/>
          </a:prstGeom>
        </p:spPr>
        <p:txBody>
          <a:bodyPr anchor="t" rtlCol="false" tIns="0" lIns="0" bIns="0" rIns="0">
            <a:spAutoFit/>
          </a:bodyPr>
          <a:lstStyle/>
          <a:p>
            <a:pPr algn="l" marL="626102" indent="-313051" lvl="1">
              <a:lnSpc>
                <a:spcPts val="4059"/>
              </a:lnSpc>
              <a:buFont typeface="Arial"/>
              <a:buChar char="•"/>
            </a:pPr>
            <a:r>
              <a:rPr lang="en-US" sz="2899">
                <a:solidFill>
                  <a:srgbClr val="000000"/>
                </a:solidFill>
                <a:latin typeface="Open Sans"/>
                <a:ea typeface="Open Sans"/>
                <a:cs typeface="Open Sans"/>
                <a:sym typeface="Open Sans"/>
              </a:rPr>
              <a:t>Деякі</a:t>
            </a:r>
            <a:r>
              <a:rPr lang="en-US" sz="2899">
                <a:solidFill>
                  <a:srgbClr val="000000"/>
                </a:solidFill>
                <a:latin typeface="Open Sans"/>
                <a:ea typeface="Open Sans"/>
                <a:cs typeface="Open Sans"/>
                <a:sym typeface="Open Sans"/>
              </a:rPr>
              <a:t> теорії припускають, що чорні діри можуть перетворюватися на білі через квантові ефекти.</a:t>
            </a:r>
          </a:p>
          <a:p>
            <a:pPr algn="l" marL="626102" indent="-313051" lvl="1">
              <a:lnSpc>
                <a:spcPts val="4059"/>
              </a:lnSpc>
              <a:buFont typeface="Arial"/>
              <a:buChar char="•"/>
            </a:pPr>
            <a:r>
              <a:rPr lang="en-US" sz="2899">
                <a:solidFill>
                  <a:srgbClr val="000000"/>
                </a:solidFill>
                <a:latin typeface="Open Sans"/>
                <a:ea typeface="Open Sans"/>
                <a:cs typeface="Open Sans"/>
                <a:sym typeface="Open Sans"/>
              </a:rPr>
              <a:t>Якщо чорна діра випаровується через ефект Хокінга, можливо, на останніх етапах вона "вибухає", створюючи білу діру. Вважається, що білі діри можуть бути виходами з гіпотетичних червоточин (wormholes), з'єднуючи різні точки Всесвіту.</a:t>
            </a:r>
          </a:p>
          <a:p>
            <a:pPr algn="l" marL="626102" indent="-313051" lvl="1">
              <a:lnSpc>
                <a:spcPts val="4059"/>
              </a:lnSpc>
              <a:buFont typeface="Arial"/>
              <a:buChar char="•"/>
            </a:pPr>
            <a:r>
              <a:rPr lang="en-US" sz="2899">
                <a:solidFill>
                  <a:srgbClr val="000000"/>
                </a:solidFill>
                <a:latin typeface="Open Sans"/>
                <a:ea typeface="Open Sans"/>
                <a:cs typeface="Open Sans"/>
                <a:sym typeface="Open Sans"/>
              </a:rPr>
              <a:t>Тобто, матерія може потрапляти в чорну діру в одній частині космосу і виходити з білої діри в іншій.</a:t>
            </a:r>
          </a:p>
          <a:p>
            <a:pPr algn="l" marL="626102" indent="-313051" lvl="1">
              <a:lnSpc>
                <a:spcPts val="4059"/>
              </a:lnSpc>
              <a:buFont typeface="Arial"/>
              <a:buChar char="•"/>
            </a:pPr>
            <a:r>
              <a:rPr lang="en-US" sz="2899">
                <a:solidFill>
                  <a:srgbClr val="000000"/>
                </a:solidFill>
                <a:latin typeface="Open Sans"/>
                <a:ea typeface="Open Sans"/>
                <a:cs typeface="Open Sans"/>
                <a:sym typeface="Open Sans"/>
              </a:rPr>
              <a:t>Деякі вчені припускають, що білі діри могли утворитися після Великого вибуху і бути залишками раннього Всесвіту.</a:t>
            </a:r>
          </a:p>
          <a:p>
            <a:pPr algn="l">
              <a:lnSpc>
                <a:spcPts val="4059"/>
              </a:lnSpc>
            </a:pPr>
          </a:p>
          <a:p>
            <a:pPr algn="l">
              <a:lnSpc>
                <a:spcPts val="4059"/>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TextBox 3" id="3"/>
          <p:cNvSpPr txBox="true"/>
          <p:nvPr/>
        </p:nvSpPr>
        <p:spPr>
          <a:xfrm rot="0">
            <a:off x="16547687" y="9620653"/>
            <a:ext cx="1219382" cy="197971"/>
          </a:xfrm>
          <a:prstGeom prst="rect">
            <a:avLst/>
          </a:prstGeom>
        </p:spPr>
        <p:txBody>
          <a:bodyPr anchor="t" rtlCol="false" tIns="0" lIns="0" bIns="0" rIns="0">
            <a:spAutoFit/>
          </a:bodyPr>
          <a:lstStyle/>
          <a:p>
            <a:pPr algn="r">
              <a:lnSpc>
                <a:spcPts val="1680"/>
              </a:lnSpc>
              <a:spcBef>
                <a:spcPct val="0"/>
              </a:spcBef>
            </a:pPr>
            <a:r>
              <a:rPr lang="en-US" sz="1200">
                <a:solidFill>
                  <a:srgbClr val="FFFFFF"/>
                </a:solidFill>
                <a:latin typeface="Open Sans"/>
                <a:ea typeface="Open Sans"/>
                <a:cs typeface="Open Sans"/>
                <a:sym typeface="Open Sans"/>
              </a:rPr>
              <a:t>Page | 06</a:t>
            </a:r>
          </a:p>
        </p:txBody>
      </p:sp>
      <p:grpSp>
        <p:nvGrpSpPr>
          <p:cNvPr name="Group 4" id="4"/>
          <p:cNvGrpSpPr>
            <a:grpSpLocks noChangeAspect="true"/>
          </p:cNvGrpSpPr>
          <p:nvPr/>
        </p:nvGrpSpPr>
        <p:grpSpPr>
          <a:xfrm rot="0">
            <a:off x="0" y="6026509"/>
            <a:ext cx="4396560" cy="4396560"/>
            <a:chOff x="0" y="0"/>
            <a:chExt cx="6350000" cy="6350000"/>
          </a:xfrm>
        </p:grpSpPr>
        <p:sp>
          <p:nvSpPr>
            <p:cNvPr name="Freeform 5" id="5"/>
            <p:cNvSpPr/>
            <p:nvPr/>
          </p:nvSpPr>
          <p:spPr>
            <a:xfrm flipH="false" flipV="false" rot="0">
              <a:off x="-156812" y="-5088"/>
              <a:ext cx="6663624" cy="6360176"/>
            </a:xfrm>
            <a:custGeom>
              <a:avLst/>
              <a:gdLst/>
              <a:ahLst/>
              <a:cxnLst/>
              <a:rect r="r" b="b" t="t" l="l"/>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545454"/>
            </a:solidFill>
          </p:spPr>
        </p:sp>
        <p:sp>
          <p:nvSpPr>
            <p:cNvPr name="Freeform 6" id="6"/>
            <p:cNvSpPr/>
            <p:nvPr/>
          </p:nvSpPr>
          <p:spPr>
            <a:xfrm flipH="false" flipV="false" rot="0">
              <a:off x="400267" y="526623"/>
              <a:ext cx="5549466" cy="5296755"/>
            </a:xfrm>
            <a:custGeom>
              <a:avLst/>
              <a:gdLst/>
              <a:ahLst/>
              <a:cxnLst/>
              <a:rect r="r" b="b" t="t" l="l"/>
              <a:pathLst>
                <a:path h="5296755" w="5549466">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3"/>
              <a:stretch>
                <a:fillRect l="223" t="0" r="223" b="0"/>
              </a:stretch>
            </a:blipFill>
          </p:spPr>
        </p:sp>
      </p:grpSp>
      <p:grpSp>
        <p:nvGrpSpPr>
          <p:cNvPr name="Group 7" id="7"/>
          <p:cNvGrpSpPr>
            <a:grpSpLocks noChangeAspect="true"/>
          </p:cNvGrpSpPr>
          <p:nvPr/>
        </p:nvGrpSpPr>
        <p:grpSpPr>
          <a:xfrm rot="0">
            <a:off x="13822110" y="244727"/>
            <a:ext cx="4312365" cy="4312365"/>
            <a:chOff x="0" y="0"/>
            <a:chExt cx="6350000" cy="6350000"/>
          </a:xfrm>
        </p:grpSpPr>
        <p:sp>
          <p:nvSpPr>
            <p:cNvPr name="Freeform 8" id="8"/>
            <p:cNvSpPr/>
            <p:nvPr/>
          </p:nvSpPr>
          <p:spPr>
            <a:xfrm flipH="false" flipV="false" rot="0">
              <a:off x="-156812" y="-5088"/>
              <a:ext cx="6663624" cy="6360176"/>
            </a:xfrm>
            <a:custGeom>
              <a:avLst/>
              <a:gdLst/>
              <a:ahLst/>
              <a:cxnLst/>
              <a:rect r="r" b="b" t="t" l="l"/>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545454"/>
            </a:solidFill>
          </p:spPr>
        </p:sp>
        <p:sp>
          <p:nvSpPr>
            <p:cNvPr name="Freeform 9" id="9"/>
            <p:cNvSpPr/>
            <p:nvPr/>
          </p:nvSpPr>
          <p:spPr>
            <a:xfrm flipH="false" flipV="false" rot="0">
              <a:off x="400267" y="526623"/>
              <a:ext cx="5549466" cy="5296755"/>
            </a:xfrm>
            <a:custGeom>
              <a:avLst/>
              <a:gdLst/>
              <a:ahLst/>
              <a:cxnLst/>
              <a:rect r="r" b="b" t="t" l="l"/>
              <a:pathLst>
                <a:path h="5296755" w="5549466">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4"/>
              <a:stretch>
                <a:fillRect l="223" t="0" r="223" b="0"/>
              </a:stretch>
            </a:blipFill>
          </p:spPr>
        </p:sp>
      </p:grpSp>
      <p:sp>
        <p:nvSpPr>
          <p:cNvPr name="TextBox 10" id="10"/>
          <p:cNvSpPr txBox="true"/>
          <p:nvPr/>
        </p:nvSpPr>
        <p:spPr>
          <a:xfrm rot="0">
            <a:off x="267351" y="19050"/>
            <a:ext cx="16182757" cy="1329336"/>
          </a:xfrm>
          <a:prstGeom prst="rect">
            <a:avLst/>
          </a:prstGeom>
        </p:spPr>
        <p:txBody>
          <a:bodyPr anchor="t" rtlCol="false" tIns="0" lIns="0" bIns="0" rIns="0">
            <a:spAutoFit/>
          </a:bodyPr>
          <a:lstStyle/>
          <a:p>
            <a:pPr algn="l">
              <a:lnSpc>
                <a:spcPts val="10421"/>
              </a:lnSpc>
            </a:pPr>
            <a:r>
              <a:rPr lang="en-US" b="true" sz="8907">
                <a:solidFill>
                  <a:srgbClr val="000000"/>
                </a:solidFill>
                <a:latin typeface="Barlow Condensed Bold"/>
                <a:ea typeface="Barlow Condensed Bold"/>
                <a:cs typeface="Barlow Condensed Bold"/>
                <a:sym typeface="Barlow Condensed Bold"/>
              </a:rPr>
              <a:t>ІСНУВАННЯ І НАСЛІДКИ </a:t>
            </a:r>
          </a:p>
        </p:txBody>
      </p:sp>
      <p:grpSp>
        <p:nvGrpSpPr>
          <p:cNvPr name="Group 11" id="11"/>
          <p:cNvGrpSpPr/>
          <p:nvPr/>
        </p:nvGrpSpPr>
        <p:grpSpPr>
          <a:xfrm rot="0">
            <a:off x="6459628" y="4203499"/>
            <a:ext cx="5460562" cy="3890951"/>
            <a:chOff x="0" y="0"/>
            <a:chExt cx="7280749" cy="5187935"/>
          </a:xfrm>
        </p:grpSpPr>
        <p:sp>
          <p:nvSpPr>
            <p:cNvPr name="TextBox 12" id="12"/>
            <p:cNvSpPr txBox="true"/>
            <p:nvPr/>
          </p:nvSpPr>
          <p:spPr>
            <a:xfrm rot="0">
              <a:off x="1524660" y="143326"/>
              <a:ext cx="5756089" cy="5044609"/>
            </a:xfrm>
            <a:prstGeom prst="rect">
              <a:avLst/>
            </a:prstGeom>
          </p:spPr>
          <p:txBody>
            <a:bodyPr anchor="t" rtlCol="false" tIns="0" lIns="0" bIns="0" rIns="0">
              <a:spAutoFit/>
            </a:bodyPr>
            <a:lstStyle/>
            <a:p>
              <a:pPr algn="l" marL="468502" indent="-234251" lvl="1">
                <a:lnSpc>
                  <a:spcPts val="3037"/>
                </a:lnSpc>
                <a:buFont typeface="Arial"/>
                <a:buChar char="•"/>
              </a:pPr>
              <a:r>
                <a:rPr lang="en-US" sz="2169">
                  <a:solidFill>
                    <a:srgbClr val="000000"/>
                  </a:solidFill>
                  <a:latin typeface="Open Sans"/>
                  <a:ea typeface="Open Sans"/>
                  <a:cs typeface="Open Sans"/>
                  <a:sym typeface="Open Sans"/>
                </a:rPr>
                <a:t>Якщо біла діра з’явилася б у нашому Всесвіті, вона могла б викидати величезну кількість енергії та матерії.</a:t>
              </a:r>
            </a:p>
            <a:p>
              <a:pPr algn="l" marL="468502" indent="-234251" lvl="1">
                <a:lnSpc>
                  <a:spcPts val="3037"/>
                </a:lnSpc>
                <a:buFont typeface="Arial"/>
                <a:buChar char="•"/>
              </a:pPr>
              <a:r>
                <a:rPr lang="en-US" sz="2169">
                  <a:solidFill>
                    <a:srgbClr val="000000"/>
                  </a:solidFill>
                  <a:latin typeface="Open Sans"/>
                  <a:ea typeface="Open Sans"/>
                  <a:cs typeface="Open Sans"/>
                  <a:sym typeface="Open Sans"/>
                </a:rPr>
                <a:t>Такі об’єкти могли б слугувати як "виходи" з червоточин, створюючи можливість для міжгалактичних подорожей.</a:t>
              </a:r>
            </a:p>
            <a:p>
              <a:pPr algn="l">
                <a:lnSpc>
                  <a:spcPts val="3037"/>
                </a:lnSpc>
                <a:spcBef>
                  <a:spcPct val="0"/>
                </a:spcBef>
              </a:pPr>
            </a:p>
          </p:txBody>
        </p:sp>
        <p:grpSp>
          <p:nvGrpSpPr>
            <p:cNvPr name="Group 13" id="13"/>
            <p:cNvGrpSpPr/>
            <p:nvPr/>
          </p:nvGrpSpPr>
          <p:grpSpPr>
            <a:xfrm rot="0">
              <a:off x="0" y="0"/>
              <a:ext cx="1524660" cy="1524660"/>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45454"/>
              </a:solidFill>
            </p:spPr>
          </p:sp>
          <p:sp>
            <p:nvSpPr>
              <p:cNvPr name="TextBox 15" id="15"/>
              <p:cNvSpPr txBox="true"/>
              <p:nvPr/>
            </p:nvSpPr>
            <p:spPr>
              <a:xfrm>
                <a:off x="76200" y="38100"/>
                <a:ext cx="660400" cy="698500"/>
              </a:xfrm>
              <a:prstGeom prst="rect">
                <a:avLst/>
              </a:prstGeom>
            </p:spPr>
            <p:txBody>
              <a:bodyPr anchor="ctr" rtlCol="false" tIns="97185" lIns="97185" bIns="97185" rIns="97185"/>
              <a:lstStyle/>
              <a:p>
                <a:pPr algn="ctr">
                  <a:lnSpc>
                    <a:spcPts val="2660"/>
                  </a:lnSpc>
                </a:pPr>
              </a:p>
            </p:txBody>
          </p:sp>
        </p:grpSp>
        <p:sp>
          <p:nvSpPr>
            <p:cNvPr name="TextBox 16" id="16"/>
            <p:cNvSpPr txBox="true"/>
            <p:nvPr/>
          </p:nvSpPr>
          <p:spPr>
            <a:xfrm rot="0">
              <a:off x="327807" y="449371"/>
              <a:ext cx="869046" cy="504550"/>
            </a:xfrm>
            <a:prstGeom prst="rect">
              <a:avLst/>
            </a:prstGeom>
          </p:spPr>
          <p:txBody>
            <a:bodyPr anchor="t" rtlCol="false" tIns="0" lIns="0" bIns="0" rIns="0">
              <a:spAutoFit/>
            </a:bodyPr>
            <a:lstStyle/>
            <a:p>
              <a:pPr algn="ctr">
                <a:lnSpc>
                  <a:spcPts val="3215"/>
                </a:lnSpc>
                <a:spcBef>
                  <a:spcPct val="0"/>
                </a:spcBef>
              </a:pPr>
              <a:r>
                <a:rPr lang="en-US" b="true" sz="2296">
                  <a:solidFill>
                    <a:srgbClr val="FFFFFF"/>
                  </a:solidFill>
                  <a:latin typeface="Open Sans Bold"/>
                  <a:ea typeface="Open Sans Bold"/>
                  <a:cs typeface="Open Sans Bold"/>
                  <a:sym typeface="Open Sans Bold"/>
                </a:rPr>
                <a:t>02</a:t>
              </a:r>
            </a:p>
          </p:txBody>
        </p:sp>
      </p:grpSp>
      <p:grpSp>
        <p:nvGrpSpPr>
          <p:cNvPr name="Group 17" id="17"/>
          <p:cNvGrpSpPr/>
          <p:nvPr/>
        </p:nvGrpSpPr>
        <p:grpSpPr>
          <a:xfrm rot="0">
            <a:off x="12216692" y="4813842"/>
            <a:ext cx="5917783" cy="5142556"/>
            <a:chOff x="0" y="0"/>
            <a:chExt cx="7890377" cy="6856741"/>
          </a:xfrm>
        </p:grpSpPr>
        <p:sp>
          <p:nvSpPr>
            <p:cNvPr name="TextBox 18" id="18"/>
            <p:cNvSpPr txBox="true"/>
            <p:nvPr/>
          </p:nvSpPr>
          <p:spPr>
            <a:xfrm rot="0">
              <a:off x="1914535" y="-47625"/>
              <a:ext cx="5975843" cy="6904366"/>
            </a:xfrm>
            <a:prstGeom prst="rect">
              <a:avLst/>
            </a:prstGeom>
          </p:spPr>
          <p:txBody>
            <a:bodyPr anchor="t" rtlCol="false" tIns="0" lIns="0" bIns="0" rIns="0">
              <a:spAutoFit/>
            </a:bodyPr>
            <a:lstStyle/>
            <a:p>
              <a:pPr algn="l" marL="493800" indent="-246900" lvl="1">
                <a:lnSpc>
                  <a:spcPts val="3202"/>
                </a:lnSpc>
                <a:buFont typeface="Arial"/>
                <a:buChar char="•"/>
              </a:pPr>
              <a:r>
                <a:rPr lang="en-US" sz="2287">
                  <a:solidFill>
                    <a:srgbClr val="000000"/>
                  </a:solidFill>
                  <a:latin typeface="Open Sans"/>
                  <a:ea typeface="Open Sans"/>
                  <a:cs typeface="Open Sans"/>
                  <a:sym typeface="Open Sans"/>
                </a:rPr>
                <a:t>Якщо білі діри нестабільні, </a:t>
              </a:r>
            </a:p>
            <a:p>
              <a:pPr algn="l">
                <a:lnSpc>
                  <a:spcPts val="3202"/>
                </a:lnSpc>
              </a:pPr>
              <a:r>
                <a:rPr lang="en-US" sz="2287">
                  <a:solidFill>
                    <a:srgbClr val="000000"/>
                  </a:solidFill>
                  <a:latin typeface="Open Sans"/>
                  <a:ea typeface="Open Sans"/>
                  <a:cs typeface="Open Sans"/>
                  <a:sym typeface="Open Sans"/>
                </a:rPr>
                <a:t>вони можуть швидко </a:t>
              </a:r>
            </a:p>
            <a:p>
              <a:pPr algn="l">
                <a:lnSpc>
                  <a:spcPts val="3202"/>
                </a:lnSpc>
              </a:pPr>
              <a:r>
                <a:rPr lang="en-US" sz="2287">
                  <a:solidFill>
                    <a:srgbClr val="000000"/>
                  </a:solidFill>
                  <a:latin typeface="Open Sans"/>
                  <a:ea typeface="Open Sans"/>
                  <a:cs typeface="Open Sans"/>
                  <a:sym typeface="Open Sans"/>
                </a:rPr>
                <a:t>розпадатися, утворюючи </a:t>
              </a:r>
            </a:p>
            <a:p>
              <a:pPr algn="l">
                <a:lnSpc>
                  <a:spcPts val="3202"/>
                </a:lnSpc>
              </a:pPr>
              <a:r>
                <a:rPr lang="en-US" sz="2287">
                  <a:solidFill>
                    <a:srgbClr val="000000"/>
                  </a:solidFill>
                  <a:latin typeface="Open Sans"/>
                  <a:ea typeface="Open Sans"/>
                  <a:cs typeface="Open Sans"/>
                  <a:sym typeface="Open Sans"/>
                </a:rPr>
                <a:t>нові чорні діри або</a:t>
              </a:r>
            </a:p>
            <a:p>
              <a:pPr algn="l">
                <a:lnSpc>
                  <a:spcPts val="3202"/>
                </a:lnSpc>
              </a:pPr>
              <a:r>
                <a:rPr lang="en-US" sz="2287">
                  <a:solidFill>
                    <a:srgbClr val="000000"/>
                  </a:solidFill>
                  <a:latin typeface="Open Sans"/>
                  <a:ea typeface="Open Sans"/>
                  <a:cs typeface="Open Sans"/>
                  <a:sym typeface="Open Sans"/>
                </a:rPr>
                <a:t>вибухаючи у вигляді</a:t>
              </a:r>
            </a:p>
            <a:p>
              <a:pPr algn="l">
                <a:lnSpc>
                  <a:spcPts val="3202"/>
                </a:lnSpc>
              </a:pPr>
              <a:r>
                <a:rPr lang="en-US" sz="2287">
                  <a:solidFill>
                    <a:srgbClr val="000000"/>
                  </a:solidFill>
                  <a:latin typeface="Open Sans"/>
                  <a:ea typeface="Open Sans"/>
                  <a:cs typeface="Open Sans"/>
                  <a:sym typeface="Open Sans"/>
                </a:rPr>
                <a:t>потужних космічних явищ.</a:t>
              </a:r>
            </a:p>
            <a:p>
              <a:pPr algn="l">
                <a:lnSpc>
                  <a:spcPts val="3202"/>
                </a:lnSpc>
              </a:pPr>
              <a:r>
                <a:rPr lang="en-US" sz="2287">
                  <a:solidFill>
                    <a:srgbClr val="000000"/>
                  </a:solidFill>
                  <a:latin typeface="Open Sans"/>
                  <a:ea typeface="Open Sans"/>
                  <a:cs typeface="Open Sans"/>
                  <a:sym typeface="Open Sans"/>
                </a:rPr>
                <a:t>Таким чином, білі діри залишаються однією з найзагадковіших ідей сучасної фізики, які поки що потребують подальших досліджень.</a:t>
              </a:r>
            </a:p>
            <a:p>
              <a:pPr algn="l">
                <a:lnSpc>
                  <a:spcPts val="3202"/>
                </a:lnSpc>
                <a:spcBef>
                  <a:spcPct val="0"/>
                </a:spcBef>
              </a:pPr>
            </a:p>
          </p:txBody>
        </p:sp>
        <p:grpSp>
          <p:nvGrpSpPr>
            <p:cNvPr name="Group 19" id="19"/>
            <p:cNvGrpSpPr/>
            <p:nvPr/>
          </p:nvGrpSpPr>
          <p:grpSpPr>
            <a:xfrm rot="0">
              <a:off x="0" y="0"/>
              <a:ext cx="1582868" cy="1518986"/>
              <a:chOff x="0" y="0"/>
              <a:chExt cx="846983" cy="812800"/>
            </a:xfrm>
          </p:grpSpPr>
          <p:sp>
            <p:nvSpPr>
              <p:cNvPr name="Freeform 20" id="20"/>
              <p:cNvSpPr/>
              <p:nvPr/>
            </p:nvSpPr>
            <p:spPr>
              <a:xfrm flipH="false" flipV="false" rot="0">
                <a:off x="0" y="0"/>
                <a:ext cx="846983" cy="812800"/>
              </a:xfrm>
              <a:custGeom>
                <a:avLst/>
                <a:gdLst/>
                <a:ahLst/>
                <a:cxnLst/>
                <a:rect r="r" b="b" t="t" l="l"/>
                <a:pathLst>
                  <a:path h="812800" w="846983">
                    <a:moveTo>
                      <a:pt x="423492" y="0"/>
                    </a:moveTo>
                    <a:cubicBezTo>
                      <a:pt x="189604" y="0"/>
                      <a:pt x="0" y="181951"/>
                      <a:pt x="0" y="406400"/>
                    </a:cubicBezTo>
                    <a:cubicBezTo>
                      <a:pt x="0" y="630849"/>
                      <a:pt x="189604" y="812800"/>
                      <a:pt x="423492" y="812800"/>
                    </a:cubicBezTo>
                    <a:cubicBezTo>
                      <a:pt x="657379" y="812800"/>
                      <a:pt x="846983" y="630849"/>
                      <a:pt x="846983" y="406400"/>
                    </a:cubicBezTo>
                    <a:cubicBezTo>
                      <a:pt x="846983" y="181951"/>
                      <a:pt x="657379" y="0"/>
                      <a:pt x="423492" y="0"/>
                    </a:cubicBezTo>
                    <a:close/>
                  </a:path>
                </a:pathLst>
              </a:custGeom>
              <a:solidFill>
                <a:srgbClr val="545454"/>
              </a:solidFill>
            </p:spPr>
          </p:sp>
          <p:sp>
            <p:nvSpPr>
              <p:cNvPr name="TextBox 21" id="21"/>
              <p:cNvSpPr txBox="true"/>
              <p:nvPr/>
            </p:nvSpPr>
            <p:spPr>
              <a:xfrm>
                <a:off x="79405" y="38100"/>
                <a:ext cx="688174" cy="698500"/>
              </a:xfrm>
              <a:prstGeom prst="rect">
                <a:avLst/>
              </a:prstGeom>
            </p:spPr>
            <p:txBody>
              <a:bodyPr anchor="ctr" rtlCol="false" tIns="96823" lIns="96823" bIns="96823" rIns="96823"/>
              <a:lstStyle/>
              <a:p>
                <a:pPr algn="ctr">
                  <a:lnSpc>
                    <a:spcPts val="2659"/>
                  </a:lnSpc>
                </a:pPr>
              </a:p>
            </p:txBody>
          </p:sp>
        </p:grpSp>
      </p:grpSp>
      <p:sp>
        <p:nvSpPr>
          <p:cNvPr name="TextBox 22" id="22"/>
          <p:cNvSpPr txBox="true"/>
          <p:nvPr/>
        </p:nvSpPr>
        <p:spPr>
          <a:xfrm rot="0">
            <a:off x="12471934" y="5165127"/>
            <a:ext cx="676668" cy="389043"/>
          </a:xfrm>
          <a:prstGeom prst="rect">
            <a:avLst/>
          </a:prstGeom>
        </p:spPr>
        <p:txBody>
          <a:bodyPr anchor="t" rtlCol="false" tIns="0" lIns="0" bIns="0" rIns="0">
            <a:spAutoFit/>
          </a:bodyPr>
          <a:lstStyle/>
          <a:p>
            <a:pPr algn="ctr">
              <a:lnSpc>
                <a:spcPts val="3203"/>
              </a:lnSpc>
              <a:spcBef>
                <a:spcPct val="0"/>
              </a:spcBef>
            </a:pPr>
            <a:r>
              <a:rPr lang="en-US" b="true" sz="2287">
                <a:solidFill>
                  <a:srgbClr val="FFFFFF"/>
                </a:solidFill>
                <a:latin typeface="Open Sans Bold"/>
                <a:ea typeface="Open Sans Bold"/>
                <a:cs typeface="Open Sans Bold"/>
                <a:sym typeface="Open Sans Bold"/>
              </a:rPr>
              <a:t>03</a:t>
            </a:r>
          </a:p>
        </p:txBody>
      </p:sp>
      <p:sp>
        <p:nvSpPr>
          <p:cNvPr name="TextBox 23" id="23"/>
          <p:cNvSpPr txBox="true"/>
          <p:nvPr/>
        </p:nvSpPr>
        <p:spPr>
          <a:xfrm rot="0">
            <a:off x="2059690" y="1471430"/>
            <a:ext cx="4103436" cy="4555079"/>
          </a:xfrm>
          <a:prstGeom prst="rect">
            <a:avLst/>
          </a:prstGeom>
        </p:spPr>
        <p:txBody>
          <a:bodyPr anchor="t" rtlCol="false" tIns="0" lIns="0" bIns="0" rIns="0">
            <a:spAutoFit/>
          </a:bodyPr>
          <a:lstStyle/>
          <a:p>
            <a:pPr algn="l" marL="431297" indent="-215649" lvl="1">
              <a:lnSpc>
                <a:spcPts val="2796"/>
              </a:lnSpc>
              <a:buFont typeface="Arial"/>
              <a:buChar char="•"/>
            </a:pPr>
            <a:r>
              <a:rPr lang="en-US" sz="1997">
                <a:solidFill>
                  <a:srgbClr val="000000"/>
                </a:solidFill>
                <a:latin typeface="Open Sans"/>
                <a:ea typeface="Open Sans"/>
                <a:cs typeface="Open Sans"/>
                <a:sym typeface="Open Sans"/>
              </a:rPr>
              <a:t>На сьогодні немає експериментальних доказів існування білих дір. Вони є лише теоретичними об’єктами, які випливають із рівнянь ЗТВ.</a:t>
            </a:r>
          </a:p>
          <a:p>
            <a:pPr algn="l" marL="431297" indent="-215649" lvl="1">
              <a:lnSpc>
                <a:spcPts val="2796"/>
              </a:lnSpc>
              <a:buFont typeface="Arial"/>
              <a:buChar char="•"/>
            </a:pPr>
            <a:r>
              <a:rPr lang="en-US" sz="1997">
                <a:solidFill>
                  <a:srgbClr val="000000"/>
                </a:solidFill>
                <a:latin typeface="Open Sans"/>
                <a:ea typeface="Open Sans"/>
                <a:cs typeface="Open Sans"/>
                <a:sym typeface="Open Sans"/>
              </a:rPr>
              <a:t> Проте в деяких випадках космічні гамма-сплески (GRB) можуть розглядатися як можливі прояви білих дір, хоча немає точного підтвердження цієї теорії (зокрема GRB060614)</a:t>
            </a:r>
          </a:p>
        </p:txBody>
      </p:sp>
      <p:grpSp>
        <p:nvGrpSpPr>
          <p:cNvPr name="Group 24" id="24"/>
          <p:cNvGrpSpPr/>
          <p:nvPr/>
        </p:nvGrpSpPr>
        <p:grpSpPr>
          <a:xfrm rot="0">
            <a:off x="534983" y="1509530"/>
            <a:ext cx="1178588" cy="1178588"/>
            <a:chOff x="0" y="0"/>
            <a:chExt cx="1571451" cy="1571451"/>
          </a:xfrm>
        </p:grpSpPr>
        <p:grpSp>
          <p:nvGrpSpPr>
            <p:cNvPr name="Group 25" id="25"/>
            <p:cNvGrpSpPr/>
            <p:nvPr/>
          </p:nvGrpSpPr>
          <p:grpSpPr>
            <a:xfrm rot="0">
              <a:off x="0" y="0"/>
              <a:ext cx="1571451" cy="1571451"/>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45454"/>
              </a:solidFill>
            </p:spPr>
          </p:sp>
          <p:sp>
            <p:nvSpPr>
              <p:cNvPr name="TextBox 27" id="27"/>
              <p:cNvSpPr txBox="true"/>
              <p:nvPr/>
            </p:nvSpPr>
            <p:spPr>
              <a:xfrm>
                <a:off x="76200" y="38100"/>
                <a:ext cx="660400" cy="698500"/>
              </a:xfrm>
              <a:prstGeom prst="rect">
                <a:avLst/>
              </a:prstGeom>
            </p:spPr>
            <p:txBody>
              <a:bodyPr anchor="ctr" rtlCol="false" tIns="100167" lIns="100167" bIns="100167" rIns="100167"/>
              <a:lstStyle/>
              <a:p>
                <a:pPr algn="ctr" marL="410205" indent="-205102" lvl="1">
                  <a:lnSpc>
                    <a:spcPts val="2659"/>
                  </a:lnSpc>
                  <a:buFont typeface="Arial"/>
                  <a:buChar char="•"/>
                </a:pPr>
              </a:p>
            </p:txBody>
          </p:sp>
        </p:grpSp>
        <p:sp>
          <p:nvSpPr>
            <p:cNvPr name="TextBox 28" id="28"/>
            <p:cNvSpPr txBox="true"/>
            <p:nvPr/>
          </p:nvSpPr>
          <p:spPr>
            <a:xfrm rot="0">
              <a:off x="168934" y="498781"/>
              <a:ext cx="1233583" cy="526263"/>
            </a:xfrm>
            <a:prstGeom prst="rect">
              <a:avLst/>
            </a:prstGeom>
          </p:spPr>
          <p:txBody>
            <a:bodyPr anchor="t" rtlCol="false" tIns="0" lIns="0" bIns="0" rIns="0">
              <a:spAutoFit/>
            </a:bodyPr>
            <a:lstStyle/>
            <a:p>
              <a:pPr algn="ctr">
                <a:lnSpc>
                  <a:spcPts val="3313"/>
                </a:lnSpc>
              </a:pPr>
              <a:r>
                <a:rPr lang="en-US" b="true" sz="2366">
                  <a:solidFill>
                    <a:srgbClr val="FFFFFF"/>
                  </a:solidFill>
                  <a:latin typeface="Open Sans Bold"/>
                  <a:ea typeface="Open Sans Bold"/>
                  <a:cs typeface="Open Sans Bold"/>
                  <a:sym typeface="Open Sans Bold"/>
                </a:rPr>
                <a:t>01</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A8AFB9"/>
        </a:solidFill>
      </p:bgPr>
    </p:bg>
    <p:spTree>
      <p:nvGrpSpPr>
        <p:cNvPr id="1" name=""/>
        <p:cNvGrpSpPr/>
        <p:nvPr/>
      </p:nvGrpSpPr>
      <p:grpSpPr>
        <a:xfrm>
          <a:off x="0" y="0"/>
          <a:ext cx="0" cy="0"/>
          <a:chOff x="0" y="0"/>
          <a:chExt cx="0" cy="0"/>
        </a:xfrm>
      </p:grpSpPr>
      <p:grpSp>
        <p:nvGrpSpPr>
          <p:cNvPr name="Group 2" id="2"/>
          <p:cNvGrpSpPr/>
          <p:nvPr/>
        </p:nvGrpSpPr>
        <p:grpSpPr>
          <a:xfrm rot="0">
            <a:off x="268891" y="696739"/>
            <a:ext cx="9887160" cy="9434952"/>
            <a:chOff x="0" y="0"/>
            <a:chExt cx="2025487" cy="1932847"/>
          </a:xfrm>
        </p:grpSpPr>
        <p:sp>
          <p:nvSpPr>
            <p:cNvPr name="Freeform 3" id="3"/>
            <p:cNvSpPr/>
            <p:nvPr/>
          </p:nvSpPr>
          <p:spPr>
            <a:xfrm flipH="false" flipV="false" rot="0">
              <a:off x="0" y="0"/>
              <a:ext cx="2025487" cy="1932847"/>
            </a:xfrm>
            <a:custGeom>
              <a:avLst/>
              <a:gdLst/>
              <a:ahLst/>
              <a:cxnLst/>
              <a:rect r="r" b="b" t="t" l="l"/>
              <a:pathLst>
                <a:path h="1932847" w="2025487">
                  <a:moveTo>
                    <a:pt x="39934" y="0"/>
                  </a:moveTo>
                  <a:lnTo>
                    <a:pt x="1985552" y="0"/>
                  </a:lnTo>
                  <a:cubicBezTo>
                    <a:pt x="1996144" y="0"/>
                    <a:pt x="2006301" y="4207"/>
                    <a:pt x="2013790" y="11697"/>
                  </a:cubicBezTo>
                  <a:cubicBezTo>
                    <a:pt x="2021280" y="19186"/>
                    <a:pt x="2025487" y="29343"/>
                    <a:pt x="2025487" y="39934"/>
                  </a:cubicBezTo>
                  <a:lnTo>
                    <a:pt x="2025487" y="1892913"/>
                  </a:lnTo>
                  <a:cubicBezTo>
                    <a:pt x="2025487" y="1903504"/>
                    <a:pt x="2021280" y="1913662"/>
                    <a:pt x="2013790" y="1921151"/>
                  </a:cubicBezTo>
                  <a:cubicBezTo>
                    <a:pt x="2006301" y="1928640"/>
                    <a:pt x="1996144" y="1932847"/>
                    <a:pt x="1985552" y="1932847"/>
                  </a:cubicBezTo>
                  <a:lnTo>
                    <a:pt x="39934" y="1932847"/>
                  </a:lnTo>
                  <a:cubicBezTo>
                    <a:pt x="29343" y="1932847"/>
                    <a:pt x="19186" y="1928640"/>
                    <a:pt x="11697" y="1921151"/>
                  </a:cubicBezTo>
                  <a:cubicBezTo>
                    <a:pt x="4207" y="1913662"/>
                    <a:pt x="0" y="1903504"/>
                    <a:pt x="0" y="1892913"/>
                  </a:cubicBezTo>
                  <a:lnTo>
                    <a:pt x="0" y="39934"/>
                  </a:lnTo>
                  <a:cubicBezTo>
                    <a:pt x="0" y="29343"/>
                    <a:pt x="4207" y="19186"/>
                    <a:pt x="11697" y="11697"/>
                  </a:cubicBezTo>
                  <a:cubicBezTo>
                    <a:pt x="19186" y="4207"/>
                    <a:pt x="29343" y="0"/>
                    <a:pt x="39934" y="0"/>
                  </a:cubicBezTo>
                  <a:close/>
                </a:path>
              </a:pathLst>
            </a:custGeom>
            <a:solidFill>
              <a:srgbClr val="474747"/>
            </a:solidFill>
          </p:spPr>
        </p:sp>
        <p:sp>
          <p:nvSpPr>
            <p:cNvPr name="TextBox 4" id="4"/>
            <p:cNvSpPr txBox="true"/>
            <p:nvPr/>
          </p:nvSpPr>
          <p:spPr>
            <a:xfrm>
              <a:off x="0" y="-38100"/>
              <a:ext cx="2025487" cy="1970947"/>
            </a:xfrm>
            <a:prstGeom prst="rect">
              <a:avLst/>
            </a:prstGeom>
          </p:spPr>
          <p:txBody>
            <a:bodyPr anchor="ctr" rtlCol="false" tIns="65310" lIns="65310" bIns="65310" rIns="65310"/>
            <a:lstStyle/>
            <a:p>
              <a:pPr algn="ctr">
                <a:lnSpc>
                  <a:spcPts val="2660"/>
                </a:lnSpc>
              </a:pPr>
            </a:p>
          </p:txBody>
        </p:sp>
      </p:grpSp>
      <p:sp>
        <p:nvSpPr>
          <p:cNvPr name="Freeform 5" id="5"/>
          <p:cNvSpPr/>
          <p:nvPr/>
        </p:nvSpPr>
        <p:spPr>
          <a:xfrm flipH="false" flipV="false" rot="0">
            <a:off x="684154" y="1028700"/>
            <a:ext cx="9099794" cy="8565322"/>
          </a:xfrm>
          <a:custGeom>
            <a:avLst/>
            <a:gdLst/>
            <a:ahLst/>
            <a:cxnLst/>
            <a:rect r="r" b="b" t="t" l="l"/>
            <a:pathLst>
              <a:path h="8565322" w="9099794">
                <a:moveTo>
                  <a:pt x="0" y="0"/>
                </a:moveTo>
                <a:lnTo>
                  <a:pt x="9099794" y="0"/>
                </a:lnTo>
                <a:lnTo>
                  <a:pt x="9099794" y="8565322"/>
                </a:lnTo>
                <a:lnTo>
                  <a:pt x="0" y="8565322"/>
                </a:lnTo>
                <a:lnTo>
                  <a:pt x="0" y="0"/>
                </a:lnTo>
                <a:close/>
              </a:path>
            </a:pathLst>
          </a:custGeom>
          <a:blipFill>
            <a:blip r:embed="rId2"/>
            <a:stretch>
              <a:fillRect l="0" t="-3119" r="0" b="-3119"/>
            </a:stretch>
          </a:blipFill>
        </p:spPr>
      </p:sp>
      <p:sp>
        <p:nvSpPr>
          <p:cNvPr name="TextBox 6" id="6"/>
          <p:cNvSpPr txBox="true"/>
          <p:nvPr/>
        </p:nvSpPr>
        <p:spPr>
          <a:xfrm rot="0">
            <a:off x="10262945" y="101715"/>
            <a:ext cx="7917898" cy="11603356"/>
          </a:xfrm>
          <a:prstGeom prst="rect">
            <a:avLst/>
          </a:prstGeom>
        </p:spPr>
        <p:txBody>
          <a:bodyPr anchor="t" rtlCol="false" tIns="0" lIns="0" bIns="0" rIns="0">
            <a:spAutoFit/>
          </a:bodyPr>
          <a:lstStyle/>
          <a:p>
            <a:pPr algn="ctr" marL="712460" indent="-356230" lvl="1">
              <a:lnSpc>
                <a:spcPts val="4619"/>
              </a:lnSpc>
              <a:buFont typeface="Arial"/>
              <a:buChar char="•"/>
            </a:pPr>
            <a:r>
              <a:rPr lang="en-US" sz="3299">
                <a:solidFill>
                  <a:srgbClr val="000000"/>
                </a:solidFill>
                <a:latin typeface="Open Sans"/>
                <a:ea typeface="Open Sans"/>
                <a:cs typeface="Open Sans"/>
                <a:sym typeface="Open Sans"/>
              </a:rPr>
              <a:t>На низьких температурах (≈10³⁰ К і нижче) — ймовірність існування білих дір залишається дуже високою, майже 100%.</a:t>
            </a:r>
          </a:p>
          <a:p>
            <a:pPr algn="ctr" marL="712460" indent="-356230" lvl="1">
              <a:lnSpc>
                <a:spcPts val="4619"/>
              </a:lnSpc>
              <a:buFont typeface="Arial"/>
              <a:buChar char="•"/>
            </a:pPr>
            <a:r>
              <a:rPr lang="en-US" sz="3299">
                <a:solidFill>
                  <a:srgbClr val="000000"/>
                </a:solidFill>
                <a:latin typeface="Open Sans"/>
                <a:ea typeface="Open Sans"/>
                <a:cs typeface="Open Sans"/>
                <a:sym typeface="Open Sans"/>
              </a:rPr>
              <a:t>При зростанні температури до ~10³³ К — ймовірність поступово починає зменшуватися.</a:t>
            </a:r>
          </a:p>
          <a:p>
            <a:pPr algn="ctr" marL="712460" indent="-356230" lvl="1">
              <a:lnSpc>
                <a:spcPts val="4619"/>
              </a:lnSpc>
              <a:buFont typeface="Arial"/>
              <a:buChar char="•"/>
            </a:pPr>
            <a:r>
              <a:rPr lang="en-US" sz="3299">
                <a:solidFill>
                  <a:srgbClr val="000000"/>
                </a:solidFill>
                <a:latin typeface="Open Sans"/>
                <a:ea typeface="Open Sans"/>
                <a:cs typeface="Open Sans"/>
                <a:sym typeface="Open Sans"/>
              </a:rPr>
              <a:t>При надвисоких температурах (понад 10³⁴ К) — ймовірність різко падає, що може свідчити про нестабільність або руйнування білих дір у такому середовищі.</a:t>
            </a:r>
          </a:p>
          <a:p>
            <a:pPr algn="ctr">
              <a:lnSpc>
                <a:spcPts val="4619"/>
              </a:lnSpc>
            </a:pPr>
            <a:r>
              <a:rPr lang="en-US" sz="3299">
                <a:solidFill>
                  <a:srgbClr val="000000"/>
                </a:solidFill>
                <a:latin typeface="Open Sans"/>
                <a:ea typeface="Open Sans"/>
                <a:cs typeface="Open Sans"/>
                <a:sym typeface="Open Sans"/>
              </a:rPr>
              <a:t>Графік підтверджує, що білі діри можуть існувати лише в холодніших або помірних умовах, а при екстремальних температурах їхня ймовірність значно падає.</a:t>
            </a:r>
          </a:p>
          <a:p>
            <a:pPr algn="ctr">
              <a:lnSpc>
                <a:spcPts val="4619"/>
              </a:lnSpc>
            </a:pPr>
          </a:p>
          <a:p>
            <a:pPr algn="ctr">
              <a:lnSpc>
                <a:spcPts val="4619"/>
              </a:lnSpc>
              <a:spcBef>
                <a:spcPct val="0"/>
              </a:spcBef>
            </a:pPr>
          </a:p>
          <a:p>
            <a:pPr algn="ctr">
              <a:lnSpc>
                <a:spcPts val="4619"/>
              </a:lnSpc>
              <a:spcBef>
                <a:spcPct val="0"/>
              </a:spcBef>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A8AFB9"/>
        </a:solidFill>
      </p:bgPr>
    </p:bg>
    <p:spTree>
      <p:nvGrpSpPr>
        <p:cNvPr id="1" name=""/>
        <p:cNvGrpSpPr/>
        <p:nvPr/>
      </p:nvGrpSpPr>
      <p:grpSpPr>
        <a:xfrm>
          <a:off x="0" y="0"/>
          <a:ext cx="0" cy="0"/>
          <a:chOff x="0" y="0"/>
          <a:chExt cx="0" cy="0"/>
        </a:xfrm>
      </p:grpSpPr>
      <p:sp>
        <p:nvSpPr>
          <p:cNvPr name="Freeform 2" id="2"/>
          <p:cNvSpPr/>
          <p:nvPr/>
        </p:nvSpPr>
        <p:spPr>
          <a:xfrm flipH="false" flipV="false" rot="0">
            <a:off x="8864423" y="4151884"/>
            <a:ext cx="9423577" cy="6135116"/>
          </a:xfrm>
          <a:custGeom>
            <a:avLst/>
            <a:gdLst/>
            <a:ahLst/>
            <a:cxnLst/>
            <a:rect r="r" b="b" t="t" l="l"/>
            <a:pathLst>
              <a:path h="6135116" w="9423577">
                <a:moveTo>
                  <a:pt x="0" y="0"/>
                </a:moveTo>
                <a:lnTo>
                  <a:pt x="9423577" y="0"/>
                </a:lnTo>
                <a:lnTo>
                  <a:pt x="9423577" y="6135116"/>
                </a:lnTo>
                <a:lnTo>
                  <a:pt x="0" y="6135116"/>
                </a:lnTo>
                <a:lnTo>
                  <a:pt x="0" y="0"/>
                </a:lnTo>
                <a:close/>
              </a:path>
            </a:pathLst>
          </a:custGeom>
          <a:blipFill>
            <a:blip r:embed="rId2"/>
            <a:stretch>
              <a:fillRect l="0" t="0" r="-1923" b="0"/>
            </a:stretch>
          </a:blipFill>
        </p:spPr>
      </p:sp>
      <p:sp>
        <p:nvSpPr>
          <p:cNvPr name="Freeform 3" id="3"/>
          <p:cNvSpPr/>
          <p:nvPr/>
        </p:nvSpPr>
        <p:spPr>
          <a:xfrm flipH="false" flipV="false" rot="0">
            <a:off x="-52810" y="0"/>
            <a:ext cx="8917234" cy="5796202"/>
          </a:xfrm>
          <a:custGeom>
            <a:avLst/>
            <a:gdLst/>
            <a:ahLst/>
            <a:cxnLst/>
            <a:rect r="r" b="b" t="t" l="l"/>
            <a:pathLst>
              <a:path h="5796202" w="8917234">
                <a:moveTo>
                  <a:pt x="0" y="0"/>
                </a:moveTo>
                <a:lnTo>
                  <a:pt x="8917233" y="0"/>
                </a:lnTo>
                <a:lnTo>
                  <a:pt x="8917233" y="5796202"/>
                </a:lnTo>
                <a:lnTo>
                  <a:pt x="0" y="5796202"/>
                </a:lnTo>
                <a:lnTo>
                  <a:pt x="0" y="0"/>
                </a:lnTo>
                <a:close/>
              </a:path>
            </a:pathLst>
          </a:custGeom>
          <a:blipFill>
            <a:blip r:embed="rId3"/>
            <a:stretch>
              <a:fillRect l="0" t="0" r="0" b="0"/>
            </a:stretch>
          </a:blipFill>
        </p:spPr>
      </p:sp>
      <p:grpSp>
        <p:nvGrpSpPr>
          <p:cNvPr name="Group 4" id="4"/>
          <p:cNvGrpSpPr/>
          <p:nvPr/>
        </p:nvGrpSpPr>
        <p:grpSpPr>
          <a:xfrm rot="0">
            <a:off x="266201" y="6099296"/>
            <a:ext cx="8279212" cy="4187704"/>
            <a:chOff x="0" y="0"/>
            <a:chExt cx="2180533" cy="1102934"/>
          </a:xfrm>
        </p:grpSpPr>
        <p:sp>
          <p:nvSpPr>
            <p:cNvPr name="Freeform 5" id="5"/>
            <p:cNvSpPr/>
            <p:nvPr/>
          </p:nvSpPr>
          <p:spPr>
            <a:xfrm flipH="false" flipV="false" rot="0">
              <a:off x="0" y="0"/>
              <a:ext cx="2180533" cy="1102934"/>
            </a:xfrm>
            <a:custGeom>
              <a:avLst/>
              <a:gdLst/>
              <a:ahLst/>
              <a:cxnLst/>
              <a:rect r="r" b="b" t="t" l="l"/>
              <a:pathLst>
                <a:path h="1102934" w="2180533">
                  <a:moveTo>
                    <a:pt x="47690" y="0"/>
                  </a:moveTo>
                  <a:lnTo>
                    <a:pt x="2132843" y="0"/>
                  </a:lnTo>
                  <a:cubicBezTo>
                    <a:pt x="2159182" y="0"/>
                    <a:pt x="2180533" y="21352"/>
                    <a:pt x="2180533" y="47690"/>
                  </a:cubicBezTo>
                  <a:lnTo>
                    <a:pt x="2180533" y="1055244"/>
                  </a:lnTo>
                  <a:cubicBezTo>
                    <a:pt x="2180533" y="1067892"/>
                    <a:pt x="2175509" y="1080023"/>
                    <a:pt x="2166565" y="1088966"/>
                  </a:cubicBezTo>
                  <a:cubicBezTo>
                    <a:pt x="2157621" y="1097910"/>
                    <a:pt x="2145491" y="1102934"/>
                    <a:pt x="2132843" y="1102934"/>
                  </a:cubicBezTo>
                  <a:lnTo>
                    <a:pt x="47690" y="1102934"/>
                  </a:lnTo>
                  <a:cubicBezTo>
                    <a:pt x="35042" y="1102934"/>
                    <a:pt x="22912" y="1097910"/>
                    <a:pt x="13968" y="1088966"/>
                  </a:cubicBezTo>
                  <a:cubicBezTo>
                    <a:pt x="5024" y="1080023"/>
                    <a:pt x="0" y="1067892"/>
                    <a:pt x="0" y="1055244"/>
                  </a:cubicBezTo>
                  <a:lnTo>
                    <a:pt x="0" y="47690"/>
                  </a:lnTo>
                  <a:cubicBezTo>
                    <a:pt x="0" y="35042"/>
                    <a:pt x="5024" y="22912"/>
                    <a:pt x="13968" y="13968"/>
                  </a:cubicBezTo>
                  <a:cubicBezTo>
                    <a:pt x="22912" y="5024"/>
                    <a:pt x="35042" y="0"/>
                    <a:pt x="47690" y="0"/>
                  </a:cubicBezTo>
                  <a:close/>
                </a:path>
              </a:pathLst>
            </a:custGeom>
            <a:solidFill>
              <a:srgbClr val="474747"/>
            </a:solidFill>
          </p:spPr>
        </p:sp>
        <p:sp>
          <p:nvSpPr>
            <p:cNvPr name="TextBox 6" id="6"/>
            <p:cNvSpPr txBox="true"/>
            <p:nvPr/>
          </p:nvSpPr>
          <p:spPr>
            <a:xfrm>
              <a:off x="0" y="-38100"/>
              <a:ext cx="2180533" cy="1141034"/>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9144000" y="0"/>
            <a:ext cx="8943693" cy="4023995"/>
            <a:chOff x="0" y="0"/>
            <a:chExt cx="2355541" cy="1059818"/>
          </a:xfrm>
        </p:grpSpPr>
        <p:sp>
          <p:nvSpPr>
            <p:cNvPr name="Freeform 8" id="8"/>
            <p:cNvSpPr/>
            <p:nvPr/>
          </p:nvSpPr>
          <p:spPr>
            <a:xfrm flipH="false" flipV="false" rot="0">
              <a:off x="0" y="0"/>
              <a:ext cx="2355541" cy="1059818"/>
            </a:xfrm>
            <a:custGeom>
              <a:avLst/>
              <a:gdLst/>
              <a:ahLst/>
              <a:cxnLst/>
              <a:rect r="r" b="b" t="t" l="l"/>
              <a:pathLst>
                <a:path h="1059818" w="2355541">
                  <a:moveTo>
                    <a:pt x="44147" y="0"/>
                  </a:moveTo>
                  <a:lnTo>
                    <a:pt x="2311393" y="0"/>
                  </a:lnTo>
                  <a:cubicBezTo>
                    <a:pt x="2335775" y="0"/>
                    <a:pt x="2355541" y="19765"/>
                    <a:pt x="2355541" y="44147"/>
                  </a:cubicBezTo>
                  <a:lnTo>
                    <a:pt x="2355541" y="1015670"/>
                  </a:lnTo>
                  <a:cubicBezTo>
                    <a:pt x="2355541" y="1027379"/>
                    <a:pt x="2350889" y="1038608"/>
                    <a:pt x="2342610" y="1046887"/>
                  </a:cubicBezTo>
                  <a:cubicBezTo>
                    <a:pt x="2334331" y="1055166"/>
                    <a:pt x="2323102" y="1059818"/>
                    <a:pt x="2311393" y="1059818"/>
                  </a:cubicBezTo>
                  <a:lnTo>
                    <a:pt x="44147" y="1059818"/>
                  </a:lnTo>
                  <a:cubicBezTo>
                    <a:pt x="32439" y="1059818"/>
                    <a:pt x="21210" y="1055166"/>
                    <a:pt x="12930" y="1046887"/>
                  </a:cubicBezTo>
                  <a:cubicBezTo>
                    <a:pt x="4651" y="1038608"/>
                    <a:pt x="0" y="1027379"/>
                    <a:pt x="0" y="1015670"/>
                  </a:cubicBezTo>
                  <a:lnTo>
                    <a:pt x="0" y="44147"/>
                  </a:lnTo>
                  <a:cubicBezTo>
                    <a:pt x="0" y="19765"/>
                    <a:pt x="19765" y="0"/>
                    <a:pt x="44147" y="0"/>
                  </a:cubicBezTo>
                  <a:close/>
                </a:path>
              </a:pathLst>
            </a:custGeom>
            <a:solidFill>
              <a:srgbClr val="474747"/>
            </a:solidFill>
          </p:spPr>
        </p:sp>
        <p:sp>
          <p:nvSpPr>
            <p:cNvPr name="TextBox 9" id="9"/>
            <p:cNvSpPr txBox="true"/>
            <p:nvPr/>
          </p:nvSpPr>
          <p:spPr>
            <a:xfrm>
              <a:off x="0" y="-38100"/>
              <a:ext cx="2355541" cy="1097918"/>
            </a:xfrm>
            <a:prstGeom prst="rect">
              <a:avLst/>
            </a:prstGeom>
          </p:spPr>
          <p:txBody>
            <a:bodyPr anchor="ctr" rtlCol="false" tIns="50800" lIns="50800" bIns="50800" rIns="50800"/>
            <a:lstStyle/>
            <a:p>
              <a:pPr algn="ctr">
                <a:lnSpc>
                  <a:spcPts val="2659"/>
                </a:lnSpc>
              </a:pPr>
            </a:p>
          </p:txBody>
        </p:sp>
      </p:grpSp>
      <p:sp>
        <p:nvSpPr>
          <p:cNvPr name="TextBox 10" id="10"/>
          <p:cNvSpPr txBox="true"/>
          <p:nvPr/>
        </p:nvSpPr>
        <p:spPr>
          <a:xfrm rot="0">
            <a:off x="666251" y="6175506"/>
            <a:ext cx="6827785" cy="4319561"/>
          </a:xfrm>
          <a:prstGeom prst="rect">
            <a:avLst/>
          </a:prstGeom>
        </p:spPr>
        <p:txBody>
          <a:bodyPr anchor="t" rtlCol="false" tIns="0" lIns="0" bIns="0" rIns="0">
            <a:spAutoFit/>
          </a:bodyPr>
          <a:lstStyle/>
          <a:p>
            <a:pPr algn="l" marL="445519" indent="-222759" lvl="1">
              <a:lnSpc>
                <a:spcPts val="2888"/>
              </a:lnSpc>
              <a:buFont typeface="Arial"/>
              <a:buChar char="•"/>
            </a:pPr>
            <a:r>
              <a:rPr lang="en-US" sz="2063">
                <a:solidFill>
                  <a:srgbClr val="FFFFFF"/>
                </a:solidFill>
                <a:latin typeface="Open Sans"/>
                <a:ea typeface="Open Sans"/>
                <a:cs typeface="Open Sans"/>
                <a:sym typeface="Open Sans"/>
              </a:rPr>
              <a:t>Чим більша маса білої діри, тим сильніше її гравітаційне поле. </a:t>
            </a:r>
          </a:p>
          <a:p>
            <a:pPr algn="l" marL="445519" indent="-222759" lvl="1">
              <a:lnSpc>
                <a:spcPts val="2888"/>
              </a:lnSpc>
              <a:buFont typeface="Arial"/>
              <a:buChar char="•"/>
            </a:pPr>
            <a:r>
              <a:rPr lang="en-US" sz="2063">
                <a:solidFill>
                  <a:srgbClr val="FFFFFF"/>
                </a:solidFill>
                <a:latin typeface="Open Sans"/>
                <a:ea typeface="Open Sans"/>
                <a:cs typeface="Open Sans"/>
                <a:sym typeface="Open Sans"/>
              </a:rPr>
              <a:t>Якщо біла діра — це "вихід" з чорної діри через червоточину, швидкість матерії, яка вилітає з неї, визначається масою чорної діри, з якої вона з'явилась . Тоді чим більша маса білої діри, тим менша швидкість частинок, що виходять.</a:t>
            </a:r>
          </a:p>
          <a:p>
            <a:pPr algn="l" marL="445519" indent="-222759" lvl="1">
              <a:lnSpc>
                <a:spcPts val="2888"/>
              </a:lnSpc>
              <a:buFont typeface="Arial"/>
              <a:buChar char="•"/>
            </a:pPr>
            <a:r>
              <a:rPr lang="en-US" sz="2063">
                <a:solidFill>
                  <a:srgbClr val="FFFFFF"/>
                </a:solidFill>
                <a:latin typeface="Open Sans"/>
                <a:ea typeface="Open Sans"/>
                <a:cs typeface="Open Sans"/>
                <a:sym typeface="Open Sans"/>
              </a:rPr>
              <a:t>якщо біла діра є нестабільним реліктом первинного Всесвіту, її швидкість може визначатися енергетичними процесами, подібними до вибуху. </a:t>
            </a:r>
          </a:p>
          <a:p>
            <a:pPr algn="l" marL="445519" indent="-222759" lvl="1">
              <a:lnSpc>
                <a:spcPts val="2888"/>
              </a:lnSpc>
              <a:buFont typeface="Arial"/>
              <a:buChar char="•"/>
            </a:pPr>
          </a:p>
        </p:txBody>
      </p:sp>
      <p:sp>
        <p:nvSpPr>
          <p:cNvPr name="TextBox 11" id="11"/>
          <p:cNvSpPr txBox="true"/>
          <p:nvPr/>
        </p:nvSpPr>
        <p:spPr>
          <a:xfrm rot="0">
            <a:off x="9400564" y="287888"/>
            <a:ext cx="8430565" cy="3863995"/>
          </a:xfrm>
          <a:prstGeom prst="rect">
            <a:avLst/>
          </a:prstGeom>
        </p:spPr>
        <p:txBody>
          <a:bodyPr anchor="t" rtlCol="false" tIns="0" lIns="0" bIns="0" rIns="0">
            <a:spAutoFit/>
          </a:bodyPr>
          <a:lstStyle/>
          <a:p>
            <a:pPr algn="l" marL="431627" indent="-215814" lvl="1">
              <a:lnSpc>
                <a:spcPts val="2798"/>
              </a:lnSpc>
              <a:buFont typeface="Arial"/>
              <a:buChar char="•"/>
            </a:pPr>
            <a:r>
              <a:rPr lang="en-US" sz="1999">
                <a:solidFill>
                  <a:srgbClr val="FFFFFF"/>
                </a:solidFill>
                <a:latin typeface="Open Sans"/>
                <a:ea typeface="Open Sans"/>
                <a:cs typeface="Open Sans"/>
                <a:sym typeface="Open Sans"/>
              </a:rPr>
              <a:t>Температура відіграє ключову роль у стабільності білих дір.</a:t>
            </a:r>
          </a:p>
          <a:p>
            <a:pPr algn="l" marL="431627" indent="-215814" lvl="1">
              <a:lnSpc>
                <a:spcPts val="2798"/>
              </a:lnSpc>
              <a:buFont typeface="Arial"/>
              <a:buChar char="•"/>
            </a:pPr>
            <a:r>
              <a:rPr lang="en-US" sz="1999">
                <a:solidFill>
                  <a:srgbClr val="FFFFFF"/>
                </a:solidFill>
                <a:latin typeface="Open Sans"/>
                <a:ea typeface="Open Sans"/>
                <a:cs typeface="Open Sans"/>
                <a:sym typeface="Open Sans"/>
              </a:rPr>
              <a:t> Висока температура може спричиняти нестабільність і швидке зникнення білої діри.</a:t>
            </a:r>
          </a:p>
          <a:p>
            <a:pPr algn="l" marL="431627" indent="-215814" lvl="1">
              <a:lnSpc>
                <a:spcPts val="2798"/>
              </a:lnSpc>
              <a:buFont typeface="Arial"/>
              <a:buChar char="•"/>
            </a:pPr>
            <a:r>
              <a:rPr lang="en-US" sz="1999">
                <a:solidFill>
                  <a:srgbClr val="FFFFFF"/>
                </a:solidFill>
                <a:latin typeface="Open Sans"/>
                <a:ea typeface="Open Sans"/>
                <a:cs typeface="Open Sans"/>
                <a:sym typeface="Open Sans"/>
              </a:rPr>
              <a:t>Низькотемпературні білі діри могли б існувати довше, але їх важко виявити.</a:t>
            </a:r>
          </a:p>
          <a:p>
            <a:pPr algn="l" marL="431627" indent="-215814" lvl="1">
              <a:lnSpc>
                <a:spcPts val="2798"/>
              </a:lnSpc>
              <a:buFont typeface="Arial"/>
              <a:buChar char="•"/>
            </a:pPr>
            <a:r>
              <a:rPr lang="en-US" sz="1999">
                <a:solidFill>
                  <a:srgbClr val="FFFFFF"/>
                </a:solidFill>
                <a:latin typeface="Open Sans"/>
                <a:ea typeface="Open Sans"/>
                <a:cs typeface="Open Sans"/>
                <a:sym typeface="Open Sans"/>
              </a:rPr>
              <a:t> Якщо білі діри існували в ранньому Всесвіті, їхня доля залежала б від еволюції температури Всесвіту.</a:t>
            </a:r>
          </a:p>
          <a:p>
            <a:pPr algn="l" marL="431627" indent="-215814" lvl="1">
              <a:lnSpc>
                <a:spcPts val="2798"/>
              </a:lnSpc>
              <a:buFont typeface="Arial"/>
              <a:buChar char="•"/>
            </a:pPr>
            <a:r>
              <a:rPr lang="en-US" sz="1999">
                <a:solidFill>
                  <a:srgbClr val="FFFFFF"/>
                </a:solidFill>
                <a:latin typeface="Open Sans"/>
                <a:ea typeface="Open Sans"/>
                <a:cs typeface="Open Sans"/>
                <a:sym typeface="Open Sans"/>
              </a:rPr>
              <a:t>Отже, якщо ми колись знайдемо білу діру, це допоможе зрозуміти не лише її фізику, а й фундаментальні процеси квантової гравітації та походження Всесвіту!</a:t>
            </a:r>
          </a:p>
          <a:p>
            <a:pPr algn="l">
              <a:lnSpc>
                <a:spcPts val="2798"/>
              </a:lnSpc>
            </a:pP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A8AFB9"/>
        </a:solidFill>
      </p:bgPr>
    </p:bg>
    <p:spTree>
      <p:nvGrpSpPr>
        <p:cNvPr id="1" name=""/>
        <p:cNvGrpSpPr/>
        <p:nvPr/>
      </p:nvGrpSpPr>
      <p:grpSpPr>
        <a:xfrm>
          <a:off x="0" y="0"/>
          <a:ext cx="0" cy="0"/>
          <a:chOff x="0" y="0"/>
          <a:chExt cx="0" cy="0"/>
        </a:xfrm>
      </p:grpSpPr>
      <p:grpSp>
        <p:nvGrpSpPr>
          <p:cNvPr name="Group 2" id="2"/>
          <p:cNvGrpSpPr/>
          <p:nvPr/>
        </p:nvGrpSpPr>
        <p:grpSpPr>
          <a:xfrm rot="0">
            <a:off x="1384990" y="1589085"/>
            <a:ext cx="15874310" cy="8475734"/>
            <a:chOff x="0" y="0"/>
            <a:chExt cx="4371618" cy="2334128"/>
          </a:xfrm>
        </p:grpSpPr>
        <p:sp>
          <p:nvSpPr>
            <p:cNvPr name="Freeform 3" id="3"/>
            <p:cNvSpPr/>
            <p:nvPr/>
          </p:nvSpPr>
          <p:spPr>
            <a:xfrm flipH="false" flipV="false" rot="0">
              <a:off x="0" y="0"/>
              <a:ext cx="4371618" cy="2334128"/>
            </a:xfrm>
            <a:custGeom>
              <a:avLst/>
              <a:gdLst/>
              <a:ahLst/>
              <a:cxnLst/>
              <a:rect r="r" b="b" t="t" l="l"/>
              <a:pathLst>
                <a:path h="2334128" w="4371618">
                  <a:moveTo>
                    <a:pt x="24873" y="0"/>
                  </a:moveTo>
                  <a:lnTo>
                    <a:pt x="4346745" y="0"/>
                  </a:lnTo>
                  <a:cubicBezTo>
                    <a:pt x="4360482" y="0"/>
                    <a:pt x="4371618" y="11136"/>
                    <a:pt x="4371618" y="24873"/>
                  </a:cubicBezTo>
                  <a:lnTo>
                    <a:pt x="4371618" y="2309255"/>
                  </a:lnTo>
                  <a:cubicBezTo>
                    <a:pt x="4371618" y="2315852"/>
                    <a:pt x="4368998" y="2322178"/>
                    <a:pt x="4364333" y="2326843"/>
                  </a:cubicBezTo>
                  <a:cubicBezTo>
                    <a:pt x="4359668" y="2331507"/>
                    <a:pt x="4353342" y="2334128"/>
                    <a:pt x="4346745" y="2334128"/>
                  </a:cubicBezTo>
                  <a:lnTo>
                    <a:pt x="24873" y="2334128"/>
                  </a:lnTo>
                  <a:cubicBezTo>
                    <a:pt x="11136" y="2334128"/>
                    <a:pt x="0" y="2322992"/>
                    <a:pt x="0" y="2309255"/>
                  </a:cubicBezTo>
                  <a:lnTo>
                    <a:pt x="0" y="24873"/>
                  </a:lnTo>
                  <a:cubicBezTo>
                    <a:pt x="0" y="11136"/>
                    <a:pt x="11136" y="0"/>
                    <a:pt x="24873" y="0"/>
                  </a:cubicBezTo>
                  <a:close/>
                </a:path>
              </a:pathLst>
            </a:custGeom>
            <a:solidFill>
              <a:srgbClr val="545454"/>
            </a:solidFill>
          </p:spPr>
        </p:sp>
        <p:sp>
          <p:nvSpPr>
            <p:cNvPr name="TextBox 4" id="4"/>
            <p:cNvSpPr txBox="true"/>
            <p:nvPr/>
          </p:nvSpPr>
          <p:spPr>
            <a:xfrm>
              <a:off x="0" y="-38100"/>
              <a:ext cx="4371618" cy="2372228"/>
            </a:xfrm>
            <a:prstGeom prst="rect">
              <a:avLst/>
            </a:prstGeom>
          </p:spPr>
          <p:txBody>
            <a:bodyPr anchor="ctr" rtlCol="false" tIns="50800" lIns="50800" bIns="50800" rIns="50800"/>
            <a:lstStyle/>
            <a:p>
              <a:pPr algn="ctr">
                <a:lnSpc>
                  <a:spcPts val="2659"/>
                </a:lnSpc>
              </a:pPr>
            </a:p>
          </p:txBody>
        </p:sp>
      </p:grpSp>
      <p:graphicFrame>
        <p:nvGraphicFramePr>
          <p:cNvPr name="Table 5" id="5"/>
          <p:cNvGraphicFramePr>
            <a:graphicFrameLocks noGrp="true"/>
          </p:cNvGraphicFramePr>
          <p:nvPr/>
        </p:nvGraphicFramePr>
        <p:xfrm>
          <a:off x="2306118" y="1853642"/>
          <a:ext cx="13871439" cy="7599917"/>
        </p:xfrm>
        <a:graphic>
          <a:graphicData uri="http://schemas.openxmlformats.org/drawingml/2006/table">
            <a:tbl>
              <a:tblPr/>
              <a:tblGrid>
                <a:gridCol w="6791745"/>
                <a:gridCol w="7079694"/>
              </a:tblGrid>
              <a:tr h="716140">
                <a:tc>
                  <a:txBody>
                    <a:bodyPr anchor="t" rtlCol="false"/>
                    <a:lstStyle/>
                    <a:p>
                      <a:pPr algn="l">
                        <a:lnSpc>
                          <a:spcPts val="2142"/>
                        </a:lnSpc>
                        <a:defRPr/>
                      </a:pPr>
                      <a:r>
                        <a:rPr lang="en-US" sz="1530">
                          <a:solidFill>
                            <a:srgbClr val="FFFFFF"/>
                          </a:solidFill>
                          <a:latin typeface="Open Sans"/>
                          <a:ea typeface="Open Sans"/>
                          <a:cs typeface="Open Sans"/>
                          <a:sym typeface="Open Sans"/>
                        </a:rPr>
                        <a:t>Характеристика</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c>
                  <a:txBody>
                    <a:bodyPr anchor="t" rtlCol="false"/>
                    <a:lstStyle/>
                    <a:p>
                      <a:pPr algn="l">
                        <a:lnSpc>
                          <a:spcPts val="2142"/>
                        </a:lnSpc>
                        <a:defRPr/>
                      </a:pPr>
                      <a:r>
                        <a:rPr lang="en-US" sz="1530">
                          <a:solidFill>
                            <a:srgbClr val="FFFFFF"/>
                          </a:solidFill>
                          <a:latin typeface="Open Sans"/>
                          <a:ea typeface="Open Sans"/>
                          <a:cs typeface="Open Sans"/>
                          <a:sym typeface="Open Sans"/>
                        </a:rPr>
                        <a:t>Опис</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r>
              <a:tr h="716140">
                <a:tc>
                  <a:txBody>
                    <a:bodyPr anchor="t" rtlCol="false"/>
                    <a:lstStyle/>
                    <a:p>
                      <a:pPr algn="l">
                        <a:lnSpc>
                          <a:spcPts val="2142"/>
                        </a:lnSpc>
                        <a:defRPr/>
                      </a:pPr>
                      <a:r>
                        <a:rPr lang="en-US" sz="1530">
                          <a:solidFill>
                            <a:srgbClr val="FFFFFF"/>
                          </a:solidFill>
                          <a:latin typeface="Open Sans"/>
                          <a:ea typeface="Open Sans"/>
                          <a:cs typeface="Open Sans"/>
                          <a:sym typeface="Open Sans"/>
                        </a:rPr>
                        <a:t>Маса</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c>
                  <a:txBody>
                    <a:bodyPr anchor="t" rtlCol="false"/>
                    <a:lstStyle/>
                    <a:p>
                      <a:pPr algn="l">
                        <a:lnSpc>
                          <a:spcPts val="2142"/>
                        </a:lnSpc>
                        <a:defRPr/>
                      </a:pPr>
                      <a:r>
                        <a:rPr lang="en-US" sz="1530">
                          <a:solidFill>
                            <a:srgbClr val="FFFFFF"/>
                          </a:solidFill>
                          <a:latin typeface="Open Sans"/>
                          <a:ea typeface="Open Sans"/>
                          <a:cs typeface="Open Sans"/>
                          <a:sym typeface="Open Sans"/>
                        </a:rPr>
                        <a:t>Теоретично може бути будь-якою, аналогічно чорним дірам</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r>
              <a:tr h="935400">
                <a:tc>
                  <a:txBody>
                    <a:bodyPr anchor="t" rtlCol="false"/>
                    <a:lstStyle/>
                    <a:p>
                      <a:pPr algn="l">
                        <a:lnSpc>
                          <a:spcPts val="2142"/>
                        </a:lnSpc>
                        <a:defRPr/>
                      </a:pPr>
                      <a:r>
                        <a:rPr lang="en-US" sz="1530">
                          <a:solidFill>
                            <a:srgbClr val="FFFFFF"/>
                          </a:solidFill>
                          <a:latin typeface="Open Sans"/>
                          <a:ea typeface="Open Sans"/>
                          <a:cs typeface="Open Sans"/>
                          <a:sym typeface="Open Sans"/>
                        </a:rPr>
                        <a:t>Радіус горизонту подій</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c>
                  <a:txBody>
                    <a:bodyPr anchor="t" rtlCol="false"/>
                    <a:lstStyle/>
                    <a:p>
                      <a:pPr algn="l">
                        <a:lnSpc>
                          <a:spcPts val="2142"/>
                        </a:lnSpc>
                        <a:defRPr/>
                      </a:pPr>
                      <a:r>
                        <a:rPr lang="en-US" sz="1530">
                          <a:solidFill>
                            <a:srgbClr val="FFFFFF"/>
                          </a:solidFill>
                          <a:latin typeface="Open Sans"/>
                          <a:ea typeface="Open Sans"/>
                          <a:cs typeface="Open Sans"/>
                          <a:sym typeface="Open Sans"/>
                        </a:rPr>
                        <a:t>Аналогічний чорним дірам (залежить від маси за формулою Шварцшильда)</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r>
              <a:tr h="716140">
                <a:tc>
                  <a:txBody>
                    <a:bodyPr anchor="t" rtlCol="false"/>
                    <a:lstStyle/>
                    <a:p>
                      <a:pPr algn="l">
                        <a:lnSpc>
                          <a:spcPts val="2142"/>
                        </a:lnSpc>
                        <a:defRPr/>
                      </a:pPr>
                      <a:r>
                        <a:rPr lang="en-US" sz="1530">
                          <a:solidFill>
                            <a:srgbClr val="FFFFFF"/>
                          </a:solidFill>
                          <a:latin typeface="Open Sans"/>
                          <a:ea typeface="Open Sans"/>
                          <a:cs typeface="Open Sans"/>
                          <a:sym typeface="Open Sans"/>
                        </a:rPr>
                        <a:t>Температура</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c>
                  <a:txBody>
                    <a:bodyPr anchor="t" rtlCol="false"/>
                    <a:lstStyle/>
                    <a:p>
                      <a:pPr algn="l">
                        <a:lnSpc>
                          <a:spcPts val="2142"/>
                        </a:lnSpc>
                        <a:defRPr/>
                      </a:pPr>
                      <a:r>
                        <a:rPr lang="en-US" sz="1530">
                          <a:solidFill>
                            <a:srgbClr val="FFFFFF"/>
                          </a:solidFill>
                          <a:latin typeface="Open Sans"/>
                          <a:ea typeface="Open Sans"/>
                          <a:cs typeface="Open Sans"/>
                          <a:sym typeface="Open Sans"/>
                        </a:rPr>
                        <a:t>Гіпотетично дуже висока через викид енергії</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r>
              <a:tr h="716140">
                <a:tc>
                  <a:txBody>
                    <a:bodyPr anchor="t" rtlCol="false"/>
                    <a:lstStyle/>
                    <a:p>
                      <a:pPr algn="l">
                        <a:lnSpc>
                          <a:spcPts val="2142"/>
                        </a:lnSpc>
                        <a:defRPr/>
                      </a:pPr>
                      <a:r>
                        <a:rPr lang="en-US" sz="1530">
                          <a:solidFill>
                            <a:srgbClr val="FFFFFF"/>
                          </a:solidFill>
                          <a:latin typeface="Open Sans"/>
                          <a:ea typeface="Open Sans"/>
                          <a:cs typeface="Open Sans"/>
                          <a:sym typeface="Open Sans"/>
                        </a:rPr>
                        <a:t>Випромінювання</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c>
                  <a:txBody>
                    <a:bodyPr anchor="t" rtlCol="false"/>
                    <a:lstStyle/>
                    <a:p>
                      <a:pPr algn="l">
                        <a:lnSpc>
                          <a:spcPts val="2142"/>
                        </a:lnSpc>
                        <a:defRPr/>
                      </a:pPr>
                      <a:r>
                        <a:rPr lang="en-US" sz="1530">
                          <a:solidFill>
                            <a:srgbClr val="FFFFFF"/>
                          </a:solidFill>
                          <a:latin typeface="Open Sans"/>
                          <a:ea typeface="Open Sans"/>
                          <a:cs typeface="Open Sans"/>
                          <a:sym typeface="Open Sans"/>
                        </a:rPr>
                        <a:t>Потужний потік випромінювання, можливо, подібний до гамма-сплесків</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r>
              <a:tr h="716140">
                <a:tc>
                  <a:txBody>
                    <a:bodyPr anchor="t" rtlCol="false"/>
                    <a:lstStyle/>
                    <a:p>
                      <a:pPr algn="l">
                        <a:lnSpc>
                          <a:spcPts val="2142"/>
                        </a:lnSpc>
                        <a:defRPr/>
                      </a:pPr>
                      <a:r>
                        <a:rPr lang="en-US" sz="1530">
                          <a:solidFill>
                            <a:srgbClr val="FFFFFF"/>
                          </a:solidFill>
                          <a:latin typeface="Open Sans"/>
                          <a:ea typeface="Open Sans"/>
                          <a:cs typeface="Open Sans"/>
                          <a:sym typeface="Open Sans"/>
                        </a:rPr>
                        <a:t>Час існування</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c>
                  <a:txBody>
                    <a:bodyPr anchor="t" rtlCol="false"/>
                    <a:lstStyle/>
                    <a:p>
                      <a:pPr algn="l">
                        <a:lnSpc>
                          <a:spcPts val="2142"/>
                        </a:lnSpc>
                        <a:defRPr/>
                      </a:pPr>
                      <a:r>
                        <a:rPr lang="en-US" sz="1530">
                          <a:solidFill>
                            <a:srgbClr val="FFFFFF"/>
                          </a:solidFill>
                          <a:latin typeface="Open Sans"/>
                          <a:ea typeface="Open Sans"/>
                          <a:cs typeface="Open Sans"/>
                          <a:sym typeface="Open Sans"/>
                        </a:rPr>
                        <a:t>Теоретично нестабільні, можуть швидко зникати</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r>
              <a:tr h="716140">
                <a:tc>
                  <a:txBody>
                    <a:bodyPr anchor="t" rtlCol="false"/>
                    <a:lstStyle/>
                    <a:p>
                      <a:pPr algn="l">
                        <a:lnSpc>
                          <a:spcPts val="2142"/>
                        </a:lnSpc>
                        <a:defRPr/>
                      </a:pPr>
                      <a:r>
                        <a:rPr lang="en-US" sz="1530">
                          <a:solidFill>
                            <a:srgbClr val="FFFFFF"/>
                          </a:solidFill>
                          <a:latin typeface="Open Sans"/>
                          <a:ea typeface="Open Sans"/>
                          <a:cs typeface="Open Sans"/>
                          <a:sym typeface="Open Sans"/>
                        </a:rPr>
                        <a:t>Гравітаційний вплив</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c>
                  <a:txBody>
                    <a:bodyPr anchor="t" rtlCol="false"/>
                    <a:lstStyle/>
                    <a:p>
                      <a:pPr algn="l">
                        <a:lnSpc>
                          <a:spcPts val="2142"/>
                        </a:lnSpc>
                        <a:defRPr/>
                      </a:pPr>
                      <a:r>
                        <a:rPr lang="en-US" sz="1530">
                          <a:solidFill>
                            <a:srgbClr val="FFFFFF"/>
                          </a:solidFill>
                          <a:latin typeface="Open Sans"/>
                          <a:ea typeface="Open Sans"/>
                          <a:cs typeface="Open Sans"/>
                          <a:sym typeface="Open Sans"/>
                        </a:rPr>
                        <a:t>Відштовхує матерію замість її поглинання</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r>
              <a:tr h="935400">
                <a:tc>
                  <a:txBody>
                    <a:bodyPr anchor="t" rtlCol="false"/>
                    <a:lstStyle/>
                    <a:p>
                      <a:pPr algn="l">
                        <a:lnSpc>
                          <a:spcPts val="2142"/>
                        </a:lnSpc>
                        <a:defRPr/>
                      </a:pPr>
                      <a:r>
                        <a:rPr lang="en-US" sz="1530">
                          <a:solidFill>
                            <a:srgbClr val="FFFFFF"/>
                          </a:solidFill>
                          <a:latin typeface="Open Sans"/>
                          <a:ea typeface="Open Sans"/>
                          <a:cs typeface="Open Sans"/>
                          <a:sym typeface="Open Sans"/>
                        </a:rPr>
                        <a:t>Зв'язок із чорними дірами</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c>
                  <a:txBody>
                    <a:bodyPr anchor="t" rtlCol="false"/>
                    <a:lstStyle/>
                    <a:p>
                      <a:pPr algn="l">
                        <a:lnSpc>
                          <a:spcPts val="2142"/>
                        </a:lnSpc>
                        <a:defRPr/>
                      </a:pPr>
                      <a:r>
                        <a:rPr lang="en-US" sz="1530">
                          <a:solidFill>
                            <a:srgbClr val="FFFFFF"/>
                          </a:solidFill>
                          <a:latin typeface="Open Sans"/>
                          <a:ea typeface="Open Sans"/>
                          <a:cs typeface="Open Sans"/>
                          <a:sym typeface="Open Sans"/>
                        </a:rPr>
                        <a:t>Можливо, є квантовим тунелем між чорними дірами та іншими областями простору-часу</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r>
              <a:tr h="716140">
                <a:tc>
                  <a:txBody>
                    <a:bodyPr anchor="t" rtlCol="false"/>
                    <a:lstStyle/>
                    <a:p>
                      <a:pPr algn="l">
                        <a:lnSpc>
                          <a:spcPts val="2142"/>
                        </a:lnSpc>
                        <a:defRPr/>
                      </a:pPr>
                      <a:r>
                        <a:rPr lang="en-US" sz="1530">
                          <a:solidFill>
                            <a:srgbClr val="FFFFFF"/>
                          </a:solidFill>
                          <a:latin typeface="Open Sans"/>
                          <a:ea typeface="Open Sans"/>
                          <a:cs typeface="Open Sans"/>
                          <a:sym typeface="Open Sans"/>
                        </a:rPr>
                        <a:t>Швидкість потоку матерії</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c>
                  <a:txBody>
                    <a:bodyPr anchor="t" rtlCol="false"/>
                    <a:lstStyle/>
                    <a:p>
                      <a:pPr algn="l">
                        <a:lnSpc>
                          <a:spcPts val="2142"/>
                        </a:lnSpc>
                        <a:defRPr/>
                      </a:pPr>
                      <a:r>
                        <a:rPr lang="en-US" sz="1530">
                          <a:solidFill>
                            <a:srgbClr val="FFFFFF"/>
                          </a:solidFill>
                          <a:latin typeface="Open Sans"/>
                          <a:ea typeface="Open Sans"/>
                          <a:cs typeface="Open Sans"/>
                          <a:sym typeface="Open Sans"/>
                        </a:rPr>
                        <a:t>Гіпотетично дуже висока, можливо, релятивістська</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r>
              <a:tr h="716140">
                <a:tc>
                  <a:txBody>
                    <a:bodyPr anchor="t" rtlCol="false"/>
                    <a:lstStyle/>
                    <a:p>
                      <a:pPr algn="l">
                        <a:lnSpc>
                          <a:spcPts val="2142"/>
                        </a:lnSpc>
                        <a:defRPr/>
                      </a:pPr>
                      <a:r>
                        <a:rPr lang="en-US" sz="1530">
                          <a:solidFill>
                            <a:srgbClr val="FFFFFF"/>
                          </a:solidFill>
                          <a:latin typeface="Open Sans"/>
                          <a:ea typeface="Open Sans"/>
                          <a:cs typeface="Open Sans"/>
                          <a:sym typeface="Open Sans"/>
                        </a:rPr>
                        <a:t>Спостережуваність</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c>
                  <a:txBody>
                    <a:bodyPr anchor="t" rtlCol="false"/>
                    <a:lstStyle/>
                    <a:p>
                      <a:pPr algn="l">
                        <a:lnSpc>
                          <a:spcPts val="2142"/>
                        </a:lnSpc>
                        <a:defRPr/>
                      </a:pPr>
                      <a:r>
                        <a:rPr lang="en-US" sz="1530">
                          <a:solidFill>
                            <a:srgbClr val="FFFFFF"/>
                          </a:solidFill>
                          <a:latin typeface="Open Sans"/>
                          <a:ea typeface="Open Sans"/>
                          <a:cs typeface="Open Sans"/>
                          <a:sym typeface="Open Sans"/>
                        </a:rPr>
                        <a:t>Ніколи не були виявлені, існують лише в теорії</a:t>
                      </a:r>
                      <a:endParaRPr lang="en-US" sz="1100"/>
                    </a:p>
                  </a:txBody>
                  <a:tcPr marL="182189" marR="182189" marT="182189" marB="182189" anchor="ctr">
                    <a:lnL cmpd="sng" algn="ctr" cap="flat" w="26136">
                      <a:solidFill>
                        <a:srgbClr val="000000"/>
                      </a:solidFill>
                      <a:prstDash val="solid"/>
                      <a:round/>
                      <a:headEnd type="none" w="med" len="med"/>
                      <a:tailEnd type="none" w="med" len="med"/>
                    </a:lnL>
                    <a:lnR cmpd="sng" algn="ctr" cap="flat" w="26136">
                      <a:solidFill>
                        <a:srgbClr val="000000"/>
                      </a:solidFill>
                      <a:prstDash val="solid"/>
                      <a:round/>
                      <a:headEnd type="none" w="med" len="med"/>
                      <a:tailEnd type="none" w="med" len="med"/>
                    </a:lnR>
                    <a:lnT cmpd="sng" algn="ctr" cap="flat" w="26136">
                      <a:solidFill>
                        <a:srgbClr val="000000"/>
                      </a:solidFill>
                      <a:prstDash val="solid"/>
                      <a:round/>
                      <a:headEnd type="none" w="med" len="med"/>
                      <a:tailEnd type="none" w="med" len="med"/>
                    </a:lnT>
                    <a:lnB cmpd="sng" algn="ctr" cap="flat" w="26136">
                      <a:solidFill>
                        <a:srgbClr val="000000"/>
                      </a:solidFill>
                      <a:prstDash val="solid"/>
                      <a:round/>
                      <a:headEnd type="none" w="med" len="med"/>
                      <a:tailEnd type="none" w="med" len="med"/>
                    </a:lnB>
                  </a:tcPr>
                </a:tc>
              </a:tr>
            </a:tbl>
          </a:graphicData>
        </a:graphic>
      </p:graphicFrame>
      <p:sp>
        <p:nvSpPr>
          <p:cNvPr name="TextBox 6" id="6"/>
          <p:cNvSpPr txBox="true"/>
          <p:nvPr/>
        </p:nvSpPr>
        <p:spPr>
          <a:xfrm rot="0">
            <a:off x="1538552" y="171450"/>
            <a:ext cx="16039378" cy="1250988"/>
          </a:xfrm>
          <a:prstGeom prst="rect">
            <a:avLst/>
          </a:prstGeom>
        </p:spPr>
        <p:txBody>
          <a:bodyPr anchor="t" rtlCol="false" tIns="0" lIns="0" bIns="0" rIns="0">
            <a:spAutoFit/>
          </a:bodyPr>
          <a:lstStyle/>
          <a:p>
            <a:pPr algn="l">
              <a:lnSpc>
                <a:spcPts val="9761"/>
              </a:lnSpc>
            </a:pPr>
            <a:r>
              <a:rPr lang="en-US" b="true" sz="8343">
                <a:solidFill>
                  <a:srgbClr val="000000"/>
                </a:solidFill>
                <a:latin typeface="Barlow Condensed Bold"/>
                <a:ea typeface="Barlow Condensed Bold"/>
                <a:cs typeface="Barlow Condensed Bold"/>
                <a:sym typeface="Barlow Condensed Bold"/>
              </a:rPr>
              <a:t>ФІЗИЧНІ ХАРАКТЕРИСТИКИ</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A8AFB9"/>
        </a:solidFill>
      </p:bgPr>
    </p:bg>
    <p:spTree>
      <p:nvGrpSpPr>
        <p:cNvPr id="1" name=""/>
        <p:cNvGrpSpPr/>
        <p:nvPr/>
      </p:nvGrpSpPr>
      <p:grpSpPr>
        <a:xfrm>
          <a:off x="0" y="0"/>
          <a:ext cx="0" cy="0"/>
          <a:chOff x="0" y="0"/>
          <a:chExt cx="0" cy="0"/>
        </a:xfrm>
      </p:grpSpPr>
      <p:grpSp>
        <p:nvGrpSpPr>
          <p:cNvPr name="Group 2" id="2"/>
          <p:cNvGrpSpPr/>
          <p:nvPr/>
        </p:nvGrpSpPr>
        <p:grpSpPr>
          <a:xfrm rot="0">
            <a:off x="14185781" y="6160194"/>
            <a:ext cx="4125806" cy="412580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74747"/>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4209368" y="6306247"/>
            <a:ext cx="4078632" cy="3833701"/>
            <a:chOff x="0" y="0"/>
            <a:chExt cx="864729" cy="812800"/>
          </a:xfrm>
        </p:grpSpPr>
        <p:sp>
          <p:nvSpPr>
            <p:cNvPr name="Freeform 6" id="6"/>
            <p:cNvSpPr/>
            <p:nvPr/>
          </p:nvSpPr>
          <p:spPr>
            <a:xfrm flipH="false" flipV="false" rot="0">
              <a:off x="0" y="0"/>
              <a:ext cx="864729" cy="812800"/>
            </a:xfrm>
            <a:custGeom>
              <a:avLst/>
              <a:gdLst/>
              <a:ahLst/>
              <a:cxnLst/>
              <a:rect r="r" b="b" t="t" l="l"/>
              <a:pathLst>
                <a:path h="812800" w="864729">
                  <a:moveTo>
                    <a:pt x="432364" y="0"/>
                  </a:moveTo>
                  <a:cubicBezTo>
                    <a:pt x="193576" y="0"/>
                    <a:pt x="0" y="181951"/>
                    <a:pt x="0" y="406400"/>
                  </a:cubicBezTo>
                  <a:cubicBezTo>
                    <a:pt x="0" y="630849"/>
                    <a:pt x="193576" y="812800"/>
                    <a:pt x="432364" y="812800"/>
                  </a:cubicBezTo>
                  <a:cubicBezTo>
                    <a:pt x="671153" y="812800"/>
                    <a:pt x="864729" y="630849"/>
                    <a:pt x="864729" y="406400"/>
                  </a:cubicBezTo>
                  <a:cubicBezTo>
                    <a:pt x="864729" y="181951"/>
                    <a:pt x="671153" y="0"/>
                    <a:pt x="432364" y="0"/>
                  </a:cubicBezTo>
                  <a:close/>
                </a:path>
              </a:pathLst>
            </a:custGeom>
            <a:blipFill>
              <a:blip r:embed="rId2"/>
              <a:stretch>
                <a:fillRect l="0" t="-798" r="0" b="-5590"/>
              </a:stretch>
            </a:blipFill>
          </p:spPr>
        </p:sp>
      </p:grpSp>
      <p:sp>
        <p:nvSpPr>
          <p:cNvPr name="TextBox 7" id="7"/>
          <p:cNvSpPr txBox="true"/>
          <p:nvPr/>
        </p:nvSpPr>
        <p:spPr>
          <a:xfrm rot="0">
            <a:off x="289206" y="224993"/>
            <a:ext cx="11837665" cy="1280159"/>
          </a:xfrm>
          <a:prstGeom prst="rect">
            <a:avLst/>
          </a:prstGeom>
        </p:spPr>
        <p:txBody>
          <a:bodyPr anchor="t" rtlCol="false" tIns="0" lIns="0" bIns="0" rIns="0">
            <a:spAutoFit/>
          </a:bodyPr>
          <a:lstStyle/>
          <a:p>
            <a:pPr algn="l">
              <a:lnSpc>
                <a:spcPts val="9944"/>
              </a:lnSpc>
            </a:pPr>
            <a:r>
              <a:rPr lang="en-US" b="true" sz="8499">
                <a:solidFill>
                  <a:srgbClr val="000000"/>
                </a:solidFill>
                <a:latin typeface="Barlow Condensed Bold"/>
                <a:ea typeface="Barlow Condensed Bold"/>
                <a:cs typeface="Barlow Condensed Bold"/>
                <a:sym typeface="Barlow Condensed Bold"/>
              </a:rPr>
              <a:t>МОЇ ГІПОТЕЗИ </a:t>
            </a:r>
          </a:p>
        </p:txBody>
      </p:sp>
      <p:sp>
        <p:nvSpPr>
          <p:cNvPr name="TextBox 8" id="8"/>
          <p:cNvSpPr txBox="true"/>
          <p:nvPr/>
        </p:nvSpPr>
        <p:spPr>
          <a:xfrm rot="0">
            <a:off x="289206" y="1461502"/>
            <a:ext cx="14165093" cy="8678445"/>
          </a:xfrm>
          <a:prstGeom prst="rect">
            <a:avLst/>
          </a:prstGeom>
        </p:spPr>
        <p:txBody>
          <a:bodyPr anchor="t" rtlCol="false" tIns="0" lIns="0" bIns="0" rIns="0">
            <a:spAutoFit/>
          </a:bodyPr>
          <a:lstStyle/>
          <a:p>
            <a:pPr algn="l">
              <a:lnSpc>
                <a:spcPts val="3610"/>
              </a:lnSpc>
            </a:pPr>
            <a:r>
              <a:rPr lang="en-US" sz="2578">
                <a:solidFill>
                  <a:srgbClr val="000000"/>
                </a:solidFill>
                <a:latin typeface="Open Sans"/>
                <a:ea typeface="Open Sans"/>
                <a:cs typeface="Open Sans"/>
                <a:sym typeface="Open Sans"/>
              </a:rPr>
              <a:t>Білі діри — одні з найзагадковіших гіпотетичних об'єктів у космології, що залишаються предметом наукових дискусій та теоретичних досліджень. Мої теорії щодо влаштування білих дір я можу  допускати на основі розв'язання рівняння Шварцшильда ( для загальної теорії відносності), оскільки вони простіші і припускатимемо , що біла діра не обертається. На мою думку білі діри справді можуть створювати зірки довкола себе , проте, це порушувало б закони термодинаміки , що в замкнутій системі ентропія з часом тільки зростатиме. Але я припускаю, що зірки,  які мають  замість ядра білі  діри, то  біля  їхнього  горизонту температура буде меншати і приблизно буде від  -1 К . Отже,  біля    поверхні температура зірки буде близько 3000 К.  В 2013 році було  успішно проведено експеримент, коли в систему подавали неймовірну кількість енергії і ентропія з часом зменшувалась </a:t>
            </a:r>
          </a:p>
          <a:p>
            <a:pPr algn="l">
              <a:lnSpc>
                <a:spcPts val="3610"/>
              </a:lnSpc>
              <a:spcBef>
                <a:spcPct val="0"/>
              </a:spcBef>
            </a:pPr>
            <a:r>
              <a:rPr lang="en-US" sz="2578">
                <a:solidFill>
                  <a:srgbClr val="000000"/>
                </a:solidFill>
                <a:latin typeface="Open Sans"/>
                <a:ea typeface="Open Sans"/>
                <a:cs typeface="Open Sans"/>
                <a:sym typeface="Open Sans"/>
              </a:rPr>
              <a:t> (експеримент Ульріха Шнайдера , температура атомів калію 39 була -50 нК). Таким чином ,проблема ентропії білих дір може бути вирішена. Також може бути цікавий ефект гравітаційного червоного зміщення в чорних дір , але білі діри , які не можуть прискорити світло ще сильніше будуть зменшувати їхню амплітуду і перетворюватимуть їх на гамма або рентгенівське випромінювання. Тому в пошуку білих дір на мою думку потрібно звернути увагу на зорі з постійним гамма випромінюванням.</a:t>
            </a:r>
          </a:p>
          <a:p>
            <a:pPr algn="l">
              <a:lnSpc>
                <a:spcPts val="3610"/>
              </a:lnSpc>
              <a:spcBef>
                <a:spcPct val="0"/>
              </a:spcBef>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a:grpSpLocks noChangeAspect="true"/>
          </p:cNvGrpSpPr>
          <p:nvPr/>
        </p:nvGrpSpPr>
        <p:grpSpPr>
          <a:xfrm rot="0">
            <a:off x="155139" y="1809230"/>
            <a:ext cx="7579452" cy="7579452"/>
            <a:chOff x="0" y="0"/>
            <a:chExt cx="6350000" cy="6350000"/>
          </a:xfrm>
        </p:grpSpPr>
        <p:sp>
          <p:nvSpPr>
            <p:cNvPr name="Freeform 4" id="4"/>
            <p:cNvSpPr/>
            <p:nvPr/>
          </p:nvSpPr>
          <p:spPr>
            <a:xfrm flipH="false" flipV="false" rot="0">
              <a:off x="-156812" y="-5088"/>
              <a:ext cx="6663624" cy="6360176"/>
            </a:xfrm>
            <a:custGeom>
              <a:avLst/>
              <a:gdLst/>
              <a:ahLst/>
              <a:cxnLst/>
              <a:rect r="r" b="b" t="t" l="l"/>
              <a:pathLst>
                <a:path h="6360176" w="6663624">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545454"/>
            </a:solidFill>
          </p:spPr>
        </p:sp>
        <p:sp>
          <p:nvSpPr>
            <p:cNvPr name="Freeform 5" id="5"/>
            <p:cNvSpPr/>
            <p:nvPr/>
          </p:nvSpPr>
          <p:spPr>
            <a:xfrm flipH="false" flipV="false" rot="0">
              <a:off x="400267" y="526623"/>
              <a:ext cx="5549466" cy="5296755"/>
            </a:xfrm>
            <a:custGeom>
              <a:avLst/>
              <a:gdLst/>
              <a:ahLst/>
              <a:cxnLst/>
              <a:rect r="r" b="b" t="t" l="l"/>
              <a:pathLst>
                <a:path h="5296755" w="5549466">
                  <a:moveTo>
                    <a:pt x="2774733" y="4237"/>
                  </a:moveTo>
                  <a:cubicBezTo>
                    <a:pt x="1827256" y="0"/>
                    <a:pt x="949932" y="503041"/>
                    <a:pt x="474966" y="1322882"/>
                  </a:cubicBezTo>
                  <a:cubicBezTo>
                    <a:pt x="0" y="2142722"/>
                    <a:pt x="0" y="3154032"/>
                    <a:pt x="474966" y="3973872"/>
                  </a:cubicBezTo>
                  <a:cubicBezTo>
                    <a:pt x="949932" y="4793713"/>
                    <a:pt x="1827256" y="5296754"/>
                    <a:pt x="2774733" y="5292517"/>
                  </a:cubicBezTo>
                  <a:cubicBezTo>
                    <a:pt x="3722210" y="5296754"/>
                    <a:pt x="4599534" y="4793713"/>
                    <a:pt x="5074500" y="3973872"/>
                  </a:cubicBezTo>
                  <a:cubicBezTo>
                    <a:pt x="5549466" y="3154032"/>
                    <a:pt x="5549466" y="2142722"/>
                    <a:pt x="5074500" y="1322882"/>
                  </a:cubicBezTo>
                  <a:cubicBezTo>
                    <a:pt x="4599534" y="503041"/>
                    <a:pt x="3722210" y="0"/>
                    <a:pt x="2774733" y="4237"/>
                  </a:cubicBezTo>
                  <a:close/>
                </a:path>
              </a:pathLst>
            </a:custGeom>
            <a:blipFill>
              <a:blip r:embed="rId3"/>
              <a:stretch>
                <a:fillRect l="223" t="0" r="223" b="0"/>
              </a:stretch>
            </a:blipFill>
          </p:spPr>
        </p:sp>
      </p:grpSp>
      <p:sp>
        <p:nvSpPr>
          <p:cNvPr name="TextBox 6" id="6"/>
          <p:cNvSpPr txBox="true"/>
          <p:nvPr/>
        </p:nvSpPr>
        <p:spPr>
          <a:xfrm rot="0">
            <a:off x="346789" y="393383"/>
            <a:ext cx="7387801" cy="1280159"/>
          </a:xfrm>
          <a:prstGeom prst="rect">
            <a:avLst/>
          </a:prstGeom>
        </p:spPr>
        <p:txBody>
          <a:bodyPr anchor="t" rtlCol="false" tIns="0" lIns="0" bIns="0" rIns="0">
            <a:spAutoFit/>
          </a:bodyPr>
          <a:lstStyle/>
          <a:p>
            <a:pPr algn="l">
              <a:lnSpc>
                <a:spcPts val="9944"/>
              </a:lnSpc>
            </a:pPr>
            <a:r>
              <a:rPr lang="en-US" b="true" sz="8499">
                <a:solidFill>
                  <a:srgbClr val="000000"/>
                </a:solidFill>
                <a:latin typeface="Barlow Condensed Bold"/>
                <a:ea typeface="Barlow Condensed Bold"/>
                <a:cs typeface="Barlow Condensed Bold"/>
                <a:sym typeface="Barlow Condensed Bold"/>
              </a:rPr>
              <a:t>ВИСНОВКИ</a:t>
            </a:r>
          </a:p>
        </p:txBody>
      </p:sp>
      <p:sp>
        <p:nvSpPr>
          <p:cNvPr name="TextBox 7" id="7"/>
          <p:cNvSpPr txBox="true"/>
          <p:nvPr/>
        </p:nvSpPr>
        <p:spPr>
          <a:xfrm rot="0">
            <a:off x="7734590" y="-57150"/>
            <a:ext cx="10228244" cy="10507245"/>
          </a:xfrm>
          <a:prstGeom prst="rect">
            <a:avLst/>
          </a:prstGeom>
        </p:spPr>
        <p:txBody>
          <a:bodyPr anchor="t" rtlCol="false" tIns="0" lIns="0" bIns="0" rIns="0">
            <a:spAutoFit/>
          </a:bodyPr>
          <a:lstStyle/>
          <a:p>
            <a:pPr algn="l">
              <a:lnSpc>
                <a:spcPts val="3610"/>
              </a:lnSpc>
              <a:spcBef>
                <a:spcPct val="0"/>
              </a:spcBef>
            </a:pPr>
            <a:r>
              <a:rPr lang="en-US" sz="2578">
                <a:solidFill>
                  <a:srgbClr val="000000"/>
                </a:solidFill>
                <a:latin typeface="Open Sans"/>
                <a:ea typeface="Open Sans"/>
                <a:cs typeface="Open Sans"/>
                <a:sym typeface="Open Sans"/>
              </a:rPr>
              <a:t>Біла діра – це гіпотетичний астрофізичний об'єкт, який є математичним рішенням рівнянь загальної теорії відносності Ейнштейна</a:t>
            </a:r>
            <a:r>
              <a:rPr lang="en-US" sz="2578">
                <a:solidFill>
                  <a:srgbClr val="000000"/>
                </a:solidFill>
                <a:latin typeface="Open Sans"/>
                <a:ea typeface="Open Sans"/>
                <a:cs typeface="Open Sans"/>
                <a:sym typeface="Open Sans"/>
              </a:rPr>
              <a:t>. Хоча їхнє існування поки що не підтверджене спостереженнями, математичні розрахунки, засновані на рівняннях загальної теорії відносності Ейнштейна, вказують на можливість їхньої появи як часових зворотних аналогів чорних дір.</a:t>
            </a:r>
          </a:p>
          <a:p>
            <a:pPr algn="l">
              <a:lnSpc>
                <a:spcPts val="3610"/>
              </a:lnSpc>
              <a:spcBef>
                <a:spcPct val="0"/>
              </a:spcBef>
            </a:pPr>
            <a:r>
              <a:rPr lang="en-US" sz="2578">
                <a:solidFill>
                  <a:srgbClr val="000000"/>
                </a:solidFill>
                <a:latin typeface="Open Sans"/>
                <a:ea typeface="Open Sans"/>
                <a:cs typeface="Open Sans"/>
                <a:sym typeface="Open Sans"/>
              </a:rPr>
              <a:t>Важливою характеристикою білих дір є їхня нестабільність. Якщо вони існують, то, ймовірно, мають короткий час життя через взаємодію з навколишньою матерією та власне випромінювання. Температура та маса можуть суттєво впливати на їхню поведінку, і саме ці фактори є ключовими у визначенні можливостей їхнього спостереження.</a:t>
            </a:r>
          </a:p>
          <a:p>
            <a:pPr algn="l">
              <a:lnSpc>
                <a:spcPts val="3610"/>
              </a:lnSpc>
              <a:spcBef>
                <a:spcPct val="0"/>
              </a:spcBef>
            </a:pPr>
            <a:r>
              <a:rPr lang="en-US" sz="2578">
                <a:solidFill>
                  <a:srgbClr val="000000"/>
                </a:solidFill>
                <a:latin typeface="Open Sans"/>
                <a:ea typeface="Open Sans"/>
                <a:cs typeface="Open Sans"/>
                <a:sym typeface="Open Sans"/>
              </a:rPr>
              <a:t>Вивчення білих дір відкриває нові горизонти для сучасної фізики, зокрема для квантової гравітації та розуміння природи простору-часу. Майбутні дослідження, включаючи розвиток більш чутливих телескопів і вдосконалення теорій, можуть допомогти знайти докази їхнього існування або ж повністю спростувати цю концепцію. У будь-якому випадку, ідея білих дір є надзвичайно важливою для науки, адже вона кидає виклик традиційним  уявленням про гравітацію, сингулярності та структуру Всесвіту.</a:t>
            </a:r>
          </a:p>
          <a:p>
            <a:pPr algn="l">
              <a:lnSpc>
                <a:spcPts val="3610"/>
              </a:lnSpc>
              <a:spcBef>
                <a:spcPct val="0"/>
              </a:spcBef>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2578987" y="4667250"/>
            <a:ext cx="13147277" cy="2596587"/>
          </a:xfrm>
          <a:custGeom>
            <a:avLst/>
            <a:gdLst/>
            <a:ahLst/>
            <a:cxnLst/>
            <a:rect r="r" b="b" t="t" l="l"/>
            <a:pathLst>
              <a:path h="2596587" w="13147277">
                <a:moveTo>
                  <a:pt x="0" y="0"/>
                </a:moveTo>
                <a:lnTo>
                  <a:pt x="13147277" y="0"/>
                </a:lnTo>
                <a:lnTo>
                  <a:pt x="13147277" y="2596587"/>
                </a:lnTo>
                <a:lnTo>
                  <a:pt x="0" y="2596587"/>
                </a:lnTo>
                <a:lnTo>
                  <a:pt x="0" y="0"/>
                </a:lnTo>
                <a:close/>
              </a:path>
            </a:pathLst>
          </a:custGeom>
          <a:blipFill>
            <a:blip r:embed="rId2"/>
            <a:stretch>
              <a:fillRect l="0" t="0" r="0" b="0"/>
            </a:stretch>
          </a:blipFill>
        </p:spPr>
      </p:sp>
      <p:sp>
        <p:nvSpPr>
          <p:cNvPr name="Freeform 3" id="3"/>
          <p:cNvSpPr/>
          <p:nvPr/>
        </p:nvSpPr>
        <p:spPr>
          <a:xfrm flipH="false" flipV="false" rot="0">
            <a:off x="0" y="0"/>
            <a:ext cx="18477407" cy="12495782"/>
          </a:xfrm>
          <a:custGeom>
            <a:avLst/>
            <a:gdLst/>
            <a:ahLst/>
            <a:cxnLst/>
            <a:rect r="r" b="b" t="t" l="l"/>
            <a:pathLst>
              <a:path h="12495782" w="18477407">
                <a:moveTo>
                  <a:pt x="0" y="0"/>
                </a:moveTo>
                <a:lnTo>
                  <a:pt x="18477407" y="0"/>
                </a:lnTo>
                <a:lnTo>
                  <a:pt x="18477407" y="12495782"/>
                </a:lnTo>
                <a:lnTo>
                  <a:pt x="0" y="12495782"/>
                </a:lnTo>
                <a:lnTo>
                  <a:pt x="0" y="0"/>
                </a:lnTo>
                <a:close/>
              </a:path>
            </a:pathLst>
          </a:custGeom>
          <a:blipFill>
            <a:blip r:embed="rId3"/>
            <a:stretch>
              <a:fillRect l="0" t="-16622" r="0" b="-31246"/>
            </a:stretch>
          </a:blipFill>
        </p:spPr>
      </p:sp>
      <p:sp>
        <p:nvSpPr>
          <p:cNvPr name="TextBox 4" id="4"/>
          <p:cNvSpPr txBox="true"/>
          <p:nvPr/>
        </p:nvSpPr>
        <p:spPr>
          <a:xfrm rot="0">
            <a:off x="3118046" y="4154030"/>
            <a:ext cx="15014815" cy="2698252"/>
          </a:xfrm>
          <a:prstGeom prst="rect">
            <a:avLst/>
          </a:prstGeom>
        </p:spPr>
        <p:txBody>
          <a:bodyPr anchor="t" rtlCol="false" tIns="0" lIns="0" bIns="0" rIns="0">
            <a:spAutoFit/>
          </a:bodyPr>
          <a:lstStyle/>
          <a:p>
            <a:pPr algn="l">
              <a:lnSpc>
                <a:spcPts val="21902"/>
              </a:lnSpc>
              <a:spcBef>
                <a:spcPct val="0"/>
              </a:spcBef>
            </a:pPr>
            <a:r>
              <a:rPr lang="en-US" sz="15644">
                <a:solidFill>
                  <a:srgbClr val="8B6259"/>
                </a:solidFill>
                <a:latin typeface="Extenda 60 Giga"/>
                <a:ea typeface="Extenda 60 Giga"/>
                <a:cs typeface="Extenda 60 Giga"/>
                <a:sym typeface="Extenda 60 Giga"/>
              </a:rPr>
              <a:t>ДЯКУЮ ЗА УВАГУ!</a:t>
            </a:r>
          </a:p>
        </p:txBody>
      </p:sp>
      <p:sp>
        <p:nvSpPr>
          <p:cNvPr name="TextBox 5" id="5"/>
          <p:cNvSpPr txBox="true"/>
          <p:nvPr/>
        </p:nvSpPr>
        <p:spPr>
          <a:xfrm rot="0">
            <a:off x="16547687" y="9620653"/>
            <a:ext cx="1219382" cy="197971"/>
          </a:xfrm>
          <a:prstGeom prst="rect">
            <a:avLst/>
          </a:prstGeom>
        </p:spPr>
        <p:txBody>
          <a:bodyPr anchor="t" rtlCol="false" tIns="0" lIns="0" bIns="0" rIns="0">
            <a:spAutoFit/>
          </a:bodyPr>
          <a:lstStyle/>
          <a:p>
            <a:pPr algn="r">
              <a:lnSpc>
                <a:spcPts val="1680"/>
              </a:lnSpc>
              <a:spcBef>
                <a:spcPct val="0"/>
              </a:spcBef>
            </a:pPr>
            <a:r>
              <a:rPr lang="en-US" sz="1200">
                <a:solidFill>
                  <a:srgbClr val="FFFFFF"/>
                </a:solidFill>
                <a:latin typeface="Open Sans"/>
                <a:ea typeface="Open Sans"/>
                <a:cs typeface="Open Sans"/>
                <a:sym typeface="Open Sans"/>
              </a:rPr>
              <a:t>Page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DAGjAXVA14w</dc:identifier>
  <dcterms:modified xsi:type="dcterms:W3CDTF">2011-08-01T06:04:30Z</dcterms:modified>
  <cp:revision>1</cp:revision>
  <dc:title>конкурс з астрономії</dc:title>
</cp:coreProperties>
</file>