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60" r:id="rId6"/>
    <p:sldId id="271" r:id="rId7"/>
    <p:sldId id="267" r:id="rId8"/>
    <p:sldId id="269" r:id="rId9"/>
    <p:sldId id="268" r:id="rId10"/>
    <p:sldId id="272" r:id="rId11"/>
    <p:sldId id="274" r:id="rId12"/>
    <p:sldId id="277" r:id="rId13"/>
    <p:sldId id="278" r:id="rId14"/>
    <p:sldId id="280" r:id="rId15"/>
    <p:sldId id="281" r:id="rId16"/>
    <p:sldId id="279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>
      <p:cViewPr>
        <p:scale>
          <a:sx n="70" d="100"/>
          <a:sy n="70" d="100"/>
        </p:scale>
        <p:origin x="-1800" y="-29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8EF56-570A-4F30-875E-DC889D132BFD}" type="datetimeFigureOut">
              <a:rPr lang="uk-UA" smtClean="0"/>
              <a:pPr/>
              <a:t>08.04.2025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A5CC8-E4C0-47EB-A600-903FE1F4A8C5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smtClean="0"/>
              <a:t>Шевчун Андріана Миколаївна</a:t>
            </a:r>
            <a:r>
              <a:rPr lang="uk-UA" smtClean="0"/>
              <a:t>,</a:t>
            </a:r>
            <a:r>
              <a:rPr lang="uk-UA" b="1" smtClean="0"/>
              <a:t> </a:t>
            </a:r>
            <a:endParaRPr lang="en-US" b="1" smtClean="0"/>
          </a:p>
          <a:p>
            <a:pPr algn="ctr"/>
            <a:r>
              <a:rPr lang="uk-UA" smtClean="0"/>
              <a:t>учениц</a:t>
            </a:r>
            <a:r>
              <a:rPr lang="ru-RU" smtClean="0"/>
              <a:t>я</a:t>
            </a:r>
            <a:r>
              <a:rPr lang="uk-UA" smtClean="0"/>
              <a:t> </a:t>
            </a:r>
            <a:r>
              <a:rPr lang="en-US" smtClean="0"/>
              <a:t>7 </a:t>
            </a:r>
            <a:r>
              <a:rPr lang="uk-UA" smtClean="0"/>
              <a:t>класу</a:t>
            </a:r>
            <a:r>
              <a:rPr lang="en-US" smtClean="0"/>
              <a:t>  </a:t>
            </a:r>
            <a:r>
              <a:rPr lang="ru-RU" smtClean="0"/>
              <a:t>Навчально-виховного комплексу </a:t>
            </a:r>
            <a:r>
              <a:rPr lang="en-US" smtClean="0"/>
              <a:t> </a:t>
            </a:r>
          </a:p>
          <a:p>
            <a:pPr algn="ctr"/>
            <a:r>
              <a:rPr lang="ru-RU" smtClean="0"/>
              <a:t>"Школа комп'ютерних технологій – </a:t>
            </a:r>
            <a:r>
              <a:rPr lang="en-US" smtClean="0"/>
              <a:t> </a:t>
            </a:r>
            <a:r>
              <a:rPr lang="ru-RU" smtClean="0"/>
              <a:t>Львівський технологічний ліцей“</a:t>
            </a:r>
            <a:endParaRPr lang="uk-UA" smtClean="0"/>
          </a:p>
          <a:p>
            <a:pPr algn="just"/>
            <a:endParaRPr lang="uk-UA" smtClean="0"/>
          </a:p>
        </p:txBody>
      </p:sp>
      <p:sp>
        <p:nvSpPr>
          <p:cNvPr id="6" name="TextBox 5"/>
          <p:cNvSpPr txBox="1"/>
          <p:nvPr/>
        </p:nvSpPr>
        <p:spPr>
          <a:xfrm>
            <a:off x="323528" y="980728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smtClean="0"/>
              <a:t>Спосіб ефективного підриву боєприпасів</a:t>
            </a:r>
            <a:endParaRPr lang="uk-UA" sz="3600"/>
          </a:p>
        </p:txBody>
      </p:sp>
      <p:pic>
        <p:nvPicPr>
          <p:cNvPr id="7" name="Рисунок 6" descr="bimba17171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6212"/>
            <a:ext cx="9144000" cy="5001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dzY6ysVwaLw752XuCC8RA.jpg"/>
          <p:cNvPicPr>
            <a:picLocks noChangeAspect="1"/>
          </p:cNvPicPr>
          <p:nvPr/>
        </p:nvPicPr>
        <p:blipFill>
          <a:blip r:embed="rId2" cstate="print"/>
          <a:srcRect t="12365"/>
          <a:stretch>
            <a:fillRect/>
          </a:stretch>
        </p:blipFill>
        <p:spPr>
          <a:xfrm>
            <a:off x="251520" y="260648"/>
            <a:ext cx="3960000" cy="2258443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251520" y="2276872"/>
            <a:ext cx="381642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700" smtClean="0">
                <a:solidFill>
                  <a:srgbClr val="FF0000"/>
                </a:solidFill>
              </a:rPr>
              <a:t>https://meduza.io/image/attachments/images/008/397/777/large/ddzY6ysVwaLw752XuCC8RA.jpg</a:t>
            </a:r>
            <a:endParaRPr lang="uk-UA" sz="70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5976" y="404664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smtClean="0"/>
              <a:t> </a:t>
            </a:r>
            <a:r>
              <a:rPr lang="uk-UA" sz="2400" smtClean="0"/>
              <a:t>Попри свою </a:t>
            </a:r>
            <a:r>
              <a:rPr lang="uk-UA" sz="2400" smtClean="0"/>
              <a:t>ефективність, </a:t>
            </a:r>
            <a:r>
              <a:rPr lang="uk-UA" sz="2400" smtClean="0"/>
              <a:t>дрони мають один  недолік – </a:t>
            </a:r>
            <a:r>
              <a:rPr lang="uk-UA" sz="2400" smtClean="0"/>
              <a:t> вони </a:t>
            </a:r>
            <a:r>
              <a:rPr lang="uk-UA" sz="2400" smtClean="0"/>
              <a:t>можуть нести лише невеликі боєприпаси</a:t>
            </a:r>
            <a:endParaRPr lang="uk-UA" sz="2400"/>
          </a:p>
        </p:txBody>
      </p:sp>
      <p:pic>
        <p:nvPicPr>
          <p:cNvPr id="8" name="Рисунок 7" descr="bimba171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2342992"/>
            <a:ext cx="3960000" cy="2166128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251520" y="2651428"/>
            <a:ext cx="4427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400" smtClean="0"/>
              <a:t> </a:t>
            </a:r>
            <a:r>
              <a:rPr lang="uk-UA" sz="2400" smtClean="0"/>
              <a:t>Більше того - основна </a:t>
            </a:r>
            <a:r>
              <a:rPr lang="uk-UA" sz="2400" smtClean="0"/>
              <a:t>маса уламків, що утворюється при вибуху </a:t>
            </a:r>
            <a:r>
              <a:rPr lang="uk-UA" sz="2400" smtClean="0"/>
              <a:t>гранати</a:t>
            </a:r>
            <a:r>
              <a:rPr lang="uk-UA" sz="2400" smtClean="0"/>
              <a:t>,  </a:t>
            </a:r>
            <a:r>
              <a:rPr lang="uk-UA" sz="2400" smtClean="0"/>
              <a:t>переорює землю, а не вражає ворогів</a:t>
            </a:r>
            <a:endParaRPr lang="uk-UA" sz="2400"/>
          </a:p>
        </p:txBody>
      </p:sp>
      <p:sp>
        <p:nvSpPr>
          <p:cNvPr id="10" name="Прямокутник 9"/>
          <p:cNvSpPr/>
          <p:nvPr/>
        </p:nvSpPr>
        <p:spPr>
          <a:xfrm>
            <a:off x="4355976" y="4797152"/>
            <a:ext cx="446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smtClean="0"/>
              <a:t>Тому потрібно </a:t>
            </a:r>
            <a:r>
              <a:rPr lang="uk-UA" sz="2400" smtClean="0"/>
              <a:t>розробити  пристрій для  простого і </a:t>
            </a:r>
            <a:r>
              <a:rPr lang="uk-UA" sz="2400" smtClean="0"/>
              <a:t>надійного підриву </a:t>
            </a:r>
            <a:r>
              <a:rPr lang="uk-UA" sz="2400" smtClean="0"/>
              <a:t>боєприпасів до їх падіння на землю</a:t>
            </a:r>
          </a:p>
        </p:txBody>
      </p:sp>
      <p:pic>
        <p:nvPicPr>
          <p:cNvPr id="11" name="Рисунок 10" descr="bimba1717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437112"/>
            <a:ext cx="3960000" cy="21661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tech-075_Shell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3915" y="1645900"/>
            <a:ext cx="5110085" cy="3528392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214282" y="142852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smtClean="0"/>
              <a:t>Ще під час Другої світової війни, </a:t>
            </a:r>
            <a:endParaRPr lang="uk-UA" sz="2400" smtClean="0"/>
          </a:p>
          <a:p>
            <a:pPr algn="ctr"/>
            <a:r>
              <a:rPr lang="uk-UA" sz="2400" smtClean="0"/>
              <a:t>в США знайшли </a:t>
            </a:r>
            <a:r>
              <a:rPr lang="uk-UA" sz="2400" smtClean="0"/>
              <a:t>вирішення цієї </a:t>
            </a:r>
            <a:r>
              <a:rPr lang="uk-UA" sz="2400" smtClean="0"/>
              <a:t>проблеми  </a:t>
            </a:r>
            <a:endParaRPr lang="uk-UA" sz="2400" smtClean="0"/>
          </a:p>
        </p:txBody>
      </p:sp>
      <p:pic>
        <p:nvPicPr>
          <p:cNvPr id="4" name="Рисунок 3" descr="main-qimg-88c7257f17266d3904165dc02f4402d1-lq.jpg"/>
          <p:cNvPicPr>
            <a:picLocks noChangeAspect="1"/>
          </p:cNvPicPr>
          <p:nvPr/>
        </p:nvPicPr>
        <p:blipFill>
          <a:blip r:embed="rId3" cstate="print"/>
          <a:srcRect l="9538" r="12797"/>
          <a:stretch>
            <a:fillRect/>
          </a:stretch>
        </p:blipFill>
        <p:spPr>
          <a:xfrm>
            <a:off x="107504" y="1573892"/>
            <a:ext cx="4104456" cy="3655308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251520" y="5517232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smtClean="0"/>
              <a:t>Але </a:t>
            </a:r>
            <a:r>
              <a:rPr lang="uk-UA" sz="2400" smtClean="0"/>
              <a:t>Радіопідривник виявився </a:t>
            </a:r>
            <a:r>
              <a:rPr lang="uk-UA" sz="2400" smtClean="0"/>
              <a:t>дуже не простим, </a:t>
            </a:r>
          </a:p>
          <a:p>
            <a:pPr algn="ctr"/>
            <a:r>
              <a:rPr lang="uk-UA" sz="2400" smtClean="0"/>
              <a:t>не завжди </a:t>
            </a:r>
            <a:r>
              <a:rPr lang="uk-UA" sz="2400" smtClean="0"/>
              <a:t>надійним </a:t>
            </a:r>
            <a:r>
              <a:rPr lang="uk-UA" sz="2400" smtClean="0"/>
              <a:t> та </a:t>
            </a:r>
            <a:r>
              <a:rPr lang="uk-UA" sz="2400" smtClean="0"/>
              <a:t>надзвичайно дорогим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928662" y="642918"/>
            <a:ext cx="721523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i="1" smtClean="0"/>
              <a:t> </a:t>
            </a:r>
            <a:endParaRPr lang="uk-UA" smtClean="0"/>
          </a:p>
          <a:p>
            <a:pPr algn="just">
              <a:lnSpc>
                <a:spcPct val="150000"/>
              </a:lnSpc>
            </a:pPr>
            <a:r>
              <a:rPr lang="en-US" b="1" i="1" smtClean="0"/>
              <a:t> </a:t>
            </a:r>
            <a:endParaRPr lang="uk-UA" smtClean="0"/>
          </a:p>
        </p:txBody>
      </p:sp>
      <p:pic>
        <p:nvPicPr>
          <p:cNvPr id="8" name="Рисунок 7" descr="bimba55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71480"/>
            <a:ext cx="1597074" cy="6286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4546" y="785794"/>
            <a:ext cx="63579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smtClean="0"/>
              <a:t>Тому мені не лишалось нічого іншого, </a:t>
            </a:r>
          </a:p>
          <a:p>
            <a:pPr algn="ctr"/>
            <a:r>
              <a:rPr lang="uk-UA" sz="2400" smtClean="0"/>
              <a:t>як придумати своє рішення, </a:t>
            </a:r>
          </a:p>
          <a:p>
            <a:pPr algn="ctr"/>
            <a:r>
              <a:rPr lang="uk-UA" sz="2400" smtClean="0"/>
              <a:t>таке саме ефективне, як в американців, </a:t>
            </a:r>
          </a:p>
          <a:p>
            <a:pPr algn="ctr"/>
            <a:r>
              <a:rPr lang="uk-UA" sz="2400" smtClean="0"/>
              <a:t>але на кілька порядків </a:t>
            </a:r>
            <a:r>
              <a:rPr lang="uk-UA" sz="2400" smtClean="0"/>
              <a:t>дешевше</a:t>
            </a:r>
          </a:p>
          <a:p>
            <a:pPr algn="ctr"/>
            <a:endParaRPr lang="uk-UA" sz="2400" smtClean="0"/>
          </a:p>
          <a:p>
            <a:pPr algn="ctr"/>
            <a:endParaRPr lang="uk-UA" sz="2400" smtClean="0"/>
          </a:p>
          <a:p>
            <a:pPr algn="ctr"/>
            <a:endParaRPr lang="uk-UA" sz="2400" smtClean="0"/>
          </a:p>
          <a:p>
            <a:pPr algn="ctr"/>
            <a:endParaRPr lang="uk-UA" sz="2400"/>
          </a:p>
          <a:p>
            <a:pPr algn="ctr"/>
            <a:r>
              <a:rPr lang="uk-UA" sz="2400" smtClean="0"/>
              <a:t> Мала швидкість дронів </a:t>
            </a:r>
          </a:p>
          <a:p>
            <a:pPr algn="ctr"/>
            <a:r>
              <a:rPr lang="uk-UA" sz="2400" smtClean="0"/>
              <a:t>дозволяє використати схему  </a:t>
            </a:r>
          </a:p>
          <a:p>
            <a:pPr algn="ctr"/>
            <a:r>
              <a:rPr lang="uk-UA" sz="2400" smtClean="0"/>
              <a:t>із звисаючим   контактом,</a:t>
            </a:r>
          </a:p>
          <a:p>
            <a:pPr algn="ctr"/>
            <a:r>
              <a:rPr lang="uk-UA" sz="2400" smtClean="0"/>
              <a:t> який  першим торкнеться землі та</a:t>
            </a:r>
          </a:p>
          <a:p>
            <a:pPr algn="ctr"/>
            <a:r>
              <a:rPr lang="uk-UA" sz="2400" smtClean="0"/>
              <a:t> забезпечить  ефективний підрив  боєприпасу</a:t>
            </a:r>
          </a:p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928662" y="642918"/>
            <a:ext cx="7215238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i="1" smtClean="0"/>
              <a:t> </a:t>
            </a:r>
            <a:endParaRPr lang="uk-UA" sz="3200" smtClean="0"/>
          </a:p>
        </p:txBody>
      </p:sp>
      <p:pic>
        <p:nvPicPr>
          <p:cNvPr id="3" name="Рисунок 2" descr="bimba7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8578" y="571480"/>
            <a:ext cx="4977800" cy="5572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285860"/>
            <a:ext cx="38576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smtClean="0"/>
              <a:t>Боєприпас складається з  корпусу</a:t>
            </a:r>
          </a:p>
          <a:p>
            <a:pPr algn="ctr"/>
            <a:r>
              <a:rPr lang="uk-UA" sz="2400" smtClean="0"/>
              <a:t> в якому знаходиться</a:t>
            </a:r>
          </a:p>
          <a:p>
            <a:pPr algn="ctr"/>
            <a:r>
              <a:rPr lang="uk-UA" sz="2400" smtClean="0"/>
              <a:t>бойовий заряд  </a:t>
            </a:r>
          </a:p>
          <a:p>
            <a:pPr algn="ctr"/>
            <a:r>
              <a:rPr lang="uk-UA" sz="2400" smtClean="0"/>
              <a:t>та електрична схема підриву з Батареєю і,  </a:t>
            </a:r>
          </a:p>
          <a:p>
            <a:pPr algn="ctr"/>
            <a:r>
              <a:rPr lang="uk-UA" sz="2400" smtClean="0"/>
              <a:t>двома запобіжниками,</a:t>
            </a:r>
          </a:p>
          <a:p>
            <a:pPr algn="ctr"/>
            <a:r>
              <a:rPr lang="uk-UA" sz="2400" smtClean="0"/>
              <a:t> Резервним контактом підриву   та Основним контактом підриву  на звисаючому  Кабелі 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928662" y="642918"/>
            <a:ext cx="7215238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i="1" smtClean="0"/>
              <a:t> </a:t>
            </a:r>
            <a:endParaRPr lang="uk-UA" sz="3200" smtClean="0"/>
          </a:p>
        </p:txBody>
      </p:sp>
      <p:sp>
        <p:nvSpPr>
          <p:cNvPr id="9" name="TextBox 8"/>
          <p:cNvSpPr txBox="1"/>
          <p:nvPr/>
        </p:nvSpPr>
        <p:spPr>
          <a:xfrm>
            <a:off x="857224" y="214290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smtClean="0"/>
              <a:t>Дрон на стартовій позиції</a:t>
            </a:r>
            <a:endParaRPr lang="uk-UA" sz="2400"/>
          </a:p>
        </p:txBody>
      </p:sp>
      <p:pic>
        <p:nvPicPr>
          <p:cNvPr id="5" name="Рисунок 4" descr="bimba7779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9520" y="4555312"/>
            <a:ext cx="5760000" cy="230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928662" y="642918"/>
            <a:ext cx="7215238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i="1" smtClean="0"/>
              <a:t> </a:t>
            </a:r>
            <a:endParaRPr lang="uk-UA" sz="3200" smtClean="0"/>
          </a:p>
        </p:txBody>
      </p:sp>
      <p:pic>
        <p:nvPicPr>
          <p:cNvPr id="4" name="Рисунок 3" descr="bimba777973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3328547"/>
            <a:ext cx="5760000" cy="35294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7224" y="214290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smtClean="0"/>
              <a:t>Злітаємо і висмикуємо стартовий запобіжник</a:t>
            </a:r>
            <a:endParaRPr lang="uk-UA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bimba77797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1275154"/>
            <a:ext cx="5760000" cy="5582870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928662" y="642918"/>
            <a:ext cx="7215238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i="1" smtClean="0"/>
              <a:t> </a:t>
            </a:r>
            <a:endParaRPr lang="uk-UA" sz="3200" smtClean="0"/>
          </a:p>
        </p:txBody>
      </p:sp>
      <p:sp>
        <p:nvSpPr>
          <p:cNvPr id="8" name="TextBox 7"/>
          <p:cNvSpPr txBox="1"/>
          <p:nvPr/>
        </p:nvSpPr>
        <p:spPr>
          <a:xfrm>
            <a:off x="928662" y="214290"/>
            <a:ext cx="7358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smtClean="0"/>
              <a:t>Висмикуємо висотний запобіжник</a:t>
            </a:r>
          </a:p>
          <a:p>
            <a:pPr algn="ctr"/>
            <a:endParaRPr lang="uk-UA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928662" y="642918"/>
            <a:ext cx="7215238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b="1" i="1" smtClean="0"/>
              <a:t> </a:t>
            </a:r>
            <a:endParaRPr lang="uk-UA" sz="3200" smtClean="0"/>
          </a:p>
        </p:txBody>
      </p:sp>
      <p:pic>
        <p:nvPicPr>
          <p:cNvPr id="6" name="Рисунок 5" descr="bimba77797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9520" y="953672"/>
            <a:ext cx="5760000" cy="5904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8662" y="214290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smtClean="0"/>
              <a:t>Летимо робити “Смерть ворогам”</a:t>
            </a:r>
            <a:endParaRPr lang="uk-UA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0" y="21429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smtClean="0"/>
              <a:t>Корпус з контактною групою</a:t>
            </a:r>
            <a:endParaRPr lang="uk-UA" sz="2400"/>
          </a:p>
        </p:txBody>
      </p:sp>
      <p:pic>
        <p:nvPicPr>
          <p:cNvPr id="4" name="Рисунок 3" descr="LPA082028k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2240" y="1269320"/>
            <a:ext cx="5040000" cy="50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51520" y="21429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smtClean="0"/>
              <a:t>Корпус з  вставленими запобіжниками та Основним контактом </a:t>
            </a:r>
            <a:endParaRPr lang="uk-UA" sz="2400"/>
          </a:p>
        </p:txBody>
      </p:sp>
      <p:pic>
        <p:nvPicPr>
          <p:cNvPr id="5" name="Рисунок 4" descr="LPA082044k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2240" y="1269320"/>
            <a:ext cx="5040000" cy="50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14282" y="214290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smtClean="0"/>
              <a:t>Пристрій, встановлений на стартову башту,</a:t>
            </a:r>
          </a:p>
          <a:p>
            <a:pPr algn="ctr"/>
            <a:r>
              <a:rPr lang="uk-UA" sz="2400" smtClean="0"/>
              <a:t>з вставленими запобіжниками і без батареї живлення </a:t>
            </a:r>
            <a:endParaRPr lang="uk-UA" sz="2400" smtClean="0"/>
          </a:p>
        </p:txBody>
      </p:sp>
      <p:pic>
        <p:nvPicPr>
          <p:cNvPr id="5" name="Рисунок 4" descr="LPA082081k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2240" y="1269320"/>
            <a:ext cx="5040000" cy="50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14282" y="214290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smtClean="0"/>
              <a:t>Пристрій готовий до сміливого експерименту</a:t>
            </a:r>
          </a:p>
        </p:txBody>
      </p:sp>
      <p:pic>
        <p:nvPicPr>
          <p:cNvPr id="4" name="Рисунок 3" descr="LPA082058k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2240" y="1269320"/>
            <a:ext cx="5040000" cy="50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14282" y="214290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smtClean="0"/>
              <a:t>Для швидкісних дронів розроблено </a:t>
            </a:r>
          </a:p>
          <a:p>
            <a:pPr algn="ctr"/>
            <a:r>
              <a:rPr lang="ru-RU" sz="2400" smtClean="0"/>
              <a:t>бездротовий дистанційний боэприпас</a:t>
            </a:r>
            <a:endParaRPr lang="uk-UA" sz="2400" smtClean="0"/>
          </a:p>
        </p:txBody>
      </p:sp>
      <p:pic>
        <p:nvPicPr>
          <p:cNvPr id="5" name="Рисунок 4" descr="USP1305081 k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1" y="1988840"/>
            <a:ext cx="5760639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14282" y="214290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smtClean="0"/>
              <a:t>Висота підриву визначається лазерним дальноміром</a:t>
            </a:r>
            <a:endParaRPr lang="uk-UA" sz="2400" smtClean="0"/>
          </a:p>
        </p:txBody>
      </p:sp>
      <p:pic>
        <p:nvPicPr>
          <p:cNvPr id="4" name="Рисунок 3" descr="USP1305090 k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1" y="1988840"/>
            <a:ext cx="5760639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758" t="8333" r="261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271462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b="1" smtClean="0">
                <a:solidFill>
                  <a:schemeClr val="bg1"/>
                </a:solidFill>
              </a:rPr>
              <a:t>“Як роса на сонці”</a:t>
            </a:r>
            <a:endParaRPr lang="uk-UA" sz="8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256</Words>
  <Application>Microsoft Office PowerPoint</Application>
  <PresentationFormat>Екран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НВК ШКТ-ЛТЛ 7</dc:creator>
  <cp:lastModifiedBy>НВК ШКТ-ЛТЛ 7</cp:lastModifiedBy>
  <cp:revision>8</cp:revision>
  <dcterms:created xsi:type="dcterms:W3CDTF">2024-02-10T01:27:20Z</dcterms:created>
  <dcterms:modified xsi:type="dcterms:W3CDTF">2025-04-08T08:51:45Z</dcterms:modified>
</cp:coreProperties>
</file>