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8" r:id="rId6"/>
    <p:sldId id="271" r:id="rId7"/>
    <p:sldId id="262" r:id="rId8"/>
    <p:sldId id="266" r:id="rId9"/>
    <p:sldId id="276" r:id="rId10"/>
    <p:sldId id="277" r:id="rId11"/>
    <p:sldId id="263" r:id="rId12"/>
    <p:sldId id="267" r:id="rId13"/>
    <p:sldId id="272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7FA50-0983-33F8-AE9E-EF5A06BEB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7706" y="3429000"/>
            <a:ext cx="7884367" cy="3083767"/>
          </a:xfrm>
        </p:spPr>
        <p:txBody>
          <a:bodyPr>
            <a:noAutofit/>
          </a:bodyPr>
          <a:lstStyle/>
          <a:p>
            <a:pPr algn="l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Виконав: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Шевчук Антон Михайлович,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10 класу Славутського ліцею Хмельницької обласної ради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Коваль Віктор Людвигович, 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фізики Славутського ліцею Хмельницької обласної ради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99BC73-3D2D-E85D-883F-E6257CD47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4339" y="0"/>
            <a:ext cx="6887497" cy="291115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«МАН-Юніор Дослідник 2025»</a:t>
            </a:r>
          </a:p>
          <a:p>
            <a:pPr algn="ctr"/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ТЕРМОСТІЙКА СУМІШ </a:t>
            </a:r>
          </a:p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ДОМАШНІХ УМОВАХ</a:t>
            </a:r>
            <a:endParaRPr lang="ru-UA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85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9EC7B-7AE3-433B-DAF4-8CC38CCC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568" y="808056"/>
            <a:ext cx="8865346" cy="1077229"/>
          </a:xfrm>
        </p:spPr>
        <p:txBody>
          <a:bodyPr>
            <a:normAutofit fontScale="90000"/>
          </a:bodyPr>
          <a:lstStyle/>
          <a:p>
            <a:pPr algn="l"/>
            <a:r>
              <a:rPr lang="uk-UA" sz="31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 матеріали (продукти), які є на кухні, створити термостійку суміш</a:t>
            </a:r>
            <a:br>
              <a:rPr lang="uk-UA" dirty="0"/>
            </a:br>
            <a:endParaRPr lang="uk-UA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2DE20-E550-710D-0470-8A5D6AE1E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3568" y="2397968"/>
            <a:ext cx="8865345" cy="3209730"/>
          </a:xfrm>
        </p:spPr>
        <p:txBody>
          <a:bodyPr>
            <a:normAutofit/>
          </a:bodyPr>
          <a:lstStyle/>
          <a:p>
            <a:pPr marL="6160" indent="0">
              <a:buNone/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вплив компонентів на властивості термостійкої суміші</a:t>
            </a:r>
          </a:p>
          <a:p>
            <a:pPr lvl="0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Експериментальне дослідження властивостей суміші</a:t>
            </a:r>
          </a:p>
          <a:p>
            <a:pPr lvl="0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 результатів дослідження</a:t>
            </a:r>
          </a:p>
        </p:txBody>
      </p:sp>
    </p:spTree>
    <p:extLst>
      <p:ext uri="{BB962C8B-B14F-4D97-AF65-F5344CB8AC3E}">
        <p14:creationId xmlns:p14="http://schemas.microsoft.com/office/powerpoint/2010/main" val="1139463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ough on a cutting board&#10;&#10;AI-generated content may be incorrect.">
            <a:extLst>
              <a:ext uri="{FF2B5EF4-FFF2-40B4-BE49-F238E27FC236}">
                <a16:creationId xmlns:a16="http://schemas.microsoft.com/office/drawing/2014/main" id="{195D5788-2C64-AC1D-AAD2-F6AC0CD74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873" y="2837396"/>
            <a:ext cx="3331028" cy="3492484"/>
          </a:xfrm>
          <a:prstGeom prst="rect">
            <a:avLst/>
          </a:prstGeom>
        </p:spPr>
      </p:pic>
      <p:pic>
        <p:nvPicPr>
          <p:cNvPr id="10" name="Picture 9" descr="A glass and a glass of water on a counter&#10;&#10;AI-generated content may be incorrect.">
            <a:extLst>
              <a:ext uri="{FF2B5EF4-FFF2-40B4-BE49-F238E27FC236}">
                <a16:creationId xmlns:a16="http://schemas.microsoft.com/office/drawing/2014/main" id="{953B07BE-4477-86DA-5B8D-B5936E3550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605"/>
          <a:stretch/>
        </p:blipFill>
        <p:spPr>
          <a:xfrm>
            <a:off x="6494104" y="2837396"/>
            <a:ext cx="3249309" cy="3492485"/>
          </a:xfrm>
          <a:prstGeom prst="rect">
            <a:avLst/>
          </a:prstGeom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A63658F-F79A-4503-A6A7-7719CDA2CF71}"/>
              </a:ext>
            </a:extLst>
          </p:cNvPr>
          <p:cNvSpPr/>
          <p:nvPr/>
        </p:nvSpPr>
        <p:spPr>
          <a:xfrm>
            <a:off x="1959429" y="923731"/>
            <a:ext cx="9563877" cy="191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Об'єкт дослідження: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вогнестійкі та теплоізоляційні матеріали</a:t>
            </a:r>
            <a:endParaRPr lang="uk-UA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дослідження:</a:t>
            </a:r>
            <a:r>
              <a:rPr lang="uk-UA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властивості виготовленої теплоізоляційної суміші </a:t>
            </a:r>
            <a:endParaRPr lang="uk-UA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609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BAE6-69D4-4B04-FE97-C40D65FDD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58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CDB55-00C6-2743-662F-43F67B39C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248" y="1708304"/>
            <a:ext cx="10105757" cy="3997828"/>
          </a:xfrm>
        </p:spPr>
        <p:txBody>
          <a:bodyPr>
            <a:normAutofit/>
          </a:bodyPr>
          <a:lstStyle/>
          <a:p>
            <a:pPr marL="463360" indent="-457200">
              <a:buFont typeface="+mj-lt"/>
              <a:buAutoNum type="arabicPeriod"/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(проведення аналізу складових суміші та використення данних з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63360" indent="-457200">
              <a:buFont typeface="+mj-lt"/>
              <a:buAutoNum type="arabicPeriod"/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Експериментальні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(вимірювання температури, та дослідження властивостей суміші)</a:t>
            </a:r>
          </a:p>
          <a:p>
            <a:pPr marL="463360" indent="-457200">
              <a:buFont typeface="+mj-lt"/>
              <a:buAutoNum type="arabicPeriod"/>
            </a:pPr>
            <a:endParaRPr lang="uk-UA" sz="2500" dirty="0"/>
          </a:p>
        </p:txBody>
      </p:sp>
    </p:spTree>
    <p:extLst>
      <p:ext uri="{BB962C8B-B14F-4D97-AF65-F5344CB8AC3E}">
        <p14:creationId xmlns:p14="http://schemas.microsoft.com/office/powerpoint/2010/main" val="4195661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0BCFD8-7AB2-17FF-D520-37FFF65ED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245" y="702114"/>
            <a:ext cx="2816942" cy="563544"/>
          </a:xfrm>
        </p:spPr>
        <p:txBody>
          <a:bodyPr>
            <a:noAutofit/>
          </a:bodyPr>
          <a:lstStyle/>
          <a:p>
            <a:pPr algn="l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Обладнання:</a:t>
            </a:r>
            <a:br>
              <a:rPr lang="uk-UA" sz="3100" b="1" dirty="0">
                <a:solidFill>
                  <a:schemeClr val="accent6">
                    <a:lumMod val="75000"/>
                  </a:schemeClr>
                </a:solidFill>
              </a:rPr>
            </a:br>
            <a:endParaRPr lang="uk-UA" sz="3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AF5AE0-D674-08DE-B06A-5A1662F32783}"/>
              </a:ext>
            </a:extLst>
          </p:cNvPr>
          <p:cNvSpPr txBox="1"/>
          <p:nvPr/>
        </p:nvSpPr>
        <p:spPr>
          <a:xfrm>
            <a:off x="2330245" y="1265658"/>
            <a:ext cx="78166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Цифровий мультиметр модель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DT-83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Газовий пальник модель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GB-0020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Мірна склянка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Кухонний посуд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Секундомір</a:t>
            </a:r>
            <a:br>
              <a:rPr lang="uk-UA" sz="2800" dirty="0"/>
            </a:br>
            <a:endParaRPr lang="uk-UA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ABF493-29D1-B835-7744-4C089AE798D6}"/>
              </a:ext>
            </a:extLst>
          </p:cNvPr>
          <p:cNvSpPr txBox="1"/>
          <p:nvPr/>
        </p:nvSpPr>
        <p:spPr>
          <a:xfrm>
            <a:off x="2330245" y="3429000"/>
            <a:ext cx="7447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2190E-88D7-3FD8-A8F8-649B2D72C17C}"/>
              </a:ext>
            </a:extLst>
          </p:cNvPr>
          <p:cNvSpPr txBox="1"/>
          <p:nvPr/>
        </p:nvSpPr>
        <p:spPr>
          <a:xfrm>
            <a:off x="2199616" y="3943314"/>
            <a:ext cx="50881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Борошно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Кукурудзяний крохмаль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Цукор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Харчова сода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</a:p>
        </p:txBody>
      </p:sp>
    </p:spTree>
    <p:extLst>
      <p:ext uri="{BB962C8B-B14F-4D97-AF65-F5344CB8AC3E}">
        <p14:creationId xmlns:p14="http://schemas.microsoft.com/office/powerpoint/2010/main" val="4071785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BED16-3238-84B8-42EE-A99EC6BE8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Хід роботи: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4AF8A-E7B3-7075-0817-A99451A6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294" y="1511559"/>
            <a:ext cx="9291845" cy="5271795"/>
          </a:xfrm>
        </p:spPr>
        <p:txBody>
          <a:bodyPr>
            <a:noAutofit/>
          </a:bodyPr>
          <a:lstStyle/>
          <a:p>
            <a:pPr marL="6160" indent="0">
              <a:buNone/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Підготовка:</a:t>
            </a:r>
          </a:p>
          <a:p>
            <a:pPr marL="463360" indent="-45720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Збір компонентів</a:t>
            </a:r>
          </a:p>
          <a:p>
            <a:pPr marL="463360" indent="-45720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 компонентів</a:t>
            </a:r>
          </a:p>
          <a:p>
            <a:pPr marL="463360" indent="-45720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Застигання суміші</a:t>
            </a:r>
          </a:p>
          <a:p>
            <a:pPr marL="6160" indent="0">
              <a:buNone/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 експерименту:</a:t>
            </a:r>
          </a:p>
          <a:p>
            <a:pPr marL="463360" indent="-45720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 суміші за допомогою газового пальника</a:t>
            </a:r>
          </a:p>
          <a:p>
            <a:pPr marL="463360" indent="-45720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 температур</a:t>
            </a:r>
          </a:p>
          <a:p>
            <a:pPr marL="6160" indent="0">
              <a:buNone/>
            </a:pP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</p:spTree>
    <p:extLst>
      <p:ext uri="{BB962C8B-B14F-4D97-AF65-F5344CB8AC3E}">
        <p14:creationId xmlns:p14="http://schemas.microsoft.com/office/powerpoint/2010/main" val="890292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9EBF9-0913-D736-FA78-228869B5C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1299" y="363275"/>
            <a:ext cx="7796540" cy="3997828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 суміші:</a:t>
            </a:r>
          </a:p>
          <a:p>
            <a:pPr marL="52051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Борошно (80г)</a:t>
            </a:r>
          </a:p>
          <a:p>
            <a:pPr marL="52051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Кукурузний крохмаль (20г)</a:t>
            </a:r>
          </a:p>
          <a:p>
            <a:pPr marL="52051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Цукор (20г)</a:t>
            </a:r>
          </a:p>
          <a:p>
            <a:pPr marL="52051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Харчова сода (20г)</a:t>
            </a:r>
          </a:p>
          <a:p>
            <a:pPr marL="520510" indent="-514350">
              <a:buFont typeface="+mj-lt"/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(25мл)</a:t>
            </a:r>
          </a:p>
        </p:txBody>
      </p:sp>
      <p:pic>
        <p:nvPicPr>
          <p:cNvPr id="4" name="Picture 5" descr="A measuring cup with a white substance in it&#10;&#10;AI-generated content may be incorrect.">
            <a:extLst>
              <a:ext uri="{FF2B5EF4-FFF2-40B4-BE49-F238E27FC236}">
                <a16:creationId xmlns:a16="http://schemas.microsoft.com/office/drawing/2014/main" id="{F8D8F653-4BA6-4454-AF78-C5BDCB03A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63" y="4434925"/>
            <a:ext cx="1593836" cy="2125114"/>
          </a:xfrm>
          <a:prstGeom prst="rect">
            <a:avLst/>
          </a:prstGeom>
        </p:spPr>
      </p:pic>
      <p:pic>
        <p:nvPicPr>
          <p:cNvPr id="5" name="Picture 5" descr="A measuring cup with a white substance in it&#10;&#10;AI-generated content may be incorrect.">
            <a:extLst>
              <a:ext uri="{FF2B5EF4-FFF2-40B4-BE49-F238E27FC236}">
                <a16:creationId xmlns:a16="http://schemas.microsoft.com/office/drawing/2014/main" id="{3470BBE1-9809-4ACF-9C19-C9A15993C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128" y="4434925"/>
            <a:ext cx="1593836" cy="2125114"/>
          </a:xfrm>
          <a:prstGeom prst="rect">
            <a:avLst/>
          </a:prstGeom>
        </p:spPr>
      </p:pic>
      <p:pic>
        <p:nvPicPr>
          <p:cNvPr id="6" name="Picture 3" descr="A measuring cup with white powder&#10;&#10;AI-generated content may be incorrect.">
            <a:extLst>
              <a:ext uri="{FF2B5EF4-FFF2-40B4-BE49-F238E27FC236}">
                <a16:creationId xmlns:a16="http://schemas.microsoft.com/office/drawing/2014/main" id="{0A2F6AFC-429F-4503-A2DC-1AD60BEE1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793" y="4434925"/>
            <a:ext cx="1587455" cy="2116607"/>
          </a:xfrm>
          <a:prstGeom prst="rect">
            <a:avLst/>
          </a:prstGeom>
        </p:spPr>
      </p:pic>
      <p:pic>
        <p:nvPicPr>
          <p:cNvPr id="7" name="Picture 7" descr="A measuring cup with white substance&#10;&#10;AI-generated content may be incorrect.">
            <a:extLst>
              <a:ext uri="{FF2B5EF4-FFF2-40B4-BE49-F238E27FC236}">
                <a16:creationId xmlns:a16="http://schemas.microsoft.com/office/drawing/2014/main" id="{0BB479A3-8BC8-4636-BEB1-AD143EA78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1077" y="4434925"/>
            <a:ext cx="1587455" cy="2116607"/>
          </a:xfrm>
          <a:prstGeom prst="rect">
            <a:avLst/>
          </a:prstGeom>
        </p:spPr>
      </p:pic>
      <p:pic>
        <p:nvPicPr>
          <p:cNvPr id="8" name="Picture 11" descr="A white dough on a green cutting board&#10;&#10;AI-generated content may be incorrect.">
            <a:extLst>
              <a:ext uri="{FF2B5EF4-FFF2-40B4-BE49-F238E27FC236}">
                <a16:creationId xmlns:a16="http://schemas.microsoft.com/office/drawing/2014/main" id="{CE0C7CA4-94B9-43EB-A06D-D9A01299E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1361" y="4434925"/>
            <a:ext cx="2098411" cy="2131142"/>
          </a:xfrm>
          <a:prstGeom prst="rect">
            <a:avLst/>
          </a:prstGeom>
        </p:spPr>
      </p:pic>
      <p:pic>
        <p:nvPicPr>
          <p:cNvPr id="9" name="Picture 13" descr="A dough on a cutting board&#10;&#10;AI-generated content may be incorrect.">
            <a:extLst>
              <a:ext uri="{FF2B5EF4-FFF2-40B4-BE49-F238E27FC236}">
                <a16:creationId xmlns:a16="http://schemas.microsoft.com/office/drawing/2014/main" id="{91D06FA6-332F-4078-A0A3-1F145A2A79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5932" y="4430670"/>
            <a:ext cx="1593837" cy="212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00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7140E-53B0-1E51-6024-5D841924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307" y="238387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 експерименту</a:t>
            </a:r>
          </a:p>
        </p:txBody>
      </p:sp>
      <p:pic>
        <p:nvPicPr>
          <p:cNvPr id="16" name="Picture 15" descr="A hand holding a match with a flame&#10;&#10;AI-generated content may be incorrect.">
            <a:extLst>
              <a:ext uri="{FF2B5EF4-FFF2-40B4-BE49-F238E27FC236}">
                <a16:creationId xmlns:a16="http://schemas.microsoft.com/office/drawing/2014/main" id="{9930325B-B60B-BE72-7859-596A7E86F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976" y="4107100"/>
            <a:ext cx="2182048" cy="2579696"/>
          </a:xfrm>
          <a:prstGeom prst="rect">
            <a:avLst/>
          </a:prstGeom>
        </p:spPr>
      </p:pic>
      <p:pic>
        <p:nvPicPr>
          <p:cNvPr id="18" name="Picture 17" descr="A hand on a round object&#10;&#10;AI-generated content may be incorrect.">
            <a:extLst>
              <a:ext uri="{FF2B5EF4-FFF2-40B4-BE49-F238E27FC236}">
                <a16:creationId xmlns:a16="http://schemas.microsoft.com/office/drawing/2014/main" id="{A6753926-AFFC-DD31-6B9A-779221A2C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1473" y="4107100"/>
            <a:ext cx="2182048" cy="2563823"/>
          </a:xfrm>
          <a:prstGeom prst="rect">
            <a:avLst/>
          </a:prstGeom>
        </p:spPr>
      </p:pic>
      <p:pic>
        <p:nvPicPr>
          <p:cNvPr id="20" name="Picture 19" descr="A person holding a gas burner&#10;&#10;AI-generated content may be incorrect.">
            <a:extLst>
              <a:ext uri="{FF2B5EF4-FFF2-40B4-BE49-F238E27FC236}">
                <a16:creationId xmlns:a16="http://schemas.microsoft.com/office/drawing/2014/main" id="{05054CAD-E01B-F436-D8FA-D4027D5B3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761" y="4115037"/>
            <a:ext cx="2081167" cy="2563823"/>
          </a:xfrm>
          <a:prstGeom prst="rect">
            <a:avLst/>
          </a:prstGeom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D816B8E1-870F-103A-8193-E1F533AD7AA5}"/>
              </a:ext>
            </a:extLst>
          </p:cNvPr>
          <p:cNvSpPr/>
          <p:nvPr/>
        </p:nvSpPr>
        <p:spPr>
          <a:xfrm>
            <a:off x="1064918" y="1032929"/>
            <a:ext cx="10109111" cy="3613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9A9FB196-BCA8-0D64-16D8-63F9CDFB2393}"/>
              </a:ext>
            </a:extLst>
          </p:cNvPr>
          <p:cNvSpPr/>
          <p:nvPr/>
        </p:nvSpPr>
        <p:spPr>
          <a:xfrm>
            <a:off x="1064918" y="3706635"/>
            <a:ext cx="10109111" cy="3613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5" name="Picture 4" descr="A hand holding a lighter with a flame&#10;&#10;AI-generated content may be incorrect.">
            <a:extLst>
              <a:ext uri="{FF2B5EF4-FFF2-40B4-BE49-F238E27FC236}">
                <a16:creationId xmlns:a16="http://schemas.microsoft.com/office/drawing/2014/main" id="{C88A6F19-CF98-41BE-8EF1-4B5F5EBA1D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821" t="4903"/>
          <a:stretch/>
        </p:blipFill>
        <p:spPr>
          <a:xfrm>
            <a:off x="1511558" y="1315616"/>
            <a:ext cx="2792542" cy="25167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9CFB2E0-AAC0-4379-ACA0-A682D73EFFBB}"/>
              </a:ext>
            </a:extLst>
          </p:cNvPr>
          <p:cNvSpPr txBox="1"/>
          <p:nvPr/>
        </p:nvSpPr>
        <p:spPr>
          <a:xfrm>
            <a:off x="4704702" y="2510020"/>
            <a:ext cx="657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полум'я нагрівника: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1559°C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2680F3A-5AB5-4C18-BA0A-D3673614E173}"/>
              </a:ext>
            </a:extLst>
          </p:cNvPr>
          <p:cNvSpPr/>
          <p:nvPr/>
        </p:nvSpPr>
        <p:spPr>
          <a:xfrm>
            <a:off x="4888350" y="1882971"/>
            <a:ext cx="57974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Початкова температура суміші: 15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633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CF9D8A42-A23A-F50C-3C99-38E19BFC7517}"/>
              </a:ext>
            </a:extLst>
          </p:cNvPr>
          <p:cNvSpPr/>
          <p:nvPr/>
        </p:nvSpPr>
        <p:spPr>
          <a:xfrm>
            <a:off x="2243271" y="605559"/>
            <a:ext cx="457200" cy="419760"/>
          </a:xfrm>
          <a:prstGeom prst="rect">
            <a:avLst/>
          </a:prstGeom>
          <a:solidFill>
            <a:srgbClr val="3C3027"/>
          </a:solidFill>
          <a:ln>
            <a:solidFill>
              <a:srgbClr val="3C30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D8FAE5-B89A-8217-6FD8-E57969BA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887" y="107467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 експерименту</a:t>
            </a:r>
            <a:b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(вимірювання температури)</a:t>
            </a:r>
          </a:p>
        </p:txBody>
      </p:sp>
      <p:pic>
        <p:nvPicPr>
          <p:cNvPr id="4" name="Picture 3" descr="A hand holding a burnt bun next to a black digital device&#10;&#10;AI-generated content may be incorrect.">
            <a:extLst>
              <a:ext uri="{FF2B5EF4-FFF2-40B4-BE49-F238E27FC236}">
                <a16:creationId xmlns:a16="http://schemas.microsoft.com/office/drawing/2014/main" id="{DFE329EB-0D43-6D5C-322C-D93FF7813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248" y="1731822"/>
            <a:ext cx="2461460" cy="1839698"/>
          </a:xfrm>
          <a:prstGeom prst="rect">
            <a:avLst/>
          </a:prstGeom>
        </p:spPr>
      </p:pic>
      <p:pic>
        <p:nvPicPr>
          <p:cNvPr id="6" name="Picture 5" descr="A hand holding a needle and a white object&#10;&#10;AI-generated content may be incorrect.">
            <a:extLst>
              <a:ext uri="{FF2B5EF4-FFF2-40B4-BE49-F238E27FC236}">
                <a16:creationId xmlns:a16="http://schemas.microsoft.com/office/drawing/2014/main" id="{74699493-561D-508C-6384-81DE0E415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542" y="1731823"/>
            <a:ext cx="2461458" cy="1839697"/>
          </a:xfrm>
          <a:prstGeom prst="rect">
            <a:avLst/>
          </a:prstGeom>
        </p:spPr>
      </p:pic>
      <p:pic>
        <p:nvPicPr>
          <p:cNvPr id="12" name="Picture 11" descr="A sink with a white cup on the counter&#10;&#10;AI-generated content may be incorrect.">
            <a:extLst>
              <a:ext uri="{FF2B5EF4-FFF2-40B4-BE49-F238E27FC236}">
                <a16:creationId xmlns:a16="http://schemas.microsoft.com/office/drawing/2014/main" id="{78FF725B-FD3D-5A73-3C1A-D02B85CA9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795" y="1731823"/>
            <a:ext cx="2461458" cy="1846093"/>
          </a:xfrm>
          <a:prstGeom prst="rect">
            <a:avLst/>
          </a:prstGeom>
        </p:spPr>
      </p:pic>
      <p:pic>
        <p:nvPicPr>
          <p:cNvPr id="14" name="Picture 13" descr="A cup on fire on a counter&#10;&#10;AI-generated content may be incorrect.">
            <a:extLst>
              <a:ext uri="{FF2B5EF4-FFF2-40B4-BE49-F238E27FC236}">
                <a16:creationId xmlns:a16="http://schemas.microsoft.com/office/drawing/2014/main" id="{583C7C88-DBD1-B3E4-8542-1735F73883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9347" y="4253493"/>
            <a:ext cx="2356706" cy="1767530"/>
          </a:xfrm>
          <a:prstGeom prst="rect">
            <a:avLst/>
          </a:prstGeom>
        </p:spPr>
      </p:pic>
      <p:pic>
        <p:nvPicPr>
          <p:cNvPr id="16" name="Picture 15" descr="A white cup on a counter&#10;&#10;AI-generated content may be incorrect.">
            <a:extLst>
              <a:ext uri="{FF2B5EF4-FFF2-40B4-BE49-F238E27FC236}">
                <a16:creationId xmlns:a16="http://schemas.microsoft.com/office/drawing/2014/main" id="{A43F5B64-667F-FFF9-BB07-480F5306F4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3775" y="4253493"/>
            <a:ext cx="2366493" cy="1774870"/>
          </a:xfrm>
          <a:prstGeom prst="rect">
            <a:avLst/>
          </a:prstGeom>
        </p:spPr>
      </p:pic>
      <p:pic>
        <p:nvPicPr>
          <p:cNvPr id="18" name="Picture 17" descr="A kitchen sink with a cup and a microwave&#10;&#10;AI-generated content may be incorrect.">
            <a:extLst>
              <a:ext uri="{FF2B5EF4-FFF2-40B4-BE49-F238E27FC236}">
                <a16:creationId xmlns:a16="http://schemas.microsoft.com/office/drawing/2014/main" id="{11F0EB3B-EAEE-A7A4-4B2D-512BF9D29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918" y="4253493"/>
            <a:ext cx="2356707" cy="1767530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F512ED15-8B94-0A94-135E-79F3EBE267DF}"/>
              </a:ext>
            </a:extLst>
          </p:cNvPr>
          <p:cNvSpPr/>
          <p:nvPr/>
        </p:nvSpPr>
        <p:spPr>
          <a:xfrm>
            <a:off x="1064918" y="1142615"/>
            <a:ext cx="7958331" cy="3613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8222384E-1497-236E-E6BD-97C4EB830CF0}"/>
              </a:ext>
            </a:extLst>
          </p:cNvPr>
          <p:cNvSpPr/>
          <p:nvPr/>
        </p:nvSpPr>
        <p:spPr>
          <a:xfrm>
            <a:off x="1064918" y="3589519"/>
            <a:ext cx="7671922" cy="3613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7" name="Picture 36" descr="A burnt mushroom on a red cutting board&#10;&#10;AI-generated content may be incorrect.">
            <a:extLst>
              <a:ext uri="{FF2B5EF4-FFF2-40B4-BE49-F238E27FC236}">
                <a16:creationId xmlns:a16="http://schemas.microsoft.com/office/drawing/2014/main" id="{1C030590-0F30-656B-E49A-BDC2123796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7990" y="4253493"/>
            <a:ext cx="2798310" cy="191729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093CA0E7-981C-282C-9E66-ECC7E6E4C196}"/>
              </a:ext>
            </a:extLst>
          </p:cNvPr>
          <p:cNvSpPr txBox="1"/>
          <p:nvPr/>
        </p:nvSpPr>
        <p:spPr>
          <a:xfrm>
            <a:off x="8681750" y="1362491"/>
            <a:ext cx="2494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нагрів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0D5931C-AE29-AD0E-17D2-10AA0F5A92CB}"/>
              </a:ext>
            </a:extLst>
          </p:cNvPr>
          <p:cNvSpPr txBox="1"/>
          <p:nvPr/>
        </p:nvSpPr>
        <p:spPr>
          <a:xfrm>
            <a:off x="8736840" y="3689222"/>
            <a:ext cx="264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Другий нагрів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B6EF75-C080-5343-385E-FF2266B64A52}"/>
              </a:ext>
            </a:extLst>
          </p:cNvPr>
          <p:cNvSpPr txBox="1"/>
          <p:nvPr/>
        </p:nvSpPr>
        <p:spPr>
          <a:xfrm>
            <a:off x="1064918" y="1419944"/>
            <a:ext cx="7671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/>
              <a:t>            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42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44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A799E6-471D-C9DE-F94A-5965262F5647}"/>
              </a:ext>
            </a:extLst>
          </p:cNvPr>
          <p:cNvSpPr txBox="1"/>
          <p:nvPr/>
        </p:nvSpPr>
        <p:spPr>
          <a:xfrm>
            <a:off x="1247596" y="3880577"/>
            <a:ext cx="723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18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35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51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667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8E233D-EB61-E285-ACA1-09F386E52039}"/>
              </a:ext>
            </a:extLst>
          </p:cNvPr>
          <p:cNvSpPr/>
          <p:nvPr/>
        </p:nvSpPr>
        <p:spPr>
          <a:xfrm>
            <a:off x="2020529" y="368710"/>
            <a:ext cx="634181" cy="561470"/>
          </a:xfrm>
          <a:prstGeom prst="rect">
            <a:avLst/>
          </a:prstGeom>
          <a:solidFill>
            <a:srgbClr val="3C3027"/>
          </a:solidFill>
          <a:ln>
            <a:solidFill>
              <a:srgbClr val="3C30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0AD2B-BF34-5A2E-5C76-3C39D1C02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822" y="34868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Графіки виміряної температури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A5574D-1812-3455-19BE-383A3F14DEC1}"/>
              </a:ext>
            </a:extLst>
          </p:cNvPr>
          <p:cNvSpPr txBox="1"/>
          <p:nvPr/>
        </p:nvSpPr>
        <p:spPr>
          <a:xfrm>
            <a:off x="1143440" y="930180"/>
            <a:ext cx="9856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Перший нагрів                                Другий нагрів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A28450-B200-1B6C-CCDB-FFFFB195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728" y="4565803"/>
            <a:ext cx="2513210" cy="20709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885FD4-1E9B-F44C-9B67-EB6EE877C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063" y="4565803"/>
            <a:ext cx="2548052" cy="2070971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5B0D9A4-D732-D8A7-3BC4-7476D997C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39" y="1446966"/>
            <a:ext cx="4741166" cy="293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E32DB62-8FA5-EE0D-6606-7D42E73CE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506" y="1446965"/>
            <a:ext cx="4741167" cy="293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068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3FCEB8-B177-829E-33FA-3117E66B0168}"/>
              </a:ext>
            </a:extLst>
          </p:cNvPr>
          <p:cNvSpPr/>
          <p:nvPr/>
        </p:nvSpPr>
        <p:spPr>
          <a:xfrm>
            <a:off x="2122874" y="645689"/>
            <a:ext cx="471958" cy="265471"/>
          </a:xfrm>
          <a:prstGeom prst="rect">
            <a:avLst/>
          </a:prstGeom>
          <a:solidFill>
            <a:srgbClr val="3C3027"/>
          </a:solidFill>
          <a:ln>
            <a:solidFill>
              <a:srgbClr val="3C30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B5E043-7F11-F5F9-DFF8-9AA042DE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101" y="176979"/>
            <a:ext cx="8745793" cy="702239"/>
          </a:xfrm>
        </p:spPr>
        <p:txBody>
          <a:bodyPr>
            <a:normAutofit/>
          </a:bodyPr>
          <a:lstStyle/>
          <a:p>
            <a:pPr algn="l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суміші до і після експерименту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01DF76-DE93-8B8D-4ED2-CA5EB5ABBF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13166" y="911160"/>
                <a:ext cx="10370181" cy="622675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uk-UA" sz="28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Зовнішній вигляд: </a:t>
                </a:r>
              </a:p>
              <a:p>
                <a:pPr marL="6160" indent="0">
                  <a:buNone/>
                </a:pPr>
                <a:r>
                  <a:rPr lang="uk-UA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                                    Після</a:t>
                </a:r>
              </a:p>
              <a:p>
                <a:pPr marL="6160" indent="0">
                  <a:buNone/>
                </a:pPr>
                <a:endParaRPr lang="uk-UA" sz="2800" dirty="0"/>
              </a:p>
              <a:p>
                <a:pPr marL="6160" indent="0">
                  <a:buNone/>
                </a:pPr>
                <a:endParaRPr lang="uk-UA" sz="2800" dirty="0"/>
              </a:p>
              <a:p>
                <a:r>
                  <a:rPr lang="uk-UA" sz="28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Властивості:</a:t>
                </a:r>
              </a:p>
              <a:p>
                <a:pPr marL="616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-UA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 – м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uk-UA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яка, солодко-солона на смак, має виражений запах свіжого тіста.</a:t>
                </a:r>
              </a:p>
              <a:p>
                <a:pPr marL="616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-UA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Після – обвуглена, на поверхні крихке карбонове покриття, запах печеного тіста.</a:t>
                </a:r>
              </a:p>
              <a:p>
                <a:pPr marL="616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uk-UA" sz="28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Характеристики властивостей: </a:t>
                </a:r>
                <a:r>
                  <a:rPr lang="uk-UA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витримує більше 1500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°C</a:t>
                </a:r>
                <a:r>
                  <a:rPr lang="uk-UA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наближена формула температури внутрішньої поверхні:</a:t>
                </a:r>
              </a:p>
              <a:p>
                <a:pPr marL="616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8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uk-UA" i="1"/>
                        <m:t>≈</m:t>
                      </m:r>
                      <m:sSub>
                        <m:sSubPr>
                          <m:ctrlPr>
                            <a:rPr lang="uk-UA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uk-UA" sz="2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uk-UA" sz="2800" i="1">
                          <a:latin typeface="Cambria Math" panose="02040503050406030204" pitchFamily="18" charset="0"/>
                        </a:rPr>
                        <m:t>+0</m:t>
                      </m:r>
                      <m:r>
                        <a:rPr lang="ru-RU" sz="2800" i="1">
                          <a:latin typeface="Cambria Math" panose="02040503050406030204" pitchFamily="18" charset="0"/>
                        </a:rPr>
                        <m:t>,76</m:t>
                      </m:r>
                      <m:r>
                        <a:rPr lang="ru-RU" sz="2800" i="1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16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160" indent="0">
                  <a:buNone/>
                </a:pPr>
                <a:endParaRPr lang="uk-UA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01DF76-DE93-8B8D-4ED2-CA5EB5ABBF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3166" y="911160"/>
                <a:ext cx="10370181" cy="6226758"/>
              </a:xfrm>
              <a:blipFill>
                <a:blip r:embed="rId2"/>
                <a:stretch>
                  <a:fillRect l="-1117" t="-7241" r="-11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dough on a cutting board&#10;&#10;AI-generated content may be incorrect.">
            <a:extLst>
              <a:ext uri="{FF2B5EF4-FFF2-40B4-BE49-F238E27FC236}">
                <a16:creationId xmlns:a16="http://schemas.microsoft.com/office/drawing/2014/main" id="{A53A73D1-D06B-18D4-51BA-2F3E65937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517" y="1259063"/>
            <a:ext cx="1943828" cy="1840880"/>
          </a:xfrm>
          <a:prstGeom prst="rect">
            <a:avLst/>
          </a:prstGeom>
        </p:spPr>
      </p:pic>
      <p:pic>
        <p:nvPicPr>
          <p:cNvPr id="6" name="Picture 5" descr="A burnt mushroom on a red cutting board&#10;&#10;AI-generated content may be incorrect.">
            <a:extLst>
              <a:ext uri="{FF2B5EF4-FFF2-40B4-BE49-F238E27FC236}">
                <a16:creationId xmlns:a16="http://schemas.microsoft.com/office/drawing/2014/main" id="{83CAF8AE-2AEA-732E-C58A-4E5B04F00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971" y="1170198"/>
            <a:ext cx="2240836" cy="20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54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7A232-9853-F619-132C-4278B514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453492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 експерименту та висновки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2BADE-DBDE-5F25-D7D5-2527589E2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182" y="453492"/>
            <a:ext cx="9947636" cy="6404508"/>
          </a:xfrm>
        </p:spPr>
        <p:txBody>
          <a:bodyPr>
            <a:norm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нагріванні суміші, на поверхню виступає карбонова піна, яка має пористу структуру та низьку теплопровідність, що  й призводять до вогнестійких та теплоізоляційних властивостей. Через це на внутрішній частині суміші температура піднімається досить повільно.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Таку вогнетривку суміш можна досить легко виготовити в домашніх умовах і використовувати як захист для різних тіл (предметів) від екстремальних температур, які можуть їх пошкодити, покривши поверхню тонким шаром такої суміші.</a:t>
            </a:r>
          </a:p>
        </p:txBody>
      </p:sp>
    </p:spTree>
    <p:extLst>
      <p:ext uri="{BB962C8B-B14F-4D97-AF65-F5344CB8AC3E}">
        <p14:creationId xmlns:p14="http://schemas.microsoft.com/office/powerpoint/2010/main" val="2822067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34249-977A-C68B-A63F-0054CA81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джерела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B5049-DEB1-B9FA-EAA3-B4C92A39B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318" y="1548263"/>
            <a:ext cx="10142376" cy="3997828"/>
          </a:xfrm>
        </p:spPr>
        <p:txBody>
          <a:bodyPr>
            <a:normAutofit/>
          </a:bodyPr>
          <a:lstStyle/>
          <a:p>
            <a:pPr marL="616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Підручник «Фізика. Рівень стандарту. 8 клас» </a:t>
            </a:r>
          </a:p>
          <a:p>
            <a:pPr marL="616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(автори В.Г. Бар’яхтар, С.О. Довгий).</a:t>
            </a:r>
          </a:p>
          <a:p>
            <a:pPr marL="616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Підручник «Фізика. Рівень стандарту. 10 клас» </a:t>
            </a:r>
          </a:p>
          <a:p>
            <a:pPr marL="616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(автори В.Г. Бар’яхтар, С.О. Довгий).</a:t>
            </a:r>
          </a:p>
          <a:p>
            <a:pPr marL="616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https://www.youtube.com/watch?v=0IbWampaEcM&amp;t=338s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60" indent="0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https://en.wikipedia.org/wiki/Starlite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731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2B69F-AE2A-A8CD-5F5F-A15E8AAA5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197" y="2728657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7492310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D251F"/>
      </a:dk2>
      <a:lt2>
        <a:srgbClr val="FAE9C5"/>
      </a:lt2>
      <a:accent1>
        <a:srgbClr val="ED3846"/>
      </a:accent1>
      <a:accent2>
        <a:srgbClr val="F87184"/>
      </a:accent2>
      <a:accent3>
        <a:srgbClr val="EC9DA9"/>
      </a:accent3>
      <a:accent4>
        <a:srgbClr val="ECC190"/>
      </a:accent4>
      <a:accent5>
        <a:srgbClr val="FFB268"/>
      </a:accent5>
      <a:accent6>
        <a:srgbClr val="F98657"/>
      </a:accent6>
      <a:hlink>
        <a:srgbClr val="B97669"/>
      </a:hlink>
      <a:folHlink>
        <a:srgbClr val="9E94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BCCF8060-3FCB-4641-B728-8A589529B1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Starlight</Template>
  <TotalTime>1915</TotalTime>
  <Words>479</Words>
  <Application>Microsoft Office PowerPoint</Application>
  <PresentationFormat>Широкий екран</PresentationFormat>
  <Paragraphs>73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Cambria Math</vt:lpstr>
      <vt:lpstr>MS Shell Dlg 2</vt:lpstr>
      <vt:lpstr>Times New Roman</vt:lpstr>
      <vt:lpstr>Wingdings</vt:lpstr>
      <vt:lpstr>Wingdings 3</vt:lpstr>
      <vt:lpstr>Madison</vt:lpstr>
      <vt:lpstr>Виконав: Шевчук Антон Михайлович, учень 10 класу Славутського ліцею Хмельницької обласної ради  Науковий керівник: Коваль Віктор Людвигович,  вчитель фізики Славутського ліцею Хмельницької обласної ради</vt:lpstr>
      <vt:lpstr>Мета: Використовуючи матеріали (продукти), які є на кухні, створити термостійку суміш </vt:lpstr>
      <vt:lpstr>Презентація PowerPoint</vt:lpstr>
      <vt:lpstr>Методи дослідження:</vt:lpstr>
      <vt:lpstr>Обладнання: </vt:lpstr>
      <vt:lpstr>Хід роботи:</vt:lpstr>
      <vt:lpstr>Презентація PowerPoint</vt:lpstr>
      <vt:lpstr>Виконання експерименту</vt:lpstr>
      <vt:lpstr>Виконання експерименту (вимірювання температури)</vt:lpstr>
      <vt:lpstr>Графіки виміряної температури</vt:lpstr>
      <vt:lpstr>Огляд суміші до і після експерименту</vt:lpstr>
      <vt:lpstr>Пояснення експерименту та висновки</vt:lpstr>
      <vt:lpstr>Використані джерела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Виконав: Шевчук Антон Михайлович, учень 10 класу Славутського ліцею Хмельницької обласної ради  Науковий керівник: Коваль Віктор Людвигович,  вчитель фізики Славутського ліцею Хмельницької обласної ради</dc:title>
  <dc:creator>Антон Шевчук</dc:creator>
  <cp:lastModifiedBy>TPCUser</cp:lastModifiedBy>
  <cp:revision>32</cp:revision>
  <dcterms:created xsi:type="dcterms:W3CDTF">2025-03-30T17:46:58Z</dcterms:created>
  <dcterms:modified xsi:type="dcterms:W3CDTF">2025-04-17T11:45:43Z</dcterms:modified>
</cp:coreProperties>
</file>