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10" r:id="rId1"/>
  </p:sldMasterIdLst>
  <p:sldIdLst>
    <p:sldId id="256" r:id="rId2"/>
    <p:sldId id="272" r:id="rId3"/>
    <p:sldId id="273" r:id="rId4"/>
    <p:sldId id="259" r:id="rId5"/>
    <p:sldId id="266" r:id="rId6"/>
    <p:sldId id="260" r:id="rId7"/>
    <p:sldId id="261" r:id="rId8"/>
    <p:sldId id="269" r:id="rId9"/>
    <p:sldId id="268" r:id="rId10"/>
    <p:sldId id="262" r:id="rId11"/>
    <p:sldId id="264" r:id="rId12"/>
    <p:sldId id="263" r:id="rId13"/>
    <p:sldId id="267" r:id="rId14"/>
    <p:sldId id="265" r:id="rId15"/>
    <p:sldId id="271"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779" autoAdjust="0"/>
    <p:restoredTop sz="94660"/>
  </p:normalViewPr>
  <p:slideViewPr>
    <p:cSldViewPr snapToGrid="0">
      <p:cViewPr varScale="1">
        <p:scale>
          <a:sx n="72" d="100"/>
          <a:sy n="72" d="100"/>
        </p:scale>
        <p:origin x="66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uk-UA"/>
              <a:t>Клацніть, щоб редагувати стиль зразка заголовка</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uk-UA"/>
              <a:t>Клацніть, щоб редагувати стиль зразка підзаголовка</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C5F34E11-D89E-4678-90E6-903EDB157567}" type="datetimeFigureOut">
              <a:rPr lang="uk-UA" smtClean="0"/>
              <a:t>16.04.2025</a:t>
            </a:fld>
            <a:endParaRPr lang="uk-UA"/>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uk-UA"/>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09E83EA6-C274-461E-9428-97C1B454E543}" type="slidenum">
              <a:rPr lang="uk-UA" smtClean="0"/>
              <a:t>‹№›</a:t>
            </a:fld>
            <a:endParaRPr lang="uk-UA"/>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234720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p:txBody>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C5F34E11-D89E-4678-90E6-903EDB157567}" type="datetimeFigureOut">
              <a:rPr lang="uk-UA" smtClean="0"/>
              <a:t>16.04.2025</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09E83EA6-C274-461E-9428-97C1B454E543}" type="slidenum">
              <a:rPr lang="uk-UA" smtClean="0"/>
              <a:t>‹№›</a:t>
            </a:fld>
            <a:endParaRPr lang="uk-UA"/>
          </a:p>
        </p:txBody>
      </p:sp>
    </p:spTree>
    <p:extLst>
      <p:ext uri="{BB962C8B-B14F-4D97-AF65-F5344CB8AC3E}">
        <p14:creationId xmlns:p14="http://schemas.microsoft.com/office/powerpoint/2010/main" val="4677128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Назва розділу">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Відредагуйте стиль зразка тексту</a:t>
            </a:r>
          </a:p>
        </p:txBody>
      </p:sp>
      <p:sp>
        <p:nvSpPr>
          <p:cNvPr id="4" name="Date Placeholder 3"/>
          <p:cNvSpPr>
            <a:spLocks noGrp="1"/>
          </p:cNvSpPr>
          <p:nvPr>
            <p:ph type="dt" sz="half" idx="10"/>
          </p:nvPr>
        </p:nvSpPr>
        <p:spPr/>
        <p:txBody>
          <a:bodyPr/>
          <a:lstStyle/>
          <a:p>
            <a:fld id="{C5F34E11-D89E-4678-90E6-903EDB157567}" type="datetimeFigureOut">
              <a:rPr lang="uk-UA" smtClean="0"/>
              <a:t>16.04.2025</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09E83EA6-C274-461E-9428-97C1B454E543}" type="slidenum">
              <a:rPr lang="uk-UA" smtClean="0"/>
              <a:t>‹№›</a:t>
            </a:fld>
            <a:endParaRPr lang="uk-UA"/>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434205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Date Placeholder 4"/>
          <p:cNvSpPr>
            <a:spLocks noGrp="1"/>
          </p:cNvSpPr>
          <p:nvPr>
            <p:ph type="dt" sz="half" idx="10"/>
          </p:nvPr>
        </p:nvSpPr>
        <p:spPr/>
        <p:txBody>
          <a:bodyPr/>
          <a:lstStyle/>
          <a:p>
            <a:fld id="{C5F34E11-D89E-4678-90E6-903EDB157567}" type="datetimeFigureOut">
              <a:rPr lang="uk-UA" smtClean="0"/>
              <a:t>16.04.2025</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09E83EA6-C274-461E-9428-97C1B454E543}" type="slidenum">
              <a:rPr lang="uk-UA" smtClean="0"/>
              <a:t>‹№›</a:t>
            </a:fld>
            <a:endParaRPr lang="uk-UA"/>
          </a:p>
        </p:txBody>
      </p:sp>
    </p:spTree>
    <p:extLst>
      <p:ext uri="{BB962C8B-B14F-4D97-AF65-F5344CB8AC3E}">
        <p14:creationId xmlns:p14="http://schemas.microsoft.com/office/powerpoint/2010/main" val="8085802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Відредагуйте стиль зразка тексту</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Відредагуйте стиль зразка тексту</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7" name="Date Placeholder 6"/>
          <p:cNvSpPr>
            <a:spLocks noGrp="1"/>
          </p:cNvSpPr>
          <p:nvPr>
            <p:ph type="dt" sz="half" idx="10"/>
          </p:nvPr>
        </p:nvSpPr>
        <p:spPr/>
        <p:txBody>
          <a:bodyPr/>
          <a:lstStyle/>
          <a:p>
            <a:fld id="{C5F34E11-D89E-4678-90E6-903EDB157567}" type="datetimeFigureOut">
              <a:rPr lang="uk-UA" smtClean="0"/>
              <a:t>16.04.2025</a:t>
            </a:fld>
            <a:endParaRPr lang="uk-UA"/>
          </a:p>
        </p:txBody>
      </p:sp>
      <p:sp>
        <p:nvSpPr>
          <p:cNvPr id="8" name="Footer Placeholder 7"/>
          <p:cNvSpPr>
            <a:spLocks noGrp="1"/>
          </p:cNvSpPr>
          <p:nvPr>
            <p:ph type="ftr" sz="quarter" idx="11"/>
          </p:nvPr>
        </p:nvSpPr>
        <p:spPr/>
        <p:txBody>
          <a:bodyPr/>
          <a:lstStyle/>
          <a:p>
            <a:endParaRPr lang="uk-UA"/>
          </a:p>
        </p:txBody>
      </p:sp>
      <p:sp>
        <p:nvSpPr>
          <p:cNvPr id="9" name="Slide Number Placeholder 8"/>
          <p:cNvSpPr>
            <a:spLocks noGrp="1"/>
          </p:cNvSpPr>
          <p:nvPr>
            <p:ph type="sldNum" sz="quarter" idx="12"/>
          </p:nvPr>
        </p:nvSpPr>
        <p:spPr/>
        <p:txBody>
          <a:bodyPr/>
          <a:lstStyle/>
          <a:p>
            <a:fld id="{09E83EA6-C274-461E-9428-97C1B454E543}" type="slidenum">
              <a:rPr lang="uk-UA" smtClean="0"/>
              <a:t>‹№›</a:t>
            </a:fld>
            <a:endParaRPr lang="uk-UA"/>
          </a:p>
        </p:txBody>
      </p:sp>
    </p:spTree>
    <p:extLst>
      <p:ext uri="{BB962C8B-B14F-4D97-AF65-F5344CB8AC3E}">
        <p14:creationId xmlns:p14="http://schemas.microsoft.com/office/powerpoint/2010/main" val="19967879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Date Placeholder 2"/>
          <p:cNvSpPr>
            <a:spLocks noGrp="1"/>
          </p:cNvSpPr>
          <p:nvPr>
            <p:ph type="dt" sz="half" idx="10"/>
          </p:nvPr>
        </p:nvSpPr>
        <p:spPr/>
        <p:txBody>
          <a:bodyPr/>
          <a:lstStyle/>
          <a:p>
            <a:fld id="{C5F34E11-D89E-4678-90E6-903EDB157567}" type="datetimeFigureOut">
              <a:rPr lang="uk-UA" smtClean="0"/>
              <a:t>16.04.2025</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09E83EA6-C274-461E-9428-97C1B454E543}" type="slidenum">
              <a:rPr lang="uk-UA" smtClean="0"/>
              <a:t>‹№›</a:t>
            </a:fld>
            <a:endParaRPr lang="uk-UA"/>
          </a:p>
        </p:txBody>
      </p:sp>
    </p:spTree>
    <p:extLst>
      <p:ext uri="{BB962C8B-B14F-4D97-AF65-F5344CB8AC3E}">
        <p14:creationId xmlns:p14="http://schemas.microsoft.com/office/powerpoint/2010/main" val="2152927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F34E11-D89E-4678-90E6-903EDB157567}" type="datetimeFigureOut">
              <a:rPr lang="uk-UA" smtClean="0"/>
              <a:t>16.04.2025</a:t>
            </a:fld>
            <a:endParaRPr lang="uk-UA"/>
          </a:p>
        </p:txBody>
      </p:sp>
      <p:sp>
        <p:nvSpPr>
          <p:cNvPr id="3" name="Footer Placeholder 2"/>
          <p:cNvSpPr>
            <a:spLocks noGrp="1"/>
          </p:cNvSpPr>
          <p:nvPr>
            <p:ph type="ftr" sz="quarter" idx="11"/>
          </p:nvPr>
        </p:nvSpPr>
        <p:spPr/>
        <p:txBody>
          <a:bodyPr/>
          <a:lstStyle/>
          <a:p>
            <a:endParaRPr lang="uk-UA"/>
          </a:p>
        </p:txBody>
      </p:sp>
      <p:sp>
        <p:nvSpPr>
          <p:cNvPr id="4" name="Slide Number Placeholder 3"/>
          <p:cNvSpPr>
            <a:spLocks noGrp="1"/>
          </p:cNvSpPr>
          <p:nvPr>
            <p:ph type="sldNum" sz="quarter" idx="12"/>
          </p:nvPr>
        </p:nvSpPr>
        <p:spPr/>
        <p:txBody>
          <a:bodyPr/>
          <a:lstStyle/>
          <a:p>
            <a:fld id="{09E83EA6-C274-461E-9428-97C1B454E543}" type="slidenum">
              <a:rPr lang="uk-UA" smtClean="0"/>
              <a:t>‹№›</a:t>
            </a:fld>
            <a:endParaRPr lang="uk-UA"/>
          </a:p>
        </p:txBody>
      </p:sp>
    </p:spTree>
    <p:extLst>
      <p:ext uri="{BB962C8B-B14F-4D97-AF65-F5344CB8AC3E}">
        <p14:creationId xmlns:p14="http://schemas.microsoft.com/office/powerpoint/2010/main" val="18596227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Відредагуйте стиль зразка тексту</a:t>
            </a:r>
          </a:p>
        </p:txBody>
      </p:sp>
      <p:sp>
        <p:nvSpPr>
          <p:cNvPr id="5" name="Date Placeholder 4"/>
          <p:cNvSpPr>
            <a:spLocks noGrp="1"/>
          </p:cNvSpPr>
          <p:nvPr>
            <p:ph type="dt" sz="half" idx="10"/>
          </p:nvPr>
        </p:nvSpPr>
        <p:spPr/>
        <p:txBody>
          <a:bodyPr/>
          <a:lstStyle/>
          <a:p>
            <a:fld id="{C5F34E11-D89E-4678-90E6-903EDB157567}" type="datetimeFigureOut">
              <a:rPr lang="uk-UA" smtClean="0"/>
              <a:t>16.04.2025</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09E83EA6-C274-461E-9428-97C1B454E543}" type="slidenum">
              <a:rPr lang="uk-UA" smtClean="0"/>
              <a:t>‹№›</a:t>
            </a:fld>
            <a:endParaRPr lang="uk-UA"/>
          </a:p>
        </p:txBody>
      </p:sp>
    </p:spTree>
    <p:extLst>
      <p:ext uri="{BB962C8B-B14F-4D97-AF65-F5344CB8AC3E}">
        <p14:creationId xmlns:p14="http://schemas.microsoft.com/office/powerpoint/2010/main" val="659633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uk-UA"/>
              <a:t>Клацніть, щоб редагувати стиль зразка заголовка</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uk-UA"/>
              <a:t>Клацніть піктограму, щоб додати зображення</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Відредагуйте стиль зразка тексту</a:t>
            </a:r>
          </a:p>
        </p:txBody>
      </p:sp>
      <p:sp>
        <p:nvSpPr>
          <p:cNvPr id="5" name="Date Placeholder 4"/>
          <p:cNvSpPr>
            <a:spLocks noGrp="1"/>
          </p:cNvSpPr>
          <p:nvPr>
            <p:ph type="dt" sz="half" idx="10"/>
          </p:nvPr>
        </p:nvSpPr>
        <p:spPr/>
        <p:txBody>
          <a:bodyPr/>
          <a:lstStyle/>
          <a:p>
            <a:fld id="{C5F34E11-D89E-4678-90E6-903EDB157567}" type="datetimeFigureOut">
              <a:rPr lang="uk-UA" smtClean="0"/>
              <a:t>16.04.2025</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09E83EA6-C274-461E-9428-97C1B454E543}" type="slidenum">
              <a:rPr lang="uk-UA" smtClean="0"/>
              <a:t>‹№›</a:t>
            </a:fld>
            <a:endParaRPr lang="uk-UA"/>
          </a:p>
        </p:txBody>
      </p:sp>
    </p:spTree>
    <p:extLst>
      <p:ext uri="{BB962C8B-B14F-4D97-AF65-F5344CB8AC3E}">
        <p14:creationId xmlns:p14="http://schemas.microsoft.com/office/powerpoint/2010/main" val="34238576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p:txBody>
          <a:bodyPr vert="eaVert"/>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C5F34E11-D89E-4678-90E6-903EDB157567}" type="datetimeFigureOut">
              <a:rPr lang="uk-UA" smtClean="0"/>
              <a:t>16.04.2025</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09E83EA6-C274-461E-9428-97C1B454E543}" type="slidenum">
              <a:rPr lang="uk-UA" smtClean="0"/>
              <a:t>‹№›</a:t>
            </a:fld>
            <a:endParaRPr lang="uk-UA"/>
          </a:p>
        </p:txBody>
      </p:sp>
    </p:spTree>
    <p:extLst>
      <p:ext uri="{BB962C8B-B14F-4D97-AF65-F5344CB8AC3E}">
        <p14:creationId xmlns:p14="http://schemas.microsoft.com/office/powerpoint/2010/main" val="34465738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C5F34E11-D89E-4678-90E6-903EDB157567}" type="datetimeFigureOut">
              <a:rPr lang="uk-UA" smtClean="0"/>
              <a:t>16.04.2025</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09E83EA6-C274-461E-9428-97C1B454E543}" type="slidenum">
              <a:rPr lang="uk-UA" smtClean="0"/>
              <a:t>‹№›</a:t>
            </a:fld>
            <a:endParaRPr lang="uk-UA"/>
          </a:p>
        </p:txBody>
      </p:sp>
    </p:spTree>
    <p:extLst>
      <p:ext uri="{BB962C8B-B14F-4D97-AF65-F5344CB8AC3E}">
        <p14:creationId xmlns:p14="http://schemas.microsoft.com/office/powerpoint/2010/main" val="2280688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C5F34E11-D89E-4678-90E6-903EDB157567}" type="datetimeFigureOut">
              <a:rPr lang="uk-UA" smtClean="0"/>
              <a:t>16.04.2025</a:t>
            </a:fld>
            <a:endParaRPr lang="uk-UA"/>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uk-UA"/>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09E83EA6-C274-461E-9428-97C1B454E543}" type="slidenum">
              <a:rPr lang="uk-UA" smtClean="0"/>
              <a:t>‹№›</a:t>
            </a:fld>
            <a:endParaRPr lang="uk-UA"/>
          </a:p>
        </p:txBody>
      </p:sp>
    </p:spTree>
    <p:extLst>
      <p:ext uri="{BB962C8B-B14F-4D97-AF65-F5344CB8AC3E}">
        <p14:creationId xmlns:p14="http://schemas.microsoft.com/office/powerpoint/2010/main" val="2390087211"/>
      </p:ext>
    </p:extLst>
  </p:cSld>
  <p:clrMap bg1="lt1" tx1="dk1" bg2="lt2" tx2="dk2" accent1="accent1" accent2="accent2" accent3="accent3" accent4="accent4" accent5="accent5" accent6="accent6" hlink="hlink" folHlink="folHlink"/>
  <p:sldLayoutIdLst>
    <p:sldLayoutId id="2147484011" r:id="rId1"/>
    <p:sldLayoutId id="2147484012" r:id="rId2"/>
    <p:sldLayoutId id="2147484013" r:id="rId3"/>
    <p:sldLayoutId id="2147484014" r:id="rId4"/>
    <p:sldLayoutId id="2147484015" r:id="rId5"/>
    <p:sldLayoutId id="2147484016" r:id="rId6"/>
    <p:sldLayoutId id="2147484017" r:id="rId7"/>
    <p:sldLayoutId id="2147484018" r:id="rId8"/>
    <p:sldLayoutId id="2147484019" r:id="rId9"/>
    <p:sldLayoutId id="2147484020" r:id="rId10"/>
    <p:sldLayoutId id="2147484021" r:id="rId11"/>
  </p:sldLayoutIdLst>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microsoft.com/office/2007/relationships/hdphoto" Target="../media/hdphoto3.wdp"/><Relationship Id="rId3" Type="http://schemas.microsoft.com/office/2007/relationships/hdphoto" Target="../media/hdphoto1.wdp"/><Relationship Id="rId7"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6.png"/><Relationship Id="rId4" Type="http://schemas.openxmlformats.org/officeDocument/2006/relationships/image" Target="../media/image5.jpg"/></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7.xml"/><Relationship Id="rId5" Type="http://schemas.openxmlformats.org/officeDocument/2006/relationships/image" Target="../media/image11.jpg"/><Relationship Id="rId4" Type="http://schemas.openxmlformats.org/officeDocument/2006/relationships/image" Target="../media/image10.jpg"/></Relationships>
</file>

<file path=ppt/slides/_rels/slide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7.xml"/><Relationship Id="rId4" Type="http://schemas.openxmlformats.org/officeDocument/2006/relationships/image" Target="../media/image19.jpg"/></Relationships>
</file>

<file path=ppt/slides/_rels/slide1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7.xml"/><Relationship Id="rId6" Type="http://schemas.openxmlformats.org/officeDocument/2006/relationships/image" Target="../media/image23.jpg"/><Relationship Id="rId5" Type="http://schemas.microsoft.com/office/2007/relationships/hdphoto" Target="../media/hdphoto5.wdp"/><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25.png"/><Relationship Id="rId1" Type="http://schemas.openxmlformats.org/officeDocument/2006/relationships/slideLayout" Target="../slideLayouts/slideLayout7.xml"/><Relationship Id="rId6" Type="http://schemas.openxmlformats.org/officeDocument/2006/relationships/image" Target="../media/image27.jpg"/><Relationship Id="rId5" Type="http://schemas.microsoft.com/office/2007/relationships/hdphoto" Target="../media/hdphoto7.wdp"/><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g"/><Relationship Id="rId1" Type="http://schemas.openxmlformats.org/officeDocument/2006/relationships/slideLayout" Target="../slideLayouts/slideLayout7.xml"/><Relationship Id="rId5" Type="http://schemas.openxmlformats.org/officeDocument/2006/relationships/image" Target="../media/image31.jpg"/><Relationship Id="rId4" Type="http://schemas.openxmlformats.org/officeDocument/2006/relationships/image" Target="../media/image30.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hyperlink" Target="https://uhe.gov.ua/"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6CA3516-CF19-45A5-B275-375414EE5670}"/>
              </a:ext>
            </a:extLst>
          </p:cNvPr>
          <p:cNvSpPr>
            <a:spLocks noGrp="1"/>
          </p:cNvSpPr>
          <p:nvPr>
            <p:ph type="ctrTitle"/>
          </p:nvPr>
        </p:nvSpPr>
        <p:spPr/>
        <p:txBody>
          <a:bodyPr/>
          <a:lstStyle/>
          <a:p>
            <a:endParaRPr lang="uk-UA"/>
          </a:p>
        </p:txBody>
      </p:sp>
      <p:sp>
        <p:nvSpPr>
          <p:cNvPr id="3" name="Підзаголовок 2">
            <a:extLst>
              <a:ext uri="{FF2B5EF4-FFF2-40B4-BE49-F238E27FC236}">
                <a16:creationId xmlns:a16="http://schemas.microsoft.com/office/drawing/2014/main" id="{47ECCE8C-D6AA-42E3-B407-AA6EE6EAE928}"/>
              </a:ext>
            </a:extLst>
          </p:cNvPr>
          <p:cNvSpPr>
            <a:spLocks noGrp="1"/>
          </p:cNvSpPr>
          <p:nvPr>
            <p:ph type="subTitle" idx="1"/>
          </p:nvPr>
        </p:nvSpPr>
        <p:spPr/>
        <p:txBody>
          <a:bodyPr/>
          <a:lstStyle/>
          <a:p>
            <a:endParaRPr lang="uk-UA"/>
          </a:p>
        </p:txBody>
      </p:sp>
      <p:pic>
        <p:nvPicPr>
          <p:cNvPr id="5" name="Рисунок 4">
            <a:extLst>
              <a:ext uri="{FF2B5EF4-FFF2-40B4-BE49-F238E27FC236}">
                <a16:creationId xmlns:a16="http://schemas.microsoft.com/office/drawing/2014/main" id="{186FF092-E9EB-413C-96E2-0081597A0A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6" name="Прямокутник 5">
            <a:extLst>
              <a:ext uri="{FF2B5EF4-FFF2-40B4-BE49-F238E27FC236}">
                <a16:creationId xmlns:a16="http://schemas.microsoft.com/office/drawing/2014/main" id="{ECD8B314-762A-4D11-9779-32DC6FCCFB8F}"/>
              </a:ext>
            </a:extLst>
          </p:cNvPr>
          <p:cNvSpPr/>
          <p:nvPr/>
        </p:nvSpPr>
        <p:spPr>
          <a:xfrm>
            <a:off x="0" y="229629"/>
            <a:ext cx="8786191" cy="2616101"/>
          </a:xfrm>
          <a:prstGeom prst="rect">
            <a:avLst/>
          </a:prstGeom>
        </p:spPr>
        <p:txBody>
          <a:bodyPr wrap="square">
            <a:spAutoFit/>
          </a:bodyPr>
          <a:lstStyle/>
          <a:p>
            <a:pPr algn="ctr"/>
            <a:r>
              <a:rPr lang="uk-UA" sz="4000" b="1" dirty="0">
                <a:solidFill>
                  <a:srgbClr val="002060"/>
                </a:solidFill>
                <a:latin typeface="Times New Roman" panose="02020603050405020304" pitchFamily="18" charset="0"/>
                <a:cs typeface="Times New Roman" panose="02020603050405020304" pitchFamily="18" charset="0"/>
              </a:rPr>
              <a:t>Екскурсійний маршрут містом Канів</a:t>
            </a:r>
            <a:endParaRPr lang="uk-UA" sz="3600" b="1" dirty="0">
              <a:solidFill>
                <a:srgbClr val="002060"/>
              </a:solidFill>
              <a:latin typeface="Times New Roman" panose="02020603050405020304" pitchFamily="18" charset="0"/>
              <a:cs typeface="Times New Roman" panose="02020603050405020304" pitchFamily="18" charset="0"/>
            </a:endParaRPr>
          </a:p>
          <a:p>
            <a:pPr algn="ctr"/>
            <a:r>
              <a:rPr lang="uk-UA" sz="4400" b="1" i="1" dirty="0">
                <a:solidFill>
                  <a:srgbClr val="002060"/>
                </a:solidFill>
                <a:latin typeface="Times New Roman" panose="02020603050405020304" pitchFamily="18" charset="0"/>
                <a:cs typeface="Times New Roman" panose="02020603050405020304" pitchFamily="18" charset="0"/>
              </a:rPr>
              <a:t>«Канівська  спадщина: історія, що живе поруч»</a:t>
            </a:r>
            <a:br>
              <a:rPr lang="uk-UA" sz="3600" b="1" i="1" dirty="0">
                <a:solidFill>
                  <a:srgbClr val="002060"/>
                </a:solidFill>
                <a:latin typeface="Times New Roman" panose="02020603050405020304" pitchFamily="18" charset="0"/>
                <a:cs typeface="Times New Roman" panose="02020603050405020304" pitchFamily="18" charset="0"/>
              </a:rPr>
            </a:br>
            <a:endParaRPr lang="uk-UA" sz="3600" b="1" i="1" dirty="0">
              <a:solidFill>
                <a:srgbClr val="002060"/>
              </a:solidFill>
              <a:latin typeface="Times New Roman" panose="02020603050405020304" pitchFamily="18" charset="0"/>
              <a:cs typeface="Times New Roman" panose="02020603050405020304" pitchFamily="18" charset="0"/>
            </a:endParaRPr>
          </a:p>
        </p:txBody>
      </p:sp>
      <p:sp>
        <p:nvSpPr>
          <p:cNvPr id="7" name="Прямокутник 6">
            <a:extLst>
              <a:ext uri="{FF2B5EF4-FFF2-40B4-BE49-F238E27FC236}">
                <a16:creationId xmlns:a16="http://schemas.microsoft.com/office/drawing/2014/main" id="{014F2031-134B-49F9-8FCF-B8A7D5CE2201}"/>
              </a:ext>
            </a:extLst>
          </p:cNvPr>
          <p:cNvSpPr/>
          <p:nvPr/>
        </p:nvSpPr>
        <p:spPr>
          <a:xfrm>
            <a:off x="178903" y="2412712"/>
            <a:ext cx="9144000" cy="3895938"/>
          </a:xfrm>
          <a:prstGeom prst="rect">
            <a:avLst/>
          </a:prstGeom>
        </p:spPr>
        <p:txBody>
          <a:bodyPr wrap="square">
            <a:spAutoFit/>
          </a:bodyPr>
          <a:lstStyle/>
          <a:p>
            <a:pPr>
              <a:lnSpc>
                <a:spcPct val="110000"/>
              </a:lnSpc>
              <a:spcBef>
                <a:spcPts val="0"/>
              </a:spcBef>
            </a:pPr>
            <a:r>
              <a:rPr lang="uk-UA" b="1" dirty="0">
                <a:latin typeface="Times New Roman" panose="02020603050405020304" pitchFamily="18" charset="0"/>
                <a:cs typeface="Times New Roman" panose="02020603050405020304" pitchFamily="18" charset="0"/>
              </a:rPr>
              <a:t>Науково-дослідницька робота:</a:t>
            </a:r>
          </a:p>
          <a:p>
            <a:pPr>
              <a:lnSpc>
                <a:spcPct val="110000"/>
              </a:lnSpc>
              <a:spcBef>
                <a:spcPts val="0"/>
              </a:spcBef>
            </a:pPr>
            <a:r>
              <a:rPr lang="uk-UA" dirty="0">
                <a:latin typeface="Times New Roman" panose="02020603050405020304" pitchFamily="18" charset="0"/>
                <a:cs typeface="Times New Roman" panose="02020603050405020304" pitchFamily="18" charset="0"/>
              </a:rPr>
              <a:t>Шевченка </a:t>
            </a:r>
            <a:r>
              <a:rPr lang="uk-UA" dirty="0" err="1">
                <a:latin typeface="Times New Roman" panose="02020603050405020304" pitchFamily="18" charset="0"/>
                <a:cs typeface="Times New Roman" panose="02020603050405020304" pitchFamily="18" charset="0"/>
              </a:rPr>
              <a:t>Даніїла</a:t>
            </a:r>
            <a:r>
              <a:rPr lang="uk-UA" dirty="0">
                <a:latin typeface="Times New Roman" panose="02020603050405020304" pitchFamily="18" charset="0"/>
                <a:cs typeface="Times New Roman" panose="02020603050405020304" pitchFamily="18" charset="0"/>
              </a:rPr>
              <a:t> Сергійовича</a:t>
            </a:r>
          </a:p>
          <a:p>
            <a:pPr>
              <a:lnSpc>
                <a:spcPct val="110000"/>
              </a:lnSpc>
            </a:pPr>
            <a:r>
              <a:rPr lang="uk-UA" dirty="0">
                <a:latin typeface="Times New Roman" panose="02020603050405020304" pitchFamily="18" charset="0"/>
                <a:cs typeface="Times New Roman" panose="02020603050405020304" pitchFamily="18" charset="0"/>
              </a:rPr>
              <a:t>учня 8-А класу</a:t>
            </a:r>
          </a:p>
          <a:p>
            <a:pPr>
              <a:lnSpc>
                <a:spcPct val="110000"/>
              </a:lnSpc>
              <a:spcBef>
                <a:spcPts val="0"/>
              </a:spcBef>
            </a:pPr>
            <a:r>
              <a:rPr lang="uk-UA" dirty="0">
                <a:latin typeface="Times New Roman" panose="02020603050405020304" pitchFamily="18" charset="0"/>
                <a:cs typeface="Times New Roman" panose="02020603050405020304" pitchFamily="18" charset="0"/>
              </a:rPr>
              <a:t>КЗ «Канівський академічний ліцей «Гармонія» </a:t>
            </a:r>
          </a:p>
          <a:p>
            <a:pPr>
              <a:lnSpc>
                <a:spcPct val="110000"/>
              </a:lnSpc>
              <a:spcBef>
                <a:spcPts val="0"/>
              </a:spcBef>
            </a:pPr>
            <a:r>
              <a:rPr lang="uk-UA" dirty="0">
                <a:latin typeface="Times New Roman" panose="02020603050405020304" pitchFamily="18" charset="0"/>
                <a:cs typeface="Times New Roman" panose="02020603050405020304" pitchFamily="18" charset="0"/>
              </a:rPr>
              <a:t>Черкаської обласної ради»</a:t>
            </a:r>
          </a:p>
          <a:p>
            <a:pPr>
              <a:lnSpc>
                <a:spcPct val="110000"/>
              </a:lnSpc>
              <a:spcBef>
                <a:spcPts val="0"/>
              </a:spcBef>
            </a:pPr>
            <a:r>
              <a:rPr lang="uk-UA" dirty="0">
                <a:latin typeface="Times New Roman" panose="02020603050405020304" pitchFamily="18" charset="0"/>
                <a:cs typeface="Times New Roman" panose="02020603050405020304" pitchFamily="18" charset="0"/>
              </a:rPr>
              <a:t>Черкаська область, Черкаський район, м. Канів</a:t>
            </a:r>
          </a:p>
          <a:p>
            <a:pPr>
              <a:lnSpc>
                <a:spcPct val="110000"/>
              </a:lnSpc>
              <a:spcBef>
                <a:spcPts val="0"/>
              </a:spcBef>
            </a:pPr>
            <a:endParaRPr lang="uk-UA" sz="1400" dirty="0">
              <a:latin typeface="Times New Roman" panose="02020603050405020304" pitchFamily="18" charset="0"/>
              <a:cs typeface="Times New Roman" panose="02020603050405020304" pitchFamily="18" charset="0"/>
            </a:endParaRPr>
          </a:p>
          <a:p>
            <a:pPr>
              <a:lnSpc>
                <a:spcPct val="110000"/>
              </a:lnSpc>
              <a:spcBef>
                <a:spcPts val="0"/>
              </a:spcBef>
            </a:pPr>
            <a:r>
              <a:rPr lang="uk-UA" dirty="0">
                <a:latin typeface="Times New Roman" panose="02020603050405020304" pitchFamily="18" charset="0"/>
                <a:cs typeface="Times New Roman" panose="02020603050405020304" pitchFamily="18" charset="0"/>
              </a:rPr>
              <a:t>Національний центр «Мала академія наук України»</a:t>
            </a:r>
          </a:p>
          <a:p>
            <a:pPr>
              <a:lnSpc>
                <a:spcPct val="110000"/>
              </a:lnSpc>
              <a:spcBef>
                <a:spcPts val="0"/>
              </a:spcBef>
            </a:pPr>
            <a:r>
              <a:rPr lang="uk-UA" dirty="0">
                <a:latin typeface="Times New Roman" panose="02020603050405020304" pitchFamily="18" charset="0"/>
                <a:cs typeface="Times New Roman" panose="02020603050405020304" pitchFamily="18" charset="0"/>
              </a:rPr>
              <a:t>за номінацією «Історик-Юніор»</a:t>
            </a:r>
          </a:p>
          <a:p>
            <a:pPr>
              <a:lnSpc>
                <a:spcPct val="110000"/>
              </a:lnSpc>
              <a:spcBef>
                <a:spcPts val="0"/>
              </a:spcBef>
            </a:pPr>
            <a:r>
              <a:rPr lang="uk-UA" sz="1400" b="1" dirty="0">
                <a:latin typeface="Times New Roman" panose="02020603050405020304" pitchFamily="18" charset="0"/>
                <a:cs typeface="Times New Roman" panose="02020603050405020304" pitchFamily="18" charset="0"/>
              </a:rPr>
              <a:t>						</a:t>
            </a:r>
            <a:endParaRPr lang="uk-UA" b="1" dirty="0">
              <a:latin typeface="Times New Roman" panose="02020603050405020304" pitchFamily="18" charset="0"/>
              <a:cs typeface="Times New Roman" panose="02020603050405020304" pitchFamily="18" charset="0"/>
            </a:endParaRPr>
          </a:p>
          <a:p>
            <a:pPr>
              <a:lnSpc>
                <a:spcPct val="110000"/>
              </a:lnSpc>
              <a:spcBef>
                <a:spcPts val="0"/>
              </a:spcBef>
            </a:pPr>
            <a:r>
              <a:rPr lang="uk-UA" b="1" dirty="0">
                <a:latin typeface="Times New Roman" panose="02020603050405020304" pitchFamily="18" charset="0"/>
                <a:cs typeface="Times New Roman" panose="02020603050405020304" pitchFamily="18" charset="0"/>
              </a:rPr>
              <a:t>Керівник проекту:</a:t>
            </a:r>
          </a:p>
          <a:p>
            <a:pPr>
              <a:lnSpc>
                <a:spcPct val="110000"/>
              </a:lnSpc>
              <a:spcBef>
                <a:spcPts val="0"/>
              </a:spcBef>
            </a:pPr>
            <a:r>
              <a:rPr lang="uk-UA" dirty="0">
                <a:latin typeface="Times New Roman" panose="02020603050405020304" pitchFamily="18" charset="0"/>
                <a:cs typeface="Times New Roman" panose="02020603050405020304" pitchFamily="18" charset="0"/>
              </a:rPr>
              <a:t>Ситник Ірина Миколаївна,</a:t>
            </a:r>
          </a:p>
          <a:p>
            <a:pPr>
              <a:lnSpc>
                <a:spcPct val="110000"/>
              </a:lnSpc>
              <a:spcBef>
                <a:spcPts val="0"/>
              </a:spcBef>
            </a:pPr>
            <a:r>
              <a:rPr lang="uk-UA" dirty="0">
                <a:latin typeface="Times New Roman" panose="02020603050405020304" pitchFamily="18" charset="0"/>
                <a:cs typeface="Times New Roman" panose="02020603050405020304" pitchFamily="18" charset="0"/>
              </a:rPr>
              <a:t>вчитель історії</a:t>
            </a:r>
          </a:p>
        </p:txBody>
      </p:sp>
      <p:sp>
        <p:nvSpPr>
          <p:cNvPr id="9" name="Прямокутник 8">
            <a:extLst>
              <a:ext uri="{FF2B5EF4-FFF2-40B4-BE49-F238E27FC236}">
                <a16:creationId xmlns:a16="http://schemas.microsoft.com/office/drawing/2014/main" id="{1856BFAF-76A8-4C00-B38D-FD29E56A9FD6}"/>
              </a:ext>
            </a:extLst>
          </p:cNvPr>
          <p:cNvSpPr/>
          <p:nvPr/>
        </p:nvSpPr>
        <p:spPr>
          <a:xfrm>
            <a:off x="3048000" y="6308650"/>
            <a:ext cx="6096000" cy="646331"/>
          </a:xfrm>
          <a:prstGeom prst="rect">
            <a:avLst/>
          </a:prstGeom>
        </p:spPr>
        <p:txBody>
          <a:bodyPr>
            <a:spAutoFit/>
          </a:bodyPr>
          <a:lstStyle/>
          <a:p>
            <a:pPr algn="ctr">
              <a:spcBef>
                <a:spcPts val="0"/>
              </a:spcBef>
            </a:pPr>
            <a:r>
              <a:rPr lang="uk-UA" b="1" dirty="0">
                <a:latin typeface="Times New Roman" panose="02020603050405020304" pitchFamily="18" charset="0"/>
                <a:cs typeface="Times New Roman" panose="02020603050405020304" pitchFamily="18" charset="0"/>
              </a:rPr>
              <a:t>2025</a:t>
            </a:r>
          </a:p>
          <a:p>
            <a:pPr algn="ctr">
              <a:spcBef>
                <a:spcPts val="0"/>
              </a:spcBef>
            </a:pPr>
            <a:endParaRPr lang="uk-UA"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403918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500485F5-0B53-463C-A4BC-159919866759}"/>
              </a:ext>
            </a:extLst>
          </p:cNvPr>
          <p:cNvSpPr/>
          <p:nvPr/>
        </p:nvSpPr>
        <p:spPr>
          <a:xfrm>
            <a:off x="385507" y="424722"/>
            <a:ext cx="11420985" cy="5724644"/>
          </a:xfrm>
          <a:prstGeom prst="rect">
            <a:avLst/>
          </a:prstGeom>
        </p:spPr>
        <p:txBody>
          <a:bodyPr wrap="square">
            <a:spAutoFit/>
          </a:bodyPr>
          <a:lstStyle/>
          <a:p>
            <a:r>
              <a:rPr lang="uk-UA" sz="2400" b="1" dirty="0">
                <a:latin typeface="Times New Roman" panose="02020603050405020304" pitchFamily="18" charset="0"/>
                <a:cs typeface="Times New Roman" panose="02020603050405020304" pitchFamily="18" charset="0"/>
              </a:rPr>
              <a:t>Мета роботи:</a:t>
            </a:r>
          </a:p>
          <a:p>
            <a:pPr algn="just"/>
            <a:r>
              <a:rPr lang="ru-RU" dirty="0" err="1">
                <a:latin typeface="Times New Roman" panose="02020603050405020304" pitchFamily="18" charset="0"/>
                <a:cs typeface="Times New Roman" panose="02020603050405020304" pitchFamily="18" charset="0"/>
              </a:rPr>
              <a:t>Дослідження</a:t>
            </a:r>
            <a:r>
              <a:rPr lang="ru-RU" dirty="0">
                <a:latin typeface="Times New Roman" panose="02020603050405020304" pitchFamily="18" charset="0"/>
                <a:cs typeface="Times New Roman" panose="02020603050405020304" pitchFamily="18" charset="0"/>
              </a:rPr>
              <a:t> та </a:t>
            </a:r>
            <a:r>
              <a:rPr lang="ru-RU" dirty="0" err="1">
                <a:latin typeface="Times New Roman" panose="02020603050405020304" pitchFamily="18" charset="0"/>
                <a:cs typeface="Times New Roman" panose="02020603050405020304" pitchFamily="18" charset="0"/>
              </a:rPr>
              <a:t>популяризація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історико-культурної</a:t>
            </a:r>
            <a:r>
              <a:rPr lang="ru-RU" dirty="0">
                <a:latin typeface="Times New Roman" panose="02020603050405020304" pitchFamily="18" charset="0"/>
                <a:cs typeface="Times New Roman" panose="02020603050405020304" pitchFamily="18" charset="0"/>
              </a:rPr>
              <a:t> та </a:t>
            </a:r>
            <a:r>
              <a:rPr lang="ru-RU" dirty="0" err="1">
                <a:latin typeface="Times New Roman" panose="02020603050405020304" pitchFamily="18" charset="0"/>
                <a:cs typeface="Times New Roman" panose="02020603050405020304" pitchFamily="18" charset="0"/>
              </a:rPr>
              <a:t>природної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спадщини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Канівщини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Ознайомлення</a:t>
            </a:r>
            <a:r>
              <a:rPr lang="ru-RU" dirty="0">
                <a:latin typeface="Times New Roman" panose="02020603050405020304" pitchFamily="18" charset="0"/>
                <a:cs typeface="Times New Roman" panose="02020603050405020304" pitchFamily="18" charset="0"/>
              </a:rPr>
              <a:t> з </a:t>
            </a:r>
            <a:r>
              <a:rPr lang="ru-RU" dirty="0" err="1">
                <a:latin typeface="Times New Roman" panose="02020603050405020304" pitchFamily="18" charset="0"/>
                <a:cs typeface="Times New Roman" panose="02020603050405020304" pitchFamily="18" charset="0"/>
              </a:rPr>
              <a:t>видатними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пам’ятками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місцями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слави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природними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об’єктами</a:t>
            </a:r>
            <a:r>
              <a:rPr lang="ru-RU" dirty="0">
                <a:latin typeface="Times New Roman" panose="02020603050405020304" pitchFamily="18" charset="0"/>
                <a:cs typeface="Times New Roman" panose="02020603050405020304" pitchFamily="18" charset="0"/>
              </a:rPr>
              <a:t> та </a:t>
            </a:r>
            <a:r>
              <a:rPr lang="ru-RU" dirty="0" err="1">
                <a:latin typeface="Times New Roman" panose="02020603050405020304" pitchFamily="18" charset="0"/>
                <a:cs typeface="Times New Roman" panose="02020603050405020304" pitchFamily="18" charset="0"/>
              </a:rPr>
              <a:t>подіями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що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сформували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унікальну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ідентичність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нашого</a:t>
            </a:r>
            <a:r>
              <a:rPr lang="ru-RU" dirty="0">
                <a:latin typeface="Times New Roman" panose="02020603050405020304" pitchFamily="18" charset="0"/>
                <a:cs typeface="Times New Roman" panose="02020603050405020304" pitchFamily="18" charset="0"/>
              </a:rPr>
              <a:t> </a:t>
            </a:r>
            <a:r>
              <a:rPr lang="ru-RU">
                <a:latin typeface="Times New Roman" panose="02020603050405020304" pitchFamily="18" charset="0"/>
                <a:cs typeface="Times New Roman" panose="02020603050405020304" pitchFamily="18" charset="0"/>
              </a:rPr>
              <a:t>краю.</a:t>
            </a:r>
          </a:p>
          <a:p>
            <a:pPr algn="just"/>
            <a:endParaRPr lang="uk-UA" dirty="0">
              <a:latin typeface="Times New Roman" panose="02020603050405020304" pitchFamily="18" charset="0"/>
              <a:cs typeface="Times New Roman" panose="02020603050405020304" pitchFamily="18" charset="0"/>
            </a:endParaRPr>
          </a:p>
          <a:p>
            <a:r>
              <a:rPr lang="uk-UA" sz="2400" b="1" dirty="0">
                <a:latin typeface="Times New Roman" panose="02020603050405020304" pitchFamily="18" charset="0"/>
                <a:cs typeface="Times New Roman" panose="02020603050405020304" pitchFamily="18" charset="0"/>
              </a:rPr>
              <a:t>Завдання:</a:t>
            </a:r>
          </a:p>
          <a:p>
            <a:pPr algn="just"/>
            <a:r>
              <a:rPr lang="uk-UA" dirty="0">
                <a:latin typeface="Times New Roman" panose="02020603050405020304" pitchFamily="18" charset="0"/>
                <a:cs typeface="Times New Roman" panose="02020603050405020304" pitchFamily="18" charset="0"/>
              </a:rPr>
              <a:t>1. Дослідити історичні та культурні пам'ятки Канівщини, зокрема міста Канів та його околиць.</a:t>
            </a:r>
          </a:p>
          <a:p>
            <a:pPr algn="just"/>
            <a:r>
              <a:rPr lang="uk-UA" dirty="0">
                <a:latin typeface="Times New Roman" panose="02020603050405020304" pitchFamily="18" charset="0"/>
                <a:cs typeface="Times New Roman" panose="02020603050405020304" pitchFamily="18" charset="0"/>
              </a:rPr>
              <a:t>2. Розробити екскурсійний маршрут, який включатиме основні історичні, архітектурні та природні об'єкти регіону. </a:t>
            </a:r>
          </a:p>
          <a:p>
            <a:pPr algn="just"/>
            <a:r>
              <a:rPr lang="uk-UA" dirty="0">
                <a:latin typeface="Times New Roman" panose="02020603050405020304" pitchFamily="18" charset="0"/>
                <a:cs typeface="Times New Roman" panose="02020603050405020304" pitchFamily="18" charset="0"/>
              </a:rPr>
              <a:t>3. Зібрати та проаналізувати інформацію про кожну пам'ятку, визначити її історичну та природну цінність.</a:t>
            </a:r>
          </a:p>
          <a:p>
            <a:pPr algn="just"/>
            <a:r>
              <a:rPr lang="uk-UA" dirty="0">
                <a:latin typeface="Times New Roman" panose="02020603050405020304" pitchFamily="18" charset="0"/>
                <a:cs typeface="Times New Roman" panose="02020603050405020304" pitchFamily="18" charset="0"/>
              </a:rPr>
              <a:t>4. Розробити висновки щодо важливості збереження культурної спадщини для майбутніх поколінь.</a:t>
            </a:r>
          </a:p>
          <a:p>
            <a:endParaRPr lang="uk-UA" dirty="0">
              <a:latin typeface="Times New Roman" panose="02020603050405020304" pitchFamily="18" charset="0"/>
              <a:cs typeface="Times New Roman" panose="02020603050405020304" pitchFamily="18" charset="0"/>
            </a:endParaRPr>
          </a:p>
          <a:p>
            <a:r>
              <a:rPr lang="uk-UA" sz="2400" b="1" dirty="0">
                <a:latin typeface="Times New Roman" panose="02020603050405020304" pitchFamily="18" charset="0"/>
                <a:cs typeface="Times New Roman" panose="02020603050405020304" pitchFamily="18" charset="0"/>
              </a:rPr>
              <a:t>Об'єкт дослідження:</a:t>
            </a:r>
            <a:endParaRPr lang="uk-UA" sz="2400" dirty="0">
              <a:latin typeface="Times New Roman" panose="02020603050405020304" pitchFamily="18" charset="0"/>
              <a:cs typeface="Times New Roman" panose="02020603050405020304" pitchFamily="18" charset="0"/>
            </a:endParaRPr>
          </a:p>
          <a:p>
            <a:r>
              <a:rPr lang="ru-RU" dirty="0">
                <a:latin typeface="Times New Roman" panose="02020603050405020304" pitchFamily="18" charset="0"/>
                <a:cs typeface="Times New Roman" panose="02020603050405020304" pitchFamily="18" charset="0"/>
              </a:rPr>
              <a:t>Культурно-</a:t>
            </a:r>
            <a:r>
              <a:rPr lang="ru-RU" dirty="0" err="1">
                <a:latin typeface="Times New Roman" panose="02020603050405020304" pitchFamily="18" charset="0"/>
                <a:cs typeface="Times New Roman" panose="02020603050405020304" pitchFamily="18" charset="0"/>
              </a:rPr>
              <a:t>історична</a:t>
            </a:r>
            <a:r>
              <a:rPr lang="ru-RU" dirty="0">
                <a:latin typeface="Times New Roman" panose="02020603050405020304" pitchFamily="18" charset="0"/>
                <a:cs typeface="Times New Roman" panose="02020603050405020304" pitchFamily="18" charset="0"/>
              </a:rPr>
              <a:t> та </a:t>
            </a:r>
            <a:r>
              <a:rPr lang="ru-RU" dirty="0" err="1">
                <a:latin typeface="Times New Roman" panose="02020603050405020304" pitchFamily="18" charset="0"/>
                <a:cs typeface="Times New Roman" panose="02020603050405020304" pitchFamily="18" charset="0"/>
              </a:rPr>
              <a:t>природна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спадщина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Канівщини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зокрема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пам</a:t>
            </a:r>
            <a:r>
              <a:rPr lang="en-US" dirty="0">
                <a:latin typeface="Times New Roman" panose="02020603050405020304" pitchFamily="18" charset="0"/>
                <a:cs typeface="Times New Roman" panose="02020603050405020304" pitchFamily="18" charset="0"/>
              </a:rPr>
              <a:t>’</a:t>
            </a:r>
            <a:r>
              <a:rPr lang="ru-RU" dirty="0" err="1">
                <a:latin typeface="Times New Roman" panose="02020603050405020304" pitchFamily="18" charset="0"/>
                <a:cs typeface="Times New Roman" panose="02020603050405020304" pitchFamily="18" charset="0"/>
              </a:rPr>
              <a:t>ятки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архітектури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природи</a:t>
            </a:r>
            <a:r>
              <a:rPr lang="ru-RU" dirty="0">
                <a:latin typeface="Times New Roman" panose="02020603050405020304" pitchFamily="18" charset="0"/>
                <a:cs typeface="Times New Roman" panose="02020603050405020304" pitchFamily="18" charset="0"/>
              </a:rPr>
              <a:t> та </a:t>
            </a:r>
            <a:r>
              <a:rPr lang="ru-RU" dirty="0" err="1">
                <a:latin typeface="Times New Roman" panose="02020603050405020304" pitchFamily="18" charset="0"/>
                <a:cs typeface="Times New Roman" panose="02020603050405020304" pitchFamily="18" charset="0"/>
              </a:rPr>
              <a:t>важливі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історичні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місця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пов</a:t>
            </a:r>
            <a:r>
              <a:rPr lang="en-US" dirty="0">
                <a:latin typeface="Times New Roman" panose="02020603050405020304" pitchFamily="18" charset="0"/>
                <a:cs typeface="Times New Roman" panose="02020603050405020304" pitchFamily="18" charset="0"/>
              </a:rPr>
              <a:t>’</a:t>
            </a:r>
            <a:r>
              <a:rPr lang="ru-RU" dirty="0" err="1">
                <a:latin typeface="Times New Roman" panose="02020603050405020304" pitchFamily="18" charset="0"/>
                <a:cs typeface="Times New Roman" panose="02020603050405020304" pitchFamily="18" charset="0"/>
              </a:rPr>
              <a:t>язані</a:t>
            </a:r>
            <a:r>
              <a:rPr lang="ru-RU" dirty="0">
                <a:latin typeface="Times New Roman" panose="02020603050405020304" pitchFamily="18" charset="0"/>
                <a:cs typeface="Times New Roman" panose="02020603050405020304" pitchFamily="18" charset="0"/>
              </a:rPr>
              <a:t> з </a:t>
            </a:r>
            <a:r>
              <a:rPr lang="ru-RU" dirty="0" err="1">
                <a:latin typeface="Times New Roman" panose="02020603050405020304" pitchFamily="18" charset="0"/>
                <a:cs typeface="Times New Roman" panose="02020603050405020304" pitchFamily="18" charset="0"/>
              </a:rPr>
              <a:t>розвитком</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української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нації</a:t>
            </a:r>
            <a:r>
              <a:rPr lang="ru-RU" dirty="0">
                <a:latin typeface="Times New Roman" panose="02020603050405020304" pitchFamily="18" charset="0"/>
                <a:cs typeface="Times New Roman" panose="02020603050405020304" pitchFamily="18" charset="0"/>
              </a:rPr>
              <a:t> та </a:t>
            </a:r>
            <a:r>
              <a:rPr lang="ru-RU" dirty="0" err="1">
                <a:latin typeface="Times New Roman" panose="02020603050405020304" pitchFamily="18" charset="0"/>
                <a:cs typeface="Times New Roman" panose="02020603050405020304" pitchFamily="18" charset="0"/>
              </a:rPr>
              <a:t>її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боротьбою</a:t>
            </a:r>
            <a:r>
              <a:rPr lang="ru-RU" dirty="0">
                <a:latin typeface="Times New Roman" panose="02020603050405020304" pitchFamily="18" charset="0"/>
                <a:cs typeface="Times New Roman" panose="02020603050405020304" pitchFamily="18" charset="0"/>
              </a:rPr>
              <a:t> за </a:t>
            </a:r>
            <a:r>
              <a:rPr lang="ru-RU" dirty="0" err="1">
                <a:latin typeface="Times New Roman" panose="02020603050405020304" pitchFamily="18" charset="0"/>
                <a:cs typeface="Times New Roman" panose="02020603050405020304" pitchFamily="18" charset="0"/>
              </a:rPr>
              <a:t>незалнжність</a:t>
            </a:r>
            <a:r>
              <a:rPr lang="ru-RU" dirty="0">
                <a:latin typeface="Times New Roman" panose="02020603050405020304" pitchFamily="18" charset="0"/>
                <a:cs typeface="Times New Roman" panose="02020603050405020304" pitchFamily="18" charset="0"/>
              </a:rPr>
              <a:t>. </a:t>
            </a:r>
            <a:endParaRPr lang="uk-UA" dirty="0">
              <a:latin typeface="Times New Roman" panose="02020603050405020304" pitchFamily="18" charset="0"/>
              <a:cs typeface="Times New Roman" panose="02020603050405020304" pitchFamily="18" charset="0"/>
            </a:endParaRPr>
          </a:p>
          <a:p>
            <a:endParaRPr lang="uk-UA" dirty="0">
              <a:latin typeface="Times New Roman" panose="02020603050405020304" pitchFamily="18" charset="0"/>
              <a:cs typeface="Times New Roman" panose="02020603050405020304" pitchFamily="18" charset="0"/>
            </a:endParaRPr>
          </a:p>
          <a:p>
            <a:r>
              <a:rPr lang="uk-UA" sz="2400" b="1" dirty="0">
                <a:latin typeface="Times New Roman" panose="02020603050405020304" pitchFamily="18" charset="0"/>
                <a:cs typeface="Times New Roman" panose="02020603050405020304" pitchFamily="18" charset="0"/>
              </a:rPr>
              <a:t>Предмет дослідження:</a:t>
            </a:r>
            <a:endParaRPr lang="uk-UA" sz="2400" dirty="0">
              <a:latin typeface="Times New Roman" panose="02020603050405020304" pitchFamily="18" charset="0"/>
              <a:cs typeface="Times New Roman" panose="02020603050405020304" pitchFamily="18" charset="0"/>
            </a:endParaRPr>
          </a:p>
          <a:p>
            <a:r>
              <a:rPr lang="uk-UA" dirty="0">
                <a:latin typeface="Times New Roman" panose="02020603050405020304" pitchFamily="18" charset="0"/>
                <a:cs typeface="Times New Roman" panose="02020603050405020304" pitchFamily="18" charset="0"/>
              </a:rPr>
              <a:t>Історичні пам’ятки, природні об'єкти Канівщини, такі як Чернеча гора, Канівська ГЕС, Успенський собор, </a:t>
            </a:r>
            <a:r>
              <a:rPr lang="uk-UA" dirty="0" err="1">
                <a:latin typeface="Times New Roman" panose="02020603050405020304" pitchFamily="18" charset="0"/>
                <a:cs typeface="Times New Roman" panose="02020603050405020304" pitchFamily="18" charset="0"/>
              </a:rPr>
              <a:t>Трахтемирівський</a:t>
            </a:r>
            <a:r>
              <a:rPr lang="uk-UA" dirty="0">
                <a:latin typeface="Times New Roman" panose="02020603050405020304" pitchFamily="18" charset="0"/>
                <a:cs typeface="Times New Roman" panose="02020603050405020304" pitchFamily="18" charset="0"/>
              </a:rPr>
              <a:t> півострів, пам'ятники Івану Підкові, а також інші місця, що є  частиною культурної спадщини регіону.</a:t>
            </a:r>
          </a:p>
        </p:txBody>
      </p:sp>
    </p:spTree>
    <p:extLst>
      <p:ext uri="{BB962C8B-B14F-4D97-AF65-F5344CB8AC3E}">
        <p14:creationId xmlns:p14="http://schemas.microsoft.com/office/powerpoint/2010/main" val="38055058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500485F5-0B53-463C-A4BC-159919866759}"/>
              </a:ext>
            </a:extLst>
          </p:cNvPr>
          <p:cNvSpPr/>
          <p:nvPr/>
        </p:nvSpPr>
        <p:spPr>
          <a:xfrm>
            <a:off x="385507" y="424722"/>
            <a:ext cx="6680311" cy="4985980"/>
          </a:xfrm>
          <a:prstGeom prst="rect">
            <a:avLst/>
          </a:prstGeom>
        </p:spPr>
        <p:txBody>
          <a:bodyPr wrap="square">
            <a:spAutoFit/>
          </a:bodyPr>
          <a:lstStyle/>
          <a:p>
            <a:r>
              <a:rPr lang="uk-UA" sz="2400" b="1" dirty="0">
                <a:latin typeface="Times New Roman" panose="02020603050405020304" pitchFamily="18" charset="0"/>
                <a:cs typeface="Times New Roman" panose="02020603050405020304" pitchFamily="18" charset="0"/>
              </a:rPr>
              <a:t>Актуальність теми:</a:t>
            </a:r>
          </a:p>
          <a:p>
            <a:endParaRPr lang="uk-UA" dirty="0">
              <a:latin typeface="Times New Roman" panose="02020603050405020304" pitchFamily="18" charset="0"/>
              <a:cs typeface="Times New Roman" panose="02020603050405020304" pitchFamily="18" charset="0"/>
            </a:endParaRPr>
          </a:p>
          <a:p>
            <a:pPr algn="just"/>
            <a:r>
              <a:rPr lang="uk-UA" dirty="0">
                <a:latin typeface="Times New Roman" panose="02020603050405020304" pitchFamily="18" charset="0"/>
                <a:cs typeface="Times New Roman" panose="02020603050405020304" pitchFamily="18" charset="0"/>
              </a:rPr>
              <a:t>Канівщина – це край, що має глибоке історичне коріння, пов’язаний з іменами видатних діячів української культури, історії та духовності. Проте багато мешканців України й досі мало знають про унікальні пам'ятки та події, які відбувалися на цій землі. В умовах сучасних викликів важливо зберігати та популяризувати культурну спадщину, яка формує національну свідомість, об'єднує суспільство та виховує патріотизм.</a:t>
            </a:r>
          </a:p>
          <a:p>
            <a:endParaRPr lang="uk-UA" dirty="0">
              <a:latin typeface="Times New Roman" panose="02020603050405020304" pitchFamily="18" charset="0"/>
              <a:cs typeface="Times New Roman" panose="02020603050405020304" pitchFamily="18" charset="0"/>
            </a:endParaRPr>
          </a:p>
          <a:p>
            <a:pPr algn="just"/>
            <a:r>
              <a:rPr lang="uk-UA" dirty="0">
                <a:latin typeface="Times New Roman" panose="02020603050405020304" pitchFamily="18" charset="0"/>
                <a:cs typeface="Times New Roman" panose="02020603050405020304" pitchFamily="18" charset="0"/>
              </a:rPr>
              <a:t>Особливої ваги тема набуває для молодого покоління – учнів та студентів, які повинні розуміти, що історія не лише у книжках, вона – поруч, вулицями рідного міста, у краєвидах, храмах, козацьких місцях пам'яті. Саме тому дослідження Канівської спадщини є не лише пізнавальним, а й суспільно важливим проектом.</a:t>
            </a:r>
          </a:p>
          <a:p>
            <a:pPr algn="just"/>
            <a:endParaRPr lang="uk-UA" sz="2400" dirty="0">
              <a:latin typeface="Times New Roman" panose="02020603050405020304" pitchFamily="18" charset="0"/>
              <a:cs typeface="Times New Roman" panose="02020603050405020304" pitchFamily="18" charset="0"/>
            </a:endParaRPr>
          </a:p>
        </p:txBody>
      </p:sp>
      <p:pic>
        <p:nvPicPr>
          <p:cNvPr id="4" name="Рисунок 3">
            <a:extLst>
              <a:ext uri="{FF2B5EF4-FFF2-40B4-BE49-F238E27FC236}">
                <a16:creationId xmlns:a16="http://schemas.microsoft.com/office/drawing/2014/main" id="{062C79E3-763D-4F1A-9B3B-06A2B1881C97}"/>
              </a:ext>
            </a:extLst>
          </p:cNvPr>
          <p:cNvPicPr>
            <a:picLocks noChangeAspect="1"/>
          </p:cNvPicPr>
          <p:nvPr/>
        </p:nvPicPr>
        <p:blipFill rotWithShape="1">
          <a:blip r:embed="rId2">
            <a:extLst>
              <a:ext uri="{28A0092B-C50C-407E-A947-70E740481C1C}">
                <a14:useLocalDpi xmlns:a14="http://schemas.microsoft.com/office/drawing/2010/main" val="0"/>
              </a:ext>
            </a:extLst>
          </a:blip>
          <a:srcRect b="4264"/>
          <a:stretch/>
        </p:blipFill>
        <p:spPr>
          <a:xfrm>
            <a:off x="7626982" y="424722"/>
            <a:ext cx="4179511" cy="6003787"/>
          </a:xfrm>
          <a:prstGeom prst="rect">
            <a:avLst/>
          </a:prstGeom>
        </p:spPr>
      </p:pic>
    </p:spTree>
    <p:extLst>
      <p:ext uri="{BB962C8B-B14F-4D97-AF65-F5344CB8AC3E}">
        <p14:creationId xmlns:p14="http://schemas.microsoft.com/office/powerpoint/2010/main" val="14462019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3" name="Прямокутник 2">
            <a:extLst>
              <a:ext uri="{FF2B5EF4-FFF2-40B4-BE49-F238E27FC236}">
                <a16:creationId xmlns:a16="http://schemas.microsoft.com/office/drawing/2014/main" id="{A2F44A2C-806D-42E5-B271-B1681378C441}"/>
              </a:ext>
            </a:extLst>
          </p:cNvPr>
          <p:cNvSpPr/>
          <p:nvPr/>
        </p:nvSpPr>
        <p:spPr>
          <a:xfrm>
            <a:off x="106018" y="133174"/>
            <a:ext cx="11841143" cy="5724644"/>
          </a:xfrm>
          <a:prstGeom prst="rect">
            <a:avLst/>
          </a:prstGeom>
        </p:spPr>
        <p:txBody>
          <a:bodyPr wrap="square">
            <a:spAutoFit/>
          </a:bodyPr>
          <a:lstStyle/>
          <a:p>
            <a:pPr algn="just"/>
            <a:r>
              <a:rPr lang="uk-UA" sz="2400" b="1" dirty="0">
                <a:latin typeface="Times New Roman" panose="02020603050405020304" pitchFamily="18" charset="0"/>
                <a:cs typeface="Times New Roman" panose="02020603050405020304" pitchFamily="18" charset="0"/>
              </a:rPr>
              <a:t>Канів</a:t>
            </a:r>
            <a:r>
              <a:rPr lang="uk-UA" dirty="0">
                <a:latin typeface="Times New Roman" panose="02020603050405020304" pitchFamily="18" charset="0"/>
                <a:cs typeface="Times New Roman" panose="02020603050405020304" pitchFamily="18" charset="0"/>
              </a:rPr>
              <a:t> – одне з найстаріших міст України, що розташоване на правовому березі</a:t>
            </a:r>
          </a:p>
          <a:p>
            <a:pPr algn="just"/>
            <a:r>
              <a:rPr lang="uk-UA" dirty="0">
                <a:latin typeface="Times New Roman" panose="02020603050405020304" pitchFamily="18" charset="0"/>
                <a:cs typeface="Times New Roman" panose="02020603050405020304" pitchFamily="18" charset="0"/>
              </a:rPr>
              <a:t> величного Дніпра, у Черкаській області. Вперше згадується в літописах у 1078 році. </a:t>
            </a:r>
          </a:p>
          <a:p>
            <a:pPr algn="just"/>
            <a:r>
              <a:rPr lang="uk-UA" dirty="0">
                <a:latin typeface="Times New Roman" panose="02020603050405020304" pitchFamily="18" charset="0"/>
                <a:cs typeface="Times New Roman" panose="02020603050405020304" pitchFamily="18" charset="0"/>
              </a:rPr>
              <a:t>За свою багатовікову історію місто стало центром духовного, культурного та </a:t>
            </a:r>
          </a:p>
          <a:p>
            <a:pPr algn="just"/>
            <a:r>
              <a:rPr lang="uk-UA" dirty="0">
                <a:latin typeface="Times New Roman" panose="02020603050405020304" pitchFamily="18" charset="0"/>
                <a:cs typeface="Times New Roman" panose="02020603050405020304" pitchFamily="18" charset="0"/>
              </a:rPr>
              <a:t>національного життя українського народу. Через своє вигідне розташування на Дніпрі </a:t>
            </a:r>
          </a:p>
          <a:p>
            <a:pPr algn="just"/>
            <a:r>
              <a:rPr lang="uk-UA" dirty="0">
                <a:latin typeface="Times New Roman" panose="02020603050405020304" pitchFamily="18" charset="0"/>
                <a:cs typeface="Times New Roman" panose="02020603050405020304" pitchFamily="18" charset="0"/>
              </a:rPr>
              <a:t>місто неодноразово ставало ареною історичних подій: князівських міжусобиць, </a:t>
            </a:r>
          </a:p>
          <a:p>
            <a:pPr algn="just"/>
            <a:r>
              <a:rPr lang="uk-UA" dirty="0">
                <a:latin typeface="Times New Roman" panose="02020603050405020304" pitchFamily="18" charset="0"/>
                <a:cs typeface="Times New Roman" panose="02020603050405020304" pitchFamily="18" charset="0"/>
              </a:rPr>
              <a:t>козацьких повстань, боїв проти татарських нападників.</a:t>
            </a:r>
          </a:p>
          <a:p>
            <a:pPr algn="just"/>
            <a:endParaRPr lang="uk-UA" dirty="0">
              <a:latin typeface="Times New Roman" panose="02020603050405020304" pitchFamily="18" charset="0"/>
              <a:cs typeface="Times New Roman" panose="02020603050405020304" pitchFamily="18" charset="0"/>
            </a:endParaRPr>
          </a:p>
          <a:p>
            <a:pPr algn="just"/>
            <a:r>
              <a:rPr lang="uk-UA" dirty="0">
                <a:latin typeface="Times New Roman" panose="02020603050405020304" pitchFamily="18" charset="0"/>
                <a:cs typeface="Times New Roman" panose="02020603050405020304" pitchFamily="18" charset="0"/>
              </a:rPr>
              <a:t>У Х</a:t>
            </a:r>
            <a:r>
              <a:rPr lang="en-US" dirty="0">
                <a:latin typeface="Times New Roman" panose="02020603050405020304" pitchFamily="18" charset="0"/>
                <a:cs typeface="Times New Roman" panose="02020603050405020304" pitchFamily="18" charset="0"/>
              </a:rPr>
              <a:t>V</a:t>
            </a:r>
            <a:r>
              <a:rPr lang="uk-UA" dirty="0">
                <a:latin typeface="Times New Roman" panose="02020603050405020304" pitchFamily="18" charset="0"/>
                <a:cs typeface="Times New Roman" panose="02020603050405020304" pitchFamily="18" charset="0"/>
              </a:rPr>
              <a:t>І-Х</a:t>
            </a:r>
            <a:r>
              <a:rPr lang="en-US" dirty="0">
                <a:latin typeface="Times New Roman" panose="02020603050405020304" pitchFamily="18" charset="0"/>
                <a:cs typeface="Times New Roman" panose="02020603050405020304" pitchFamily="18" charset="0"/>
              </a:rPr>
              <a:t>V</a:t>
            </a:r>
            <a:r>
              <a:rPr lang="uk-UA" dirty="0">
                <a:latin typeface="Times New Roman" panose="02020603050405020304" pitchFamily="18" charset="0"/>
                <a:cs typeface="Times New Roman" panose="02020603050405020304" pitchFamily="18" charset="0"/>
              </a:rPr>
              <a:t>ІІ століттях Канів був одним із центрів козацького руху. Саме тут бували Богдан Хмельницький, Петро Сагайдачний, Іван Підкова, Юрій Хмельницький. Поблизу, у </a:t>
            </a:r>
            <a:r>
              <a:rPr lang="uk-UA" dirty="0" err="1">
                <a:latin typeface="Times New Roman" panose="02020603050405020304" pitchFamily="18" charset="0"/>
                <a:cs typeface="Times New Roman" panose="02020603050405020304" pitchFamily="18" charset="0"/>
              </a:rPr>
              <a:t>Трахтемирові</a:t>
            </a:r>
            <a:r>
              <a:rPr lang="uk-UA" dirty="0">
                <a:latin typeface="Times New Roman" panose="02020603050405020304" pitchFamily="18" charset="0"/>
                <a:cs typeface="Times New Roman" panose="02020603050405020304" pitchFamily="18" charset="0"/>
              </a:rPr>
              <a:t>, розташовувалася перша козацька столиця – місце духовного осередку Запорозької Січі. Тут був козацький шпиталь і монастир, де відпочивали козаки після походів.</a:t>
            </a:r>
          </a:p>
          <a:p>
            <a:pPr algn="just"/>
            <a:endParaRPr lang="uk-UA" dirty="0">
              <a:latin typeface="Times New Roman" panose="02020603050405020304" pitchFamily="18" charset="0"/>
              <a:cs typeface="Times New Roman" panose="02020603050405020304" pitchFamily="18" charset="0"/>
            </a:endParaRPr>
          </a:p>
          <a:p>
            <a:pPr algn="just"/>
            <a:r>
              <a:rPr lang="uk-UA" dirty="0">
                <a:latin typeface="Times New Roman" panose="02020603050405020304" pitchFamily="18" charset="0"/>
                <a:cs typeface="Times New Roman" panose="02020603050405020304" pitchFamily="18" charset="0"/>
              </a:rPr>
              <a:t>Канів став сакральним місцем для українського народу після того, як тут знайшов свій останній прихисток на Чернечій горі Тарас Григорович Шевченко. Щороку сюди приїжджають тисячі людей, щоб вшанувати Кобзаря та доторкнутися до священних місць, які стали символом українського духу.</a:t>
            </a:r>
          </a:p>
          <a:p>
            <a:pPr algn="just"/>
            <a:endParaRPr lang="uk-UA" dirty="0">
              <a:latin typeface="Times New Roman" panose="02020603050405020304" pitchFamily="18" charset="0"/>
              <a:cs typeface="Times New Roman" panose="02020603050405020304" pitchFamily="18" charset="0"/>
            </a:endParaRPr>
          </a:p>
          <a:p>
            <a:pPr algn="just"/>
            <a:r>
              <a:rPr lang="uk-UA" dirty="0">
                <a:latin typeface="Times New Roman" panose="02020603050405020304" pitchFamily="18" charset="0"/>
                <a:cs typeface="Times New Roman" panose="02020603050405020304" pitchFamily="18" charset="0"/>
              </a:rPr>
              <a:t> Канівщина багата не лише історичними постатями, але й природними багатствами. Скельні монастирі, каньйони, Дніпро, хвойні ліси, села з автентичною культурою створюють унікальний історико-природний ландшафт.</a:t>
            </a:r>
          </a:p>
          <a:p>
            <a:pPr algn="just"/>
            <a:endParaRPr lang="uk-UA" dirty="0">
              <a:latin typeface="Times New Roman" panose="02020603050405020304" pitchFamily="18" charset="0"/>
              <a:cs typeface="Times New Roman" panose="02020603050405020304" pitchFamily="18" charset="0"/>
            </a:endParaRPr>
          </a:p>
          <a:p>
            <a:pPr algn="just"/>
            <a:r>
              <a:rPr lang="uk-UA" b="1" dirty="0">
                <a:latin typeface="Times New Roman" panose="02020603050405020304" pitchFamily="18" charset="0"/>
                <a:cs typeface="Times New Roman" panose="02020603050405020304" pitchFamily="18" charset="0"/>
              </a:rPr>
              <a:t>Канів і Канівщина </a:t>
            </a:r>
            <a:r>
              <a:rPr lang="uk-UA" dirty="0">
                <a:latin typeface="Times New Roman" panose="02020603050405020304" pitchFamily="18" charset="0"/>
                <a:cs typeface="Times New Roman" panose="02020603050405020304" pitchFamily="18" charset="0"/>
              </a:rPr>
              <a:t>– це жива історія, яку варто відкривати, вивчати та берегти.</a:t>
            </a:r>
            <a:endParaRPr lang="ru-UA" dirty="0">
              <a:latin typeface="Times New Roman" panose="02020603050405020304" pitchFamily="18" charset="0"/>
              <a:cs typeface="Times New Roman" panose="02020603050405020304" pitchFamily="18" charset="0"/>
            </a:endParaRPr>
          </a:p>
        </p:txBody>
      </p:sp>
      <p:pic>
        <p:nvPicPr>
          <p:cNvPr id="4" name="Рисунок 3">
            <a:extLst>
              <a:ext uri="{FF2B5EF4-FFF2-40B4-BE49-F238E27FC236}">
                <a16:creationId xmlns:a16="http://schemas.microsoft.com/office/drawing/2014/main" id="{FBD689B6-8E72-4305-A78A-A953BA130600}"/>
              </a:ext>
            </a:extLst>
          </p:cNvPr>
          <p:cNvPicPr>
            <a:picLocks noChangeAspect="1"/>
          </p:cNvPicPr>
          <p:nvPr/>
        </p:nvPicPr>
        <p:blipFill rotWithShape="1">
          <a:blip r:embed="rId2">
            <a:extLst>
              <a:ext uri="{28A0092B-C50C-407E-A947-70E740481C1C}">
                <a14:useLocalDpi xmlns:a14="http://schemas.microsoft.com/office/drawing/2010/main" val="0"/>
              </a:ext>
            </a:extLst>
          </a:blip>
          <a:srcRect l="3342" t="23677" r="14738" b="19653"/>
          <a:stretch/>
        </p:blipFill>
        <p:spPr>
          <a:xfrm>
            <a:off x="8746435" y="133174"/>
            <a:ext cx="3339547" cy="1914644"/>
          </a:xfrm>
          <a:prstGeom prst="rect">
            <a:avLst/>
          </a:prstGeom>
          <a:scene3d>
            <a:camera prst="orthographicFront"/>
            <a:lightRig rig="threePt" dir="t"/>
          </a:scene3d>
          <a:sp3d>
            <a:bevelT/>
          </a:sp3d>
        </p:spPr>
      </p:pic>
    </p:spTree>
    <p:extLst>
      <p:ext uri="{BB962C8B-B14F-4D97-AF65-F5344CB8AC3E}">
        <p14:creationId xmlns:p14="http://schemas.microsoft.com/office/powerpoint/2010/main" val="31595634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3" name="Прямокутник 2">
            <a:extLst>
              <a:ext uri="{FF2B5EF4-FFF2-40B4-BE49-F238E27FC236}">
                <a16:creationId xmlns:a16="http://schemas.microsoft.com/office/drawing/2014/main" id="{3532D977-4C0A-488E-84F0-3FB08C1077CD}"/>
              </a:ext>
            </a:extLst>
          </p:cNvPr>
          <p:cNvSpPr/>
          <p:nvPr/>
        </p:nvSpPr>
        <p:spPr>
          <a:xfrm>
            <a:off x="119270" y="111350"/>
            <a:ext cx="5827911" cy="4893647"/>
          </a:xfrm>
          <a:prstGeom prst="rect">
            <a:avLst/>
          </a:prstGeom>
        </p:spPr>
        <p:txBody>
          <a:bodyPr wrap="square">
            <a:spAutoFit/>
          </a:bodyPr>
          <a:lstStyle/>
          <a:p>
            <a:r>
              <a:rPr lang="uk-UA" sz="2400" b="1" dirty="0">
                <a:latin typeface="Times New Roman" panose="02020603050405020304" pitchFamily="18" charset="0"/>
                <a:cs typeface="Times New Roman" panose="02020603050405020304" pitchFamily="18" charset="0"/>
              </a:rPr>
              <a:t>Успенський собор </a:t>
            </a:r>
          </a:p>
          <a:p>
            <a:endParaRPr lang="uk-UA" dirty="0">
              <a:latin typeface="Times New Roman" panose="02020603050405020304" pitchFamily="18" charset="0"/>
              <a:cs typeface="Times New Roman" panose="02020603050405020304" pitchFamily="18" charset="0"/>
            </a:endParaRPr>
          </a:p>
          <a:p>
            <a:pPr algn="just"/>
            <a:r>
              <a:rPr lang="uk-UA" dirty="0">
                <a:latin typeface="Times New Roman" panose="02020603050405020304" pitchFamily="18" charset="0"/>
                <a:cs typeface="Times New Roman" panose="02020603050405020304" pitchFamily="18" charset="0"/>
              </a:rPr>
              <a:t>Успенський собор у Каневі — це одне з найстаріших і найвизначніших архітектурних споруд Черкащини. Собор був побудований ще в кінці </a:t>
            </a:r>
            <a:r>
              <a:rPr lang="en-US" dirty="0">
                <a:latin typeface="Times New Roman" panose="02020603050405020304" pitchFamily="18" charset="0"/>
                <a:cs typeface="Times New Roman" panose="02020603050405020304" pitchFamily="18" charset="0"/>
              </a:rPr>
              <a:t>XVII </a:t>
            </a:r>
            <a:r>
              <a:rPr lang="uk-UA" dirty="0">
                <a:latin typeface="Times New Roman" panose="02020603050405020304" pitchFamily="18" charset="0"/>
                <a:cs typeface="Times New Roman" panose="02020603050405020304" pitchFamily="18" charset="0"/>
              </a:rPr>
              <a:t>століття за князювання великого київського князя Володимира Глібовича, і його архітектура є прикладом барокового стилю. Собор здобув популярність завдяки своїй величі та важливості як духовного центру для жителів Канева. Він пережив багато історичних потрясінь, зокрема монголо-татарську навалу, козацькі часи, польсько-литовське панування, війни ХХ століття, але зберіг свою архітектурну цінність. Собор є частиною культурної спадщини, оскільки в його стінах зберігаються релігійні артефакти, які мають значну історичну цінність. Успенський собор також є важливим місцем паломництва для вірян. </a:t>
            </a:r>
            <a:endParaRPr lang="ru-UA" dirty="0">
              <a:latin typeface="Times New Roman" panose="02020603050405020304" pitchFamily="18" charset="0"/>
              <a:cs typeface="Times New Roman" panose="02020603050405020304" pitchFamily="18" charset="0"/>
            </a:endParaRPr>
          </a:p>
        </p:txBody>
      </p:sp>
      <p:pic>
        <p:nvPicPr>
          <p:cNvPr id="4" name="Рисунок 3">
            <a:extLst>
              <a:ext uri="{FF2B5EF4-FFF2-40B4-BE49-F238E27FC236}">
                <a16:creationId xmlns:a16="http://schemas.microsoft.com/office/drawing/2014/main" id="{5E941F3D-B42E-479A-9FEA-A5352A367E7D}"/>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t="20763" r="1943" b="11919"/>
          <a:stretch/>
        </p:blipFill>
        <p:spPr>
          <a:xfrm>
            <a:off x="6096000" y="258841"/>
            <a:ext cx="2989753" cy="3731267"/>
          </a:xfrm>
          <a:prstGeom prst="rect">
            <a:avLst/>
          </a:prstGeom>
          <a:scene3d>
            <a:camera prst="orthographicFront"/>
            <a:lightRig rig="threePt" dir="t"/>
          </a:scene3d>
          <a:sp3d>
            <a:bevelT w="114300" prst="artDeco"/>
          </a:sp3d>
        </p:spPr>
      </p:pic>
      <p:pic>
        <p:nvPicPr>
          <p:cNvPr id="6" name="Рисунок 5">
            <a:extLst>
              <a:ext uri="{FF2B5EF4-FFF2-40B4-BE49-F238E27FC236}">
                <a16:creationId xmlns:a16="http://schemas.microsoft.com/office/drawing/2014/main" id="{4ACC36C4-E232-4D76-AAB6-81422B3701D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00494" y="4265508"/>
            <a:ext cx="3770518" cy="2443084"/>
          </a:xfrm>
          <a:prstGeom prst="rect">
            <a:avLst/>
          </a:prstGeom>
          <a:scene3d>
            <a:camera prst="orthographicFront"/>
            <a:lightRig rig="threePt" dir="t"/>
          </a:scene3d>
          <a:sp3d>
            <a:bevelT w="101600" prst="riblet"/>
          </a:sp3d>
        </p:spPr>
      </p:pic>
      <p:pic>
        <p:nvPicPr>
          <p:cNvPr id="8" name="Рисунок 7">
            <a:extLst>
              <a:ext uri="{FF2B5EF4-FFF2-40B4-BE49-F238E27FC236}">
                <a16:creationId xmlns:a16="http://schemas.microsoft.com/office/drawing/2014/main" id="{AD0C1F43-DFCF-40EA-A4CD-7B0712873783}"/>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9192845" y="258842"/>
            <a:ext cx="2879885" cy="3731266"/>
          </a:xfrm>
          <a:prstGeom prst="rect">
            <a:avLst/>
          </a:prstGeom>
          <a:scene3d>
            <a:camera prst="orthographicFront"/>
            <a:lightRig rig="threePt" dir="t"/>
          </a:scene3d>
          <a:sp3d>
            <a:bevelT prst="angle"/>
          </a:sp3d>
        </p:spPr>
      </p:pic>
      <p:pic>
        <p:nvPicPr>
          <p:cNvPr id="10" name="Рисунок 9">
            <a:extLst>
              <a:ext uri="{FF2B5EF4-FFF2-40B4-BE49-F238E27FC236}">
                <a16:creationId xmlns:a16="http://schemas.microsoft.com/office/drawing/2014/main" id="{B5362CB5-1D01-47B3-9CEF-69449410ACC3}"/>
              </a:ext>
            </a:extLst>
          </p:cNvPr>
          <p:cNvPicPr>
            <a:picLocks noChangeAspect="1"/>
          </p:cNvPicPr>
          <p:nvPr/>
        </p:nvPicPr>
        <p:blipFill rotWithShape="1">
          <a:blip r:embed="rId7">
            <a:extLst>
              <a:ext uri="{BEBA8EAE-BF5A-486C-A8C5-ECC9F3942E4B}">
                <a14:imgProps xmlns:a14="http://schemas.microsoft.com/office/drawing/2010/main">
                  <a14:imgLayer r:embed="rId8">
                    <a14:imgEffect>
                      <a14:sharpenSoften amount="25000"/>
                    </a14:imgEffect>
                  </a14:imgLayer>
                </a14:imgProps>
              </a:ext>
              <a:ext uri="{28A0092B-C50C-407E-A947-70E740481C1C}">
                <a14:useLocalDpi xmlns:a14="http://schemas.microsoft.com/office/drawing/2010/main" val="0"/>
              </a:ext>
            </a:extLst>
          </a:blip>
          <a:srcRect l="10036" t="30202" r="9461" b="22324"/>
          <a:stretch/>
        </p:blipFill>
        <p:spPr>
          <a:xfrm>
            <a:off x="3833678" y="4695424"/>
            <a:ext cx="2608686" cy="2051226"/>
          </a:xfrm>
          <a:prstGeom prst="rect">
            <a:avLst/>
          </a:prstGeom>
          <a:scene3d>
            <a:camera prst="orthographicFront"/>
            <a:lightRig rig="threePt" dir="t"/>
          </a:scene3d>
          <a:sp3d>
            <a:bevelT w="139700" h="139700" prst="divot"/>
          </a:sp3d>
        </p:spPr>
      </p:pic>
    </p:spTree>
    <p:extLst>
      <p:ext uri="{BB962C8B-B14F-4D97-AF65-F5344CB8AC3E}">
        <p14:creationId xmlns:p14="http://schemas.microsoft.com/office/powerpoint/2010/main" val="19273950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EB9E5544-78B6-4372-8A65-AC62734E5999}"/>
              </a:ext>
            </a:extLst>
          </p:cNvPr>
          <p:cNvSpPr/>
          <p:nvPr/>
        </p:nvSpPr>
        <p:spPr>
          <a:xfrm>
            <a:off x="4821381" y="144390"/>
            <a:ext cx="7215944" cy="3693319"/>
          </a:xfrm>
          <a:prstGeom prst="rect">
            <a:avLst/>
          </a:prstGeom>
        </p:spPr>
        <p:txBody>
          <a:bodyPr wrap="square">
            <a:spAutoFit/>
          </a:bodyPr>
          <a:lstStyle/>
          <a:p>
            <a:endParaRPr lang="uk-UA" dirty="0">
              <a:latin typeface="Times New Roman" panose="02020603050405020304" pitchFamily="18" charset="0"/>
              <a:cs typeface="Times New Roman" panose="02020603050405020304" pitchFamily="18" charset="0"/>
            </a:endParaRPr>
          </a:p>
          <a:p>
            <a:pPr algn="just"/>
            <a:r>
              <a:rPr lang="uk-UA" dirty="0">
                <a:latin typeface="Times New Roman" panose="02020603050405020304" pitchFamily="18" charset="0"/>
                <a:cs typeface="Times New Roman" panose="02020603050405020304" pitchFamily="18" charset="0"/>
              </a:rPr>
              <a:t>Чернеча гора — це святе місце для кожного українця, адже саме тут похований Тарас Шевченко. Гора є не лише місцем його вічного спочинку, а й одним із найважливіших символів української національної ідентичності. Чернеча гора є частиною Канівського національного історико-культурного заповідника, створеного з метою охорони спадщини Шевченка та його творчості. Відкриття на горі музею Шевченка стало важливою подією в історії міста, адже воно дозволило зберегти спадщину великого поета та привернути увагу до його ролі в національній історії. Сьогодні Чернеча гора є не тільки меморіалом, але й місцем паломництва для українців з усіх куточків країни. Тут проходять різноманітні культурні заходи, фестивалі та урочистості, присвячені Тарасу Шевченку.</a:t>
            </a:r>
            <a:endParaRPr lang="ru-UA" dirty="0">
              <a:latin typeface="Times New Roman" panose="02020603050405020304" pitchFamily="18" charset="0"/>
              <a:cs typeface="Times New Roman" panose="02020603050405020304" pitchFamily="18" charset="0"/>
            </a:endParaRPr>
          </a:p>
        </p:txBody>
      </p:sp>
      <p:pic>
        <p:nvPicPr>
          <p:cNvPr id="4" name="Рисунок 3">
            <a:extLst>
              <a:ext uri="{FF2B5EF4-FFF2-40B4-BE49-F238E27FC236}">
                <a16:creationId xmlns:a16="http://schemas.microsoft.com/office/drawing/2014/main" id="{E2B9D49B-6758-4FA6-9CA5-31E4892ECE08}"/>
              </a:ext>
            </a:extLst>
          </p:cNvPr>
          <p:cNvPicPr>
            <a:picLocks noChangeAspect="1"/>
          </p:cNvPicPr>
          <p:nvPr/>
        </p:nvPicPr>
        <p:blipFill rotWithShape="1">
          <a:blip r:embed="rId2">
            <a:extLst>
              <a:ext uri="{28A0092B-C50C-407E-A947-70E740481C1C}">
                <a14:useLocalDpi xmlns:a14="http://schemas.microsoft.com/office/drawing/2010/main" val="0"/>
              </a:ext>
            </a:extLst>
          </a:blip>
          <a:srcRect l="1635" t="25052" r="34643" b="1735"/>
          <a:stretch/>
        </p:blipFill>
        <p:spPr>
          <a:xfrm>
            <a:off x="5159013" y="4021605"/>
            <a:ext cx="2970487" cy="2610733"/>
          </a:xfrm>
          <a:prstGeom prst="rect">
            <a:avLst/>
          </a:prstGeom>
          <a:scene3d>
            <a:camera prst="obliqueTopLeft"/>
            <a:lightRig rig="threePt" dir="t"/>
          </a:scene3d>
          <a:sp3d>
            <a:bevelT prst="slope"/>
          </a:sp3d>
        </p:spPr>
      </p:pic>
      <p:pic>
        <p:nvPicPr>
          <p:cNvPr id="6" name="Рисунок 5">
            <a:extLst>
              <a:ext uri="{FF2B5EF4-FFF2-40B4-BE49-F238E27FC236}">
                <a16:creationId xmlns:a16="http://schemas.microsoft.com/office/drawing/2014/main" id="{80039DCB-C9F9-4054-A97E-81C3DB0507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4674" y="667869"/>
            <a:ext cx="4440322" cy="2853042"/>
          </a:xfrm>
          <a:prstGeom prst="rect">
            <a:avLst/>
          </a:prstGeom>
          <a:scene3d>
            <a:camera prst="perspectiveFront"/>
            <a:lightRig rig="threePt" dir="t"/>
          </a:scene3d>
        </p:spPr>
      </p:pic>
      <p:pic>
        <p:nvPicPr>
          <p:cNvPr id="8" name="Рисунок 7">
            <a:extLst>
              <a:ext uri="{FF2B5EF4-FFF2-40B4-BE49-F238E27FC236}">
                <a16:creationId xmlns:a16="http://schemas.microsoft.com/office/drawing/2014/main" id="{8A209F21-E73D-4406-B216-F81582579D7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4675" y="3837709"/>
            <a:ext cx="4440322" cy="2952815"/>
          </a:xfrm>
          <a:prstGeom prst="rect">
            <a:avLst/>
          </a:prstGeom>
          <a:scene3d>
            <a:camera prst="obliqueBottomLeft"/>
            <a:lightRig rig="threePt" dir="t"/>
          </a:scene3d>
        </p:spPr>
      </p:pic>
      <p:pic>
        <p:nvPicPr>
          <p:cNvPr id="10" name="Рисунок 9">
            <a:extLst>
              <a:ext uri="{FF2B5EF4-FFF2-40B4-BE49-F238E27FC236}">
                <a16:creationId xmlns:a16="http://schemas.microsoft.com/office/drawing/2014/main" id="{F353C346-C737-42D7-A771-3DB4471F6E68}"/>
              </a:ext>
            </a:extLst>
          </p:cNvPr>
          <p:cNvPicPr>
            <a:picLocks noChangeAspect="1"/>
          </p:cNvPicPr>
          <p:nvPr/>
        </p:nvPicPr>
        <p:blipFill rotWithShape="1">
          <a:blip r:embed="rId5">
            <a:extLst>
              <a:ext uri="{28A0092B-C50C-407E-A947-70E740481C1C}">
                <a14:useLocalDpi xmlns:a14="http://schemas.microsoft.com/office/drawing/2010/main" val="0"/>
              </a:ext>
            </a:extLst>
          </a:blip>
          <a:srcRect t="3713" b="22874"/>
          <a:stretch/>
        </p:blipFill>
        <p:spPr>
          <a:xfrm>
            <a:off x="8955159" y="4008749"/>
            <a:ext cx="2668805" cy="2610733"/>
          </a:xfrm>
          <a:prstGeom prst="rect">
            <a:avLst/>
          </a:prstGeom>
          <a:scene3d>
            <a:camera prst="obliqueTopRight"/>
            <a:lightRig rig="threePt" dir="t"/>
          </a:scene3d>
          <a:sp3d>
            <a:bevelT prst="slope"/>
          </a:sp3d>
        </p:spPr>
      </p:pic>
      <p:sp>
        <p:nvSpPr>
          <p:cNvPr id="11" name="Прямокутник 10">
            <a:extLst>
              <a:ext uri="{FF2B5EF4-FFF2-40B4-BE49-F238E27FC236}">
                <a16:creationId xmlns:a16="http://schemas.microsoft.com/office/drawing/2014/main" id="{B4F57F2A-044F-4DF3-8B01-3504DD455E0E}"/>
              </a:ext>
            </a:extLst>
          </p:cNvPr>
          <p:cNvSpPr/>
          <p:nvPr/>
        </p:nvSpPr>
        <p:spPr>
          <a:xfrm>
            <a:off x="154674" y="67476"/>
            <a:ext cx="4366901" cy="461665"/>
          </a:xfrm>
          <a:prstGeom prst="rect">
            <a:avLst/>
          </a:prstGeom>
        </p:spPr>
        <p:txBody>
          <a:bodyPr wrap="none">
            <a:spAutoFit/>
          </a:bodyPr>
          <a:lstStyle/>
          <a:p>
            <a:r>
              <a:rPr lang="uk-UA" sz="2400" b="1" dirty="0">
                <a:latin typeface="Times New Roman" panose="02020603050405020304" pitchFamily="18" charset="0"/>
                <a:cs typeface="Times New Roman" panose="02020603050405020304" pitchFamily="18" charset="0"/>
              </a:rPr>
              <a:t>Чернеча гора (Тарасова гора) </a:t>
            </a:r>
          </a:p>
        </p:txBody>
      </p:sp>
    </p:spTree>
    <p:extLst>
      <p:ext uri="{BB962C8B-B14F-4D97-AF65-F5344CB8AC3E}">
        <p14:creationId xmlns:p14="http://schemas.microsoft.com/office/powerpoint/2010/main" val="42510186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272B886D-7FA5-4A55-AF96-3DFBBB78E46E}"/>
              </a:ext>
            </a:extLst>
          </p:cNvPr>
          <p:cNvSpPr/>
          <p:nvPr/>
        </p:nvSpPr>
        <p:spPr>
          <a:xfrm>
            <a:off x="168460" y="169830"/>
            <a:ext cx="6433496" cy="4062651"/>
          </a:xfrm>
          <a:prstGeom prst="rect">
            <a:avLst/>
          </a:prstGeom>
        </p:spPr>
        <p:txBody>
          <a:bodyPr wrap="square">
            <a:spAutoFit/>
          </a:bodyPr>
          <a:lstStyle/>
          <a:p>
            <a:r>
              <a:rPr lang="uk-UA" sz="2400" b="1" dirty="0">
                <a:latin typeface="Times New Roman" panose="02020603050405020304" pitchFamily="18" charset="0"/>
                <a:cs typeface="Times New Roman" panose="02020603050405020304" pitchFamily="18" charset="0"/>
              </a:rPr>
              <a:t>Пам'ятник Івану Підкові </a:t>
            </a:r>
          </a:p>
          <a:p>
            <a:endParaRPr lang="uk-UA" dirty="0">
              <a:latin typeface="Times New Roman" panose="02020603050405020304" pitchFamily="18" charset="0"/>
              <a:cs typeface="Times New Roman" panose="02020603050405020304" pitchFamily="18" charset="0"/>
            </a:endParaRPr>
          </a:p>
          <a:p>
            <a:r>
              <a:rPr lang="uk-UA" dirty="0">
                <a:latin typeface="Times New Roman" panose="02020603050405020304" pitchFamily="18" charset="0"/>
                <a:cs typeface="Times New Roman" panose="02020603050405020304" pitchFamily="18" charset="0"/>
              </a:rPr>
              <a:t>Іван Підкова — визначний герой української історії, козацький ватажок, що став символом боротьби за свободу України в середині </a:t>
            </a:r>
            <a:r>
              <a:rPr lang="en-US" dirty="0">
                <a:latin typeface="Times New Roman" panose="02020603050405020304" pitchFamily="18" charset="0"/>
                <a:cs typeface="Times New Roman" panose="02020603050405020304" pitchFamily="18" charset="0"/>
              </a:rPr>
              <a:t>XVI </a:t>
            </a:r>
            <a:r>
              <a:rPr lang="uk-UA" dirty="0">
                <a:latin typeface="Times New Roman" panose="02020603050405020304" pitchFamily="18" charset="0"/>
                <a:cs typeface="Times New Roman" panose="02020603050405020304" pitchFamily="18" charset="0"/>
              </a:rPr>
              <a:t>століття. Пам'ятник Івану Підкові був встановлений у Каневі, щоб увічнити його пам'ять як одного з найбільш відомих борців за незалежність. Іван Підкова здобув славу завдяки своїм численним перемогам над турецькими загарбниками. Його діяльність, зокрема у зв'язку з великими перемогами на полі бою, мала великий вплив на історичні події того часу. Пам'ятник не лише символізує відвагу і мужність, але й нагадує про важливість боротьби за незалежність України. Пам'ятник є важливою частиною історико-культурної спадщини Канівщини.</a:t>
            </a:r>
            <a:endParaRPr lang="ru-UA" dirty="0">
              <a:latin typeface="Times New Roman" panose="02020603050405020304" pitchFamily="18" charset="0"/>
              <a:cs typeface="Times New Roman" panose="02020603050405020304" pitchFamily="18" charset="0"/>
            </a:endParaRPr>
          </a:p>
        </p:txBody>
      </p:sp>
      <p:pic>
        <p:nvPicPr>
          <p:cNvPr id="4" name="Рисунок 3">
            <a:extLst>
              <a:ext uri="{FF2B5EF4-FFF2-40B4-BE49-F238E27FC236}">
                <a16:creationId xmlns:a16="http://schemas.microsoft.com/office/drawing/2014/main" id="{C6B7D0C1-1408-45D6-9E28-2FFE1424BD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12549" y="221672"/>
            <a:ext cx="4810991" cy="6414655"/>
          </a:xfrm>
          <a:prstGeom prst="rect">
            <a:avLst/>
          </a:prstGeom>
          <a:scene3d>
            <a:camera prst="orthographicFront"/>
            <a:lightRig rig="threePt" dir="t"/>
          </a:scene3d>
          <a:sp3d>
            <a:bevelT w="114300" h="114300"/>
          </a:sp3d>
        </p:spPr>
      </p:pic>
      <p:pic>
        <p:nvPicPr>
          <p:cNvPr id="6" name="Рисунок 5">
            <a:extLst>
              <a:ext uri="{FF2B5EF4-FFF2-40B4-BE49-F238E27FC236}">
                <a16:creationId xmlns:a16="http://schemas.microsoft.com/office/drawing/2014/main" id="{BCA392B2-D9D7-4A6E-BD49-03F4A0EDE9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95053" y="4339825"/>
            <a:ext cx="3131127" cy="2348345"/>
          </a:xfrm>
          <a:prstGeom prst="rect">
            <a:avLst/>
          </a:prstGeom>
          <a:scene3d>
            <a:camera prst="orthographicFront"/>
            <a:lightRig rig="threePt" dir="t"/>
          </a:scene3d>
          <a:sp3d>
            <a:bevelT prst="convex"/>
          </a:sp3d>
        </p:spPr>
      </p:pic>
    </p:spTree>
    <p:extLst>
      <p:ext uri="{BB962C8B-B14F-4D97-AF65-F5344CB8AC3E}">
        <p14:creationId xmlns:p14="http://schemas.microsoft.com/office/powerpoint/2010/main" val="6813043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40568BFD-7EB8-47F6-A17C-DF1D56FA656B}"/>
              </a:ext>
            </a:extLst>
          </p:cNvPr>
          <p:cNvSpPr/>
          <p:nvPr/>
        </p:nvSpPr>
        <p:spPr>
          <a:xfrm>
            <a:off x="235527" y="143325"/>
            <a:ext cx="11651674" cy="2677656"/>
          </a:xfrm>
          <a:prstGeom prst="rect">
            <a:avLst/>
          </a:prstGeom>
        </p:spPr>
        <p:txBody>
          <a:bodyPr wrap="square">
            <a:spAutoFit/>
          </a:bodyPr>
          <a:lstStyle/>
          <a:p>
            <a:r>
              <a:rPr lang="uk-UA" sz="2400" b="1" dirty="0">
                <a:latin typeface="Times New Roman" panose="02020603050405020304" pitchFamily="18" charset="0"/>
                <a:cs typeface="Times New Roman" panose="02020603050405020304" pitchFamily="18" charset="0"/>
              </a:rPr>
              <a:t>Канівський природний заповідник </a:t>
            </a:r>
          </a:p>
          <a:p>
            <a:endParaRPr lang="uk-UA" dirty="0">
              <a:latin typeface="Times New Roman" panose="02020603050405020304" pitchFamily="18" charset="0"/>
              <a:cs typeface="Times New Roman" panose="02020603050405020304" pitchFamily="18" charset="0"/>
            </a:endParaRPr>
          </a:p>
          <a:p>
            <a:pPr algn="just"/>
            <a:r>
              <a:rPr lang="uk-UA" dirty="0">
                <a:latin typeface="Times New Roman" panose="02020603050405020304" pitchFamily="18" charset="0"/>
                <a:cs typeface="Times New Roman" panose="02020603050405020304" pitchFamily="18" charset="0"/>
              </a:rPr>
              <a:t>Канівський природний заповідник — це одне з найбільших природних охоронних територій в Україні. Він є важливою частиною екосистеми Канівщини і знаходиться на території, яка охоплює різноманітні природні ландшафти: від лісових масивів до річкових рівнин. Заповідник став домом для багатьох рідкісних видів флори і фауни, зокрема для видів, що знаходяться під охороною міжнародних природоохоронних організацій. Завдяки заповіднику, Канівщина стала важливим центром екологічного туризму, де люди можуть дізнатися про природні багатства регіону, а також ознайомитися з екологічними проблемами та шляхами їх вирішення. Тут проводяться наукові дослідження, що мають на меті збереження біорізноманіття і підтримку здорових екосистем.</a:t>
            </a:r>
            <a:endParaRPr lang="ru-UA" dirty="0">
              <a:latin typeface="Times New Roman" panose="02020603050405020304" pitchFamily="18" charset="0"/>
              <a:cs typeface="Times New Roman" panose="02020603050405020304" pitchFamily="18" charset="0"/>
            </a:endParaRPr>
          </a:p>
        </p:txBody>
      </p:sp>
      <p:pic>
        <p:nvPicPr>
          <p:cNvPr id="4" name="Рисунок 3">
            <a:extLst>
              <a:ext uri="{FF2B5EF4-FFF2-40B4-BE49-F238E27FC236}">
                <a16:creationId xmlns:a16="http://schemas.microsoft.com/office/drawing/2014/main" id="{5B99775B-25ED-4FE6-91F5-59F5614A8D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6477" y="3429000"/>
            <a:ext cx="4591045" cy="3053045"/>
          </a:xfrm>
          <a:prstGeom prst="rect">
            <a:avLst/>
          </a:prstGeom>
          <a:scene3d>
            <a:camera prst="perspectiveRight"/>
            <a:lightRig rig="threePt" dir="t"/>
          </a:scene3d>
        </p:spPr>
      </p:pic>
      <p:pic>
        <p:nvPicPr>
          <p:cNvPr id="6" name="Рисунок 5">
            <a:extLst>
              <a:ext uri="{FF2B5EF4-FFF2-40B4-BE49-F238E27FC236}">
                <a16:creationId xmlns:a16="http://schemas.microsoft.com/office/drawing/2014/main" id="{E1F5D74E-933E-40D3-842C-2409AD22C7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64479" y="3429000"/>
            <a:ext cx="4591044" cy="3053045"/>
          </a:xfrm>
          <a:prstGeom prst="rect">
            <a:avLst/>
          </a:prstGeom>
          <a:scene3d>
            <a:camera prst="perspectiveLeft"/>
            <a:lightRig rig="threePt" dir="t"/>
          </a:scene3d>
        </p:spPr>
      </p:pic>
      <p:pic>
        <p:nvPicPr>
          <p:cNvPr id="8" name="Рисунок 7">
            <a:extLst>
              <a:ext uri="{FF2B5EF4-FFF2-40B4-BE49-F238E27FC236}">
                <a16:creationId xmlns:a16="http://schemas.microsoft.com/office/drawing/2014/main" id="{AAC0876B-BD44-460B-BD99-91D4809F395A}"/>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rcRect l="6364" r="27551" b="41433"/>
          <a:stretch/>
        </p:blipFill>
        <p:spPr>
          <a:xfrm>
            <a:off x="4047088" y="3522847"/>
            <a:ext cx="4028552" cy="2865350"/>
          </a:xfrm>
          <a:prstGeom prst="rect">
            <a:avLst/>
          </a:prstGeom>
          <a:scene3d>
            <a:camera prst="orthographicFront"/>
            <a:lightRig rig="threePt" dir="t"/>
          </a:scene3d>
          <a:sp3d>
            <a:bevelT prst="angle"/>
          </a:sp3d>
        </p:spPr>
      </p:pic>
    </p:spTree>
    <p:extLst>
      <p:ext uri="{BB962C8B-B14F-4D97-AF65-F5344CB8AC3E}">
        <p14:creationId xmlns:p14="http://schemas.microsoft.com/office/powerpoint/2010/main" val="32836931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3" name="Прямокутник 2">
            <a:extLst>
              <a:ext uri="{FF2B5EF4-FFF2-40B4-BE49-F238E27FC236}">
                <a16:creationId xmlns:a16="http://schemas.microsoft.com/office/drawing/2014/main" id="{E94540B1-7524-4B55-8D25-2329D0E36D48}"/>
              </a:ext>
            </a:extLst>
          </p:cNvPr>
          <p:cNvSpPr/>
          <p:nvPr/>
        </p:nvSpPr>
        <p:spPr>
          <a:xfrm>
            <a:off x="117763" y="99129"/>
            <a:ext cx="6858000" cy="3508653"/>
          </a:xfrm>
          <a:prstGeom prst="rect">
            <a:avLst/>
          </a:prstGeom>
        </p:spPr>
        <p:txBody>
          <a:bodyPr wrap="square">
            <a:spAutoFit/>
          </a:bodyPr>
          <a:lstStyle/>
          <a:p>
            <a:r>
              <a:rPr lang="uk-UA" sz="2400" b="1" dirty="0">
                <a:latin typeface="Times New Roman" panose="02020603050405020304" pitchFamily="18" charset="0"/>
                <a:cs typeface="Times New Roman" panose="02020603050405020304" pitchFamily="18" charset="0"/>
              </a:rPr>
              <a:t>Канівська ГЕС </a:t>
            </a:r>
          </a:p>
          <a:p>
            <a:endParaRPr lang="uk-UA" sz="1200" dirty="0">
              <a:latin typeface="Times New Roman" panose="02020603050405020304" pitchFamily="18" charset="0"/>
              <a:cs typeface="Times New Roman" panose="02020603050405020304" pitchFamily="18" charset="0"/>
            </a:endParaRPr>
          </a:p>
          <a:p>
            <a:pPr algn="just"/>
            <a:r>
              <a:rPr lang="uk-UA" dirty="0">
                <a:latin typeface="Times New Roman" panose="02020603050405020304" pitchFamily="18" charset="0"/>
                <a:cs typeface="Times New Roman" panose="02020603050405020304" pitchFamily="18" charset="0"/>
              </a:rPr>
              <a:t>Канівська ГЕС — це великий гідроенергетичний об'єкт, побудований у 1975 році, який змінив не тільки ландшафт Канівщини, а й економіку регіону. Канівська ГЕС є частиною важливої інфраструктури для забезпечення електропостачання на великій території України. Проте, окрім своєї технічної важливості, ГЕС має й історичне значення, оскільки стала свідком багатьох змін у регіоні. Вона вплинула на екосистеми, зокрема на рівень води в Дніпрі, а також на розвиток місцевого населення. Сьогодні Канівська ГЕС — це важливий елемент сучасної історії та технічної спадщини країни. </a:t>
            </a:r>
            <a:endParaRPr lang="ru-UA" dirty="0">
              <a:latin typeface="Times New Roman" panose="02020603050405020304" pitchFamily="18" charset="0"/>
              <a:cs typeface="Times New Roman" panose="02020603050405020304" pitchFamily="18" charset="0"/>
            </a:endParaRPr>
          </a:p>
        </p:txBody>
      </p:sp>
      <p:pic>
        <p:nvPicPr>
          <p:cNvPr id="4" name="Рисунок 3">
            <a:extLst>
              <a:ext uri="{FF2B5EF4-FFF2-40B4-BE49-F238E27FC236}">
                <a16:creationId xmlns:a16="http://schemas.microsoft.com/office/drawing/2014/main" id="{C36988D1-BC0D-4934-AF84-14B588F6A0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3525046"/>
            <a:ext cx="5126183" cy="3276552"/>
          </a:xfrm>
          <a:prstGeom prst="rect">
            <a:avLst/>
          </a:prstGeom>
          <a:scene3d>
            <a:camera prst="orthographicFront"/>
            <a:lightRig rig="threePt" dir="t"/>
          </a:scene3d>
          <a:sp3d>
            <a:bevelT/>
          </a:sp3d>
        </p:spPr>
      </p:pic>
      <p:pic>
        <p:nvPicPr>
          <p:cNvPr id="6" name="Рисунок 5">
            <a:extLst>
              <a:ext uri="{FF2B5EF4-FFF2-40B4-BE49-F238E27FC236}">
                <a16:creationId xmlns:a16="http://schemas.microsoft.com/office/drawing/2014/main" id="{B7BDDCA7-8798-47DC-8373-11E1804B4C97}"/>
              </a:ext>
            </a:extLst>
          </p:cNvPr>
          <p:cNvPicPr>
            <a:picLocks noChangeAspect="1"/>
          </p:cNvPicPr>
          <p:nvPr/>
        </p:nvPicPr>
        <p:blipFill rotWithShape="1">
          <a:blip r:embed="rId3">
            <a:extLst>
              <a:ext uri="{28A0092B-C50C-407E-A947-70E740481C1C}">
                <a14:useLocalDpi xmlns:a14="http://schemas.microsoft.com/office/drawing/2010/main" val="0"/>
              </a:ext>
            </a:extLst>
          </a:blip>
          <a:srcRect l="2424" r="7879"/>
          <a:stretch/>
        </p:blipFill>
        <p:spPr>
          <a:xfrm>
            <a:off x="6948054" y="248494"/>
            <a:ext cx="5126183" cy="3209925"/>
          </a:xfrm>
          <a:prstGeom prst="rect">
            <a:avLst/>
          </a:prstGeom>
          <a:scene3d>
            <a:camera prst="perspectiveLeft"/>
            <a:lightRig rig="threePt" dir="t"/>
          </a:scene3d>
        </p:spPr>
      </p:pic>
      <p:pic>
        <p:nvPicPr>
          <p:cNvPr id="8" name="Рисунок 7">
            <a:extLst>
              <a:ext uri="{FF2B5EF4-FFF2-40B4-BE49-F238E27FC236}">
                <a16:creationId xmlns:a16="http://schemas.microsoft.com/office/drawing/2014/main" id="{F6229E82-A686-41D4-8349-789FFBF89A7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4800" y="3546775"/>
            <a:ext cx="4913293" cy="3276552"/>
          </a:xfrm>
          <a:prstGeom prst="rect">
            <a:avLst/>
          </a:prstGeom>
          <a:scene3d>
            <a:camera prst="orthographicFront"/>
            <a:lightRig rig="threePt" dir="t"/>
          </a:scene3d>
          <a:sp3d>
            <a:bevelT/>
          </a:sp3d>
        </p:spPr>
      </p:pic>
    </p:spTree>
    <p:extLst>
      <p:ext uri="{BB962C8B-B14F-4D97-AF65-F5344CB8AC3E}">
        <p14:creationId xmlns:p14="http://schemas.microsoft.com/office/powerpoint/2010/main" val="1291780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3" name="Прямокутник 2">
            <a:extLst>
              <a:ext uri="{FF2B5EF4-FFF2-40B4-BE49-F238E27FC236}">
                <a16:creationId xmlns:a16="http://schemas.microsoft.com/office/drawing/2014/main" id="{17622991-C6C2-46EE-8E8B-A184F1224C65}"/>
              </a:ext>
            </a:extLst>
          </p:cNvPr>
          <p:cNvSpPr/>
          <p:nvPr/>
        </p:nvSpPr>
        <p:spPr>
          <a:xfrm>
            <a:off x="127380" y="145282"/>
            <a:ext cx="6096000" cy="4339650"/>
          </a:xfrm>
          <a:prstGeom prst="rect">
            <a:avLst/>
          </a:prstGeom>
        </p:spPr>
        <p:txBody>
          <a:bodyPr>
            <a:spAutoFit/>
          </a:bodyPr>
          <a:lstStyle/>
          <a:p>
            <a:r>
              <a:rPr lang="uk-UA" sz="2400" b="1" dirty="0" err="1">
                <a:latin typeface="Times New Roman" panose="02020603050405020304" pitchFamily="18" charset="0"/>
                <a:cs typeface="Times New Roman" panose="02020603050405020304" pitchFamily="18" charset="0"/>
              </a:rPr>
              <a:t>Трахтемирівський</a:t>
            </a:r>
            <a:r>
              <a:rPr lang="uk-UA" sz="2400" b="1" dirty="0">
                <a:latin typeface="Times New Roman" panose="02020603050405020304" pitchFamily="18" charset="0"/>
                <a:cs typeface="Times New Roman" panose="02020603050405020304" pitchFamily="18" charset="0"/>
              </a:rPr>
              <a:t> півострів </a:t>
            </a:r>
          </a:p>
          <a:p>
            <a:endParaRPr lang="uk-UA" dirty="0">
              <a:latin typeface="Times New Roman" panose="02020603050405020304" pitchFamily="18" charset="0"/>
              <a:cs typeface="Times New Roman" panose="02020603050405020304" pitchFamily="18" charset="0"/>
            </a:endParaRPr>
          </a:p>
          <a:p>
            <a:pPr algn="just"/>
            <a:r>
              <a:rPr lang="uk-UA" dirty="0" err="1">
                <a:latin typeface="Times New Roman" panose="02020603050405020304" pitchFamily="18" charset="0"/>
                <a:cs typeface="Times New Roman" panose="02020603050405020304" pitchFamily="18" charset="0"/>
              </a:rPr>
              <a:t>Трахтемирівський</a:t>
            </a:r>
            <a:r>
              <a:rPr lang="uk-UA" dirty="0">
                <a:latin typeface="Times New Roman" panose="02020603050405020304" pitchFamily="18" charset="0"/>
                <a:cs typeface="Times New Roman" panose="02020603050405020304" pitchFamily="18" charset="0"/>
              </a:rPr>
              <a:t> півострів — це географічний та історичний осередок, що знаходиться між Каневом і Тарасівкою, і є важливим елементом культурної спадщини Канівщини. Півострів славиться своєю неповторною природою, оскільки тут зустрічаються унікальні природні ландшафти: круті схили, різноманітні види флори, а також численні пам'ятки стародавньої архітектури. В середньовіччі цей півострів був місцем розташування </a:t>
            </a:r>
            <a:r>
              <a:rPr lang="uk-UA" dirty="0" err="1">
                <a:latin typeface="Times New Roman" panose="02020603050405020304" pitchFamily="18" charset="0"/>
                <a:cs typeface="Times New Roman" panose="02020603050405020304" pitchFamily="18" charset="0"/>
              </a:rPr>
              <a:t>Трахтемирівської</a:t>
            </a:r>
            <a:r>
              <a:rPr lang="uk-UA" dirty="0">
                <a:latin typeface="Times New Roman" panose="02020603050405020304" pitchFamily="18" charset="0"/>
                <a:cs typeface="Times New Roman" panose="02020603050405020304" pitchFamily="18" charset="0"/>
              </a:rPr>
              <a:t> фортеці, яка мала стратегічне значення для оборони України від татарських нападів. Сьогодні цей регіон є чудовим місцем для туристів, які можуть не тільки насолоджуватися красою природи, а й вивчати історію козацтва та української оборонної архітектури</a:t>
            </a:r>
            <a:endParaRPr lang="ru-UA" dirty="0">
              <a:latin typeface="Times New Roman" panose="02020603050405020304" pitchFamily="18" charset="0"/>
              <a:cs typeface="Times New Roman" panose="02020603050405020304" pitchFamily="18" charset="0"/>
            </a:endParaRPr>
          </a:p>
        </p:txBody>
      </p:sp>
      <p:pic>
        <p:nvPicPr>
          <p:cNvPr id="4" name="Рисунок 3">
            <a:extLst>
              <a:ext uri="{FF2B5EF4-FFF2-40B4-BE49-F238E27FC236}">
                <a16:creationId xmlns:a16="http://schemas.microsoft.com/office/drawing/2014/main" id="{DF9EF4CC-328C-422A-BFA2-1A3EF2A03813}"/>
              </a:ext>
            </a:extLst>
          </p:cNvPr>
          <p:cNvPicPr>
            <a:picLocks noChangeAspect="1"/>
          </p:cNvPicPr>
          <p:nvPr/>
        </p:nvPicPr>
        <p:blipFill rotWithShape="1">
          <a:blip r:embed="rId2">
            <a:extLst>
              <a:ext uri="{28A0092B-C50C-407E-A947-70E740481C1C}">
                <a14:useLocalDpi xmlns:a14="http://schemas.microsoft.com/office/drawing/2010/main" val="0"/>
              </a:ext>
            </a:extLst>
          </a:blip>
          <a:srcRect b="11770"/>
          <a:stretch/>
        </p:blipFill>
        <p:spPr>
          <a:xfrm>
            <a:off x="9115494" y="4258484"/>
            <a:ext cx="2859911" cy="2418153"/>
          </a:xfrm>
          <a:prstGeom prst="rect">
            <a:avLst/>
          </a:prstGeom>
          <a:scene3d>
            <a:camera prst="orthographicFront"/>
            <a:lightRig rig="threePt" dir="t"/>
          </a:scene3d>
          <a:sp3d>
            <a:bevelT/>
          </a:sp3d>
        </p:spPr>
      </p:pic>
      <p:pic>
        <p:nvPicPr>
          <p:cNvPr id="6" name="Рисунок 5">
            <a:extLst>
              <a:ext uri="{FF2B5EF4-FFF2-40B4-BE49-F238E27FC236}">
                <a16:creationId xmlns:a16="http://schemas.microsoft.com/office/drawing/2014/main" id="{BB2B61F4-CC62-4595-8F49-0CBA1A25D832}"/>
              </a:ext>
            </a:extLst>
          </p:cNvPr>
          <p:cNvPicPr>
            <a:picLocks noChangeAspect="1"/>
          </p:cNvPicPr>
          <p:nvPr/>
        </p:nvPicPr>
        <p:blipFill rotWithShape="1">
          <a:blip r:embed="rId3">
            <a:extLst>
              <a:ext uri="{28A0092B-C50C-407E-A947-70E740481C1C}">
                <a14:useLocalDpi xmlns:a14="http://schemas.microsoft.com/office/drawing/2010/main" val="0"/>
              </a:ext>
            </a:extLst>
          </a:blip>
          <a:srcRect l="11335" t="6587" r="7024" b="1"/>
          <a:stretch/>
        </p:blipFill>
        <p:spPr>
          <a:xfrm>
            <a:off x="5480855" y="4258484"/>
            <a:ext cx="2984031" cy="2418153"/>
          </a:xfrm>
          <a:prstGeom prst="rect">
            <a:avLst/>
          </a:prstGeom>
          <a:scene3d>
            <a:camera prst="orthographicFront"/>
            <a:lightRig rig="threePt" dir="t"/>
          </a:scene3d>
          <a:sp3d>
            <a:bevelT w="139700" prst="cross"/>
          </a:sp3d>
        </p:spPr>
      </p:pic>
      <p:pic>
        <p:nvPicPr>
          <p:cNvPr id="8" name="Рисунок 7">
            <a:extLst>
              <a:ext uri="{FF2B5EF4-FFF2-40B4-BE49-F238E27FC236}">
                <a16:creationId xmlns:a16="http://schemas.microsoft.com/office/drawing/2014/main" id="{5A74504C-A698-457D-8778-FBEAB600D33F}"/>
              </a:ext>
            </a:extLst>
          </p:cNvPr>
          <p:cNvPicPr>
            <a:picLocks noChangeAspect="1"/>
          </p:cNvPicPr>
          <p:nvPr/>
        </p:nvPicPr>
        <p:blipFill rotWithShape="1">
          <a:blip r:embed="rId4">
            <a:extLst>
              <a:ext uri="{BEBA8EAE-BF5A-486C-A8C5-ECC9F3942E4B}">
                <a14:imgProps xmlns:a14="http://schemas.microsoft.com/office/drawing/2010/main">
                  <a14:imgLayer r:embed="rId5">
                    <a14:imgEffect>
                      <a14:brightnessContrast bright="20000" contrast="20000"/>
                    </a14:imgEffect>
                  </a14:imgLayer>
                </a14:imgProps>
              </a:ext>
              <a:ext uri="{28A0092B-C50C-407E-A947-70E740481C1C}">
                <a14:useLocalDpi xmlns:a14="http://schemas.microsoft.com/office/drawing/2010/main" val="0"/>
              </a:ext>
            </a:extLst>
          </a:blip>
          <a:srcRect l="3627" t="3762" b="8819"/>
          <a:stretch/>
        </p:blipFill>
        <p:spPr>
          <a:xfrm>
            <a:off x="6390392" y="425041"/>
            <a:ext cx="5674228" cy="3553685"/>
          </a:xfrm>
          <a:prstGeom prst="rect">
            <a:avLst/>
          </a:prstGeom>
          <a:scene3d>
            <a:camera prst="orthographicFront"/>
            <a:lightRig rig="threePt" dir="t"/>
          </a:scene3d>
          <a:sp3d>
            <a:bevelT/>
          </a:sp3d>
        </p:spPr>
      </p:pic>
      <p:pic>
        <p:nvPicPr>
          <p:cNvPr id="10" name="Рисунок 9">
            <a:extLst>
              <a:ext uri="{FF2B5EF4-FFF2-40B4-BE49-F238E27FC236}">
                <a16:creationId xmlns:a16="http://schemas.microsoft.com/office/drawing/2014/main" id="{6843C28C-1866-4C51-B808-A2AFE5F16E12}"/>
              </a:ext>
            </a:extLst>
          </p:cNvPr>
          <p:cNvPicPr>
            <a:picLocks noChangeAspect="1"/>
          </p:cNvPicPr>
          <p:nvPr/>
        </p:nvPicPr>
        <p:blipFill rotWithShape="1">
          <a:blip r:embed="rId6">
            <a:extLst>
              <a:ext uri="{28A0092B-C50C-407E-A947-70E740481C1C}">
                <a14:useLocalDpi xmlns:a14="http://schemas.microsoft.com/office/drawing/2010/main" val="0"/>
              </a:ext>
            </a:extLst>
          </a:blip>
          <a:srcRect l="1913" t="4142" r="3087" b="5490"/>
          <a:stretch/>
        </p:blipFill>
        <p:spPr>
          <a:xfrm>
            <a:off x="422122" y="4484932"/>
            <a:ext cx="4333238" cy="2325962"/>
          </a:xfrm>
          <a:prstGeom prst="rect">
            <a:avLst/>
          </a:prstGeom>
          <a:scene3d>
            <a:camera prst="orthographicFront"/>
            <a:lightRig rig="threePt" dir="t"/>
          </a:scene3d>
          <a:sp3d>
            <a:bevelT prst="angle"/>
          </a:sp3d>
        </p:spPr>
      </p:pic>
    </p:spTree>
    <p:extLst>
      <p:ext uri="{BB962C8B-B14F-4D97-AF65-F5344CB8AC3E}">
        <p14:creationId xmlns:p14="http://schemas.microsoft.com/office/powerpoint/2010/main" val="38590774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3" name="Прямокутник 2">
            <a:extLst>
              <a:ext uri="{FF2B5EF4-FFF2-40B4-BE49-F238E27FC236}">
                <a16:creationId xmlns:a16="http://schemas.microsoft.com/office/drawing/2014/main" id="{EB8DA597-8851-48CA-8312-5D5648F21E73}"/>
              </a:ext>
            </a:extLst>
          </p:cNvPr>
          <p:cNvSpPr/>
          <p:nvPr/>
        </p:nvSpPr>
        <p:spPr>
          <a:xfrm>
            <a:off x="6276109" y="348495"/>
            <a:ext cx="5583382" cy="4247317"/>
          </a:xfrm>
          <a:prstGeom prst="rect">
            <a:avLst/>
          </a:prstGeom>
        </p:spPr>
        <p:txBody>
          <a:bodyPr wrap="square">
            <a:spAutoFit/>
          </a:bodyPr>
          <a:lstStyle/>
          <a:p>
            <a:endParaRPr lang="uk-UA" dirty="0">
              <a:latin typeface="Times New Roman" panose="02020603050405020304" pitchFamily="18" charset="0"/>
              <a:cs typeface="Times New Roman" panose="02020603050405020304" pitchFamily="18" charset="0"/>
            </a:endParaRPr>
          </a:p>
          <a:p>
            <a:pPr algn="just"/>
            <a:r>
              <a:rPr lang="uk-UA" dirty="0">
                <a:latin typeface="Times New Roman" panose="02020603050405020304" pitchFamily="18" charset="0"/>
                <a:cs typeface="Times New Roman" panose="02020603050405020304" pitchFamily="18" charset="0"/>
              </a:rPr>
              <a:t>Село </a:t>
            </a:r>
            <a:r>
              <a:rPr lang="uk-UA" dirty="0" err="1">
                <a:latin typeface="Times New Roman" panose="02020603050405020304" pitchFamily="18" charset="0"/>
                <a:cs typeface="Times New Roman" panose="02020603050405020304" pitchFamily="18" charset="0"/>
              </a:rPr>
              <a:t>Бучак</a:t>
            </a:r>
            <a:r>
              <a:rPr lang="uk-UA" dirty="0">
                <a:latin typeface="Times New Roman" panose="02020603050405020304" pitchFamily="18" charset="0"/>
                <a:cs typeface="Times New Roman" panose="02020603050405020304" pitchFamily="18" charset="0"/>
              </a:rPr>
              <a:t>, розташоване на мальовничих околицях Канівського водосховища, має багатий історичний спадок. Його історія сягає глибини століть – тут знаходили археологічні знахідки доби трипільської культури, скіфського та слов'янського періодів. </a:t>
            </a:r>
            <a:r>
              <a:rPr lang="uk-UA" dirty="0" err="1">
                <a:latin typeface="Times New Roman" panose="02020603050405020304" pitchFamily="18" charset="0"/>
                <a:cs typeface="Times New Roman" panose="02020603050405020304" pitchFamily="18" charset="0"/>
              </a:rPr>
              <a:t>Бучак</a:t>
            </a:r>
            <a:r>
              <a:rPr lang="uk-UA" dirty="0">
                <a:latin typeface="Times New Roman" panose="02020603050405020304" pitchFamily="18" charset="0"/>
                <a:cs typeface="Times New Roman" panose="02020603050405020304" pitchFamily="18" charset="0"/>
              </a:rPr>
              <a:t> був відомий ще з давньоруських часів.  </a:t>
            </a:r>
          </a:p>
          <a:p>
            <a:pPr algn="just"/>
            <a:endParaRPr lang="uk-UA" dirty="0">
              <a:latin typeface="Times New Roman" panose="02020603050405020304" pitchFamily="18" charset="0"/>
              <a:cs typeface="Times New Roman" panose="02020603050405020304" pitchFamily="18" charset="0"/>
            </a:endParaRPr>
          </a:p>
          <a:p>
            <a:pPr algn="just"/>
            <a:r>
              <a:rPr lang="uk-UA" dirty="0">
                <a:latin typeface="Times New Roman" panose="02020603050405020304" pitchFamily="18" charset="0"/>
                <a:cs typeface="Times New Roman" panose="02020603050405020304" pitchFamily="18" charset="0"/>
              </a:rPr>
              <a:t>У ХХ столітті село було обрано як місце зйомок багатьох фільмів. Саме тут знімали такі відомі кінострічки, як «Тіні забутих предків», «Захар Беркут», «Роксолана», «Білий птах з чорною ознакою» та інші. За надзвичайну красу </a:t>
            </a:r>
            <a:r>
              <a:rPr lang="uk-UA" dirty="0" err="1">
                <a:latin typeface="Times New Roman" panose="02020603050405020304" pitchFamily="18" charset="0"/>
                <a:cs typeface="Times New Roman" panose="02020603050405020304" pitchFamily="18" charset="0"/>
              </a:rPr>
              <a:t>Бучак</a:t>
            </a:r>
            <a:r>
              <a:rPr lang="uk-UA" dirty="0">
                <a:latin typeface="Times New Roman" panose="02020603050405020304" pitchFamily="18" charset="0"/>
                <a:cs typeface="Times New Roman" panose="02020603050405020304" pitchFamily="18" charset="0"/>
              </a:rPr>
              <a:t> називали українською Швейцарією. </a:t>
            </a:r>
          </a:p>
          <a:p>
            <a:pPr algn="just"/>
            <a:endParaRPr lang="uk-UA" dirty="0">
              <a:latin typeface="Times New Roman" panose="02020603050405020304" pitchFamily="18" charset="0"/>
              <a:cs typeface="Times New Roman" panose="02020603050405020304" pitchFamily="18" charset="0"/>
            </a:endParaRPr>
          </a:p>
        </p:txBody>
      </p:sp>
      <p:pic>
        <p:nvPicPr>
          <p:cNvPr id="6" name="Рисунок 5">
            <a:extLst>
              <a:ext uri="{FF2B5EF4-FFF2-40B4-BE49-F238E27FC236}">
                <a16:creationId xmlns:a16="http://schemas.microsoft.com/office/drawing/2014/main" id="{BB3B7C0D-0447-4669-8F1B-441D61D983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149" y="699340"/>
            <a:ext cx="5926851" cy="3676463"/>
          </a:xfrm>
          <a:prstGeom prst="rect">
            <a:avLst/>
          </a:prstGeom>
          <a:scene3d>
            <a:camera prst="orthographicFront"/>
            <a:lightRig rig="threePt" dir="t"/>
          </a:scene3d>
          <a:sp3d>
            <a:bevelT w="133350" h="133350"/>
          </a:sp3d>
        </p:spPr>
      </p:pic>
      <p:sp>
        <p:nvSpPr>
          <p:cNvPr id="7" name="Прямокутник 6">
            <a:extLst>
              <a:ext uri="{FF2B5EF4-FFF2-40B4-BE49-F238E27FC236}">
                <a16:creationId xmlns:a16="http://schemas.microsoft.com/office/drawing/2014/main" id="{F1EB9A26-7B00-4823-BFC2-DA5B2F6376CC}"/>
              </a:ext>
            </a:extLst>
          </p:cNvPr>
          <p:cNvSpPr/>
          <p:nvPr/>
        </p:nvSpPr>
        <p:spPr>
          <a:xfrm>
            <a:off x="113731" y="117663"/>
            <a:ext cx="1883144" cy="461665"/>
          </a:xfrm>
          <a:prstGeom prst="rect">
            <a:avLst/>
          </a:prstGeom>
        </p:spPr>
        <p:txBody>
          <a:bodyPr wrap="none">
            <a:spAutoFit/>
          </a:bodyPr>
          <a:lstStyle/>
          <a:p>
            <a:r>
              <a:rPr lang="uk-UA" sz="2400" b="1" dirty="0">
                <a:latin typeface="Times New Roman" panose="02020603050405020304" pitchFamily="18" charset="0"/>
                <a:cs typeface="Times New Roman" panose="02020603050405020304" pitchFamily="18" charset="0"/>
              </a:rPr>
              <a:t>Село </a:t>
            </a:r>
            <a:r>
              <a:rPr lang="uk-UA" sz="2400" b="1" dirty="0" err="1">
                <a:latin typeface="Times New Roman" panose="02020603050405020304" pitchFamily="18" charset="0"/>
                <a:cs typeface="Times New Roman" panose="02020603050405020304" pitchFamily="18" charset="0"/>
              </a:rPr>
              <a:t>Бучак</a:t>
            </a:r>
            <a:r>
              <a:rPr lang="uk-UA" sz="2400" b="1" dirty="0">
                <a:latin typeface="Times New Roman" panose="02020603050405020304" pitchFamily="18" charset="0"/>
                <a:cs typeface="Times New Roman" panose="02020603050405020304" pitchFamily="18" charset="0"/>
              </a:rPr>
              <a:t> </a:t>
            </a:r>
          </a:p>
        </p:txBody>
      </p:sp>
      <p:sp>
        <p:nvSpPr>
          <p:cNvPr id="8" name="Прямокутник 7">
            <a:extLst>
              <a:ext uri="{FF2B5EF4-FFF2-40B4-BE49-F238E27FC236}">
                <a16:creationId xmlns:a16="http://schemas.microsoft.com/office/drawing/2014/main" id="{5CE4EFEC-DCB5-4414-9D1E-E6B1D7704C4A}"/>
              </a:ext>
            </a:extLst>
          </p:cNvPr>
          <p:cNvSpPr/>
          <p:nvPr/>
        </p:nvSpPr>
        <p:spPr>
          <a:xfrm>
            <a:off x="235527" y="4432013"/>
            <a:ext cx="11842741" cy="2308324"/>
          </a:xfrm>
          <a:prstGeom prst="rect">
            <a:avLst/>
          </a:prstGeom>
        </p:spPr>
        <p:txBody>
          <a:bodyPr wrap="square">
            <a:spAutoFit/>
          </a:bodyPr>
          <a:lstStyle/>
          <a:p>
            <a:pPr algn="just"/>
            <a:r>
              <a:rPr lang="uk-UA" dirty="0">
                <a:latin typeface="Times New Roman" panose="02020603050405020304" pitchFamily="18" charset="0"/>
                <a:cs typeface="Times New Roman" panose="02020603050405020304" pitchFamily="18" charset="0"/>
              </a:rPr>
              <a:t>Особливо цінністю села є історичний </a:t>
            </a:r>
            <a:r>
              <a:rPr lang="uk-UA" dirty="0" err="1">
                <a:latin typeface="Times New Roman" panose="02020603050405020304" pitchFamily="18" charset="0"/>
                <a:cs typeface="Times New Roman" panose="02020603050405020304" pitchFamily="18" charset="0"/>
              </a:rPr>
              <a:t>Спасо</a:t>
            </a:r>
            <a:r>
              <a:rPr lang="uk-UA" dirty="0">
                <a:latin typeface="Times New Roman" panose="02020603050405020304" pitchFamily="18" charset="0"/>
                <a:cs typeface="Times New Roman" panose="02020603050405020304" pitchFamily="18" charset="0"/>
              </a:rPr>
              <a:t>-Преображенський храм, збудований у Х</a:t>
            </a:r>
            <a:r>
              <a:rPr lang="en-US" dirty="0">
                <a:latin typeface="Times New Roman" panose="02020603050405020304" pitchFamily="18" charset="0"/>
                <a:cs typeface="Times New Roman" panose="02020603050405020304" pitchFamily="18" charset="0"/>
              </a:rPr>
              <a:t>V</a:t>
            </a:r>
            <a:r>
              <a:rPr lang="uk-UA" dirty="0">
                <a:latin typeface="Times New Roman" panose="02020603050405020304" pitchFamily="18" charset="0"/>
                <a:cs typeface="Times New Roman" panose="02020603050405020304" pitchFamily="18" charset="0"/>
              </a:rPr>
              <a:t>ІІІ столітті, який нині стоїть покинутим, але зберігає атмосферу давнини. Поблизу можна побачити, які збереглись рештки від водяного млина, греблі, джерела, печери – сліди давнього укладу життя.</a:t>
            </a:r>
          </a:p>
          <a:p>
            <a:pPr algn="just"/>
            <a:endParaRPr lang="uk-UA" dirty="0">
              <a:latin typeface="Times New Roman" panose="02020603050405020304" pitchFamily="18" charset="0"/>
              <a:cs typeface="Times New Roman" panose="02020603050405020304" pitchFamily="18" charset="0"/>
            </a:endParaRPr>
          </a:p>
          <a:p>
            <a:pPr algn="just"/>
            <a:r>
              <a:rPr lang="uk-UA" dirty="0">
                <a:latin typeface="Times New Roman" panose="02020603050405020304" pitchFamily="18" charset="0"/>
                <a:cs typeface="Times New Roman" panose="02020603050405020304" pitchFamily="18" charset="0"/>
              </a:rPr>
              <a:t>На жаль, після будівництва Канівської ГЕС і створення водосховища велика частина була затоплена. Проте </a:t>
            </a:r>
            <a:r>
              <a:rPr lang="uk-UA" dirty="0" err="1">
                <a:latin typeface="Times New Roman" panose="02020603050405020304" pitchFamily="18" charset="0"/>
                <a:cs typeface="Times New Roman" panose="02020603050405020304" pitchFamily="18" charset="0"/>
              </a:rPr>
              <a:t>Бучак</a:t>
            </a:r>
            <a:r>
              <a:rPr lang="uk-UA" dirty="0">
                <a:latin typeface="Times New Roman" panose="02020603050405020304" pitchFamily="18" charset="0"/>
                <a:cs typeface="Times New Roman" panose="02020603050405020304" pitchFamily="18" charset="0"/>
              </a:rPr>
              <a:t> і сьогодні є важливим пунктом екскурсій для тих, хто цікавиться історією гідротехнічних споруд, а також шукає можливість побачити, як природа та історія переплітаються. Адже це є  місце з особливою енергетикою та глибокою історичною пам'яттю.</a:t>
            </a:r>
          </a:p>
        </p:txBody>
      </p:sp>
    </p:spTree>
    <p:extLst>
      <p:ext uri="{BB962C8B-B14F-4D97-AF65-F5344CB8AC3E}">
        <p14:creationId xmlns:p14="http://schemas.microsoft.com/office/powerpoint/2010/main" val="14098158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3" name="Прямокутник 2">
            <a:extLst>
              <a:ext uri="{FF2B5EF4-FFF2-40B4-BE49-F238E27FC236}">
                <a16:creationId xmlns:a16="http://schemas.microsoft.com/office/drawing/2014/main" id="{2CE70C0E-E5EF-4E14-9C26-19388A60C7E3}"/>
              </a:ext>
            </a:extLst>
          </p:cNvPr>
          <p:cNvSpPr/>
          <p:nvPr/>
        </p:nvSpPr>
        <p:spPr>
          <a:xfrm>
            <a:off x="154673" y="112426"/>
            <a:ext cx="7333475" cy="2954655"/>
          </a:xfrm>
          <a:prstGeom prst="rect">
            <a:avLst/>
          </a:prstGeom>
        </p:spPr>
        <p:txBody>
          <a:bodyPr wrap="square">
            <a:spAutoFit/>
          </a:bodyPr>
          <a:lstStyle/>
          <a:p>
            <a:r>
              <a:rPr lang="uk-UA" sz="2400" b="1" dirty="0">
                <a:latin typeface="Times New Roman" panose="02020603050405020304" pitchFamily="18" charset="0"/>
                <a:cs typeface="Times New Roman" panose="02020603050405020304" pitchFamily="18" charset="0"/>
              </a:rPr>
              <a:t>Село </a:t>
            </a:r>
            <a:r>
              <a:rPr lang="uk-UA" sz="2400" b="1" dirty="0" err="1">
                <a:latin typeface="Times New Roman" panose="02020603050405020304" pitchFamily="18" charset="0"/>
                <a:cs typeface="Times New Roman" panose="02020603050405020304" pitchFamily="18" charset="0"/>
              </a:rPr>
              <a:t>Григорівка</a:t>
            </a:r>
            <a:r>
              <a:rPr lang="uk-UA" sz="2400" b="1" dirty="0">
                <a:latin typeface="Times New Roman" panose="02020603050405020304" pitchFamily="18" charset="0"/>
                <a:cs typeface="Times New Roman" panose="02020603050405020304" pitchFamily="18" charset="0"/>
              </a:rPr>
              <a:t> </a:t>
            </a:r>
          </a:p>
          <a:p>
            <a:endParaRPr lang="uk-UA" dirty="0">
              <a:latin typeface="Times New Roman" panose="02020603050405020304" pitchFamily="18" charset="0"/>
              <a:cs typeface="Times New Roman" panose="02020603050405020304" pitchFamily="18" charset="0"/>
            </a:endParaRPr>
          </a:p>
          <a:p>
            <a:pPr algn="just"/>
            <a:r>
              <a:rPr lang="uk-UA" dirty="0" err="1">
                <a:latin typeface="Times New Roman" panose="02020603050405020304" pitchFamily="18" charset="0"/>
                <a:cs typeface="Times New Roman" panose="02020603050405020304" pitchFamily="18" charset="0"/>
              </a:rPr>
              <a:t>Григорівка</a:t>
            </a:r>
            <a:r>
              <a:rPr lang="uk-UA" dirty="0">
                <a:latin typeface="Times New Roman" panose="02020603050405020304" pitchFamily="18" charset="0"/>
                <a:cs typeface="Times New Roman" panose="02020603050405020304" pitchFamily="18" charset="0"/>
              </a:rPr>
              <a:t> — це село, яке має велике значення для історії Канівщини. Воно стало важливим осередком під час боротьби з національними поневолювачами, а також місцем, де нащадки козаків продовжували підтримувати традиції своїх предків. Тут збереглися частина стародавньої архітектури, яка дає змогу побачити, як виглядали традиційні українські оселі. Природа навколо села також є важливою частиною спадщини, оскільки тут збереглися рідкісні види флори і фауни, що вимагають охорони та вивчення.</a:t>
            </a:r>
            <a:endParaRPr lang="ru-UA" dirty="0">
              <a:latin typeface="Times New Roman" panose="02020603050405020304" pitchFamily="18" charset="0"/>
              <a:cs typeface="Times New Roman" panose="02020603050405020304" pitchFamily="18" charset="0"/>
            </a:endParaRPr>
          </a:p>
        </p:txBody>
      </p:sp>
      <p:pic>
        <p:nvPicPr>
          <p:cNvPr id="6" name="Рисунок 5">
            <a:extLst>
              <a:ext uri="{FF2B5EF4-FFF2-40B4-BE49-F238E27FC236}">
                <a16:creationId xmlns:a16="http://schemas.microsoft.com/office/drawing/2014/main" id="{E53D8790-C7EC-42A7-8994-29C8A8F841CE}"/>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tretch>
            <a:fillRect/>
          </a:stretch>
        </p:blipFill>
        <p:spPr>
          <a:xfrm>
            <a:off x="3907448" y="3428999"/>
            <a:ext cx="3751102" cy="2915002"/>
          </a:xfrm>
          <a:prstGeom prst="rect">
            <a:avLst/>
          </a:prstGeom>
          <a:scene3d>
            <a:camera prst="orthographicFront"/>
            <a:lightRig rig="threePt" dir="t"/>
          </a:scene3d>
          <a:sp3d>
            <a:bevelT prst="slope"/>
          </a:sp3d>
        </p:spPr>
      </p:pic>
      <p:pic>
        <p:nvPicPr>
          <p:cNvPr id="8" name="Рисунок 7">
            <a:extLst>
              <a:ext uri="{FF2B5EF4-FFF2-40B4-BE49-F238E27FC236}">
                <a16:creationId xmlns:a16="http://schemas.microsoft.com/office/drawing/2014/main" id="{9DD5AF7C-ED4A-40F1-9FB1-A58A9DF29601}"/>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rcRect l="10269" t="12286" r="19206" b="4647"/>
          <a:stretch/>
        </p:blipFill>
        <p:spPr>
          <a:xfrm>
            <a:off x="154673" y="3428999"/>
            <a:ext cx="3599907" cy="2915002"/>
          </a:xfrm>
          <a:prstGeom prst="rect">
            <a:avLst/>
          </a:prstGeom>
          <a:scene3d>
            <a:camera prst="orthographicFront"/>
            <a:lightRig rig="threePt" dir="t"/>
          </a:scene3d>
          <a:sp3d>
            <a:bevelT prst="convex"/>
          </a:sp3d>
        </p:spPr>
      </p:pic>
      <p:pic>
        <p:nvPicPr>
          <p:cNvPr id="10" name="Рисунок 9">
            <a:extLst>
              <a:ext uri="{FF2B5EF4-FFF2-40B4-BE49-F238E27FC236}">
                <a16:creationId xmlns:a16="http://schemas.microsoft.com/office/drawing/2014/main" id="{F366FF54-6BCA-489B-BFB3-97CC49CE26CF}"/>
              </a:ext>
            </a:extLst>
          </p:cNvPr>
          <p:cNvPicPr>
            <a:picLocks noChangeAspect="1"/>
          </p:cNvPicPr>
          <p:nvPr/>
        </p:nvPicPr>
        <p:blipFill rotWithShape="1">
          <a:blip r:embed="rId6">
            <a:extLst>
              <a:ext uri="{28A0092B-C50C-407E-A947-70E740481C1C}">
                <a14:useLocalDpi xmlns:a14="http://schemas.microsoft.com/office/drawing/2010/main" val="0"/>
              </a:ext>
            </a:extLst>
          </a:blip>
          <a:srcRect l="18215" t="4242" r="33569" b="15354"/>
          <a:stretch/>
        </p:blipFill>
        <p:spPr>
          <a:xfrm>
            <a:off x="7658550" y="678259"/>
            <a:ext cx="4396310" cy="5501481"/>
          </a:xfrm>
          <a:prstGeom prst="rect">
            <a:avLst/>
          </a:prstGeom>
          <a:scene3d>
            <a:camera prst="perspectiveLeft"/>
            <a:lightRig rig="threePt" dir="t"/>
          </a:scene3d>
          <a:sp3d>
            <a:bevelT prst="relaxedInset"/>
          </a:sp3d>
        </p:spPr>
      </p:pic>
    </p:spTree>
    <p:extLst>
      <p:ext uri="{BB962C8B-B14F-4D97-AF65-F5344CB8AC3E}">
        <p14:creationId xmlns:p14="http://schemas.microsoft.com/office/powerpoint/2010/main" val="42192958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3" name="Прямокутник 2">
            <a:extLst>
              <a:ext uri="{FF2B5EF4-FFF2-40B4-BE49-F238E27FC236}">
                <a16:creationId xmlns:a16="http://schemas.microsoft.com/office/drawing/2014/main" id="{59C207D3-64FF-430A-B937-C2A60B151148}"/>
              </a:ext>
            </a:extLst>
          </p:cNvPr>
          <p:cNvSpPr/>
          <p:nvPr/>
        </p:nvSpPr>
        <p:spPr>
          <a:xfrm>
            <a:off x="145774" y="123305"/>
            <a:ext cx="6352008" cy="3785652"/>
          </a:xfrm>
          <a:prstGeom prst="rect">
            <a:avLst/>
          </a:prstGeom>
        </p:spPr>
        <p:txBody>
          <a:bodyPr wrap="square">
            <a:spAutoFit/>
          </a:bodyPr>
          <a:lstStyle/>
          <a:p>
            <a:r>
              <a:rPr lang="ru-RU" sz="2400" b="1" dirty="0">
                <a:latin typeface="Times New Roman" panose="02020603050405020304" pitchFamily="18" charset="0"/>
                <a:cs typeface="Times New Roman" panose="02020603050405020304" pitchFamily="18" charset="0"/>
              </a:rPr>
              <a:t>Село </a:t>
            </a:r>
            <a:r>
              <a:rPr lang="ru-RU" sz="2400" b="1" dirty="0" err="1">
                <a:latin typeface="Times New Roman" panose="02020603050405020304" pitchFamily="18" charset="0"/>
                <a:cs typeface="Times New Roman" panose="02020603050405020304" pitchFamily="18" charset="0"/>
              </a:rPr>
              <a:t>Прохорівка</a:t>
            </a:r>
            <a:r>
              <a:rPr lang="ru-RU" sz="2400" b="1" dirty="0">
                <a:latin typeface="Times New Roman" panose="02020603050405020304" pitchFamily="18" charset="0"/>
                <a:cs typeface="Times New Roman" panose="02020603050405020304" pitchFamily="18" charset="0"/>
              </a:rPr>
              <a:t> </a:t>
            </a:r>
          </a:p>
          <a:p>
            <a:endParaRPr lang="ru-RU" dirty="0">
              <a:latin typeface="Times New Roman" panose="02020603050405020304" pitchFamily="18" charset="0"/>
              <a:cs typeface="Times New Roman" panose="02020603050405020304" pitchFamily="18" charset="0"/>
            </a:endParaRPr>
          </a:p>
          <a:p>
            <a:pPr algn="just"/>
            <a:r>
              <a:rPr lang="ru-RU" dirty="0" err="1">
                <a:latin typeface="Times New Roman" panose="02020603050405020304" pitchFamily="18" charset="0"/>
                <a:cs typeface="Times New Roman" panose="02020603050405020304" pitchFamily="18" charset="0"/>
              </a:rPr>
              <a:t>Прохорівка</a:t>
            </a:r>
            <a:r>
              <a:rPr lang="ru-RU" dirty="0">
                <a:latin typeface="Times New Roman" panose="02020603050405020304" pitchFamily="18" charset="0"/>
                <a:cs typeface="Times New Roman" panose="02020603050405020304" pitchFamily="18" charset="0"/>
              </a:rPr>
              <a:t> – </a:t>
            </a:r>
            <a:r>
              <a:rPr lang="ru-RU" dirty="0" err="1">
                <a:latin typeface="Times New Roman" panose="02020603050405020304" pitchFamily="18" charset="0"/>
                <a:cs typeface="Times New Roman" panose="02020603050405020304" pitchFamily="18" charset="0"/>
              </a:rPr>
              <a:t>місце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натхнення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українських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геніїв</a:t>
            </a:r>
            <a:endParaRPr lang="ru-RU" dirty="0">
              <a:latin typeface="Times New Roman" panose="02020603050405020304" pitchFamily="18" charset="0"/>
              <a:cs typeface="Times New Roman" panose="02020603050405020304" pitchFamily="18" charset="0"/>
            </a:endParaRPr>
          </a:p>
          <a:p>
            <a:pPr algn="just"/>
            <a:r>
              <a:rPr lang="ru-RU" dirty="0">
                <a:latin typeface="Times New Roman" panose="02020603050405020304" pitchFamily="18" charset="0"/>
                <a:cs typeface="Times New Roman" panose="02020603050405020304" pitchFamily="18" charset="0"/>
              </a:rPr>
              <a:t>Село </a:t>
            </a:r>
            <a:r>
              <a:rPr lang="ru-RU" dirty="0" err="1">
                <a:latin typeface="Times New Roman" panose="02020603050405020304" pitchFamily="18" charset="0"/>
                <a:cs typeface="Times New Roman" panose="02020603050405020304" pitchFamily="18" charset="0"/>
              </a:rPr>
              <a:t>знаходиться</a:t>
            </a:r>
            <a:r>
              <a:rPr lang="ru-RU" dirty="0">
                <a:latin typeface="Times New Roman" panose="02020603050405020304" pitchFamily="18" charset="0"/>
                <a:cs typeface="Times New Roman" panose="02020603050405020304" pitchFamily="18" charset="0"/>
              </a:rPr>
              <a:t> в </a:t>
            </a:r>
            <a:r>
              <a:rPr lang="ru-RU" dirty="0" err="1">
                <a:latin typeface="Times New Roman" panose="02020603050405020304" pitchFamily="18" charset="0"/>
                <a:cs typeface="Times New Roman" panose="02020603050405020304" pitchFamily="18" charset="0"/>
              </a:rPr>
              <a:t>Канівському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районі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між</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Дніпром</a:t>
            </a:r>
            <a:r>
              <a:rPr lang="ru-RU" dirty="0">
                <a:latin typeface="Times New Roman" panose="02020603050405020304" pitchFamily="18" charset="0"/>
                <a:cs typeface="Times New Roman" panose="02020603050405020304" pitchFamily="18" charset="0"/>
              </a:rPr>
              <a:t> та </a:t>
            </a:r>
            <a:r>
              <a:rPr lang="ru-RU" dirty="0" err="1">
                <a:latin typeface="Times New Roman" panose="02020603050405020304" pitchFamily="18" charset="0"/>
                <a:cs typeface="Times New Roman" panose="02020603050405020304" pitchFamily="18" charset="0"/>
              </a:rPr>
              <a:t>сосновим</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лісом</a:t>
            </a:r>
            <a:r>
              <a:rPr lang="ru-RU" dirty="0">
                <a:latin typeface="Times New Roman" panose="02020603050405020304" pitchFamily="18" charset="0"/>
                <a:cs typeface="Times New Roman" panose="02020603050405020304" pitchFamily="18" charset="0"/>
              </a:rPr>
              <a:t> та </a:t>
            </a:r>
            <a:r>
              <a:rPr lang="ru-RU" dirty="0" err="1">
                <a:latin typeface="Times New Roman" panose="02020603050405020304" pitchFamily="18" charset="0"/>
                <a:cs typeface="Times New Roman" panose="02020603050405020304" pitchFamily="18" charset="0"/>
              </a:rPr>
              <a:t>заворожує</a:t>
            </a:r>
            <a:r>
              <a:rPr lang="ru-RU" dirty="0">
                <a:latin typeface="Times New Roman" panose="02020603050405020304" pitchFamily="18" charset="0"/>
                <a:cs typeface="Times New Roman" panose="02020603050405020304" pitchFamily="18" charset="0"/>
              </a:rPr>
              <a:t> з </a:t>
            </a:r>
            <a:r>
              <a:rPr lang="ru-RU" dirty="0" err="1">
                <a:latin typeface="Times New Roman" panose="02020603050405020304" pitchFamily="18" charset="0"/>
                <a:cs typeface="Times New Roman" panose="02020603050405020304" pitchFamily="18" charset="0"/>
              </a:rPr>
              <a:t>першого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погляду</a:t>
            </a:r>
            <a:r>
              <a:rPr lang="ru-RU" dirty="0">
                <a:latin typeface="Times New Roman" panose="02020603050405020304" pitchFamily="18" charset="0"/>
                <a:cs typeface="Times New Roman" panose="02020603050405020304" pitchFamily="18" charset="0"/>
              </a:rPr>
              <a:t>. тут </a:t>
            </a:r>
            <a:r>
              <a:rPr lang="ru-RU" dirty="0" err="1">
                <a:latin typeface="Times New Roman" panose="02020603050405020304" pitchFamily="18" charset="0"/>
                <a:cs typeface="Times New Roman" panose="02020603050405020304" pitchFamily="18" charset="0"/>
              </a:rPr>
              <a:t>можна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відкрити</a:t>
            </a:r>
            <a:r>
              <a:rPr lang="ru-RU" dirty="0">
                <a:latin typeface="Times New Roman" panose="02020603050405020304" pitchFamily="18" charset="0"/>
                <a:cs typeface="Times New Roman" panose="02020603050405020304" pitchFamily="18" charset="0"/>
              </a:rPr>
              <a:t> для себе </a:t>
            </a:r>
            <a:r>
              <a:rPr lang="ru-RU" dirty="0" err="1">
                <a:latin typeface="Times New Roman" panose="02020603050405020304" pitchFamily="18" charset="0"/>
                <a:cs typeface="Times New Roman" panose="02020603050405020304" pitchFamily="18" charset="0"/>
              </a:rPr>
              <a:t>щось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зовсім</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інше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нове</a:t>
            </a:r>
            <a:r>
              <a:rPr lang="ru-RU" dirty="0">
                <a:latin typeface="Times New Roman" panose="02020603050405020304" pitchFamily="18" charset="0"/>
                <a:cs typeface="Times New Roman" panose="02020603050405020304" pitchFamily="18" charset="0"/>
              </a:rPr>
              <a:t> й </a:t>
            </a:r>
            <a:r>
              <a:rPr lang="ru-RU" dirty="0" err="1">
                <a:latin typeface="Times New Roman" panose="02020603050405020304" pitchFamily="18" charset="0"/>
                <a:cs typeface="Times New Roman" panose="02020603050405020304" pitchFamily="18" charset="0"/>
              </a:rPr>
              <a:t>таємниче</a:t>
            </a:r>
            <a:r>
              <a:rPr lang="ru-RU" dirty="0">
                <a:latin typeface="Times New Roman" panose="02020603050405020304" pitchFamily="18" charset="0"/>
                <a:cs typeface="Times New Roman" panose="02020603050405020304" pitchFamily="18" charset="0"/>
              </a:rPr>
              <a:t>. Краса </a:t>
            </a:r>
            <a:r>
              <a:rPr lang="ru-RU" dirty="0" err="1">
                <a:latin typeface="Times New Roman" panose="02020603050405020304" pitchFamily="18" charset="0"/>
                <a:cs typeface="Times New Roman" panose="02020603050405020304" pitchFamily="18" charset="0"/>
              </a:rPr>
              <a:t>величного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Дніпра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мальовничі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краєвиди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які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відкриваються</a:t>
            </a:r>
            <a:r>
              <a:rPr lang="ru-RU" dirty="0">
                <a:latin typeface="Times New Roman" panose="02020603050405020304" pitchFamily="18" charset="0"/>
                <a:cs typeface="Times New Roman" panose="02020603050405020304" pitchFamily="18" charset="0"/>
              </a:rPr>
              <a:t> з </a:t>
            </a:r>
            <a:r>
              <a:rPr lang="ru-RU" dirty="0" err="1">
                <a:latin typeface="Times New Roman" panose="02020603050405020304" pitchFamily="18" charset="0"/>
                <a:cs typeface="Times New Roman" panose="02020603050405020304" pitchFamily="18" charset="0"/>
              </a:rPr>
              <a:t>Михайлової</a:t>
            </a:r>
            <a:r>
              <a:rPr lang="ru-RU" dirty="0">
                <a:latin typeface="Times New Roman" panose="02020603050405020304" pitchFamily="18" charset="0"/>
                <a:cs typeface="Times New Roman" panose="02020603050405020304" pitchFamily="18" charset="0"/>
              </a:rPr>
              <a:t> гори, </a:t>
            </a:r>
            <a:r>
              <a:rPr lang="ru-RU" dirty="0" err="1">
                <a:latin typeface="Times New Roman" panose="02020603050405020304" pitchFamily="18" charset="0"/>
                <a:cs typeface="Times New Roman" panose="02020603050405020304" pitchFamily="18" charset="0"/>
              </a:rPr>
              <a:t>світ</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містичних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стародавніх</a:t>
            </a:r>
            <a:r>
              <a:rPr lang="ru-RU" dirty="0">
                <a:latin typeface="Times New Roman" panose="02020603050405020304" pitchFamily="18" charset="0"/>
                <a:cs typeface="Times New Roman" panose="02020603050405020304" pitchFamily="18" charset="0"/>
              </a:rPr>
              <a:t> легенд стали </a:t>
            </a:r>
            <a:r>
              <a:rPr lang="ru-RU" dirty="0" err="1">
                <a:latin typeface="Times New Roman" panose="02020603050405020304" pitchFamily="18" charset="0"/>
                <a:cs typeface="Times New Roman" panose="02020603050405020304" pitchFamily="18" charset="0"/>
              </a:rPr>
              <a:t>справжнім</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натхненням</a:t>
            </a:r>
            <a:r>
              <a:rPr lang="ru-RU" dirty="0">
                <a:latin typeface="Times New Roman" panose="02020603050405020304" pitchFamily="18" charset="0"/>
                <a:cs typeface="Times New Roman" panose="02020603050405020304" pitchFamily="18" charset="0"/>
              </a:rPr>
              <a:t> для </a:t>
            </a:r>
            <a:r>
              <a:rPr lang="ru-RU" dirty="0" err="1">
                <a:latin typeface="Times New Roman" panose="02020603050405020304" pitchFamily="18" charset="0"/>
                <a:cs typeface="Times New Roman" panose="02020603050405020304" pitchFamily="18" charset="0"/>
              </a:rPr>
              <a:t>української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інтелігенції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Саме</a:t>
            </a:r>
            <a:r>
              <a:rPr lang="ru-RU" dirty="0">
                <a:latin typeface="Times New Roman" panose="02020603050405020304" pitchFamily="18" charset="0"/>
                <a:cs typeface="Times New Roman" panose="02020603050405020304" pitchFamily="18" charset="0"/>
              </a:rPr>
              <a:t> тут </a:t>
            </a:r>
            <a:r>
              <a:rPr lang="ru-RU" dirty="0" err="1">
                <a:latin typeface="Times New Roman" panose="02020603050405020304" pitchFamily="18" charset="0"/>
                <a:cs typeface="Times New Roman" panose="02020603050405020304" pitchFamily="18" charset="0"/>
              </a:rPr>
              <a:t>народжувалися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ідеї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яким</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судилося</a:t>
            </a:r>
            <a:r>
              <a:rPr lang="ru-RU" dirty="0">
                <a:latin typeface="Times New Roman" panose="02020603050405020304" pitchFamily="18" charset="0"/>
                <a:cs typeface="Times New Roman" panose="02020603050405020304" pitchFamily="18" charset="0"/>
              </a:rPr>
              <a:t> стати </a:t>
            </a:r>
            <a:r>
              <a:rPr lang="ru-RU" dirty="0" err="1">
                <a:latin typeface="Times New Roman" panose="02020603050405020304" pitchFamily="18" charset="0"/>
                <a:cs typeface="Times New Roman" panose="02020603050405020304" pitchFamily="18" charset="0"/>
              </a:rPr>
              <a:t>справжніми</a:t>
            </a:r>
            <a:r>
              <a:rPr lang="ru-RU" dirty="0">
                <a:latin typeface="Times New Roman" panose="02020603050405020304" pitchFamily="18" charset="0"/>
                <a:cs typeface="Times New Roman" panose="02020603050405020304" pitchFamily="18" charset="0"/>
              </a:rPr>
              <a:t> шедеврами </a:t>
            </a:r>
            <a:r>
              <a:rPr lang="ru-RU" dirty="0" err="1">
                <a:latin typeface="Times New Roman" panose="02020603050405020304" pitchFamily="18" charset="0"/>
                <a:cs typeface="Times New Roman" panose="02020603050405020304" pitchFamily="18" charset="0"/>
              </a:rPr>
              <a:t>нашої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літературної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спадщини</a:t>
            </a:r>
            <a:r>
              <a:rPr lang="ru-RU" dirty="0">
                <a:latin typeface="Times New Roman" panose="02020603050405020304" pitchFamily="18" charset="0"/>
                <a:cs typeface="Times New Roman" panose="02020603050405020304" pitchFamily="18" charset="0"/>
              </a:rPr>
              <a:t>. До </a:t>
            </a:r>
            <a:r>
              <a:rPr lang="ru-RU" dirty="0" err="1">
                <a:latin typeface="Times New Roman" panose="02020603050405020304" pitchFamily="18" charset="0"/>
                <a:cs typeface="Times New Roman" panose="02020603050405020304" pitchFamily="18" charset="0"/>
              </a:rPr>
              <a:t>туристичних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родзинок</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Прохорівки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відносять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садибу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Михайла</a:t>
            </a:r>
            <a:r>
              <a:rPr lang="ru-RU" dirty="0">
                <a:latin typeface="Times New Roman" panose="02020603050405020304" pitchFamily="18" charset="0"/>
                <a:cs typeface="Times New Roman" panose="02020603050405020304" pitchFamily="18" charset="0"/>
              </a:rPr>
              <a:t> Максимовича, </a:t>
            </a:r>
            <a:r>
              <a:rPr lang="ru-RU" dirty="0" err="1">
                <a:latin typeface="Times New Roman" panose="02020603050405020304" pitchFamily="18" charset="0"/>
                <a:cs typeface="Times New Roman" panose="02020603050405020304" pitchFamily="18" charset="0"/>
              </a:rPr>
              <a:t>Іллінську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церкву</a:t>
            </a:r>
            <a:r>
              <a:rPr lang="ru-RU" dirty="0">
                <a:latin typeface="Times New Roman" panose="02020603050405020304" pitchFamily="18" charset="0"/>
                <a:cs typeface="Times New Roman" panose="02020603050405020304" pitchFamily="18" charset="0"/>
              </a:rPr>
              <a:t> та </a:t>
            </a:r>
            <a:r>
              <a:rPr lang="ru-RU" dirty="0" err="1">
                <a:latin typeface="Times New Roman" panose="02020603050405020304" pitchFamily="18" charset="0"/>
                <a:cs typeface="Times New Roman" panose="02020603050405020304" pitchFamily="18" charset="0"/>
              </a:rPr>
              <a:t>млин-вітряк</a:t>
            </a:r>
            <a:r>
              <a:rPr lang="ru-RU" dirty="0">
                <a:latin typeface="Times New Roman" panose="02020603050405020304" pitchFamily="18" charset="0"/>
                <a:cs typeface="Times New Roman" panose="02020603050405020304" pitchFamily="18" charset="0"/>
              </a:rPr>
              <a:t>. </a:t>
            </a:r>
          </a:p>
        </p:txBody>
      </p:sp>
      <p:pic>
        <p:nvPicPr>
          <p:cNvPr id="4" name="Рисунок 3">
            <a:extLst>
              <a:ext uri="{FF2B5EF4-FFF2-40B4-BE49-F238E27FC236}">
                <a16:creationId xmlns:a16="http://schemas.microsoft.com/office/drawing/2014/main" id="{F7276940-23D4-4559-B0EC-2F2A32C5FAA5}"/>
              </a:ext>
            </a:extLst>
          </p:cNvPr>
          <p:cNvPicPr>
            <a:picLocks noChangeAspect="1"/>
          </p:cNvPicPr>
          <p:nvPr/>
        </p:nvPicPr>
        <p:blipFill rotWithShape="1">
          <a:blip r:embed="rId2">
            <a:extLst>
              <a:ext uri="{28A0092B-C50C-407E-A947-70E740481C1C}">
                <a14:useLocalDpi xmlns:a14="http://schemas.microsoft.com/office/drawing/2010/main" val="0"/>
              </a:ext>
            </a:extLst>
          </a:blip>
          <a:srcRect l="4891" t="-305" r="-2665" b="10733"/>
          <a:stretch/>
        </p:blipFill>
        <p:spPr>
          <a:xfrm>
            <a:off x="601982" y="4120674"/>
            <a:ext cx="3781202" cy="2455833"/>
          </a:xfrm>
          <a:prstGeom prst="rect">
            <a:avLst/>
          </a:prstGeom>
          <a:scene3d>
            <a:camera prst="orthographicFront"/>
            <a:lightRig rig="threePt" dir="t"/>
          </a:scene3d>
          <a:sp3d>
            <a:bevelT w="114300" prst="hardEdge"/>
          </a:sp3d>
        </p:spPr>
      </p:pic>
      <p:pic>
        <p:nvPicPr>
          <p:cNvPr id="6" name="Рисунок 5">
            <a:extLst>
              <a:ext uri="{FF2B5EF4-FFF2-40B4-BE49-F238E27FC236}">
                <a16:creationId xmlns:a16="http://schemas.microsoft.com/office/drawing/2014/main" id="{C6C46860-CB95-4787-AC53-5E41505BB8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39391" y="3908957"/>
            <a:ext cx="3650433" cy="2473482"/>
          </a:xfrm>
          <a:prstGeom prst="rect">
            <a:avLst/>
          </a:prstGeom>
          <a:scene3d>
            <a:camera prst="orthographicFront"/>
            <a:lightRig rig="threePt" dir="t"/>
          </a:scene3d>
          <a:sp3d>
            <a:bevelT prst="slope"/>
          </a:sp3d>
        </p:spPr>
      </p:pic>
      <p:pic>
        <p:nvPicPr>
          <p:cNvPr id="8" name="Рисунок 7">
            <a:extLst>
              <a:ext uri="{FF2B5EF4-FFF2-40B4-BE49-F238E27FC236}">
                <a16:creationId xmlns:a16="http://schemas.microsoft.com/office/drawing/2014/main" id="{26766407-9E0B-40EE-9326-C06BCD27B36F}"/>
              </a:ext>
            </a:extLst>
          </p:cNvPr>
          <p:cNvPicPr>
            <a:picLocks noChangeAspect="1"/>
          </p:cNvPicPr>
          <p:nvPr/>
        </p:nvPicPr>
        <p:blipFill rotWithShape="1">
          <a:blip r:embed="rId4">
            <a:extLst>
              <a:ext uri="{28A0092B-C50C-407E-A947-70E740481C1C}">
                <a14:useLocalDpi xmlns:a14="http://schemas.microsoft.com/office/drawing/2010/main" val="0"/>
              </a:ext>
            </a:extLst>
          </a:blip>
          <a:srcRect l="10502" t="7613" r="22163" b="15566"/>
          <a:stretch/>
        </p:blipFill>
        <p:spPr>
          <a:xfrm>
            <a:off x="6659123" y="123305"/>
            <a:ext cx="3939604" cy="2580880"/>
          </a:xfrm>
          <a:prstGeom prst="rect">
            <a:avLst/>
          </a:prstGeom>
          <a:scene3d>
            <a:camera prst="obliqueBottomRight"/>
            <a:lightRig rig="threePt" dir="t"/>
          </a:scene3d>
          <a:sp3d>
            <a:bevelT w="114300" h="114300" prst="riblet"/>
          </a:sp3d>
        </p:spPr>
      </p:pic>
      <p:pic>
        <p:nvPicPr>
          <p:cNvPr id="10" name="Рисунок 9">
            <a:extLst>
              <a:ext uri="{FF2B5EF4-FFF2-40B4-BE49-F238E27FC236}">
                <a16:creationId xmlns:a16="http://schemas.microsoft.com/office/drawing/2014/main" id="{D3B89422-43F1-4F69-8C12-45681C382EE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20734" y="2942518"/>
            <a:ext cx="2725492" cy="3633989"/>
          </a:xfrm>
          <a:prstGeom prst="rect">
            <a:avLst/>
          </a:prstGeom>
          <a:scene3d>
            <a:camera prst="orthographicFront"/>
            <a:lightRig rig="threePt" dir="t"/>
          </a:scene3d>
          <a:sp3d>
            <a:bevelT w="139700" prst="cross"/>
          </a:sp3d>
        </p:spPr>
      </p:pic>
      <p:sp>
        <p:nvSpPr>
          <p:cNvPr id="11" name="Прямокутник 10">
            <a:extLst>
              <a:ext uri="{FF2B5EF4-FFF2-40B4-BE49-F238E27FC236}">
                <a16:creationId xmlns:a16="http://schemas.microsoft.com/office/drawing/2014/main" id="{D010171C-851C-42B5-BAC5-9B2761218335}"/>
              </a:ext>
            </a:extLst>
          </p:cNvPr>
          <p:cNvSpPr/>
          <p:nvPr/>
        </p:nvSpPr>
        <p:spPr>
          <a:xfrm>
            <a:off x="7758545" y="2688672"/>
            <a:ext cx="2344199" cy="307777"/>
          </a:xfrm>
          <a:prstGeom prst="rect">
            <a:avLst/>
          </a:prstGeom>
        </p:spPr>
        <p:txBody>
          <a:bodyPr wrap="square">
            <a:spAutoFit/>
          </a:bodyPr>
          <a:lstStyle/>
          <a:p>
            <a:r>
              <a:rPr lang="ru-RU" sz="1400"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Свято-</a:t>
            </a:r>
            <a:r>
              <a:rPr lang="ru-RU" sz="1400" dirty="0" err="1">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Іллінська</a:t>
            </a:r>
            <a:r>
              <a:rPr lang="ru-RU" sz="1400"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1400" dirty="0" err="1">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церква</a:t>
            </a:r>
            <a:r>
              <a:rPr lang="ru-RU" sz="1400"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endParaRPr lang="uk-UA" sz="1400" dirty="0">
              <a:solidFill>
                <a:srgbClr val="002060"/>
              </a:solidFill>
              <a:effectLst>
                <a:outerShdw blurRad="38100" dist="38100" dir="2700000" algn="tl">
                  <a:srgbClr val="000000">
                    <a:alpha val="43137"/>
                  </a:srgbClr>
                </a:outerShdw>
              </a:effectLst>
            </a:endParaRPr>
          </a:p>
        </p:txBody>
      </p:sp>
      <p:sp>
        <p:nvSpPr>
          <p:cNvPr id="13" name="Прямокутник 12">
            <a:extLst>
              <a:ext uri="{FF2B5EF4-FFF2-40B4-BE49-F238E27FC236}">
                <a16:creationId xmlns:a16="http://schemas.microsoft.com/office/drawing/2014/main" id="{B868F314-859D-4380-903A-696093A9A66E}"/>
              </a:ext>
            </a:extLst>
          </p:cNvPr>
          <p:cNvSpPr/>
          <p:nvPr/>
        </p:nvSpPr>
        <p:spPr>
          <a:xfrm>
            <a:off x="1203833" y="6550223"/>
            <a:ext cx="2577500" cy="307777"/>
          </a:xfrm>
          <a:prstGeom prst="rect">
            <a:avLst/>
          </a:prstGeom>
        </p:spPr>
        <p:txBody>
          <a:bodyPr wrap="none">
            <a:spAutoFit/>
          </a:bodyPr>
          <a:lstStyle/>
          <a:p>
            <a:r>
              <a:rPr lang="ru-RU" sz="1400" dirty="0" err="1">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Садиба</a:t>
            </a:r>
            <a:r>
              <a:rPr lang="ru-RU" sz="1400"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1400" dirty="0" err="1">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Михайла</a:t>
            </a:r>
            <a:r>
              <a:rPr lang="ru-RU" sz="1400"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Максимовича</a:t>
            </a:r>
            <a:endParaRPr lang="uk-UA" sz="1400" dirty="0">
              <a:solidFill>
                <a:srgbClr val="002060"/>
              </a:solidFill>
              <a:effectLst>
                <a:outerShdw blurRad="38100" dist="38100" dir="2700000" algn="tl">
                  <a:srgbClr val="000000">
                    <a:alpha val="43137"/>
                  </a:srgbClr>
                </a:outerShdw>
              </a:effectLst>
            </a:endParaRPr>
          </a:p>
        </p:txBody>
      </p:sp>
      <p:sp>
        <p:nvSpPr>
          <p:cNvPr id="14" name="Прямокутник 13">
            <a:extLst>
              <a:ext uri="{FF2B5EF4-FFF2-40B4-BE49-F238E27FC236}">
                <a16:creationId xmlns:a16="http://schemas.microsoft.com/office/drawing/2014/main" id="{B449A28C-1447-4BC3-91DA-D449687AECD3}"/>
              </a:ext>
            </a:extLst>
          </p:cNvPr>
          <p:cNvSpPr/>
          <p:nvPr/>
        </p:nvSpPr>
        <p:spPr>
          <a:xfrm>
            <a:off x="10102744" y="6550222"/>
            <a:ext cx="1161472" cy="307777"/>
          </a:xfrm>
          <a:prstGeom prst="rect">
            <a:avLst/>
          </a:prstGeom>
        </p:spPr>
        <p:txBody>
          <a:bodyPr wrap="none">
            <a:spAutoFit/>
          </a:bodyPr>
          <a:lstStyle/>
          <a:p>
            <a:r>
              <a:rPr lang="ru-RU" sz="1400" dirty="0" err="1">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Млин-вітряк</a:t>
            </a:r>
            <a:endParaRPr lang="uk-UA" sz="1400" dirty="0">
              <a:solidFill>
                <a:srgbClr val="002060"/>
              </a:solidFill>
              <a:effectLst>
                <a:outerShdw blurRad="38100" dist="38100" dir="2700000" algn="tl">
                  <a:srgbClr val="000000">
                    <a:alpha val="43137"/>
                  </a:srgbClr>
                </a:outerShdw>
              </a:effectLst>
            </a:endParaRPr>
          </a:p>
        </p:txBody>
      </p:sp>
      <p:sp>
        <p:nvSpPr>
          <p:cNvPr id="15" name="Прямокутник 14">
            <a:extLst>
              <a:ext uri="{FF2B5EF4-FFF2-40B4-BE49-F238E27FC236}">
                <a16:creationId xmlns:a16="http://schemas.microsoft.com/office/drawing/2014/main" id="{AEE00721-97AB-4933-BC8B-18FBFB7DF2EA}"/>
              </a:ext>
            </a:extLst>
          </p:cNvPr>
          <p:cNvSpPr/>
          <p:nvPr/>
        </p:nvSpPr>
        <p:spPr>
          <a:xfrm>
            <a:off x="6009297" y="6377933"/>
            <a:ext cx="1299651" cy="307777"/>
          </a:xfrm>
          <a:prstGeom prst="rect">
            <a:avLst/>
          </a:prstGeom>
        </p:spPr>
        <p:txBody>
          <a:bodyPr wrap="none">
            <a:spAutoFit/>
          </a:bodyPr>
          <a:lstStyle/>
          <a:p>
            <a:r>
              <a:rPr lang="ru-RU" sz="1400"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Дуб Шевченка</a:t>
            </a:r>
            <a:endParaRPr lang="uk-UA" sz="1400" dirty="0">
              <a:solidFill>
                <a:srgbClr val="00206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6049028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500485F5-0B53-463C-A4BC-159919866759}"/>
              </a:ext>
            </a:extLst>
          </p:cNvPr>
          <p:cNvSpPr/>
          <p:nvPr/>
        </p:nvSpPr>
        <p:spPr>
          <a:xfrm>
            <a:off x="331304" y="304800"/>
            <a:ext cx="11420985" cy="5016758"/>
          </a:xfrm>
          <a:prstGeom prst="rect">
            <a:avLst/>
          </a:prstGeom>
        </p:spPr>
        <p:txBody>
          <a:bodyPr wrap="square">
            <a:spAutoFit/>
          </a:bodyPr>
          <a:lstStyle/>
          <a:p>
            <a:r>
              <a:rPr lang="uk-UA" sz="3200" b="1" dirty="0">
                <a:latin typeface="Times New Roman" panose="02020603050405020304" pitchFamily="18" charset="0"/>
                <a:cs typeface="Times New Roman" panose="02020603050405020304" pitchFamily="18" charset="0"/>
              </a:rPr>
              <a:t>Висновки:</a:t>
            </a:r>
          </a:p>
          <a:p>
            <a:endParaRPr lang="uk-UA" dirty="0">
              <a:latin typeface="Times New Roman" panose="02020603050405020304" pitchFamily="18" charset="0"/>
              <a:cs typeface="Times New Roman" panose="02020603050405020304" pitchFamily="18" charset="0"/>
            </a:endParaRPr>
          </a:p>
          <a:p>
            <a:pPr algn="just"/>
            <a:r>
              <a:rPr lang="uk-UA" dirty="0">
                <a:latin typeface="Times New Roman" panose="02020603050405020304" pitchFamily="18" charset="0"/>
                <a:cs typeface="Times New Roman" panose="02020603050405020304" pitchFamily="18" charset="0"/>
              </a:rPr>
              <a:t>Канівська спадщина є важливим елементом історії України, і її культурна та природна спадщина потребує особливої уваги та захисту. Збереження таких історичних місць, як Чернеча гора, пам'ятник Івану Підкові, Канівська ГЕС, Успенський собор, а також природних об'єктів, як Канівський природний заповідник і </a:t>
            </a:r>
            <a:r>
              <a:rPr lang="uk-UA" dirty="0" err="1">
                <a:latin typeface="Times New Roman" panose="02020603050405020304" pitchFamily="18" charset="0"/>
                <a:cs typeface="Times New Roman" panose="02020603050405020304" pitchFamily="18" charset="0"/>
              </a:rPr>
              <a:t>Трахтемирівський</a:t>
            </a:r>
            <a:r>
              <a:rPr lang="uk-UA" dirty="0">
                <a:latin typeface="Times New Roman" panose="02020603050405020304" pitchFamily="18" charset="0"/>
                <a:cs typeface="Times New Roman" panose="02020603050405020304" pitchFamily="18" charset="0"/>
              </a:rPr>
              <a:t> півострів, сприяє збереженню національної пам'яті та формуванню майбутніх поколінь.</a:t>
            </a:r>
          </a:p>
          <a:p>
            <a:endParaRPr lang="uk-UA" dirty="0">
              <a:latin typeface="Times New Roman" panose="02020603050405020304" pitchFamily="18" charset="0"/>
              <a:cs typeface="Times New Roman" panose="02020603050405020304" pitchFamily="18" charset="0"/>
            </a:endParaRPr>
          </a:p>
          <a:p>
            <a:pPr algn="just"/>
            <a:r>
              <a:rPr lang="uk-UA" dirty="0">
                <a:latin typeface="Times New Roman" panose="02020603050405020304" pitchFamily="18" charset="0"/>
                <a:cs typeface="Times New Roman" panose="02020603050405020304" pitchFamily="18" charset="0"/>
              </a:rPr>
              <a:t>Кожне з цих місць є частиною не лише історії Канівщини, а й частиною історії всієї України. Важливо не тільки зберігати їх, але й розвивати культурний туризм, щоб кожен українець мав змогу познайомитися з багатою спадщиною свого народу.</a:t>
            </a:r>
          </a:p>
          <a:p>
            <a:endParaRPr lang="uk-UA" dirty="0">
              <a:latin typeface="Times New Roman" panose="02020603050405020304" pitchFamily="18" charset="0"/>
              <a:cs typeface="Times New Roman" panose="02020603050405020304" pitchFamily="18" charset="0"/>
            </a:endParaRPr>
          </a:p>
          <a:p>
            <a:pPr algn="just"/>
            <a:r>
              <a:rPr lang="uk-UA" dirty="0" err="1">
                <a:latin typeface="Times New Roman" panose="02020603050405020304" pitchFamily="18" charset="0"/>
                <a:cs typeface="Times New Roman" panose="02020603050405020304" pitchFamily="18" charset="0"/>
              </a:rPr>
              <a:t>Проєкт</a:t>
            </a:r>
            <a:r>
              <a:rPr lang="uk-UA" dirty="0">
                <a:latin typeface="Times New Roman" panose="02020603050405020304" pitchFamily="18" charset="0"/>
                <a:cs typeface="Times New Roman" panose="02020603050405020304" pitchFamily="18" charset="0"/>
              </a:rPr>
              <a:t> «Канівська спадщина: історія, що живе поруч» має на меті не тільки збереження цього багатства для майбутніх поколінь, але й надихати інших звертати увагу на історію, культуру та природу рідного краю, а також спряти розвитку туризму і залученню молоді до пізнання історії та природи своєї Батьківщини.</a:t>
            </a:r>
          </a:p>
          <a:p>
            <a:pPr algn="just"/>
            <a:endParaRPr lang="uk-UA" dirty="0">
              <a:latin typeface="Times New Roman" panose="02020603050405020304" pitchFamily="18" charset="0"/>
              <a:cs typeface="Times New Roman" panose="02020603050405020304" pitchFamily="18" charset="0"/>
            </a:endParaRPr>
          </a:p>
          <a:p>
            <a:pPr algn="just"/>
            <a:r>
              <a:rPr lang="uk-UA" dirty="0">
                <a:latin typeface="Times New Roman" panose="02020603050405020304" pitchFamily="18" charset="0"/>
                <a:cs typeface="Times New Roman" panose="02020603050405020304" pitchFamily="18" charset="0"/>
              </a:rPr>
              <a:t>Збереження цих пам'яток допоможе глибше зрозуміти не лише історію нашого міста та району, але й відчути свою приналежність до великої та сильної української нації, для якої культурна спадщина є неоціненним багатством.</a:t>
            </a:r>
            <a:endParaRPr lang="ru-UA"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029018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500485F5-0B53-463C-A4BC-159919866759}"/>
              </a:ext>
            </a:extLst>
          </p:cNvPr>
          <p:cNvSpPr/>
          <p:nvPr/>
        </p:nvSpPr>
        <p:spPr>
          <a:xfrm>
            <a:off x="331304" y="304800"/>
            <a:ext cx="11598224" cy="5447645"/>
          </a:xfrm>
          <a:prstGeom prst="rect">
            <a:avLst/>
          </a:prstGeom>
        </p:spPr>
        <p:txBody>
          <a:bodyPr wrap="square">
            <a:spAutoFit/>
          </a:bodyPr>
          <a:lstStyle/>
          <a:p>
            <a:r>
              <a:rPr lang="uk-UA" sz="2400" b="1" dirty="0">
                <a:latin typeface="Times New Roman" panose="02020603050405020304" pitchFamily="18" charset="0"/>
                <a:cs typeface="Times New Roman" panose="02020603050405020304" pitchFamily="18" charset="0"/>
              </a:rPr>
              <a:t>Список використаної літератури та джерел: </a:t>
            </a:r>
          </a:p>
          <a:p>
            <a:pPr marL="342900" indent="-342900">
              <a:buFont typeface="+mj-lt"/>
              <a:buAutoNum type="arabicPeriod"/>
            </a:pPr>
            <a:endParaRPr lang="uk-UA" dirty="0">
              <a:latin typeface="Times New Roman" panose="02020603050405020304" pitchFamily="18" charset="0"/>
              <a:cs typeface="Times New Roman" panose="02020603050405020304" pitchFamily="18" charset="0"/>
            </a:endParaRPr>
          </a:p>
          <a:p>
            <a:pPr marL="342900" indent="-342900">
              <a:buFont typeface="+mj-lt"/>
              <a:buAutoNum type="arabicPeriod"/>
            </a:pPr>
            <a:r>
              <a:rPr lang="uk-UA" dirty="0">
                <a:latin typeface="Times New Roman" panose="02020603050405020304" pitchFamily="18" charset="0"/>
                <a:cs typeface="Times New Roman" panose="02020603050405020304" pitchFamily="18" charset="0"/>
              </a:rPr>
              <a:t>Державний історико-культурний заповідник «Тарасова гора» [Електронний ресурс]. – Режим доступу: </a:t>
            </a:r>
            <a:r>
              <a:rPr lang="en-US" dirty="0">
                <a:latin typeface="Times New Roman" panose="02020603050405020304" pitchFamily="18" charset="0"/>
                <a:cs typeface="Times New Roman" panose="02020603050405020304" pitchFamily="18" charset="0"/>
              </a:rPr>
              <a:t>https://www.shevchenko-museum.com.ua</a:t>
            </a:r>
            <a:endParaRPr lang="uk-UA" dirty="0">
              <a:latin typeface="Times New Roman" panose="02020603050405020304" pitchFamily="18" charset="0"/>
              <a:cs typeface="Times New Roman" panose="02020603050405020304" pitchFamily="18" charset="0"/>
            </a:endParaRPr>
          </a:p>
          <a:p>
            <a:pPr marL="342900" indent="-342900">
              <a:buFont typeface="+mj-lt"/>
              <a:buAutoNum type="arabicPeriod"/>
            </a:pPr>
            <a:endParaRPr lang="uk-UA" dirty="0">
              <a:latin typeface="Times New Roman" panose="02020603050405020304" pitchFamily="18" charset="0"/>
              <a:cs typeface="Times New Roman" panose="02020603050405020304" pitchFamily="18" charset="0"/>
            </a:endParaRPr>
          </a:p>
          <a:p>
            <a:pPr marL="342900" indent="-342900">
              <a:buFont typeface="+mj-lt"/>
              <a:buAutoNum type="arabicPeriod"/>
            </a:pPr>
            <a:r>
              <a:rPr lang="uk-UA" dirty="0">
                <a:latin typeface="Times New Roman" panose="02020603050405020304" pitchFamily="18" charset="0"/>
                <a:cs typeface="Times New Roman" panose="02020603050405020304" pitchFamily="18" charset="0"/>
              </a:rPr>
              <a:t>Історія міста Канів / За ред. О. М. Гуржія. – Київ: Наукова думка, 2005. </a:t>
            </a:r>
          </a:p>
          <a:p>
            <a:pPr marL="342900" indent="-342900">
              <a:buFont typeface="+mj-lt"/>
              <a:buAutoNum type="arabicPeriod"/>
            </a:pPr>
            <a:endParaRPr lang="uk-UA" dirty="0">
              <a:latin typeface="Times New Roman" panose="02020603050405020304" pitchFamily="18" charset="0"/>
              <a:cs typeface="Times New Roman" panose="02020603050405020304" pitchFamily="18" charset="0"/>
            </a:endParaRPr>
          </a:p>
          <a:p>
            <a:pPr marL="342900" indent="-342900">
              <a:buFont typeface="+mj-lt"/>
              <a:buAutoNum type="arabicPeriod"/>
            </a:pPr>
            <a:r>
              <a:rPr lang="uk-UA" dirty="0">
                <a:latin typeface="Times New Roman" panose="02020603050405020304" pitchFamily="18" charset="0"/>
                <a:cs typeface="Times New Roman" panose="02020603050405020304" pitchFamily="18" charset="0"/>
              </a:rPr>
              <a:t>Канівський природний заповідник. Офіційний сайт [Електронний ресурс]. – Режим доступу: </a:t>
            </a:r>
            <a:r>
              <a:rPr lang="en-US" dirty="0">
                <a:latin typeface="Times New Roman" panose="02020603050405020304" pitchFamily="18" charset="0"/>
                <a:cs typeface="Times New Roman" panose="02020603050405020304" pitchFamily="18" charset="0"/>
              </a:rPr>
              <a:t>https://kanivzapovidnyk.org.ua </a:t>
            </a:r>
            <a:endParaRPr lang="uk-UA" dirty="0">
              <a:latin typeface="Times New Roman" panose="02020603050405020304" pitchFamily="18" charset="0"/>
              <a:cs typeface="Times New Roman" panose="02020603050405020304" pitchFamily="18" charset="0"/>
            </a:endParaRPr>
          </a:p>
          <a:p>
            <a:pPr marL="342900" indent="-342900">
              <a:buFont typeface="+mj-lt"/>
              <a:buAutoNum type="arabicPeriod"/>
            </a:pPr>
            <a:endParaRPr lang="uk-UA" dirty="0">
              <a:latin typeface="Times New Roman" panose="02020603050405020304" pitchFamily="18" charset="0"/>
              <a:cs typeface="Times New Roman" panose="02020603050405020304" pitchFamily="18" charset="0"/>
            </a:endParaRPr>
          </a:p>
          <a:p>
            <a:pPr marL="342900" indent="-342900">
              <a:buFont typeface="+mj-lt"/>
              <a:buAutoNum type="arabicPeriod"/>
            </a:pPr>
            <a:r>
              <a:rPr lang="uk-UA" dirty="0">
                <a:latin typeface="Times New Roman" panose="02020603050405020304" pitchFamily="18" charset="0"/>
                <a:cs typeface="Times New Roman" panose="02020603050405020304" pitchFamily="18" charset="0"/>
              </a:rPr>
              <a:t>Пам’ятки історії та культури України. Черкаська область. – Київ: Наукова думка, 2012. </a:t>
            </a:r>
          </a:p>
          <a:p>
            <a:pPr marL="342900" indent="-342900">
              <a:buFont typeface="+mj-lt"/>
              <a:buAutoNum type="arabicPeriod"/>
            </a:pPr>
            <a:endParaRPr lang="uk-UA" dirty="0">
              <a:latin typeface="Times New Roman" panose="02020603050405020304" pitchFamily="18" charset="0"/>
              <a:cs typeface="Times New Roman" panose="02020603050405020304" pitchFamily="18" charset="0"/>
            </a:endParaRPr>
          </a:p>
          <a:p>
            <a:pPr marL="342900" indent="-342900">
              <a:buFont typeface="+mj-lt"/>
              <a:buAutoNum type="arabicPeriod"/>
            </a:pPr>
            <a:r>
              <a:rPr lang="uk-UA" dirty="0">
                <a:latin typeface="Times New Roman" panose="02020603050405020304" pitchFamily="18" charset="0"/>
                <a:cs typeface="Times New Roman" panose="02020603050405020304" pitchFamily="18" charset="0"/>
              </a:rPr>
              <a:t>Про Канівську ГЕС – Офіційний сайт </a:t>
            </a:r>
            <a:r>
              <a:rPr lang="uk-UA" dirty="0" err="1">
                <a:latin typeface="Times New Roman" panose="02020603050405020304" pitchFamily="18" charset="0"/>
                <a:cs typeface="Times New Roman" panose="02020603050405020304" pitchFamily="18" charset="0"/>
              </a:rPr>
              <a:t>Укргідроенерго</a:t>
            </a:r>
            <a:r>
              <a:rPr lang="uk-UA" dirty="0">
                <a:latin typeface="Times New Roman" panose="02020603050405020304" pitchFamily="18" charset="0"/>
                <a:cs typeface="Times New Roman" panose="02020603050405020304" pitchFamily="18" charset="0"/>
              </a:rPr>
              <a:t> [Електронний ресурс]. – Режим доступу: </a:t>
            </a:r>
            <a:r>
              <a:rPr lang="en-US" dirty="0">
                <a:latin typeface="Times New Roman" panose="02020603050405020304" pitchFamily="18" charset="0"/>
                <a:cs typeface="Times New Roman" panose="02020603050405020304" pitchFamily="18" charset="0"/>
                <a:hlinkClick r:id="rId2"/>
              </a:rPr>
              <a:t>https://uhe.gov.ua</a:t>
            </a:r>
            <a:endParaRPr lang="uk-UA" dirty="0">
              <a:latin typeface="Times New Roman" panose="02020603050405020304" pitchFamily="18" charset="0"/>
              <a:cs typeface="Times New Roman" panose="02020603050405020304" pitchFamily="18" charset="0"/>
            </a:endParaRPr>
          </a:p>
          <a:p>
            <a:pPr marL="342900" indent="-342900">
              <a:buFont typeface="+mj-lt"/>
              <a:buAutoNum type="arabicPeriod"/>
            </a:pPr>
            <a:endParaRPr lang="uk-UA" dirty="0">
              <a:latin typeface="Times New Roman" panose="02020603050405020304" pitchFamily="18" charset="0"/>
              <a:cs typeface="Times New Roman" panose="02020603050405020304" pitchFamily="18" charset="0"/>
            </a:endParaRPr>
          </a:p>
          <a:p>
            <a:pPr marL="342900" indent="-342900">
              <a:buFont typeface="+mj-lt"/>
              <a:buAutoNum type="arabicPeriod"/>
            </a:pPr>
            <a:r>
              <a:rPr lang="uk-UA" dirty="0">
                <a:latin typeface="Times New Roman" panose="02020603050405020304" pitchFamily="18" charset="0"/>
                <a:cs typeface="Times New Roman" panose="02020603050405020304" pitchFamily="18" charset="0"/>
              </a:rPr>
              <a:t>Туристичні маршрути Черкащини / Черкаське обласне управління туризму. – Черкаси, 2020. </a:t>
            </a:r>
          </a:p>
          <a:p>
            <a:pPr marL="342900" indent="-342900">
              <a:buFont typeface="+mj-lt"/>
              <a:buAutoNum type="arabicPeriod"/>
            </a:pPr>
            <a:endParaRPr lang="uk-UA" dirty="0">
              <a:latin typeface="Times New Roman" panose="02020603050405020304" pitchFamily="18" charset="0"/>
              <a:cs typeface="Times New Roman" panose="02020603050405020304" pitchFamily="18" charset="0"/>
            </a:endParaRPr>
          </a:p>
          <a:p>
            <a:pPr marL="342900" indent="-342900">
              <a:buFont typeface="+mj-lt"/>
              <a:buAutoNum type="arabicPeriod"/>
            </a:pPr>
            <a:r>
              <a:rPr lang="uk-UA" dirty="0">
                <a:latin typeface="Times New Roman" panose="02020603050405020304" pitchFamily="18" charset="0"/>
                <a:cs typeface="Times New Roman" panose="02020603050405020304" pitchFamily="18" charset="0"/>
              </a:rPr>
              <a:t>Шевченко Т. Г. Кобзар. – Київ: Веселка, 2014. </a:t>
            </a:r>
          </a:p>
          <a:p>
            <a:pPr marL="342900" indent="-342900">
              <a:buFont typeface="+mj-lt"/>
              <a:buAutoNum type="arabicPeriod"/>
            </a:pPr>
            <a:endParaRPr lang="uk-UA" dirty="0">
              <a:latin typeface="Times New Roman" panose="02020603050405020304" pitchFamily="18" charset="0"/>
              <a:cs typeface="Times New Roman" panose="02020603050405020304" pitchFamily="18" charset="0"/>
            </a:endParaRPr>
          </a:p>
          <a:p>
            <a:pPr marL="342900" indent="-342900">
              <a:buFont typeface="+mj-lt"/>
              <a:buAutoNum type="arabicPeriod"/>
            </a:pPr>
            <a:r>
              <a:rPr lang="uk-UA" dirty="0">
                <a:latin typeface="Times New Roman" panose="02020603050405020304" pitchFamily="18" charset="0"/>
                <a:cs typeface="Times New Roman" panose="02020603050405020304" pitchFamily="18" charset="0"/>
              </a:rPr>
              <a:t>Особисті фото та матеріали, зібрані під час екскурсій та досліджень (2024–2025 рр.)</a:t>
            </a:r>
            <a:endParaRPr lang="ru-UA"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0602044"/>
      </p:ext>
    </p:extLst>
  </p:cSld>
  <p:clrMapOvr>
    <a:masterClrMapping/>
  </p:clrMapOvr>
</p:sld>
</file>

<file path=ppt/theme/theme1.xml><?xml version="1.0" encoding="utf-8"?>
<a:theme xmlns:a="http://schemas.openxmlformats.org/drawingml/2006/main" name="Основа">
  <a:themeElements>
    <a:clrScheme name="Основа">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Основа">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Основа">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D9D01AC2-EE7D-4E49-99EE-8E62E4E7E8A7}"/>
    </a:ext>
  </a:extLst>
</a:theme>
</file>

<file path=docProps/app.xml><?xml version="1.0" encoding="utf-8"?>
<Properties xmlns="http://schemas.openxmlformats.org/officeDocument/2006/extended-properties" xmlns:vt="http://schemas.openxmlformats.org/officeDocument/2006/docPropsVTypes">
  <Template>TM03457444[[fn=Основний]]</Template>
  <TotalTime>536</TotalTime>
  <Words>1942</Words>
  <Application>Microsoft Office PowerPoint</Application>
  <PresentationFormat>Широкий екран</PresentationFormat>
  <Paragraphs>112</Paragraphs>
  <Slides>15</Slides>
  <Notes>0</Notes>
  <HiddenSlides>0</HiddenSlides>
  <MMClips>0</MMClips>
  <ScaleCrop>false</ScaleCrop>
  <HeadingPairs>
    <vt:vector size="6" baseType="variant">
      <vt:variant>
        <vt:lpstr>Використані шрифти</vt:lpstr>
      </vt:variant>
      <vt:variant>
        <vt:i4>2</vt:i4>
      </vt:variant>
      <vt:variant>
        <vt:lpstr>Тема</vt:lpstr>
      </vt:variant>
      <vt:variant>
        <vt:i4>1</vt:i4>
      </vt:variant>
      <vt:variant>
        <vt:lpstr>Заголовки слайдів</vt:lpstr>
      </vt:variant>
      <vt:variant>
        <vt:i4>15</vt:i4>
      </vt:variant>
    </vt:vector>
  </HeadingPairs>
  <TitlesOfParts>
    <vt:vector size="18" baseType="lpstr">
      <vt:lpstr>Corbel</vt:lpstr>
      <vt:lpstr>Times New Roman</vt:lpstr>
      <vt:lpstr>Основа</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Презентація PowerPoint</dc:title>
  <dc:creator>Яна</dc:creator>
  <cp:lastModifiedBy>Яна</cp:lastModifiedBy>
  <cp:revision>46</cp:revision>
  <dcterms:created xsi:type="dcterms:W3CDTF">2025-04-15T11:23:50Z</dcterms:created>
  <dcterms:modified xsi:type="dcterms:W3CDTF">2025-04-16T12:34:37Z</dcterms:modified>
</cp:coreProperties>
</file>