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270" r:id="rId5"/>
    <p:sldId id="271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9" r:id="rId15"/>
    <p:sldId id="266" r:id="rId16"/>
    <p:sldId id="267" r:id="rId17"/>
    <p:sldId id="268" r:id="rId18"/>
    <p:sldId id="273" r:id="rId19"/>
  </p:sldIdLst>
  <p:sldSz cx="14630400" cy="8229600"/>
  <p:notesSz cx="8229600" cy="14630400"/>
  <p:embeddedFontLst>
    <p:embeddedFont>
      <p:font typeface="Alice" panose="020B0604020202020204" charset="0"/>
      <p:regular r:id="rId21"/>
    </p:embeddedFont>
    <p:embeddedFont>
      <p:font typeface="Lora" pitchFamily="2" charset="-18"/>
      <p:regular r:id="rId22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F39"/>
    <a:srgbClr val="1F7135"/>
    <a:srgbClr val="5B58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995" autoAdjust="0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0T18:20:33.332"/>
    </inkml:context>
    <inkml:brush xml:id="br0">
      <inkml:brushProperty name="width" value="0.035" units="cm"/>
      <inkml:brushProperty name="height" value="0.035" units="cm"/>
      <inkml:brushProperty name="color" value="#008C3A"/>
    </inkml:brush>
  </inkml:definitions>
  <inkml:trace contextRef="#ctx0" brushRef="#br0">241 1 24575,'-3'1'0,"1"0"0,-1 0 0,0 0 0,0 1 0,1-1 0,-1 1 0,0 0 0,1 0 0,0 0 0,-1 0 0,1 0 0,0 1 0,0-1 0,-2 4 0,-4 3 0,-14 15 0,0 1 0,2 1 0,0 1 0,2 1 0,-19 40 0,27-47 0,1 1 0,1 0 0,1 1 0,1-1 0,1 1 0,1 0 0,1 1 0,0 32 0,4 42 0,6 218 0,-4-285 0,2 1 0,1-1 0,2 0 0,1 0 0,1-1 0,21 43 0,104 168 0,-17-36 0,-73-112 0,100 188 0,-110-222 0,2-1 0,70 84 0,-81-113 0,2 0 0,0-2 0,2-1 0,1-1 0,1-2 0,1-1 0,1-2 0,1-1 0,0-2 0,2-1 0,0-2 0,0-1 0,1-2 0,1-2 0,-1-2 0,2-1 0,50 1 0,-61-6 0,145-4 0,-151 0 0,0 0 0,-1-1 0,0-2 0,0 0 0,35-15 0,40-28 0,-3-5 0,138-103 0,-34 25 0,-98 68 0,131-109 0,-222 165 0,0-1 0,0 1 0,-1-2 0,-1 1 0,0-1 0,0 0 0,0 0 0,-2-1 0,7-15 0,-6 8 0,-1 0 0,-1 0 0,0 0 0,-2 0 0,1-25 0,7-108 0,3-110 0,-11 156 0,-6-152 0,-2 215 0,-2 0 0,-23-71 0,0-1 0,16 56 0,8 32 0,1-1 0,1 0 0,-2-27 0,7-29-25,1 59-198,-1-1-1,-1 1 1,-1 0 0,-1-1-1,-7-27 1,2 27-6603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0T18:20:39.841"/>
    </inkml:context>
    <inkml:brush xml:id="br0">
      <inkml:brushProperty name="width" value="0.035" units="cm"/>
      <inkml:brushProperty name="height" value="0.035" units="cm"/>
      <inkml:brushProperty name="color" value="#008C3A"/>
    </inkml:brush>
  </inkml:definitions>
  <inkml:trace contextRef="#ctx0" brushRef="#br0">3441 160 24575,'-8'-7'0,"0"0"0,-1 1 0,0 0 0,0 0 0,0 1 0,-1 0 0,-13-4 0,-74-20 0,82 25 0,-81-19 0,-1 4 0,-1 4 0,0 5 0,-111 2 0,13 7 0,-158 5 0,277 3 0,0 3 0,-136 36 0,-143 67 0,255-78 0,80-27 0,-1 1 0,1 2 0,1 0 0,0 1 0,-29 23 0,-85 84 0,81-69 0,18-15 0,2 2 0,-51 75 0,51-65 0,-66 73 0,74-91 0,1 0 0,-39 65 0,38-55 0,-40 50 0,-64 85 0,126-171 0,-132 236 0,80-134 0,34-65 0,2 2 0,2-1 0,2 2 0,2 0 0,2 1 0,1 0 0,3 1 0,1 0 0,3 0 0,2 57 0,1-40 0,17 117 0,-3-99 0,-3-7 0,4-1 0,38 113 0,38 80 0,-64-196 0,2-2 0,68 115 0,-82-159 0,0-1 0,2-1 0,0 0 0,1-1 0,1-1 0,1 0 0,41 28 0,-33-25 0,-2 1 0,0 1 0,-2 1 0,38 52 0,-26-33 0,11 15 0,4-2 0,1-3 0,3-2 0,122 88 0,-140-119 0,0-1 0,1-2 0,46 15 0,124 29 0,-139-43 0,-5-4 0,-1-2 0,2-3 0,68 1 0,197-9 0,-185-4 0,-119 3 0,0 2 0,0 1 0,26 7 0,-22-4 0,55 5 0,429-9 0,-260-6 0,-244 4-136,0-1-1,0-1 1,0 0-1,0 0 1,0-1-1,0-1 1,0 1-1,0-2 0,15-6 1,-16 3-6690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25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70ACA-8D2D-851E-B912-8284D167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17748-3414-B957-FB18-5ABF196ED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ABA8F-FE0C-D59B-2927-62D8C60C0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E1C0C-03CF-87C6-0926-BDED116DB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25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6165D-BD4B-7546-3B9A-F26065175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2A9210-64EC-9F74-6F7A-4B866301F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83BC99-1B1A-09D6-9CDE-F7ECB05F6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1A616-5D95-8E44-5DFD-FF853353C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30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A261E-72B3-C15C-A695-AE0846919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66ED9-7F6D-23AB-9A00-AC6127A12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8E475-C56C-14FC-31D2-F6D16994B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9C8BD-4CFE-A2B2-3077-EE73122D58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8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4B75E-5507-1C35-482B-9C237FA9E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D1908-C3E0-DF32-E4A8-62BC617DE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CF54E-1FAF-8F3B-D255-9452EE301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0DA9F-4E84-F950-CDB0-7507E1CB03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50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43921"/>
            <a:ext cx="7556421" cy="2834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35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Визначення ступеня ураження та шляхів поширення омели білої (Viscum album L.) на деревних </a:t>
            </a:r>
            <a:r>
              <a:rPr lang="en-US" sz="35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насадженнях</a:t>
            </a:r>
            <a:r>
              <a:rPr lang="en-US" sz="35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35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Салтівського</a:t>
            </a:r>
            <a:r>
              <a:rPr lang="en-US" sz="35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35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району</a:t>
            </a:r>
            <a:endParaRPr lang="uk-UA" sz="3550" dirty="0">
              <a:solidFill>
                <a:srgbClr val="233E32"/>
              </a:solidFill>
              <a:latin typeface="Alice" pitchFamily="34" charset="0"/>
              <a:ea typeface="Alice" pitchFamily="34" charset="-122"/>
              <a:cs typeface="Alice" pitchFamily="34" charset="-120"/>
            </a:endParaRPr>
          </a:p>
          <a:p>
            <a:pPr marL="0" indent="0">
              <a:lnSpc>
                <a:spcPts val="4450"/>
              </a:lnSpc>
              <a:buNone/>
            </a:pPr>
            <a:r>
              <a:rPr lang="en-US" sz="35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міста</a:t>
            </a:r>
            <a:r>
              <a:rPr lang="en-US" sz="35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35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Харкова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4933950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Дослідження поширення омели білої на деревних насадженнях Салтівського району м. Харкова, проведено ученицею 11-Б класу Шатохіною Владиславою під науковим керівництвом Голуб Оксани Володимирівни.</a:t>
            </a:r>
            <a:endParaRPr lang="en-US" sz="17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39620-C7E5-84FB-9D55-DA7D25ABADA6}"/>
              </a:ext>
            </a:extLst>
          </p:cNvPr>
          <p:cNvSpPr txBox="1"/>
          <p:nvPr/>
        </p:nvSpPr>
        <p:spPr>
          <a:xfrm>
            <a:off x="218049" y="665440"/>
            <a:ext cx="8707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B5F39"/>
                </a:solidFill>
                <a:latin typeface="Lora" pitchFamily="2" charset="-18"/>
              </a:rPr>
              <a:t>МІНІСТЕРСТВО ОСВІТИ І НАУКИ УКРАЇНИ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B5F39"/>
                </a:solidFill>
                <a:latin typeface="Lora" pitchFamily="2" charset="-18"/>
              </a:rPr>
              <a:t>  ДЕПАРТАМЕНТ НАУКИ І ОСВІТИ ХАРКІВСЬКОЇ ОБЛДЕРЖАДМІНІСТРАЦІЇ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1B5F39"/>
                </a:solidFill>
                <a:latin typeface="Lora" pitchFamily="2" charset="-18"/>
              </a:rPr>
              <a:t>                  ХАРКІВСЬКЕ ТЕРИТОРІАЛЬНЕ ВІДДІЛЕННЯ МАН УКРАЇНИ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ослина Омела бiла імела, баб'ячий прокльон. Будова, поширення, біологічна  класифікація | ІАС &quot;Аграрії разом&quot;">
            <a:extLst>
              <a:ext uri="{FF2B5EF4-FFF2-40B4-BE49-F238E27FC236}">
                <a16:creationId xmlns:a16="http://schemas.microsoft.com/office/drawing/2014/main" id="{3E6AFE8B-3413-3FDF-C338-3D80D1EA2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00" y="277265"/>
            <a:ext cx="6567320" cy="76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1"/>
          <p:cNvSpPr/>
          <p:nvPr/>
        </p:nvSpPr>
        <p:spPr>
          <a:xfrm>
            <a:off x="8385691" y="40373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Мета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85691" y="4393756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Вивчити поширення омели білої у Салтівському районі. Визначити ступінь ураження дерев. Розробити рекомендації щодо боротьби.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8570192" y="57127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Завдання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70191" y="605861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Встановити видовий склад дерев-господарів.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570192" y="641450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Провести польові обстеження.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570192" y="677298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Оцінити рівень ураження насаджень.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570192" y="712887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Підготувати рекомендації для боротьби.</a:t>
            </a:r>
            <a:endParaRPr lang="en-US" sz="175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E6E5B6-0621-45D5-42A6-947AF2104134}"/>
              </a:ext>
            </a:extLst>
          </p:cNvPr>
          <p:cNvSpPr/>
          <p:nvPr/>
        </p:nvSpPr>
        <p:spPr>
          <a:xfrm>
            <a:off x="12854609" y="7752522"/>
            <a:ext cx="1775791" cy="362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E24005-30BB-C862-9110-0ADF427BF0B2}"/>
              </a:ext>
            </a:extLst>
          </p:cNvPr>
          <p:cNvSpPr txBox="1"/>
          <p:nvPr/>
        </p:nvSpPr>
        <p:spPr>
          <a:xfrm>
            <a:off x="8283072" y="2225248"/>
            <a:ext cx="6244709" cy="1497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50" b="0" i="0" u="none" strike="noStrike" kern="1200" cap="none" spc="0" normalizeH="0" baseline="0" noProof="0">
                <a:ln>
                  <a:noFill/>
                </a:ln>
                <a:solidFill>
                  <a:srgbClr val="233E32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Мета та завдання дослідження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31D3DF-2B1B-01C6-5567-881042C80B82}"/>
              </a:ext>
            </a:extLst>
          </p:cNvPr>
          <p:cNvSpPr/>
          <p:nvPr/>
        </p:nvSpPr>
        <p:spPr>
          <a:xfrm>
            <a:off x="7322907" y="0"/>
            <a:ext cx="351692" cy="8229600"/>
          </a:xfrm>
          <a:prstGeom prst="rect">
            <a:avLst/>
          </a:prstGeom>
          <a:solidFill>
            <a:srgbClr val="5B58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F351-8ED9-4167-E27F-0BA58B4F4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5F3CA0C-0055-7233-C839-768F1D00C9F0}"/>
              </a:ext>
            </a:extLst>
          </p:cNvPr>
          <p:cNvSpPr/>
          <p:nvPr/>
        </p:nvSpPr>
        <p:spPr>
          <a:xfrm>
            <a:off x="793790" y="2301954"/>
            <a:ext cx="82478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Ботан</a:t>
            </a:r>
            <a:r>
              <a:rPr lang="uk-UA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ічний</a:t>
            </a:r>
            <a:r>
              <a:rPr lang="uk-UA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опис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A4EF72-1E3B-55AB-E181-105697BA40ED}"/>
              </a:ext>
            </a:extLst>
          </p:cNvPr>
          <p:cNvSpPr/>
          <p:nvPr/>
        </p:nvSpPr>
        <p:spPr>
          <a:xfrm>
            <a:off x="793790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uk-UA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Головне</a:t>
            </a:r>
            <a:endParaRPr lang="en-US" sz="2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5E98252-5517-DD6A-02D9-284AA5953A5D}"/>
              </a:ext>
            </a:extLst>
          </p:cNvPr>
          <p:cNvSpPr/>
          <p:nvPr/>
        </p:nvSpPr>
        <p:spPr>
          <a:xfrm>
            <a:off x="793790" y="4158853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Омела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біла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(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Viscum album) —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напівпаразитична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рослина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що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прикріплюється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до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гілок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дерев і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висмоктує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з них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поживні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речовини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. Вона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має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зелені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вічнозелені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гілки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та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білі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ягоди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які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містять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насіння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що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розповсюджуються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птахами. Омела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паразитує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на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понад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30 видах дерев,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зокрема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на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тополі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клені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та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яблоні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AE9BE36-1B1B-408E-9163-2C7FA138E5DF}"/>
              </a:ext>
            </a:extLst>
          </p:cNvPr>
          <p:cNvSpPr/>
          <p:nvPr/>
        </p:nvSpPr>
        <p:spPr>
          <a:xfrm>
            <a:off x="7599521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uk-UA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Чому це саме </a:t>
            </a:r>
            <a:r>
              <a:rPr lang="uk-UA" sz="220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напівпаразит</a:t>
            </a:r>
            <a:r>
              <a:rPr lang="uk-UA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?</a:t>
            </a:r>
            <a:endParaRPr lang="en-US" sz="22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EFDA17-AD94-A5FC-CF8F-686A73B07F48}"/>
              </a:ext>
            </a:extLst>
          </p:cNvPr>
          <p:cNvSpPr/>
          <p:nvPr/>
        </p:nvSpPr>
        <p:spPr>
          <a:xfrm>
            <a:off x="12854609" y="7752522"/>
            <a:ext cx="1775791" cy="362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DEEEEE04-CDC7-7EAB-FC13-F1F9DCB1C37F}"/>
              </a:ext>
            </a:extLst>
          </p:cNvPr>
          <p:cNvSpPr/>
          <p:nvPr/>
        </p:nvSpPr>
        <p:spPr>
          <a:xfrm>
            <a:off x="7497795" y="4149475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Омела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біла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є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напівпаразитом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оскільки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здатна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до фотосинтезу і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частково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забезпечує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себе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енергією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але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отримує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воду і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мінерали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від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дерева-господаря через </a:t>
            </a:r>
            <a:r>
              <a:rPr lang="ru-RU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спеціальні</a:t>
            </a:r>
            <a:r>
              <a:rPr lang="ru-RU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присоски — </a:t>
            </a:r>
            <a:r>
              <a:rPr lang="ru-RU" sz="1750" dirty="0" err="1">
                <a:solidFill>
                  <a:srgbClr val="2C2821"/>
                </a:solidFill>
                <a:highlight>
                  <a:srgbClr val="1F7135"/>
                </a:highlight>
                <a:latin typeface="Lora" pitchFamily="34" charset="0"/>
                <a:ea typeface="Lora" pitchFamily="34" charset="-122"/>
                <a:cs typeface="Lora" pitchFamily="34" charset="-120"/>
              </a:rPr>
              <a:t>гаусторії</a:t>
            </a:r>
            <a:r>
              <a:rPr lang="ru-RU" sz="1750" dirty="0">
                <a:solidFill>
                  <a:srgbClr val="2C2821"/>
                </a:solidFill>
                <a:highlight>
                  <a:srgbClr val="1F7135"/>
                </a:highlight>
                <a:latin typeface="Lora" pitchFamily="34" charset="0"/>
                <a:ea typeface="Lora" pitchFamily="34" charset="-122"/>
                <a:cs typeface="Lora" pitchFamily="34" charset="-120"/>
              </a:rPr>
              <a:t>.</a:t>
            </a:r>
            <a:endParaRPr lang="en-US" sz="1750" dirty="0">
              <a:highlight>
                <a:srgbClr val="1F7135"/>
              </a:highlight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0A0C6DB9-66AD-E747-89F9-21829381B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2A5B66EE-A3AD-13AB-BCD8-E9D20D6A9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E45C51B-BC60-7457-9274-A4841E5D8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9" name="Picture 5" descr="Омела / Рисунок | ai illustrator file | US$5.00 each | Ai &amp; PNG File">
            <a:extLst>
              <a:ext uri="{FF2B5EF4-FFF2-40B4-BE49-F238E27FC236}">
                <a16:creationId xmlns:a16="http://schemas.microsoft.com/office/drawing/2014/main" id="{797AFC44-7B9D-E306-9C3E-4AE8528DE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304" y="304800"/>
            <a:ext cx="3351436" cy="335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0BEB302-5128-2C6F-015D-5C177AB5E698}"/>
              </a:ext>
            </a:extLst>
          </p:cNvPr>
          <p:cNvSpPr/>
          <p:nvPr/>
        </p:nvSpPr>
        <p:spPr>
          <a:xfrm>
            <a:off x="0" y="6858806"/>
            <a:ext cx="14630400" cy="540468"/>
          </a:xfrm>
          <a:prstGeom prst="rect">
            <a:avLst/>
          </a:prstGeom>
          <a:solidFill>
            <a:srgbClr val="1B5F3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965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54032" y="4408230"/>
            <a:ext cx="6269618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50" b="0" i="0" u="none" strike="noStrike" kern="1200" cap="none" spc="0" normalizeH="0" baseline="0" noProof="0" dirty="0">
                <a:ln>
                  <a:noFill/>
                </a:ln>
                <a:solidFill>
                  <a:srgbClr val="233E32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Лікувальні властивості омели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3486864"/>
            <a:ext cx="396835" cy="396835"/>
          </a:xfrm>
          <a:prstGeom prst="roundRect">
            <a:avLst>
              <a:gd name="adj" fmla="val 8574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>
              <a:solidFill>
                <a:srgbClr val="1F7135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6903839" y="3486864"/>
            <a:ext cx="28876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Заспокійливий ефект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03839" y="3977283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Допомагає при нервових розладах.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171867" y="3486864"/>
            <a:ext cx="396835" cy="396835"/>
          </a:xfrm>
          <a:prstGeom prst="roundRect">
            <a:avLst>
              <a:gd name="adj" fmla="val 8574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10795516" y="3486864"/>
            <a:ext cx="28632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Гіпотензивний ефект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795516" y="3977283"/>
            <a:ext cx="30412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Знижує кров'яний тиск.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280190" y="5185053"/>
            <a:ext cx="396835" cy="396835"/>
          </a:xfrm>
          <a:prstGeom prst="roundRect">
            <a:avLst>
              <a:gd name="adj" fmla="val 8574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6903839" y="5185053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Протизапальний ефект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903839" y="6029801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Зменшує запалення в організмі.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0171867" y="5185053"/>
            <a:ext cx="396835" cy="396835"/>
          </a:xfrm>
          <a:prstGeom prst="roundRect">
            <a:avLst>
              <a:gd name="adj" fmla="val 8574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4" name="Text 11"/>
          <p:cNvSpPr/>
          <p:nvPr/>
        </p:nvSpPr>
        <p:spPr>
          <a:xfrm>
            <a:off x="10795516" y="5185053"/>
            <a:ext cx="28632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Кровоспинний ефект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795516" y="5675471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Допомагає при кровотечах та ранах.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F4556C8-B0CC-9685-2DDD-58F2A8326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875"/>
            <a:ext cx="14630400" cy="283464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118B4CE-B7E9-33F8-8AD6-5CED4C542231}"/>
              </a:ext>
            </a:extLst>
          </p:cNvPr>
          <p:cNvSpPr/>
          <p:nvPr/>
        </p:nvSpPr>
        <p:spPr>
          <a:xfrm>
            <a:off x="12689058" y="7427742"/>
            <a:ext cx="1941342" cy="80185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CA7C26-21A2-7E62-BB50-CB8DAB2AAC47}"/>
              </a:ext>
            </a:extLst>
          </p:cNvPr>
          <p:cNvSpPr/>
          <p:nvPr/>
        </p:nvSpPr>
        <p:spPr>
          <a:xfrm>
            <a:off x="444550" y="5117811"/>
            <a:ext cx="13623142" cy="2107096"/>
          </a:xfrm>
          <a:prstGeom prst="rect">
            <a:avLst/>
          </a:prstGeom>
          <a:solidFill>
            <a:srgbClr val="1F71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ext 0"/>
          <p:cNvSpPr/>
          <p:nvPr/>
        </p:nvSpPr>
        <p:spPr>
          <a:xfrm>
            <a:off x="793790" y="4193545"/>
            <a:ext cx="879038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50" b="0" i="0" u="none" strike="noStrike" kern="1200" cap="none" spc="0" normalizeH="0" baseline="0" noProof="0" dirty="0">
                <a:ln>
                  <a:noFill/>
                </a:ln>
                <a:solidFill>
                  <a:srgbClr val="233E32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Омела: </a:t>
            </a:r>
            <a:r>
              <a:rPr kumimoji="0" lang="en-US" sz="4450" b="0" i="0" u="none" strike="noStrike" kern="1200" cap="none" spc="0" normalizeH="0" baseline="0" noProof="0" dirty="0" err="1">
                <a:ln>
                  <a:noFill/>
                </a:ln>
                <a:solidFill>
                  <a:srgbClr val="233E32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Традиції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013190" y="54807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33E32"/>
                </a:solidFill>
                <a:effectLst/>
                <a:highlight>
                  <a:srgbClr val="00FF00"/>
                </a:highlight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Символ Щастя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13190" y="601164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У багатьох культурах омела є символом удачі та захисту.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73181" y="54892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33E32"/>
                </a:solidFill>
                <a:effectLst/>
                <a:highlight>
                  <a:srgbClr val="00FF00"/>
                </a:highlight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Різдвяна Традиція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556394" y="601164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В Європі, поцілунок під омелою на Різдво приносить щастя.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Звезда: 4 точки 8">
            <a:extLst>
              <a:ext uri="{FF2B5EF4-FFF2-40B4-BE49-F238E27FC236}">
                <a16:creationId xmlns:a16="http://schemas.microsoft.com/office/drawing/2014/main" id="{CCF989E1-BE3B-1FF3-86A2-85A1AA06E782}"/>
              </a:ext>
            </a:extLst>
          </p:cNvPr>
          <p:cNvSpPr/>
          <p:nvPr/>
        </p:nvSpPr>
        <p:spPr>
          <a:xfrm>
            <a:off x="8739518" y="2178917"/>
            <a:ext cx="561022" cy="63136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B33DEA-07CB-878E-B570-E1BD0537E6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3C4F39"/>
              </a:clrFrom>
              <a:clrTo>
                <a:srgbClr val="3C4F39">
                  <a:alpha val="0"/>
                </a:srgbClr>
              </a:clrTo>
            </a:clrChange>
          </a:blip>
          <a:srcRect t="3017" b="43562"/>
          <a:stretch/>
        </p:blipFill>
        <p:spPr>
          <a:xfrm>
            <a:off x="5334752" y="420659"/>
            <a:ext cx="9001125" cy="38467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49142101-14EB-EBA2-DE1C-1360F0B9C8B6}"/>
                  </a:ext>
                </a:extLst>
              </p14:cNvPr>
              <p14:cNvContentPartPr/>
              <p14:nvPr/>
            </p14:nvContentPartPr>
            <p14:xfrm>
              <a:off x="5849612" y="477942"/>
              <a:ext cx="1016280" cy="91692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49142101-14EB-EBA2-DE1C-1360F0B9C8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43492" y="471822"/>
                <a:ext cx="1028520" cy="9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B89EA8FF-5ADF-5686-98D3-19B51FCFB3D9}"/>
                  </a:ext>
                </a:extLst>
              </p14:cNvPr>
              <p14:cNvContentPartPr/>
              <p14:nvPr/>
            </p14:nvContentPartPr>
            <p14:xfrm>
              <a:off x="13053932" y="1560102"/>
              <a:ext cx="1271520" cy="159192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B89EA8FF-5ADF-5686-98D3-19B51FCFB3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047812" y="1553982"/>
                <a:ext cx="1283760" cy="160416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FAAB0B3-F9D5-A58E-4348-1C0FFE53EDEF}"/>
              </a:ext>
            </a:extLst>
          </p:cNvPr>
          <p:cNvSpPr/>
          <p:nvPr/>
        </p:nvSpPr>
        <p:spPr>
          <a:xfrm>
            <a:off x="12886006" y="7512148"/>
            <a:ext cx="1744394" cy="7174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7025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2984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Ділянки досліджень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78787"/>
            <a:ext cx="3664863" cy="2387084"/>
          </a:xfrm>
          <a:prstGeom prst="roundRect">
            <a:avLst>
              <a:gd name="adj" fmla="val 1425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1020604" y="2905601"/>
            <a:ext cx="32112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Вулиця Гвардійців Широнінців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750350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Вибрана для дослідження через високу щільність насаджень.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678787"/>
            <a:ext cx="3664863" cy="2387084"/>
          </a:xfrm>
          <a:prstGeom prst="roundRect">
            <a:avLst>
              <a:gd name="adj" fmla="val 1425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4912281" y="2905601"/>
            <a:ext cx="31134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Алея в парку Перемоги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3396020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Зручне місце для прогулок, що важливо для мешканців.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92685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1020604" y="5519499"/>
            <a:ext cx="62720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Двори будинків на вул. Гвардійців Широнінців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009918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Дозволяють дослідити вплив омели на окремі дерева.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69708"/>
            <a:ext cx="58285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Методика досліджень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77379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6462474" y="2858810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27737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Візуальна оцінка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264218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Огляд дерев на наявність омели.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277379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10343436" y="2858810"/>
            <a:ext cx="16704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2773799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Реєстрація уражених дерев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618548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Збір даних про кількість уражених дерев.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48263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3" name="Text 10"/>
          <p:cNvSpPr/>
          <p:nvPr/>
        </p:nvSpPr>
        <p:spPr>
          <a:xfrm>
            <a:off x="6452473" y="4911328"/>
            <a:ext cx="16573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4826318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5-бальна шкала оцінки ураження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567106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Визначення ступеня ураження за шкалою від 1 до 5.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0171867" y="48263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10342602" y="4911328"/>
            <a:ext cx="16883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10908983" y="48263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Статистичний аналіз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0908983" y="53167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Обробка отриманих даних для виявлення закономірностей.</a:t>
            </a:r>
            <a:endParaRPr lang="en-US" sz="175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7D8DB18-AA9E-7938-9889-604E7CC20378}"/>
              </a:ext>
            </a:extLst>
          </p:cNvPr>
          <p:cNvSpPr/>
          <p:nvPr/>
        </p:nvSpPr>
        <p:spPr>
          <a:xfrm>
            <a:off x="12947374" y="7832035"/>
            <a:ext cx="1550504" cy="291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5569" y="1085136"/>
            <a:ext cx="7415451" cy="665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Результати: Загальний аналіз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745569" y="2176701"/>
            <a:ext cx="3666649" cy="702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405</a:t>
            </a:r>
            <a:endParaRPr lang="en-US" sz="5500" dirty="0"/>
          </a:p>
        </p:txBody>
      </p:sp>
      <p:sp>
        <p:nvSpPr>
          <p:cNvPr id="5" name="Text 2"/>
          <p:cNvSpPr/>
          <p:nvPr/>
        </p:nvSpPr>
        <p:spPr>
          <a:xfrm>
            <a:off x="1247537" y="3145750"/>
            <a:ext cx="266271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Дерев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745569" y="3606284"/>
            <a:ext cx="3666649" cy="681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Загальна кількість дерев, що були обстежені.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4731663" y="2176701"/>
            <a:ext cx="3666768" cy="702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253</a:t>
            </a:r>
            <a:endParaRPr lang="en-US" sz="5500" dirty="0"/>
          </a:p>
        </p:txBody>
      </p:sp>
      <p:sp>
        <p:nvSpPr>
          <p:cNvPr id="8" name="Text 5"/>
          <p:cNvSpPr/>
          <p:nvPr/>
        </p:nvSpPr>
        <p:spPr>
          <a:xfrm>
            <a:off x="5233630" y="3145750"/>
            <a:ext cx="266271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Без ураження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4731663" y="3606284"/>
            <a:ext cx="3666768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Кількість дерев без ознак омели.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45569" y="5033248"/>
            <a:ext cx="3666649" cy="702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110</a:t>
            </a:r>
            <a:endParaRPr lang="en-US" sz="5500" dirty="0"/>
          </a:p>
        </p:txBody>
      </p:sp>
      <p:sp>
        <p:nvSpPr>
          <p:cNvPr id="11" name="Text 8"/>
          <p:cNvSpPr/>
          <p:nvPr/>
        </p:nvSpPr>
        <p:spPr>
          <a:xfrm>
            <a:off x="1247537" y="6002298"/>
            <a:ext cx="266271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Слабоуражені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745569" y="6462832"/>
            <a:ext cx="3666649" cy="681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Кількість дерев з незначним ураженням омелою.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4731663" y="5033248"/>
            <a:ext cx="3666768" cy="702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42</a:t>
            </a:r>
            <a:endParaRPr lang="en-US" sz="5500" dirty="0"/>
          </a:p>
        </p:txBody>
      </p:sp>
      <p:sp>
        <p:nvSpPr>
          <p:cNvPr id="14" name="Text 11"/>
          <p:cNvSpPr/>
          <p:nvPr/>
        </p:nvSpPr>
        <p:spPr>
          <a:xfrm>
            <a:off x="4785122" y="6002298"/>
            <a:ext cx="355973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Середньо та сильно уражені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4731663" y="6462832"/>
            <a:ext cx="3666768" cy="681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Кількість дерев з помітним ураженням омелою.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5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8512" y="551736"/>
            <a:ext cx="7739777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Результати: Вулиця Гвардійців Широнінців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512" y="2106573"/>
            <a:ext cx="501491" cy="50149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88512" y="2808684"/>
            <a:ext cx="250781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230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88512" y="3242429"/>
            <a:ext cx="77397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Кількість обстежених дерев.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512" y="4165283"/>
            <a:ext cx="501491" cy="5014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88512" y="4867394"/>
            <a:ext cx="250781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79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6188512" y="5301139"/>
            <a:ext cx="77397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Кількість уражених дерев.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512" y="6223992"/>
            <a:ext cx="501491" cy="5014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188512" y="6926104"/>
            <a:ext cx="250781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Клен звичайний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6188512" y="7359848"/>
            <a:ext cx="77397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Найбільше уражений вид дерева.</a:t>
            </a:r>
            <a:endParaRPr lang="en-US" sz="155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4C9F481-B1F3-2E0F-2FAD-A9B0663BF248}"/>
              </a:ext>
            </a:extLst>
          </p:cNvPr>
          <p:cNvSpPr/>
          <p:nvPr/>
        </p:nvSpPr>
        <p:spPr>
          <a:xfrm>
            <a:off x="12841357" y="7680840"/>
            <a:ext cx="1696278" cy="442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87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Результати: Алея в парку Перемоги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118711" y="2806422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Shape 2"/>
          <p:cNvSpPr/>
          <p:nvPr/>
        </p:nvSpPr>
        <p:spPr>
          <a:xfrm>
            <a:off x="1358622" y="3301484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3C574B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Shape 3"/>
          <p:cNvSpPr/>
          <p:nvPr/>
        </p:nvSpPr>
        <p:spPr>
          <a:xfrm>
            <a:off x="878800" y="30615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061085" y="3146584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381488" y="30332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Обстежено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381488" y="3523655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142 дерева.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358622" y="4835247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3C574B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Shape 8"/>
          <p:cNvSpPr/>
          <p:nvPr/>
        </p:nvSpPr>
        <p:spPr>
          <a:xfrm>
            <a:off x="878800" y="459533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2" name="Text 9"/>
          <p:cNvSpPr/>
          <p:nvPr/>
        </p:nvSpPr>
        <p:spPr>
          <a:xfrm>
            <a:off x="1050369" y="4680347"/>
            <a:ext cx="16704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381488" y="4566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Уражено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381488" y="5057418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67 дерев (47%).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358622" y="6369010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3C574B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6" name="Shape 13"/>
          <p:cNvSpPr/>
          <p:nvPr/>
        </p:nvSpPr>
        <p:spPr>
          <a:xfrm>
            <a:off x="878800" y="612909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1051084" y="6214110"/>
            <a:ext cx="16573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381488" y="61007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Найбільше уражена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381488" y="6591181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Тополя біла (_Populus alba_).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74858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Результати: Двори будинків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93713" y="3267551"/>
            <a:ext cx="12132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357217" y="2905720"/>
            <a:ext cx="18410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57217" y="3396139"/>
            <a:ext cx="18410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Уражених дерев.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84784" y="4469249"/>
            <a:ext cx="13918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6433304" y="4269343"/>
            <a:ext cx="21094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25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33304" y="4759762"/>
            <a:ext cx="21094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Обстежених дерев.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85260" y="5832872"/>
            <a:ext cx="13811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509272" y="5632966"/>
            <a:ext cx="20407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36%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09272" y="6123384"/>
            <a:ext cx="20407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Ступінь ураження.</a:t>
            </a:r>
            <a:endParaRPr lang="en-US" sz="1750" dirty="0"/>
          </a:p>
        </p:txBody>
      </p:sp>
      <p:pic>
        <p:nvPicPr>
          <p:cNvPr id="18" name="Рисунок 17" descr="Изображение выглядит как на открытом воздухе, небо, Прут, птица&#10;&#10;Автоматически созданное описание">
            <a:extLst>
              <a:ext uri="{FF2B5EF4-FFF2-40B4-BE49-F238E27FC236}">
                <a16:creationId xmlns:a16="http://schemas.microsoft.com/office/drawing/2014/main" id="{F542147C-2DFE-85F5-029F-FB86FCF525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4972" y="1521433"/>
            <a:ext cx="5141843" cy="385638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57D95F-CA55-5C25-2DDA-19B974B77785}"/>
              </a:ext>
            </a:extLst>
          </p:cNvPr>
          <p:cNvSpPr/>
          <p:nvPr/>
        </p:nvSpPr>
        <p:spPr>
          <a:xfrm>
            <a:off x="12867861" y="7712765"/>
            <a:ext cx="1568954" cy="410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535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Аналіз результатів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097762"/>
            <a:ext cx="2173724" cy="1306949"/>
          </a:xfrm>
          <a:prstGeom prst="roundRect">
            <a:avLst>
              <a:gd name="adj" fmla="val 2603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" name="Text 2"/>
          <p:cNvSpPr/>
          <p:nvPr/>
        </p:nvSpPr>
        <p:spPr>
          <a:xfrm>
            <a:off x="1020604" y="2524482"/>
            <a:ext cx="12132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3245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Вік дерев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2814995"/>
            <a:ext cx="374558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Старі дерева уражуються частіше.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389471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Shape 6"/>
          <p:cNvSpPr/>
          <p:nvPr/>
        </p:nvSpPr>
        <p:spPr>
          <a:xfrm>
            <a:off x="793790" y="3518059"/>
            <a:ext cx="4347567" cy="1306949"/>
          </a:xfrm>
          <a:prstGeom prst="roundRect">
            <a:avLst>
              <a:gd name="adj" fmla="val 2603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1020604" y="3944779"/>
            <a:ext cx="13918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37448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Вид деревини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235291"/>
            <a:ext cx="306502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М'яка деревина уразливіша.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4809768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793790" y="4938355"/>
            <a:ext cx="6521410" cy="1306949"/>
          </a:xfrm>
          <a:prstGeom prst="roundRect">
            <a:avLst>
              <a:gd name="adj" fmla="val 2603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>
              <a:solidFill>
                <a:srgbClr val="1F7135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20604" y="5365075"/>
            <a:ext cx="13811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1651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Розташування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5655588"/>
            <a:ext cx="49782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Насадження біля автодоріг частіше заражені.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793790" y="658546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AF8E70F-793B-7E21-4EDD-89CA4C54A73E}"/>
              </a:ext>
            </a:extLst>
          </p:cNvPr>
          <p:cNvSpPr/>
          <p:nvPr/>
        </p:nvSpPr>
        <p:spPr>
          <a:xfrm>
            <a:off x="12814852" y="7699513"/>
            <a:ext cx="1815548" cy="530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45976"/>
            <a:ext cx="64130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Опитування мешканців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9491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Опитування показало, що 60% опитаних нічого не знають про омелу, 27% знають, але не переймаються, і лише 13% розуміють шкоду омели.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E73928-4F19-C874-8560-82BBCB87F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CCCB6D-5162-4AAE-A5E3-3AC55410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26742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CD8C04-CC7B-40EF-82EB-E9821F79B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04" y="2949"/>
            <a:ext cx="14626742" cy="8229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1CD13F99-1CC7-C57C-71FC-176AEB980D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143" t="9777" r="1143" b="53703"/>
          <a:stretch/>
        </p:blipFill>
        <p:spPr>
          <a:xfrm>
            <a:off x="-116318" y="-5899"/>
            <a:ext cx="10140380" cy="822959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0A77EE1A-C0CE-B0F0-423E-4C842D013EDA}"/>
              </a:ext>
            </a:extLst>
          </p:cNvPr>
          <p:cNvSpPr/>
          <p:nvPr/>
        </p:nvSpPr>
        <p:spPr>
          <a:xfrm>
            <a:off x="772161" y="772160"/>
            <a:ext cx="5544701" cy="54805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300" b="1" kern="1200" dirty="0" err="1">
                <a:latin typeface="Alice" panose="020B0604020202020204" charset="0"/>
                <a:ea typeface="Alice" panose="020B0604020202020204" charset="0"/>
                <a:cs typeface="+mj-cs"/>
              </a:rPr>
              <a:t>Спроби</a:t>
            </a:r>
            <a:r>
              <a:rPr lang="en-US" sz="5300" b="1" kern="1200" dirty="0">
                <a:latin typeface="Alice" panose="020B0604020202020204" charset="0"/>
                <a:ea typeface="Alice" panose="020B0604020202020204" charset="0"/>
                <a:cs typeface="+mj-cs"/>
              </a:rPr>
              <a:t> </a:t>
            </a:r>
            <a:r>
              <a:rPr lang="en-US" sz="5300" b="1" kern="1200" dirty="0" err="1">
                <a:latin typeface="Alice" panose="020B0604020202020204" charset="0"/>
                <a:ea typeface="Alice" panose="020B0604020202020204" charset="0"/>
                <a:cs typeface="+mj-cs"/>
              </a:rPr>
              <a:t>боротьби</a:t>
            </a:r>
            <a:r>
              <a:rPr lang="en-US" sz="5300" b="1" kern="1200" dirty="0">
                <a:latin typeface="Alice" panose="020B0604020202020204" charset="0"/>
                <a:ea typeface="Alice" panose="020B0604020202020204" charset="0"/>
                <a:cs typeface="+mj-cs"/>
              </a:rPr>
              <a:t> з </a:t>
            </a:r>
            <a:r>
              <a:rPr lang="en-US" sz="5300" b="1" kern="1200" dirty="0" err="1">
                <a:latin typeface="Alice" panose="020B0604020202020204" charset="0"/>
                <a:ea typeface="Alice" panose="020B0604020202020204" charset="0"/>
                <a:cs typeface="+mj-cs"/>
              </a:rPr>
              <a:t>омелою</a:t>
            </a:r>
            <a:r>
              <a:rPr lang="en-US" sz="5300" b="1" kern="1200" dirty="0">
                <a:latin typeface="Alice" panose="020B0604020202020204" charset="0"/>
                <a:ea typeface="Alice" panose="020B0604020202020204" charset="0"/>
                <a:cs typeface="+mj-cs"/>
              </a:rPr>
              <a:t> </a:t>
            </a:r>
            <a:r>
              <a:rPr lang="en-US" sz="5300" b="1" kern="1200" dirty="0" err="1">
                <a:latin typeface="Alice" panose="020B0604020202020204" charset="0"/>
                <a:ea typeface="Alice" panose="020B0604020202020204" charset="0"/>
                <a:cs typeface="+mj-cs"/>
              </a:rPr>
              <a:t>білою</a:t>
            </a:r>
            <a:endParaRPr lang="en-US" sz="5300" b="1" kern="1200" dirty="0">
              <a:latin typeface="Alice" panose="020B0604020202020204" charset="0"/>
              <a:ea typeface="Alice" panose="020B0604020202020204" charset="0"/>
              <a:cs typeface="+mj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FC344183-140A-599C-AD2F-806725B5C168}"/>
              </a:ext>
            </a:extLst>
          </p:cNvPr>
          <p:cNvSpPr/>
          <p:nvPr/>
        </p:nvSpPr>
        <p:spPr>
          <a:xfrm>
            <a:off x="772160" y="6333220"/>
            <a:ext cx="5544701" cy="930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Спроби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боротьби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з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омелою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білою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: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виклики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у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співпраці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з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комунальними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службами</a:t>
            </a:r>
            <a:r>
              <a:rPr lang="en-US" sz="2000" kern="1200" dirty="0">
                <a:highlight>
                  <a:srgbClr val="1B5F39"/>
                </a:highlight>
                <a:latin typeface="Lora" pitchFamily="2" charset="-18"/>
              </a:rPr>
              <a:t> </a:t>
            </a:r>
            <a:r>
              <a:rPr lang="en-US" sz="2000" kern="1200" dirty="0" err="1">
                <a:highlight>
                  <a:srgbClr val="1B5F39"/>
                </a:highlight>
                <a:latin typeface="Lora" pitchFamily="2" charset="-18"/>
              </a:rPr>
              <a:t>Харкова</a:t>
            </a:r>
            <a:endParaRPr lang="en-US" sz="2000" kern="1200" dirty="0">
              <a:highlight>
                <a:srgbClr val="1B5F39"/>
              </a:highlight>
              <a:latin typeface="Lora" pitchFamily="2" charset="-18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A10640-97FF-A5FC-7FE6-E378BEB77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2" r="2190"/>
          <a:stretch/>
        </p:blipFill>
        <p:spPr bwMode="auto">
          <a:xfrm>
            <a:off x="7471196" y="-2949"/>
            <a:ext cx="7155342" cy="8229599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770589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814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0689" y="3273028"/>
            <a:ext cx="9786699" cy="670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233E32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Рекомендації щодо боротьби з омелою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50689" y="4265057"/>
            <a:ext cx="6457355" cy="1579245"/>
          </a:xfrm>
          <a:prstGeom prst="roundRect">
            <a:avLst>
              <a:gd name="adj" fmla="val 2037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965121" y="4479488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Обрізка дерев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965121" y="4943356"/>
            <a:ext cx="6028492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Необхідно обрізати заражені гілки на 100 см нижче місця прикріплення омели.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422475" y="4265057"/>
            <a:ext cx="6457355" cy="1579245"/>
          </a:xfrm>
          <a:prstGeom prst="roundRect">
            <a:avLst>
              <a:gd name="adj" fmla="val 2037"/>
            </a:avLst>
          </a:prstGeom>
          <a:solidFill>
            <a:srgbClr val="233E3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7636907" y="4479488"/>
            <a:ext cx="3647956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Видалення верхньої частини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36907" y="4943356"/>
            <a:ext cx="6028492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Для сильно уражених дерев рекомендується видалення верхньої частини стовбура.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50689" y="6058733"/>
            <a:ext cx="6457355" cy="1579245"/>
          </a:xfrm>
          <a:prstGeom prst="roundRect">
            <a:avLst>
              <a:gd name="adj" fmla="val 2037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965121" y="6273165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Вибір стійких видів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65121" y="6737033"/>
            <a:ext cx="6028492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Підбір стійких до омели видів дерев для озеленення.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422475" y="6058733"/>
            <a:ext cx="6457355" cy="1579245"/>
          </a:xfrm>
          <a:prstGeom prst="roundRect">
            <a:avLst>
              <a:gd name="adj" fmla="val 2037"/>
            </a:avLst>
          </a:prstGeom>
          <a:solidFill>
            <a:srgbClr val="1F7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4" name="Text 11"/>
          <p:cNvSpPr/>
          <p:nvPr/>
        </p:nvSpPr>
        <p:spPr>
          <a:xfrm>
            <a:off x="7636907" y="6273165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Освітницька робота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636907" y="6737033"/>
            <a:ext cx="6028492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Важлива просвітницька робота серед населення щодо загрози омели.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F69642D-2B83-8F14-D494-A8AD5F1D156D}"/>
              </a:ext>
            </a:extLst>
          </p:cNvPr>
          <p:cNvSpPr/>
          <p:nvPr/>
        </p:nvSpPr>
        <p:spPr>
          <a:xfrm>
            <a:off x="12947374" y="7792278"/>
            <a:ext cx="1537252" cy="309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0608" y="225082"/>
            <a:ext cx="5359791" cy="80045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3657" y="644247"/>
            <a:ext cx="7776686" cy="1220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233E32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Важливість результатів дослідження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57" y="2158127"/>
            <a:ext cx="488275" cy="4882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3657" y="2841665"/>
            <a:ext cx="3821549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Основа для екологічних програм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2"/>
          <p:cNvSpPr/>
          <p:nvPr/>
        </p:nvSpPr>
        <p:spPr>
          <a:xfrm>
            <a:off x="683657" y="3263979"/>
            <a:ext cx="7776686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Дослідження лягає в основу розробки місцевих екологічних програм.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57" y="4162544"/>
            <a:ext cx="488275" cy="4882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3657" y="4846082"/>
            <a:ext cx="4008358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Значення для комунальних служб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4"/>
          <p:cNvSpPr/>
          <p:nvPr/>
        </p:nvSpPr>
        <p:spPr>
          <a:xfrm>
            <a:off x="683657" y="5268397"/>
            <a:ext cx="7776686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Практичне значення для міських комунальних служб у боротьбі з омелою.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657" y="6166961"/>
            <a:ext cx="488275" cy="4882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3657" y="6850499"/>
            <a:ext cx="2828687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Alice" pitchFamily="34" charset="0"/>
                <a:ea typeface="Alice" pitchFamily="34" charset="-122"/>
                <a:cs typeface="Alice" pitchFamily="34" charset="-120"/>
              </a:rPr>
              <a:t>Підвищення обізнаності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83657" y="7272814"/>
            <a:ext cx="7776686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C2821"/>
                </a:solidFill>
                <a:effectLst/>
                <a:uLnTx/>
                <a:uFillTx/>
                <a:latin typeface="Lora" pitchFamily="34" charset="0"/>
                <a:ea typeface="Lora" pitchFamily="34" charset="-122"/>
                <a:cs typeface="Lora" pitchFamily="34" charset="-120"/>
              </a:rPr>
              <a:t>Підвищення екологічної обізнаності мешканців щодо загрози омели.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62E99E0-2B59-3AB9-9FF0-49BC35E97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5386" y="0"/>
            <a:ext cx="5359792" cy="24641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B2E11-7BC4-EAD5-B6E2-3B677D01C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B8242CCF-B1D0-EA0E-E066-D9A43EA0324A}"/>
              </a:ext>
            </a:extLst>
          </p:cNvPr>
          <p:cNvSpPr/>
          <p:nvPr/>
        </p:nvSpPr>
        <p:spPr>
          <a:xfrm>
            <a:off x="793790" y="162984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800" dirty="0" err="1">
                <a:latin typeface="Alice" panose="020B0604020202020204" charset="0"/>
                <a:ea typeface="Alice" panose="020B0604020202020204" charset="0"/>
              </a:rPr>
              <a:t>Висновки</a:t>
            </a:r>
            <a:endParaRPr lang="en-US" sz="445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F325CA87-0B64-B1EC-DA51-3361B169A278}"/>
              </a:ext>
            </a:extLst>
          </p:cNvPr>
          <p:cNvSpPr/>
          <p:nvPr/>
        </p:nvSpPr>
        <p:spPr>
          <a:xfrm>
            <a:off x="793790" y="2678787"/>
            <a:ext cx="6521410" cy="2387084"/>
          </a:xfrm>
          <a:prstGeom prst="roundRect">
            <a:avLst>
              <a:gd name="adj" fmla="val 1425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ADD9C53-0A7D-9148-58E4-E84CB9DAC490}"/>
              </a:ext>
            </a:extLst>
          </p:cNvPr>
          <p:cNvSpPr/>
          <p:nvPr/>
        </p:nvSpPr>
        <p:spPr>
          <a:xfrm>
            <a:off x="1105591" y="3490120"/>
            <a:ext cx="609168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У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місті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Харкові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спостерігається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зростання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поширення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омели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білої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.</a:t>
            </a:r>
            <a:endParaRPr lang="en-US" sz="2400" dirty="0">
              <a:solidFill>
                <a:schemeClr val="bg1"/>
              </a:solidFill>
              <a:latin typeface="Lora" pitchFamily="2" charset="-18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B60FE593-A5CF-89D0-54A4-A4F871DD414F}"/>
              </a:ext>
            </a:extLst>
          </p:cNvPr>
          <p:cNvSpPr/>
          <p:nvPr/>
        </p:nvSpPr>
        <p:spPr>
          <a:xfrm>
            <a:off x="7542015" y="2678787"/>
            <a:ext cx="6412524" cy="2387084"/>
          </a:xfrm>
          <a:prstGeom prst="roundRect">
            <a:avLst>
              <a:gd name="adj" fmla="val 1425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9760D9B-6AEE-96A0-7353-472AFAF57200}"/>
              </a:ext>
            </a:extLst>
          </p:cNvPr>
          <p:cNvSpPr/>
          <p:nvPr/>
        </p:nvSpPr>
        <p:spPr>
          <a:xfrm>
            <a:off x="4912281" y="2905601"/>
            <a:ext cx="31134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4090738E-AAE2-9CE9-E109-9499802A5443}"/>
              </a:ext>
            </a:extLst>
          </p:cNvPr>
          <p:cNvSpPr/>
          <p:nvPr/>
        </p:nvSpPr>
        <p:spPr>
          <a:xfrm>
            <a:off x="8342711" y="3490120"/>
            <a:ext cx="4811132" cy="1216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Найбільш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уражені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: клен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звичайний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 та тополя </a:t>
            </a:r>
            <a:r>
              <a:rPr lang="ru-RU" sz="2800" dirty="0" err="1">
                <a:solidFill>
                  <a:schemeClr val="bg1"/>
                </a:solidFill>
                <a:latin typeface="Lora" pitchFamily="2" charset="-18"/>
              </a:rPr>
              <a:t>біла</a:t>
            </a:r>
            <a:r>
              <a:rPr lang="ru-RU" sz="2800" dirty="0">
                <a:solidFill>
                  <a:schemeClr val="bg1"/>
                </a:solidFill>
                <a:latin typeface="Lora" pitchFamily="2" charset="-18"/>
              </a:rPr>
              <a:t>.</a:t>
            </a:r>
            <a:endParaRPr lang="en-US" sz="2800" dirty="0">
              <a:solidFill>
                <a:schemeClr val="bg1"/>
              </a:solidFill>
              <a:latin typeface="Lora" pitchFamily="2" charset="-18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2F5E0E-74DA-CFCB-EFE3-CD264463D3A0}"/>
              </a:ext>
            </a:extLst>
          </p:cNvPr>
          <p:cNvSpPr/>
          <p:nvPr/>
        </p:nvSpPr>
        <p:spPr>
          <a:xfrm>
            <a:off x="794459" y="5220181"/>
            <a:ext cx="13160079" cy="1306949"/>
          </a:xfrm>
          <a:prstGeom prst="roundRect">
            <a:avLst>
              <a:gd name="adj" fmla="val 2603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7EF8BFDD-108F-74B2-2EA9-32ED504E3E27}"/>
              </a:ext>
            </a:extLst>
          </p:cNvPr>
          <p:cNvSpPr/>
          <p:nvPr/>
        </p:nvSpPr>
        <p:spPr>
          <a:xfrm>
            <a:off x="1105946" y="5700351"/>
            <a:ext cx="6705413" cy="196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ru-RU" sz="3200" dirty="0" err="1">
                <a:solidFill>
                  <a:schemeClr val="bg1"/>
                </a:solidFill>
                <a:latin typeface="Lora" pitchFamily="2" charset="-18"/>
              </a:rPr>
              <a:t>Розроблено</a:t>
            </a:r>
            <a:r>
              <a:rPr lang="ru-RU" sz="32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Lora" pitchFamily="2" charset="-18"/>
              </a:rPr>
              <a:t>ефективні</a:t>
            </a:r>
            <a:r>
              <a:rPr lang="ru-RU" sz="3200" dirty="0">
                <a:solidFill>
                  <a:schemeClr val="bg1"/>
                </a:solidFill>
                <a:latin typeface="Lora" pitchFamily="2" charset="-18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Lora" pitchFamily="2" charset="-18"/>
              </a:rPr>
              <a:t>рекомендації</a:t>
            </a:r>
            <a:r>
              <a:rPr lang="ru-RU" sz="3200" dirty="0">
                <a:solidFill>
                  <a:schemeClr val="bg1"/>
                </a:solidFill>
                <a:latin typeface="Lora" pitchFamily="2" charset="-18"/>
              </a:rPr>
              <a:t> для </a:t>
            </a:r>
            <a:r>
              <a:rPr lang="ru-RU" sz="3200" dirty="0" err="1">
                <a:solidFill>
                  <a:schemeClr val="bg1"/>
                </a:solidFill>
                <a:latin typeface="Lora" pitchFamily="2" charset="-18"/>
              </a:rPr>
              <a:t>боротьби</a:t>
            </a:r>
            <a:r>
              <a:rPr lang="ru-RU" sz="3200" dirty="0">
                <a:solidFill>
                  <a:schemeClr val="bg1"/>
                </a:solidFill>
                <a:latin typeface="Lora" pitchFamily="2" charset="-18"/>
              </a:rPr>
              <a:t> з паразитом</a:t>
            </a:r>
            <a:r>
              <a:rPr lang="ru-RU" dirty="0">
                <a:solidFill>
                  <a:schemeClr val="bg1"/>
                </a:solidFill>
                <a:latin typeface="Lora" pitchFamily="2" charset="-18"/>
              </a:rPr>
              <a:t>.</a:t>
            </a:r>
            <a:endParaRPr lang="en-US" dirty="0">
              <a:solidFill>
                <a:schemeClr val="bg1"/>
              </a:solidFill>
              <a:latin typeface="Lora" pitchFamily="2" charset="-18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8017A77-6761-6A30-18A0-833992BA4E4F}"/>
              </a:ext>
            </a:extLst>
          </p:cNvPr>
          <p:cNvSpPr/>
          <p:nvPr/>
        </p:nvSpPr>
        <p:spPr>
          <a:xfrm>
            <a:off x="12854609" y="7662528"/>
            <a:ext cx="1775791" cy="567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8053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CC388-AEB6-DDDE-7FEC-42B30263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7704E92-88B2-1A5B-74E3-BB3C5C29C851}"/>
              </a:ext>
            </a:extLst>
          </p:cNvPr>
          <p:cNvSpPr/>
          <p:nvPr/>
        </p:nvSpPr>
        <p:spPr>
          <a:xfrm>
            <a:off x="4057495" y="361339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8000" dirty="0" err="1">
                <a:latin typeface="Alice" panose="020B0604020202020204" charset="0"/>
                <a:ea typeface="Alice" panose="020B0604020202020204" charset="0"/>
              </a:rPr>
              <a:t>Дякую</a:t>
            </a:r>
            <a:r>
              <a:rPr lang="ru-RU" sz="8000" dirty="0">
                <a:latin typeface="Alice" panose="020B0604020202020204" charset="0"/>
                <a:ea typeface="Alice" panose="020B0604020202020204" charset="0"/>
              </a:rPr>
              <a:t> за </a:t>
            </a:r>
            <a:r>
              <a:rPr lang="ru-RU" sz="8000" dirty="0" err="1">
                <a:latin typeface="Alice" panose="020B0604020202020204" charset="0"/>
                <a:ea typeface="Alice" panose="020B0604020202020204" charset="0"/>
              </a:rPr>
              <a:t>увагу</a:t>
            </a:r>
            <a:r>
              <a:rPr lang="ru-RU" sz="8000" dirty="0">
                <a:latin typeface="Alice" panose="020B0604020202020204" charset="0"/>
                <a:ea typeface="Alice" panose="020B0604020202020204" charset="0"/>
              </a:rPr>
              <a:t>!</a:t>
            </a:r>
            <a:endParaRPr lang="en-US" sz="7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A877B9A-1B6A-3FD5-0C1A-F3E54E76D6DE}"/>
              </a:ext>
            </a:extLst>
          </p:cNvPr>
          <p:cNvSpPr/>
          <p:nvPr/>
        </p:nvSpPr>
        <p:spPr>
          <a:xfrm>
            <a:off x="4912281" y="2905601"/>
            <a:ext cx="31134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8D17193-7BBC-E039-0BC6-C8CDA214504C}"/>
              </a:ext>
            </a:extLst>
          </p:cNvPr>
          <p:cNvSpPr/>
          <p:nvPr/>
        </p:nvSpPr>
        <p:spPr>
          <a:xfrm>
            <a:off x="12854609" y="7662528"/>
            <a:ext cx="1775791" cy="567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Солнце 1">
            <a:extLst>
              <a:ext uri="{FF2B5EF4-FFF2-40B4-BE49-F238E27FC236}">
                <a16:creationId xmlns:a16="http://schemas.microsoft.com/office/drawing/2014/main" id="{85969F67-7CBF-8173-7411-AA20597A073E}"/>
              </a:ext>
            </a:extLst>
          </p:cNvPr>
          <p:cNvSpPr/>
          <p:nvPr/>
        </p:nvSpPr>
        <p:spPr>
          <a:xfrm>
            <a:off x="11240086" y="5387926"/>
            <a:ext cx="2039816" cy="2053883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Месяц 5">
            <a:extLst>
              <a:ext uri="{FF2B5EF4-FFF2-40B4-BE49-F238E27FC236}">
                <a16:creationId xmlns:a16="http://schemas.microsoft.com/office/drawing/2014/main" id="{59E39FF7-FD78-E72D-DD47-08B59A384A06}"/>
              </a:ext>
            </a:extLst>
          </p:cNvPr>
          <p:cNvSpPr/>
          <p:nvPr/>
        </p:nvSpPr>
        <p:spPr>
          <a:xfrm>
            <a:off x="661181" y="884259"/>
            <a:ext cx="1589649" cy="2729132"/>
          </a:xfrm>
          <a:prstGeom prst="mo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2338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679</Words>
  <Application>Microsoft Office PowerPoint</Application>
  <PresentationFormat>Произвольный</PresentationFormat>
  <Paragraphs>146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Alice</vt:lpstr>
      <vt:lpstr>Lora</vt:lpstr>
      <vt:lpstr>Arial</vt:lpstr>
      <vt:lpstr>Calibri</vt:lpstr>
      <vt:lpstr>Aptos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gabri salva</cp:lastModifiedBy>
  <cp:revision>4</cp:revision>
  <dcterms:created xsi:type="dcterms:W3CDTF">2024-12-08T17:32:13Z</dcterms:created>
  <dcterms:modified xsi:type="dcterms:W3CDTF">2024-12-11T01:56:15Z</dcterms:modified>
</cp:coreProperties>
</file>