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5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чень" initials="У" lastIdx="1" clrIdx="0">
    <p:extLst>
      <p:ext uri="{19B8F6BF-5375-455C-9EA6-DF929625EA0E}">
        <p15:presenceInfo xmlns:p15="http://schemas.microsoft.com/office/powerpoint/2012/main" userId="Учен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114" y="4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18T15:47:20.742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874" y="265138"/>
            <a:ext cx="11263886" cy="218549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54735" y="288036"/>
            <a:ext cx="11168380" cy="2089785"/>
          </a:xfrm>
          <a:custGeom>
            <a:avLst/>
            <a:gdLst/>
            <a:ahLst/>
            <a:cxnLst/>
            <a:rect l="l" t="t" r="r" b="b"/>
            <a:pathLst>
              <a:path w="11168380" h="2089785">
                <a:moveTo>
                  <a:pt x="11167872" y="0"/>
                </a:moveTo>
                <a:lnTo>
                  <a:pt x="0" y="0"/>
                </a:lnTo>
                <a:lnTo>
                  <a:pt x="0" y="2089404"/>
                </a:lnTo>
                <a:lnTo>
                  <a:pt x="11167872" y="2089404"/>
                </a:lnTo>
                <a:lnTo>
                  <a:pt x="111678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54735" y="288036"/>
            <a:ext cx="11168380" cy="2089785"/>
          </a:xfrm>
          <a:custGeom>
            <a:avLst/>
            <a:gdLst/>
            <a:ahLst/>
            <a:cxnLst/>
            <a:rect l="l" t="t" r="r" b="b"/>
            <a:pathLst>
              <a:path w="11168380" h="2089785">
                <a:moveTo>
                  <a:pt x="0" y="2089404"/>
                </a:moveTo>
                <a:lnTo>
                  <a:pt x="11167872" y="2089404"/>
                </a:lnTo>
                <a:lnTo>
                  <a:pt x="11167872" y="0"/>
                </a:lnTo>
                <a:lnTo>
                  <a:pt x="0" y="0"/>
                </a:lnTo>
                <a:lnTo>
                  <a:pt x="0" y="2089404"/>
                </a:lnTo>
                <a:close/>
              </a:path>
            </a:pathLst>
          </a:custGeom>
          <a:ln w="12700">
            <a:solidFill>
              <a:srgbClr val="DEDE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307924"/>
            <a:ext cx="6814184" cy="1301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 panose="020F0302020204030204"/>
                <a:cs typeface="Calibri Light" panose="020F03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5416" y="2391537"/>
            <a:ext cx="5696584" cy="1703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5400" y="0"/>
            <a:ext cx="869823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600" y="914400"/>
            <a:ext cx="4493895" cy="6056630"/>
          </a:xfrm>
          <a:prstGeom prst="rect">
            <a:avLst/>
          </a:prstGeom>
        </p:spPr>
        <p:txBody>
          <a:bodyPr vert="horz" wrap="square" lIns="0" tIns="95885" rIns="0" bIns="0" rtlCol="0">
            <a:noAutofit/>
          </a:bodyPr>
          <a:lstStyle/>
          <a:p>
            <a:pPr marL="12700" marR="5080" algn="ctr">
              <a:lnSpc>
                <a:spcPts val="5180"/>
              </a:lnSpc>
              <a:spcBef>
                <a:spcPts val="755"/>
              </a:spcBef>
            </a:pPr>
            <a:r>
              <a:rPr lang="uk-UA" sz="5400" b="1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Культурні пам’ятки м. Києва доби Київської Русі: маршрут історичного </a:t>
            </a:r>
            <a:r>
              <a:rPr lang="uk-UA" sz="5400" b="1" dirty="0" smtClean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занурення</a:t>
            </a:r>
            <a:endParaRPr lang="uk-UA" sz="5400" b="1" dirty="0">
              <a:solidFill>
                <a:schemeClr val="tx1"/>
              </a:solidFill>
              <a:latin typeface="Cambria Math" panose="02040503050406030204" charset="0"/>
              <a:cs typeface="Cambria Math" panose="02040503050406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620911"/>
            <a:ext cx="6209030" cy="6155531"/>
          </a:xfrm>
        </p:spPr>
        <p:txBody>
          <a:bodyPr wrap="square"/>
          <a:lstStyle/>
          <a:p>
            <a:r>
              <a:rPr lang="en-US" altLang="en-US" b="1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Автор</a:t>
            </a:r>
            <a:r>
              <a:rPr lang="en-US" alt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проєкту</a:t>
            </a:r>
            <a:r>
              <a:rPr lang="en-US" alt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: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Шарифулін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Нікіта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Сергійович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учень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8-а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класу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ТОВ "ПНЗ "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Європейський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колегіум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",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Київське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територіальне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відділеня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МАН.</a:t>
            </a:r>
          </a:p>
          <a:p>
            <a:r>
              <a:rPr lang="en-US" altLang="en-US" b="1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Керівник</a:t>
            </a:r>
            <a:r>
              <a:rPr lang="en-US" alt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b="1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проєкту</a:t>
            </a:r>
            <a:r>
              <a:rPr lang="en-US" alt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: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Степанчук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Ольга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Валеріївна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вчителька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історії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ТОВ "ПНЗ "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Європейський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колегіум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".</a:t>
            </a:r>
          </a:p>
          <a:p>
            <a:r>
              <a:rPr lang="en-US" altLang="en-US" b="1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Мета</a:t>
            </a:r>
            <a:r>
              <a:rPr lang="en-US" alt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: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дослідити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історичні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пам’ятки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м.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Києва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доби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Київської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Русі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скласти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туристичний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маршрут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.</a:t>
            </a:r>
          </a:p>
          <a:p>
            <a:endParaRPr lang="uk-UA" altLang="en-US" b="1" dirty="0" smtClean="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endParaRPr lang="uk-UA" altLang="en-US" b="1" dirty="0"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r>
              <a:rPr lang="en-US" altLang="en-US" b="1" dirty="0" err="1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Завдання</a:t>
            </a:r>
            <a:r>
              <a:rPr lang="en-US" alt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:</a:t>
            </a:r>
          </a:p>
          <a:p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1.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Ознайомитись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зі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станом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історіографії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,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що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стосуються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цієї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тематики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.</a:t>
            </a:r>
          </a:p>
          <a:p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2.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Відвідати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пам’ятки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історії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Києва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доби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Київської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Русі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.</a:t>
            </a:r>
          </a:p>
          <a:p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3.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Проаналізувати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можливі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варіанти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для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створення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туристичного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маршруту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.</a:t>
            </a:r>
          </a:p>
          <a:p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4.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Сформулювати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план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для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створення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туристичного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маршруту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висновки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відповідно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поставлених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завдань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42521" y="1388789"/>
            <a:ext cx="5932289" cy="4396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966978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695" y="381000"/>
            <a:ext cx="4258945" cy="11849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algn="ctr">
              <a:lnSpc>
                <a:spcPts val="4320"/>
              </a:lnSpc>
              <a:spcBef>
                <a:spcPts val="640"/>
              </a:spcBef>
            </a:pPr>
            <a:r>
              <a:rPr b="1" dirty="0" err="1">
                <a:latin typeface="Cambria Math" panose="02040503050406030204" charset="0"/>
                <a:cs typeface="Cambria Math" panose="02040503050406030204" charset="0"/>
              </a:rPr>
              <a:t>Перша</a:t>
            </a:r>
            <a:r>
              <a:rPr b="1" spc="-110" dirty="0"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b="1" spc="-10" dirty="0" err="1" smtClean="0">
                <a:latin typeface="Cambria Math" panose="02040503050406030204" charset="0"/>
                <a:cs typeface="Cambria Math" panose="02040503050406030204" charset="0"/>
              </a:rPr>
              <a:t>станція</a:t>
            </a:r>
            <a:r>
              <a:rPr lang="uk-UA" b="1" spc="-10" dirty="0">
                <a:latin typeface="Cambria Math" panose="02040503050406030204" charset="0"/>
                <a:cs typeface="Cambria Math" panose="02040503050406030204" charset="0"/>
              </a:rPr>
              <a:t/>
            </a:r>
            <a:br>
              <a:rPr lang="uk-UA" b="1" spc="-10" dirty="0">
                <a:latin typeface="Cambria Math" panose="02040503050406030204" charset="0"/>
                <a:cs typeface="Cambria Math" panose="02040503050406030204" charset="0"/>
              </a:rPr>
            </a:br>
            <a:r>
              <a:rPr lang="uk-UA" b="1" spc="-10" dirty="0" smtClean="0">
                <a:latin typeface="Cambria Math" panose="02040503050406030204" charset="0"/>
                <a:cs typeface="Cambria Math" panose="02040503050406030204" charset="0"/>
              </a:rPr>
              <a:t>Золоті ворота</a:t>
            </a:r>
            <a:endParaRPr sz="5400" b="1" spc="-10" dirty="0">
              <a:ln w="6350">
                <a:solidFill>
                  <a:schemeClr val="tx1"/>
                </a:solidFill>
              </a:ln>
              <a:latin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1930" y="2362200"/>
            <a:ext cx="4053840" cy="392158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0" algn="ctr">
              <a:lnSpc>
                <a:spcPct val="90000"/>
              </a:lnSpc>
              <a:spcBef>
                <a:spcPts val="340"/>
              </a:spcBef>
              <a:buNone/>
              <a:tabLst>
                <a:tab pos="241300" algn="l"/>
                <a:tab pos="291465" algn="l"/>
              </a:tabLst>
            </a:pPr>
            <a:r>
              <a:rPr sz="2800" spc="-5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Золоті</a:t>
            </a:r>
            <a:r>
              <a:rPr sz="2800" spc="-12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5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Ворота</a:t>
            </a:r>
            <a:r>
              <a:rPr sz="2800" spc="-12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–</a:t>
            </a:r>
            <a:r>
              <a:rPr sz="2800" spc="-7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3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це</a:t>
            </a:r>
            <a:r>
              <a:rPr sz="2800" spc="-10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головна </a:t>
            </a:r>
            <a:r>
              <a:rPr sz="2800" spc="-4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брама</a:t>
            </a:r>
            <a:r>
              <a:rPr sz="2800" spc="-9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5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стародавнього</a:t>
            </a:r>
            <a:r>
              <a:rPr sz="2800" spc="-9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Києва. </a:t>
            </a:r>
            <a:r>
              <a:rPr sz="2800" spc="-5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Збудовані</a:t>
            </a:r>
            <a:r>
              <a:rPr sz="2800" spc="-114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у</a:t>
            </a:r>
            <a:r>
              <a:rPr sz="2800" spc="-6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4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1024</a:t>
            </a:r>
            <a:r>
              <a:rPr sz="2800" spc="-10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4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році</a:t>
            </a:r>
            <a:r>
              <a:rPr sz="2800" spc="-9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силами </a:t>
            </a:r>
            <a:r>
              <a:rPr sz="2800" spc="-5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великого</a:t>
            </a:r>
            <a:r>
              <a:rPr sz="2800" spc="-12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5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князя </a:t>
            </a:r>
            <a:r>
              <a:rPr sz="2800" spc="-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київського </a:t>
            </a:r>
            <a:r>
              <a:rPr sz="2800" spc="-5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Ярослава</a:t>
            </a:r>
            <a:r>
              <a:rPr sz="2800" spc="-1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І</a:t>
            </a:r>
            <a:r>
              <a:rPr sz="2800" spc="-5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5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Мудрого.</a:t>
            </a:r>
            <a:r>
              <a:rPr sz="2800" spc="-1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5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Входять</a:t>
            </a:r>
            <a:r>
              <a:rPr sz="2800" spc="-8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до </a:t>
            </a:r>
            <a:r>
              <a:rPr sz="2800" spc="-5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складу</a:t>
            </a:r>
            <a:r>
              <a:rPr sz="2800" spc="-9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національного </a:t>
            </a:r>
            <a:r>
              <a:rPr sz="2800" spc="-5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заповідника</a:t>
            </a:r>
            <a:r>
              <a:rPr sz="2800" spc="-10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55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“Софія</a:t>
            </a:r>
            <a:r>
              <a:rPr sz="2800" spc="-6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Київська</a:t>
            </a:r>
            <a:r>
              <a:rPr lang="uk-UA" altLang="en-US" sz="2800" spc="-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”</a:t>
            </a:r>
            <a:r>
              <a:rPr sz="2800" spc="-10" dirty="0">
                <a:solidFill>
                  <a:schemeClr val="tx1"/>
                </a:solidFill>
                <a:latin typeface="Cambria Math" panose="02040503050406030204" charset="0"/>
                <a:cs typeface="Cambria Math" panose="0204050305040603020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137" y="909955"/>
            <a:ext cx="5434330" cy="12958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>
                <a:latin typeface="Cambria Math" panose="02040503050406030204" pitchFamily="18" charset="0"/>
                <a:ea typeface="Cambria Math" panose="02040503050406030204" pitchFamily="18" charset="0"/>
              </a:rPr>
              <a:t>Стан</a:t>
            </a:r>
            <a:r>
              <a:rPr spc="-4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dirty="0">
                <a:latin typeface="Cambria Math" panose="02040503050406030204" pitchFamily="18" charset="0"/>
                <a:ea typeface="Cambria Math" panose="02040503050406030204" pitchFamily="18" charset="0"/>
              </a:rPr>
              <a:t>Золотих</a:t>
            </a:r>
            <a:r>
              <a:rPr spc="-15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Воріт</a:t>
            </a:r>
            <a:r>
              <a:rPr spc="-4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1240</a:t>
            </a:r>
            <a:r>
              <a:rPr spc="-4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dirty="0">
                <a:latin typeface="Cambria Math" panose="02040503050406030204" pitchFamily="18" charset="0"/>
                <a:ea typeface="Cambria Math" panose="02040503050406030204" pitchFamily="18" charset="0"/>
              </a:rPr>
              <a:t>–</a:t>
            </a:r>
            <a:r>
              <a:rPr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dirty="0">
                <a:latin typeface="Cambria Math" panose="02040503050406030204" pitchFamily="18" charset="0"/>
                <a:ea typeface="Cambria Math" panose="02040503050406030204" pitchFamily="18" charset="0"/>
              </a:rPr>
              <a:t>1970</a:t>
            </a:r>
            <a:r>
              <a:rPr spc="-35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spc="-15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spc="-25" dirty="0">
                <a:latin typeface="Cambria Math" panose="02040503050406030204" pitchFamily="18" charset="0"/>
                <a:ea typeface="Cambria Math" panose="02040503050406030204" pitchFamily="18" charset="0"/>
              </a:rPr>
              <a:t>ті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2697861"/>
            <a:ext cx="4648199" cy="336758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100330" indent="-229235">
              <a:lnSpc>
                <a:spcPct val="90000"/>
              </a:lnSpc>
              <a:spcBef>
                <a:spcPts val="340"/>
              </a:spcBef>
              <a:buChar char="•"/>
              <a:tabLst>
                <a:tab pos="241300" algn="l"/>
                <a:tab pos="29718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	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Велика</a:t>
            </a:r>
            <a:r>
              <a:rPr sz="2400" spc="-6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їхня</a:t>
            </a:r>
            <a:r>
              <a:rPr sz="2400" spc="-4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частина</a:t>
            </a:r>
            <a:r>
              <a:rPr sz="2400" spc="-6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була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зруйнована</a:t>
            </a:r>
            <a:r>
              <a:rPr sz="2400" spc="-4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під</a:t>
            </a:r>
            <a:r>
              <a:rPr sz="2400" spc="-2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час</a:t>
            </a:r>
            <a:r>
              <a:rPr sz="2400" spc="-2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облоги</a:t>
            </a:r>
            <a:r>
              <a:rPr sz="2400" spc="-4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Києва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монголами</a:t>
            </a:r>
            <a:r>
              <a:rPr sz="2400" spc="-4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sz="2400" spc="-2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1240</a:t>
            </a:r>
            <a:r>
              <a:rPr sz="2400" spc="-4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році.</a:t>
            </a:r>
            <a:r>
              <a:rPr sz="2400" spc="-2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sz="2400" spc="-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такому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стані</a:t>
            </a:r>
            <a:r>
              <a:rPr sz="2400" spc="-3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знаходилися</a:t>
            </a:r>
            <a:r>
              <a:rPr sz="2400" spc="-3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до</a:t>
            </a:r>
            <a:r>
              <a:rPr sz="2400" spc="-4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70-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</a:t>
            </a:r>
            <a:r>
              <a:rPr sz="2400" spc="-6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років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ХХ</a:t>
            </a:r>
            <a:r>
              <a:rPr sz="2400" spc="-2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століття.</a:t>
            </a:r>
            <a:r>
              <a:rPr sz="2400" spc="-7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sz="2400" spc="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70-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проводилася</a:t>
            </a:r>
            <a:endParaRPr sz="2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41300" marR="5080">
              <a:lnSpc>
                <a:spcPct val="90000"/>
              </a:lnSpc>
              <a:spcBef>
                <a:spcPts val="10"/>
              </a:spcBef>
            </a:pP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активна</a:t>
            </a:r>
            <a:r>
              <a:rPr sz="2400" spc="-3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реставрація</a:t>
            </a:r>
            <a:r>
              <a:rPr sz="2400" spc="-3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(мій</a:t>
            </a:r>
            <a:r>
              <a:rPr sz="2400" spc="-2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дід</a:t>
            </a:r>
            <a:r>
              <a:rPr sz="2400" spc="-4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також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приймав</a:t>
            </a:r>
            <a:r>
              <a:rPr sz="2400" spc="-1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участь).</a:t>
            </a:r>
            <a:r>
              <a:rPr sz="2400" spc="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sz="2400" spc="-2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sz="2400" spc="-2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1982</a:t>
            </a:r>
            <a:r>
              <a:rPr sz="2400" spc="-2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році</a:t>
            </a:r>
            <a:r>
              <a:rPr sz="2400" spc="-1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залишках</a:t>
            </a:r>
            <a:r>
              <a:rPr sz="2400" spc="-9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оригінальних</a:t>
            </a:r>
            <a:r>
              <a:rPr sz="2400" spc="-7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Золотих</a:t>
            </a:r>
            <a:r>
              <a:rPr sz="2400" spc="-8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Воріт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був</a:t>
            </a:r>
            <a:r>
              <a:rPr sz="2400" spc="-7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відкритий</a:t>
            </a:r>
            <a:r>
              <a:rPr sz="2400" spc="-4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музей</a:t>
            </a:r>
            <a:r>
              <a:rPr sz="2400" spc="-75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‘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"</a:t>
            </a:r>
            <a:r>
              <a:rPr sz="2400" dirty="0" err="1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Золоті</a:t>
            </a:r>
            <a:r>
              <a:rPr sz="2400" spc="-35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spc="-10" dirty="0" err="1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Ворота</a:t>
            </a:r>
            <a:r>
              <a:rPr lang="uk-UA" sz="2400" spc="-1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"</a:t>
            </a:r>
            <a:r>
              <a:rPr sz="2400" spc="-25" dirty="0" smtClean="0">
                <a:latin typeface="Calibri" panose="020F0502020204030204"/>
                <a:cs typeface="Calibri" panose="020F0502020204030204"/>
              </a:rPr>
              <a:t>.</a:t>
            </a:r>
            <a:endParaRPr sz="2400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98008" y="0"/>
            <a:ext cx="6794500" cy="6858000"/>
            <a:chOff x="5398008" y="0"/>
            <a:chExt cx="679450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3628" y="3681984"/>
              <a:ext cx="3738372" cy="31758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8008" y="2467337"/>
              <a:ext cx="3457955" cy="34671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1524" y="0"/>
              <a:ext cx="4570476" cy="353707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988" y="870661"/>
            <a:ext cx="3400551" cy="830356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5"/>
              </a:spcBef>
            </a:pPr>
            <a:r>
              <a:rPr sz="2800" b="1" dirty="0">
                <a:latin typeface="Cambria Math" panose="02040503050406030204" pitchFamily="18" charset="0"/>
                <a:ea typeface="Cambria Math" panose="02040503050406030204" pitchFamily="18" charset="0"/>
                <a:cs typeface="Calibri Light" panose="020F0302020204030204"/>
              </a:rPr>
              <a:t>Станція</a:t>
            </a:r>
            <a:r>
              <a:rPr sz="2800" b="1" spc="-5" dirty="0">
                <a:latin typeface="Cambria Math" panose="02040503050406030204" pitchFamily="18" charset="0"/>
                <a:ea typeface="Cambria Math" panose="02040503050406030204" pitchFamily="18" charset="0"/>
                <a:cs typeface="Calibri Light" panose="020F0302020204030204"/>
              </a:rPr>
              <a:t> </a:t>
            </a:r>
            <a:r>
              <a:rPr sz="2800" b="1" spc="-10" dirty="0">
                <a:latin typeface="Cambria Math" panose="02040503050406030204" pitchFamily="18" charset="0"/>
                <a:ea typeface="Cambria Math" panose="02040503050406030204" pitchFamily="18" charset="0"/>
                <a:cs typeface="Calibri Light" panose="020F0302020204030204"/>
              </a:rPr>
              <a:t>“Золоті Ворота”</a:t>
            </a:r>
            <a:endParaRPr sz="2800" b="1" dirty="0">
              <a:latin typeface="Cambria Math" panose="02040503050406030204" pitchFamily="18" charset="0"/>
              <a:ea typeface="Cambria Math" panose="02040503050406030204" pitchFamily="18" charset="0"/>
              <a:cs typeface="Calibri Light" panose="020F030202020403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90727" y="601980"/>
            <a:ext cx="3848100" cy="1463040"/>
            <a:chOff x="490727" y="601980"/>
            <a:chExt cx="3848100" cy="1463040"/>
          </a:xfrm>
        </p:grpSpPr>
        <p:sp>
          <p:nvSpPr>
            <p:cNvPr id="4" name="object 4"/>
            <p:cNvSpPr/>
            <p:nvPr/>
          </p:nvSpPr>
          <p:spPr>
            <a:xfrm>
              <a:off x="490727" y="981456"/>
              <a:ext cx="128270" cy="704215"/>
            </a:xfrm>
            <a:custGeom>
              <a:avLst/>
              <a:gdLst/>
              <a:ahLst/>
              <a:cxnLst/>
              <a:rect l="l" t="t" r="r" b="b"/>
              <a:pathLst>
                <a:path w="128270" h="704214">
                  <a:moveTo>
                    <a:pt x="128015" y="0"/>
                  </a:moveTo>
                  <a:lnTo>
                    <a:pt x="0" y="0"/>
                  </a:lnTo>
                  <a:lnTo>
                    <a:pt x="0" y="704088"/>
                  </a:lnTo>
                  <a:lnTo>
                    <a:pt x="128015" y="704088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20539" y="601980"/>
              <a:ext cx="18415" cy="1463040"/>
            </a:xfrm>
            <a:custGeom>
              <a:avLst/>
              <a:gdLst/>
              <a:ahLst/>
              <a:cxnLst/>
              <a:rect l="l" t="t" r="r" b="b"/>
              <a:pathLst>
                <a:path w="18414" h="1463039">
                  <a:moveTo>
                    <a:pt x="18287" y="0"/>
                  </a:moveTo>
                  <a:lnTo>
                    <a:pt x="0" y="0"/>
                  </a:lnTo>
                  <a:lnTo>
                    <a:pt x="0" y="1463039"/>
                  </a:lnTo>
                  <a:lnTo>
                    <a:pt x="18287" y="1463039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60519" y="720597"/>
            <a:ext cx="6921881" cy="820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ts val="205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240665" algn="l"/>
              </a:tabLst>
            </a:pP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Біля</a:t>
            </a:r>
            <a:r>
              <a:rPr sz="18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величної</a:t>
            </a:r>
            <a:r>
              <a:rPr sz="18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споруди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знаходиться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однойменна</a:t>
            </a:r>
            <a:r>
              <a:rPr lang="uk-UA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станція</a:t>
            </a:r>
            <a:r>
              <a:rPr lang="uk-UA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київського</a:t>
            </a:r>
            <a:r>
              <a:rPr sz="1800" spc="-35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метрополітену.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Біля</a:t>
            </a:r>
            <a:r>
              <a:rPr sz="1800"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її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колій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знаходяться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мозаїки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руських</a:t>
            </a:r>
            <a:r>
              <a:rPr sz="18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князів,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релігійних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діячів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храмів.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822" y="2606039"/>
            <a:ext cx="3584409" cy="36393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7971" y="2606039"/>
            <a:ext cx="3584447" cy="36393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8159" y="2606039"/>
            <a:ext cx="3584447" cy="3639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799" y="307924"/>
            <a:ext cx="6664323" cy="1301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0"/>
              </a:spcBef>
            </a:pPr>
            <a:r>
              <a:rPr b="1" dirty="0">
                <a:latin typeface="Cambria Math" panose="02040503050406030204" pitchFamily="18" charset="0"/>
                <a:ea typeface="Cambria Math" panose="02040503050406030204" pitchFamily="18" charset="0"/>
              </a:rPr>
              <a:t>Друга </a:t>
            </a:r>
            <a:r>
              <a:rPr b="1"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станція</a:t>
            </a:r>
          </a:p>
          <a:p>
            <a:pPr marL="12700">
              <a:lnSpc>
                <a:spcPts val="5015"/>
              </a:lnSpc>
            </a:pPr>
            <a:r>
              <a:rPr b="1" dirty="0">
                <a:latin typeface="Cambria Math" panose="02040503050406030204" pitchFamily="18" charset="0"/>
                <a:ea typeface="Cambria Math" panose="02040503050406030204" pitchFamily="18" charset="0"/>
              </a:rPr>
              <a:t>Десятинна </a:t>
            </a:r>
            <a:r>
              <a:rPr b="1"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Церква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64538"/>
            <a:ext cx="5345176" cy="42402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 algn="just">
              <a:lnSpc>
                <a:spcPts val="204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240665" algn="l"/>
              </a:tabLst>
            </a:pP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Десятинна</a:t>
            </a:r>
            <a:r>
              <a:rPr sz="2000"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Церква,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або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‘’Церква</a:t>
            </a:r>
            <a:r>
              <a:rPr sz="20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Успіння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Пресвятої</a:t>
            </a:r>
            <a:r>
              <a:rPr sz="20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Богородиці’’</a:t>
            </a:r>
            <a:r>
              <a:rPr sz="20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вважається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першою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православною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церквою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території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Русі.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Збудована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між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989</a:t>
            </a:r>
            <a:r>
              <a:rPr sz="2000" spc="-8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–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996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роками</a:t>
            </a:r>
            <a:r>
              <a:rPr sz="2000" spc="-8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великим</a:t>
            </a:r>
            <a:r>
              <a:rPr sz="2000"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князем</a:t>
            </a:r>
            <a:r>
              <a:rPr sz="2000"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київським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Володимиром</a:t>
            </a:r>
            <a:r>
              <a:rPr sz="2000" spc="-7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Великим.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Церква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отримала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свою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назву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через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те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що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князь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вкладав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її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будування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десяту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частину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своїх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прибутків.</a:t>
            </a:r>
            <a:r>
              <a:rPr sz="2000" spc="-1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Церква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мала</a:t>
            </a:r>
            <a:r>
              <a:rPr sz="2000" spc="-1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ту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ж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долю,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що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Золоті</a:t>
            </a:r>
            <a:r>
              <a:rPr sz="20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Ворота.</a:t>
            </a:r>
            <a:r>
              <a:rPr sz="2000" spc="-7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Вона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відновлювалась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2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рази.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XVIII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столітті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</a:t>
            </a:r>
            <a:r>
              <a:rPr sz="2000" spc="-1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ініціативою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Петра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Могили,</a:t>
            </a:r>
            <a:r>
              <a:rPr sz="20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але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її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було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зруйновано.</a:t>
            </a:r>
            <a:r>
              <a:rPr sz="2000" spc="-7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Під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час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контролю</a:t>
            </a:r>
            <a:r>
              <a:rPr sz="2000" spc="-9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України</a:t>
            </a:r>
            <a:r>
              <a:rPr sz="20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Російською</a:t>
            </a:r>
            <a:r>
              <a:rPr sz="2000" spc="-8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Імперією</a:t>
            </a:r>
            <a:r>
              <a:rPr sz="2000" spc="-9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1832</a:t>
            </a:r>
            <a:r>
              <a:rPr sz="2000"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фундаменті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Десятинної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Церкви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була</a:t>
            </a:r>
            <a:r>
              <a:rPr sz="2000"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побудована</a:t>
            </a:r>
            <a:r>
              <a:rPr sz="2000" spc="-7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нова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церква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яка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була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зруйнована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r>
              <a:rPr sz="2000" spc="-1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1928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під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час</a:t>
            </a:r>
            <a:r>
              <a:rPr sz="2000" spc="-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антирелігійної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algn="just">
              <a:lnSpc>
                <a:spcPts val="168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компанії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СРСР.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Нині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території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marR="293370" algn="just">
              <a:lnSpc>
                <a:spcPct val="70000"/>
              </a:lnSpc>
              <a:spcBef>
                <a:spcPts val="355"/>
              </a:spcBef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Десятинної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Церкви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є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тільки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саморобний фундамент.</a:t>
            </a:r>
          </a:p>
        </p:txBody>
      </p:sp>
      <p:sp>
        <p:nvSpPr>
          <p:cNvPr id="4" name="object 4"/>
          <p:cNvSpPr/>
          <p:nvPr/>
        </p:nvSpPr>
        <p:spPr>
          <a:xfrm>
            <a:off x="10421111" y="1363980"/>
            <a:ext cx="946785" cy="922019"/>
          </a:xfrm>
          <a:custGeom>
            <a:avLst/>
            <a:gdLst/>
            <a:ahLst/>
            <a:cxnLst/>
            <a:rect l="l" t="t" r="r" b="b"/>
            <a:pathLst>
              <a:path w="946784" h="922019">
                <a:moveTo>
                  <a:pt x="473202" y="0"/>
                </a:moveTo>
                <a:lnTo>
                  <a:pt x="424815" y="2379"/>
                </a:lnTo>
                <a:lnTo>
                  <a:pt x="377828" y="9365"/>
                </a:lnTo>
                <a:lnTo>
                  <a:pt x="332477" y="20723"/>
                </a:lnTo>
                <a:lnTo>
                  <a:pt x="289000" y="36224"/>
                </a:lnTo>
                <a:lnTo>
                  <a:pt x="247635" y="55636"/>
                </a:lnTo>
                <a:lnTo>
                  <a:pt x="208619" y="78726"/>
                </a:lnTo>
                <a:lnTo>
                  <a:pt x="172191" y="105263"/>
                </a:lnTo>
                <a:lnTo>
                  <a:pt x="138588" y="135016"/>
                </a:lnTo>
                <a:lnTo>
                  <a:pt x="108048" y="167753"/>
                </a:lnTo>
                <a:lnTo>
                  <a:pt x="80809" y="203243"/>
                </a:lnTo>
                <a:lnTo>
                  <a:pt x="57108" y="241253"/>
                </a:lnTo>
                <a:lnTo>
                  <a:pt x="37183" y="281553"/>
                </a:lnTo>
                <a:lnTo>
                  <a:pt x="21272" y="323909"/>
                </a:lnTo>
                <a:lnTo>
                  <a:pt x="9612" y="368092"/>
                </a:lnTo>
                <a:lnTo>
                  <a:pt x="2442" y="413870"/>
                </a:lnTo>
                <a:lnTo>
                  <a:pt x="0" y="461010"/>
                </a:lnTo>
                <a:lnTo>
                  <a:pt x="2442" y="508149"/>
                </a:lnTo>
                <a:lnTo>
                  <a:pt x="9612" y="553927"/>
                </a:lnTo>
                <a:lnTo>
                  <a:pt x="21272" y="598110"/>
                </a:lnTo>
                <a:lnTo>
                  <a:pt x="37183" y="640466"/>
                </a:lnTo>
                <a:lnTo>
                  <a:pt x="57108" y="680766"/>
                </a:lnTo>
                <a:lnTo>
                  <a:pt x="80809" y="718776"/>
                </a:lnTo>
                <a:lnTo>
                  <a:pt x="108048" y="754266"/>
                </a:lnTo>
                <a:lnTo>
                  <a:pt x="138588" y="787003"/>
                </a:lnTo>
                <a:lnTo>
                  <a:pt x="172191" y="816756"/>
                </a:lnTo>
                <a:lnTo>
                  <a:pt x="208619" y="843293"/>
                </a:lnTo>
                <a:lnTo>
                  <a:pt x="247635" y="866383"/>
                </a:lnTo>
                <a:lnTo>
                  <a:pt x="289000" y="885795"/>
                </a:lnTo>
                <a:lnTo>
                  <a:pt x="332477" y="901296"/>
                </a:lnTo>
                <a:lnTo>
                  <a:pt x="377828" y="912654"/>
                </a:lnTo>
                <a:lnTo>
                  <a:pt x="424815" y="919640"/>
                </a:lnTo>
                <a:lnTo>
                  <a:pt x="473202" y="922020"/>
                </a:lnTo>
                <a:lnTo>
                  <a:pt x="521588" y="919640"/>
                </a:lnTo>
                <a:lnTo>
                  <a:pt x="568575" y="912654"/>
                </a:lnTo>
                <a:lnTo>
                  <a:pt x="613926" y="901296"/>
                </a:lnTo>
                <a:lnTo>
                  <a:pt x="657403" y="885795"/>
                </a:lnTo>
                <a:lnTo>
                  <a:pt x="698768" y="866383"/>
                </a:lnTo>
                <a:lnTo>
                  <a:pt x="737784" y="843293"/>
                </a:lnTo>
                <a:lnTo>
                  <a:pt x="774212" y="816756"/>
                </a:lnTo>
                <a:lnTo>
                  <a:pt x="807815" y="787003"/>
                </a:lnTo>
                <a:lnTo>
                  <a:pt x="838355" y="754266"/>
                </a:lnTo>
                <a:lnTo>
                  <a:pt x="865594" y="718776"/>
                </a:lnTo>
                <a:lnTo>
                  <a:pt x="889295" y="680766"/>
                </a:lnTo>
                <a:lnTo>
                  <a:pt x="909220" y="640466"/>
                </a:lnTo>
                <a:lnTo>
                  <a:pt x="925131" y="598110"/>
                </a:lnTo>
                <a:lnTo>
                  <a:pt x="936791" y="553927"/>
                </a:lnTo>
                <a:lnTo>
                  <a:pt x="943961" y="508149"/>
                </a:lnTo>
                <a:lnTo>
                  <a:pt x="946404" y="461010"/>
                </a:lnTo>
                <a:lnTo>
                  <a:pt x="943961" y="413870"/>
                </a:lnTo>
                <a:lnTo>
                  <a:pt x="936791" y="368092"/>
                </a:lnTo>
                <a:lnTo>
                  <a:pt x="925131" y="323909"/>
                </a:lnTo>
                <a:lnTo>
                  <a:pt x="909220" y="281553"/>
                </a:lnTo>
                <a:lnTo>
                  <a:pt x="889295" y="241253"/>
                </a:lnTo>
                <a:lnTo>
                  <a:pt x="865594" y="203243"/>
                </a:lnTo>
                <a:lnTo>
                  <a:pt x="838355" y="167753"/>
                </a:lnTo>
                <a:lnTo>
                  <a:pt x="807815" y="135016"/>
                </a:lnTo>
                <a:lnTo>
                  <a:pt x="774212" y="105263"/>
                </a:lnTo>
                <a:lnTo>
                  <a:pt x="737784" y="78726"/>
                </a:lnTo>
                <a:lnTo>
                  <a:pt x="698768" y="55636"/>
                </a:lnTo>
                <a:lnTo>
                  <a:pt x="657403" y="36224"/>
                </a:lnTo>
                <a:lnTo>
                  <a:pt x="613926" y="20723"/>
                </a:lnTo>
                <a:lnTo>
                  <a:pt x="568575" y="9365"/>
                </a:lnTo>
                <a:lnTo>
                  <a:pt x="521588" y="2379"/>
                </a:lnTo>
                <a:lnTo>
                  <a:pt x="473202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005448" y="0"/>
            <a:ext cx="6186805" cy="6858000"/>
            <a:chOff x="6005448" y="0"/>
            <a:chExt cx="6186805" cy="6858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01939" y="2727960"/>
              <a:ext cx="4290059" cy="413003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68948" y="1710182"/>
              <a:ext cx="1475105" cy="1574800"/>
            </a:xfrm>
            <a:custGeom>
              <a:avLst/>
              <a:gdLst/>
              <a:ahLst/>
              <a:cxnLst/>
              <a:rect l="l" t="t" r="r" b="b"/>
              <a:pathLst>
                <a:path w="1475104" h="1574800">
                  <a:moveTo>
                    <a:pt x="0" y="0"/>
                  </a:moveTo>
                  <a:lnTo>
                    <a:pt x="9814" y="48704"/>
                  </a:lnTo>
                  <a:lnTo>
                    <a:pt x="20783" y="96978"/>
                  </a:lnTo>
                  <a:lnTo>
                    <a:pt x="32890" y="144806"/>
                  </a:lnTo>
                  <a:lnTo>
                    <a:pt x="46123" y="192174"/>
                  </a:lnTo>
                  <a:lnTo>
                    <a:pt x="60465" y="239065"/>
                  </a:lnTo>
                  <a:lnTo>
                    <a:pt x="75904" y="285465"/>
                  </a:lnTo>
                  <a:lnTo>
                    <a:pt x="92424" y="331358"/>
                  </a:lnTo>
                  <a:lnTo>
                    <a:pt x="110012" y="376728"/>
                  </a:lnTo>
                  <a:lnTo>
                    <a:pt x="128652" y="421560"/>
                  </a:lnTo>
                  <a:lnTo>
                    <a:pt x="148330" y="465839"/>
                  </a:lnTo>
                  <a:lnTo>
                    <a:pt x="169033" y="509550"/>
                  </a:lnTo>
                  <a:lnTo>
                    <a:pt x="190745" y="552676"/>
                  </a:lnTo>
                  <a:lnTo>
                    <a:pt x="213452" y="595203"/>
                  </a:lnTo>
                  <a:lnTo>
                    <a:pt x="237140" y="637115"/>
                  </a:lnTo>
                  <a:lnTo>
                    <a:pt x="261794" y="678396"/>
                  </a:lnTo>
                  <a:lnTo>
                    <a:pt x="287400" y="719032"/>
                  </a:lnTo>
                  <a:lnTo>
                    <a:pt x="313944" y="759007"/>
                  </a:lnTo>
                  <a:lnTo>
                    <a:pt x="341410" y="798305"/>
                  </a:lnTo>
                  <a:lnTo>
                    <a:pt x="369785" y="836912"/>
                  </a:lnTo>
                  <a:lnTo>
                    <a:pt x="399055" y="874811"/>
                  </a:lnTo>
                  <a:lnTo>
                    <a:pt x="429204" y="911987"/>
                  </a:lnTo>
                  <a:lnTo>
                    <a:pt x="460219" y="948425"/>
                  </a:lnTo>
                  <a:lnTo>
                    <a:pt x="492085" y="984110"/>
                  </a:lnTo>
                  <a:lnTo>
                    <a:pt x="524788" y="1019025"/>
                  </a:lnTo>
                  <a:lnTo>
                    <a:pt x="558313" y="1053156"/>
                  </a:lnTo>
                  <a:lnTo>
                    <a:pt x="592645" y="1086488"/>
                  </a:lnTo>
                  <a:lnTo>
                    <a:pt x="627771" y="1119004"/>
                  </a:lnTo>
                  <a:lnTo>
                    <a:pt x="663676" y="1150690"/>
                  </a:lnTo>
                  <a:lnTo>
                    <a:pt x="700346" y="1181529"/>
                  </a:lnTo>
                  <a:lnTo>
                    <a:pt x="737766" y="1211508"/>
                  </a:lnTo>
                  <a:lnTo>
                    <a:pt x="775922" y="1240609"/>
                  </a:lnTo>
                  <a:lnTo>
                    <a:pt x="814799" y="1268819"/>
                  </a:lnTo>
                  <a:lnTo>
                    <a:pt x="854383" y="1296120"/>
                  </a:lnTo>
                  <a:lnTo>
                    <a:pt x="894659" y="1322499"/>
                  </a:lnTo>
                  <a:lnTo>
                    <a:pt x="935614" y="1347939"/>
                  </a:lnTo>
                  <a:lnTo>
                    <a:pt x="977233" y="1372426"/>
                  </a:lnTo>
                  <a:lnTo>
                    <a:pt x="1019500" y="1395943"/>
                  </a:lnTo>
                  <a:lnTo>
                    <a:pt x="1062403" y="1418476"/>
                  </a:lnTo>
                  <a:lnTo>
                    <a:pt x="1105927" y="1440008"/>
                  </a:lnTo>
                  <a:lnTo>
                    <a:pt x="1150056" y="1460525"/>
                  </a:lnTo>
                  <a:lnTo>
                    <a:pt x="1194777" y="1480011"/>
                  </a:lnTo>
                  <a:lnTo>
                    <a:pt x="1240076" y="1498451"/>
                  </a:lnTo>
                  <a:lnTo>
                    <a:pt x="1285937" y="1515830"/>
                  </a:lnTo>
                  <a:lnTo>
                    <a:pt x="1332347" y="1532131"/>
                  </a:lnTo>
                  <a:lnTo>
                    <a:pt x="1379291" y="1547340"/>
                  </a:lnTo>
                  <a:lnTo>
                    <a:pt x="1426755" y="1561441"/>
                  </a:lnTo>
                  <a:lnTo>
                    <a:pt x="1474724" y="1574418"/>
                  </a:lnTo>
                </a:path>
              </a:pathLst>
            </a:custGeom>
            <a:ln w="127000">
              <a:solidFill>
                <a:srgbClr val="FFC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2115" y="0"/>
              <a:ext cx="3518916" cy="300824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5416" y="1091641"/>
            <a:ext cx="5180584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Cambria Math" panose="02040503050406030204" pitchFamily="18" charset="0"/>
                <a:ea typeface="Cambria Math" panose="02040503050406030204" pitchFamily="18" charset="0"/>
              </a:rPr>
              <a:t>Князівське</a:t>
            </a:r>
            <a:r>
              <a:rPr sz="4000" spc="-114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sz="4000"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поховання</a:t>
            </a:r>
            <a:endParaRPr sz="4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15416" y="2391537"/>
            <a:ext cx="5696584" cy="22961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ts val="228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241300" algn="l"/>
              </a:tabLst>
            </a:pP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Під</a:t>
            </a:r>
            <a:r>
              <a:rPr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час</a:t>
            </a:r>
            <a:r>
              <a:rPr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розкопок</a:t>
            </a:r>
            <a:r>
              <a:rPr spc="-7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церкви</a:t>
            </a:r>
            <a:r>
              <a:rPr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r>
              <a:rPr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ХІХ</a:t>
            </a:r>
            <a:r>
              <a:rPr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сторіччі</a:t>
            </a:r>
            <a:r>
              <a:rPr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вчені</a:t>
            </a:r>
          </a:p>
          <a:p>
            <a:pPr marL="241300" marR="5080">
              <a:lnSpc>
                <a:spcPts val="2160"/>
              </a:lnSpc>
              <a:spcBef>
                <a:spcPts val="150"/>
              </a:spcBef>
            </a:pP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знайшли</a:t>
            </a:r>
            <a:r>
              <a:rPr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саркофаг,</a:t>
            </a:r>
            <a:r>
              <a:rPr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який</a:t>
            </a:r>
            <a:r>
              <a:rPr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нині</a:t>
            </a:r>
            <a:r>
              <a:rPr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приписують</a:t>
            </a:r>
            <a:r>
              <a:rPr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княгині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Ользі,</a:t>
            </a:r>
            <a:r>
              <a:rPr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бабусі</a:t>
            </a:r>
            <a:r>
              <a:rPr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Володимира.</a:t>
            </a:r>
            <a:r>
              <a:rPr spc="-8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Хоча</a:t>
            </a:r>
            <a:r>
              <a:rPr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</a:t>
            </a:r>
            <a:r>
              <a:rPr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малоймовірно.</a:t>
            </a:r>
          </a:p>
          <a:p>
            <a:pPr marL="241300">
              <a:lnSpc>
                <a:spcPts val="2010"/>
              </a:lnSpc>
            </a:pP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Ця</a:t>
            </a:r>
            <a:r>
              <a:rPr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теорія</a:t>
            </a:r>
            <a:r>
              <a:rPr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з’явилася</a:t>
            </a:r>
            <a:r>
              <a:rPr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через</a:t>
            </a:r>
            <a:r>
              <a:rPr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те</a:t>
            </a:r>
            <a:r>
              <a:rPr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що</a:t>
            </a:r>
            <a:r>
              <a:rPr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</a:t>
            </a:r>
            <a:r>
              <a:rPr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літописах</a:t>
            </a:r>
          </a:p>
          <a:p>
            <a:pPr marL="241300">
              <a:lnSpc>
                <a:spcPts val="2160"/>
              </a:lnSpc>
            </a:pP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повідомляється,</a:t>
            </a:r>
            <a:r>
              <a:rPr spc="-7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що</a:t>
            </a:r>
            <a:r>
              <a:rPr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Володимир</a:t>
            </a:r>
            <a:r>
              <a:rPr spc="-9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після</a:t>
            </a:r>
            <a:r>
              <a:rPr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збудування</a:t>
            </a:r>
          </a:p>
          <a:p>
            <a:pPr marL="241300">
              <a:lnSpc>
                <a:spcPts val="2280"/>
              </a:lnSpc>
            </a:pP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Десятинної</a:t>
            </a:r>
            <a:r>
              <a:rPr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церкви</a:t>
            </a:r>
            <a:r>
              <a:rPr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перепоховав</a:t>
            </a:r>
            <a:r>
              <a:rPr spc="-6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свого</a:t>
            </a:r>
            <a:r>
              <a:rPr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предка.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9376" y="0"/>
            <a:ext cx="4992623" cy="6857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2220" y="0"/>
              <a:ext cx="9669780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389876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88437" y="624634"/>
            <a:ext cx="4950462" cy="11849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b="1" dirty="0">
                <a:latin typeface="Cambria Math" panose="02040503050406030204" pitchFamily="18" charset="0"/>
                <a:ea typeface="Cambria Math" panose="02040503050406030204" pitchFamily="18" charset="0"/>
              </a:rPr>
              <a:t>Третя</a:t>
            </a:r>
            <a:r>
              <a:rPr b="1" spc="-105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b="1"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станція Софі</a:t>
            </a:r>
            <a:r>
              <a:rPr lang="uk-UA" b="1"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й</a:t>
            </a:r>
            <a:r>
              <a:rPr b="1"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ський Собор</a:t>
            </a:r>
            <a:endParaRPr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6938" y="2434208"/>
            <a:ext cx="6093461" cy="3307957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40030" marR="92075" indent="-227330" algn="just">
              <a:lnSpc>
                <a:spcPts val="1510"/>
              </a:lnSpc>
              <a:spcBef>
                <a:spcPts val="295"/>
              </a:spcBef>
              <a:buFont typeface="Arial" panose="020B0604020202020204"/>
              <a:buChar char="•"/>
              <a:tabLst>
                <a:tab pos="241300" algn="l"/>
              </a:tabLst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Софі</a:t>
            </a:r>
            <a:r>
              <a:rPr lang="uk-UA"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й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ський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Собор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це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одна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найвідоміших 	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історичних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пам’яток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Києва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України.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Його 	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будівництвом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теж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займався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Ярослав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>
              <a:lnSpc>
                <a:spcPts val="1415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Мудрий</a:t>
            </a:r>
            <a:r>
              <a:rPr sz="2000" spc="2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між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1018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–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1036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роками.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marR="216535">
              <a:lnSpc>
                <a:spcPts val="1510"/>
              </a:lnSpc>
              <a:spcBef>
                <a:spcPts val="105"/>
              </a:spcBef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легендою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Собор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був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збудований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честь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перемоги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над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печенігами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Битві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під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Києвом.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Таким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чином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після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цієї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битви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marR="67945">
              <a:lnSpc>
                <a:spcPts val="1510"/>
              </a:lnSpc>
              <a:spcBef>
                <a:spcPts val="10"/>
              </a:spcBef>
            </a:pP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стародавній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Київ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</a:t>
            </a:r>
            <a:r>
              <a:rPr sz="2000" spc="-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Ярослава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почав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масово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розширюватися.</a:t>
            </a:r>
            <a:r>
              <a:rPr sz="2000" spc="-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Собор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1990</a:t>
            </a:r>
            <a:r>
              <a:rPr lang="uk-UA" sz="20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р.</a:t>
            </a:r>
            <a:r>
              <a:rPr sz="2000" spc="-1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2023</a:t>
            </a:r>
            <a:r>
              <a:rPr lang="uk-UA" sz="2000" spc="-2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р.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>
              <a:lnSpc>
                <a:spcPts val="1410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занесений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до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списку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всесвітньої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спадщини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 marR="5080">
              <a:lnSpc>
                <a:spcPts val="1510"/>
              </a:lnSpc>
              <a:spcBef>
                <a:spcPts val="105"/>
              </a:spcBef>
            </a:pP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ЮНЕСКО.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Входить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до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складу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національного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заповіднику</a:t>
            </a:r>
            <a:r>
              <a:rPr sz="2000" spc="2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‘’Софія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Київська”.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Софіївський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собор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був</a:t>
            </a:r>
            <a:r>
              <a:rPr sz="2000" spc="-1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головним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храмом</a:t>
            </a:r>
            <a:r>
              <a:rPr sz="2000" spc="-1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Русі.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Також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ньому</a:t>
            </a:r>
            <a:r>
              <a:rPr sz="20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проводилися</a:t>
            </a:r>
            <a:r>
              <a:rPr sz="20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коронація</a:t>
            </a:r>
            <a:r>
              <a:rPr sz="2000" spc="-5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князів.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Саме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тут</a:t>
            </a:r>
            <a:r>
              <a:rPr sz="20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Єрусалимський</a:t>
            </a:r>
            <a:r>
              <a:rPr sz="20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патріарх</a:t>
            </a:r>
            <a:r>
              <a:rPr sz="20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офіційно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>
              <a:lnSpc>
                <a:spcPts val="1415"/>
              </a:lnSpc>
            </a:pP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висвятив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українського</a:t>
            </a:r>
            <a:r>
              <a:rPr sz="20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гетьмана</a:t>
            </a:r>
            <a:r>
              <a:rPr sz="20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Богдана</a:t>
            </a:r>
            <a:endParaRPr sz="20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charset="0"/>
            </a:endParaRPr>
          </a:p>
          <a:p>
            <a:pPr marL="241300">
              <a:lnSpc>
                <a:spcPts val="1595"/>
              </a:lnSpc>
            </a:pPr>
            <a:r>
              <a:rPr sz="20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Хмельницького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на</a:t>
            </a:r>
            <a:r>
              <a:rPr sz="20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князя</a:t>
            </a:r>
            <a:r>
              <a:rPr sz="2000" spc="-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20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всієї </a:t>
            </a:r>
            <a:r>
              <a:rPr sz="20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Русі.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307924"/>
            <a:ext cx="9903461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 algn="ctr">
              <a:lnSpc>
                <a:spcPts val="4750"/>
              </a:lnSpc>
              <a:spcBef>
                <a:spcPts val="705"/>
              </a:spcBef>
            </a:pPr>
            <a:r>
              <a:rPr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Сарко</a:t>
            </a:r>
            <a:r>
              <a:rPr lang="uk-UA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ф</a:t>
            </a:r>
            <a:r>
              <a:rPr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аг</a:t>
            </a:r>
            <a:r>
              <a:rPr spc="-105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dirty="0">
                <a:latin typeface="Cambria Math" panose="02040503050406030204" pitchFamily="18" charset="0"/>
                <a:ea typeface="Cambria Math" panose="02040503050406030204" pitchFamily="18" charset="0"/>
              </a:rPr>
              <a:t>Ярослава</a:t>
            </a:r>
            <a:r>
              <a:rPr spc="-105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Мудрого, </a:t>
            </a:r>
            <a:r>
              <a:rPr dirty="0">
                <a:latin typeface="Cambria Math" panose="02040503050406030204" pitchFamily="18" charset="0"/>
                <a:ea typeface="Cambria Math" panose="02040503050406030204" pitchFamily="18" charset="0"/>
              </a:rPr>
              <a:t>Володимира</a:t>
            </a:r>
            <a:r>
              <a:rPr spc="-15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spc="-10" dirty="0">
                <a:latin typeface="Cambria Math" panose="02040503050406030204" pitchFamily="18" charset="0"/>
                <a:ea typeface="Cambria Math" panose="02040503050406030204" pitchFamily="18" charset="0"/>
              </a:rPr>
              <a:t>Мономаха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7548" y="1524339"/>
            <a:ext cx="10302240" cy="153619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315"/>
              </a:spcBef>
              <a:buFont typeface="Arial" panose="020B0604020202020204"/>
              <a:buChar char="•"/>
              <a:tabLst>
                <a:tab pos="241300" algn="l"/>
              </a:tabLst>
            </a:pP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Софіївський</a:t>
            </a:r>
            <a:r>
              <a:rPr sz="1800" spc="-1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Собор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також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відповідав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поховання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руських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князів.</a:t>
            </a:r>
            <a:r>
              <a:rPr sz="18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Засновник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собору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князь</a:t>
            </a:r>
            <a:r>
              <a:rPr sz="18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Ярослав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його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дружина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Інгігерда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були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разом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поховані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2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метровому</a:t>
            </a:r>
            <a:r>
              <a:rPr sz="18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мармуровому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саркофазі.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Вперше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саркофаг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був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відкритий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1936</a:t>
            </a:r>
            <a:r>
              <a:rPr sz="18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році.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Були</a:t>
            </a:r>
            <a:r>
              <a:rPr sz="1800" spc="-6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знайдені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кістяки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Ярослава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його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дружини.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Останнє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відкриття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2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було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проведено</a:t>
            </a:r>
            <a:r>
              <a:rPr sz="1800" spc="-4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у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2009</a:t>
            </a:r>
            <a:r>
              <a:rPr sz="18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році.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саркофазі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була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знайдена</a:t>
            </a:r>
            <a:r>
              <a:rPr sz="1800" spc="-4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лише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сучасна</a:t>
            </a:r>
            <a:r>
              <a:rPr sz="1800" spc="-1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коробка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кістяком</a:t>
            </a:r>
            <a:r>
              <a:rPr sz="18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Інгігерди.</a:t>
            </a:r>
            <a:r>
              <a:rPr sz="1800" spc="-2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Соборі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також</a:t>
            </a:r>
            <a:r>
              <a:rPr sz="1800" spc="-6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зберігається</a:t>
            </a:r>
            <a:r>
              <a:rPr sz="1800" spc="-3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частина</a:t>
            </a:r>
            <a:r>
              <a:rPr sz="1800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саркофага,який</a:t>
            </a:r>
            <a:r>
              <a:rPr sz="1800" spc="-6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приписується</a:t>
            </a:r>
            <a:r>
              <a:rPr sz="1800" spc="-1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гробницею</a:t>
            </a:r>
            <a:r>
              <a:rPr sz="1800" spc="-5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для</a:t>
            </a:r>
            <a:r>
              <a:rPr sz="1800" spc="-7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Володимира</a:t>
            </a:r>
            <a:r>
              <a:rPr sz="1800" spc="-7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ІІ</a:t>
            </a:r>
            <a:r>
              <a:rPr sz="1800" spc="-6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charset="0"/>
              </a:rPr>
              <a:t>Мономаха.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5954" y="3319273"/>
            <a:ext cx="19923" cy="2569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267137" y="3339297"/>
            <a:ext cx="98425" cy="393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" spc="-10" dirty="0">
                <a:latin typeface="Segoe UI" panose="020B0502040204020203"/>
                <a:cs typeface="Segoe UI" panose="020B0502040204020203"/>
              </a:rPr>
              <a:t>IMG_1591.AAE</a:t>
            </a:r>
            <a:endParaRPr sz="100">
              <a:latin typeface="Segoe UI" panose="020B0502040204020203"/>
              <a:cs typeface="Segoe UI" panose="020B0502040204020203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7751" y="3081527"/>
            <a:ext cx="2779776" cy="370484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7835" y="3081527"/>
            <a:ext cx="2778251" cy="3704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6938" y="307925"/>
            <a:ext cx="9293861" cy="1354217"/>
          </a:xfrm>
        </p:spPr>
        <p:txBody>
          <a:bodyPr/>
          <a:lstStyle/>
          <a:p>
            <a:pPr algn="ctr"/>
            <a:r>
              <a:rPr lang="uk-UA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Четверта станція – Михайлівський Золотоверхий собор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5867400" y="1828800"/>
            <a:ext cx="5257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Мурований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Михайлівський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собор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збудовано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у 1108-1113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рр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за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взiрцем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Успенського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собору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Києво-Печерської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лаври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коштом князя Святополка ІІ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Iзяславича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онук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Ярослава Мудрого),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якого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тут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поховано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1113 р. 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Собор став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місцем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поховання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представників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княжого роду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Iзяславичiв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 2021 р. </a:t>
            </a:r>
            <a:r>
              <a:rPr lang="ru-RU" sz="2400" dirty="0" err="1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ц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ей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собор є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офіційною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резиденцією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митрополита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Київського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і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всієї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України</a:t>
            </a:r>
            <a:r>
              <a:rPr lang="ru-RU" sz="240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uk-UA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68" y="1828800"/>
            <a:ext cx="5334000" cy="437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1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8150" y="603250"/>
            <a:ext cx="56388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9800" y="736600"/>
            <a:ext cx="5638800" cy="487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172200"/>
            <a:ext cx="514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Інтер’єр всередині собору</a:t>
            </a:r>
            <a:endParaRPr lang="uk-UA" sz="28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9400" y="6195999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Дзвіниця</a:t>
            </a:r>
            <a:endParaRPr lang="uk-UA" sz="28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77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146" y="457327"/>
            <a:ext cx="5696584" cy="4001095"/>
          </a:xfrm>
        </p:spPr>
        <p:txBody>
          <a:bodyPr/>
          <a:lstStyle/>
          <a:p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Відповідно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поставлених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завдань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нами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було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сформульовано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такі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висновки</a:t>
            </a:r>
            <a:r>
              <a:rPr lang="en-US" alt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endParaRPr lang="en-US" alt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Стан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розробки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цієї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проблематики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в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українській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історіографії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є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добрим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Для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наукового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підгрунтя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взяли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підручник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"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Звід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пам’яток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історії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культури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України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"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за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редакцією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В.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Смолія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Було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відвідано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всі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вищезазначені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пам'ятки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особисто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про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що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свідчать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фотоматеріали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у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презентації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3.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Сформульовано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орієнтовний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туристичний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маршрут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культурними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пам'ятками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 м.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Києва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доби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Київської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Русі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en-US" alt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046" y="4711362"/>
            <a:ext cx="5219954" cy="1811547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6858000" y="457327"/>
            <a:ext cx="4876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b="1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Список</a:t>
            </a:r>
            <a:r>
              <a:rPr lang="en-US" altLang="en-US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b="1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використаних</a:t>
            </a:r>
            <a:r>
              <a:rPr lang="en-US" altLang="en-US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b="1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джерел</a:t>
            </a:r>
            <a:r>
              <a:rPr lang="en-US" altLang="en-US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</a:p>
          <a:p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Звід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пам’яток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історії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та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культури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України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Енциклопедичне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видання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: У 28 т. –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Кн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 1: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Київ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 – Ч. 1: А – Л /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Редкол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.: В. А.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Смолій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(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голова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та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ін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 – К.: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Голов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ред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Зводу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пам’яток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історії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та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культури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при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вид-ві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"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Українська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Енциклопедія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"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ім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 М. П. </a:t>
            </a:r>
            <a:r>
              <a:rPr lang="en-US" altLang="en-US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Бажана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 1999. – 608 с.</a:t>
            </a:r>
            <a:endParaRPr lang="en-US" alt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822</Words>
  <Application>Microsoft Office PowerPoint</Application>
  <PresentationFormat>Широкий екран</PresentationFormat>
  <Paragraphs>66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Segoe UI</vt:lpstr>
      <vt:lpstr>Times New Roman</vt:lpstr>
      <vt:lpstr>Office Theme</vt:lpstr>
      <vt:lpstr>Культурні пам’ятки м. Києва доби Київської Русі: маршрут історичного занурення</vt:lpstr>
      <vt:lpstr>Презентація PowerPoint</vt:lpstr>
      <vt:lpstr>Перша станція Золоті ворота</vt:lpstr>
      <vt:lpstr>Стан Золотих Воріт 1240 – 1970 - ті</vt:lpstr>
      <vt:lpstr>Презентація PowerPoint</vt:lpstr>
      <vt:lpstr>Друга станція Десятинна Церква</vt:lpstr>
      <vt:lpstr>Князівське поховання</vt:lpstr>
      <vt:lpstr>Третя станція Софійський Собор</vt:lpstr>
      <vt:lpstr>Саркофаг Ярослава Мудрого, Володимира Мономаха</vt:lpstr>
      <vt:lpstr>Четверта станція – Михайлівський Золотоверхий собор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Культурні пам’ятки м. Києва доби Київської Русі: маршрут історичного занурення.</dc:title>
  <dc:creator>Антоніна</dc:creator>
  <cp:lastModifiedBy>Учень</cp:lastModifiedBy>
  <cp:revision>8</cp:revision>
  <dcterms:created xsi:type="dcterms:W3CDTF">2025-04-18T09:05:00Z</dcterms:created>
  <dcterms:modified xsi:type="dcterms:W3CDTF">2025-04-18T12:51:51Z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2025-03-09T09:00:00Z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2025-04-18T09:00:00Z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ICV">
    <vt:lpwstr>B087DAB40147498F9031BC0A47B8814B_13</vt:lpwstr>
  </property>
  <property fmtid="{D5CDD505-2E9C-101B-9397-08002B2CF9AE}" pid="7" name="KSOProductBuildVer">
    <vt:lpwstr>1033-12.2.0.20795</vt:lpwstr>
  </property>
</Properties>
</file>