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8" r:id="rId2"/>
    <p:sldId id="259" r:id="rId3"/>
    <p:sldId id="256" r:id="rId4"/>
    <p:sldId id="257" r:id="rId5"/>
    <p:sldId id="260" r:id="rId6"/>
    <p:sldId id="261" r:id="rId7"/>
    <p:sldId id="262" r:id="rId8"/>
    <p:sldId id="265" r:id="rId9"/>
    <p:sldId id="271" r:id="rId10"/>
    <p:sldId id="269" r:id="rId11"/>
    <p:sldId id="268" r:id="rId12"/>
    <p:sldId id="266" r:id="rId13"/>
    <p:sldId id="270" r:id="rId14"/>
    <p:sldId id="264" r:id="rId15"/>
    <p:sldId id="26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_pc5" initials="U" lastIdx="1" clrIdx="0">
    <p:extLst>
      <p:ext uri="{19B8F6BF-5375-455C-9EA6-DF929625EA0E}">
        <p15:presenceInfo xmlns:p15="http://schemas.microsoft.com/office/powerpoint/2012/main" userId="User_pc5"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D3D78A6D-60E2-4E69-BD4E-1C9945B861B2}" type="datetimeFigureOut">
              <a:rPr lang="uk-UA" smtClean="0"/>
              <a:t>19.04.2025</a:t>
            </a:fld>
            <a:endParaRPr lang="uk-UA"/>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uk-UA"/>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1E8E6F7D-F0D7-45C8-9092-0DCD3D98FC7E}" type="slidenum">
              <a:rPr lang="uk-UA" smtClean="0"/>
              <a:t>‹№›</a:t>
            </a:fld>
            <a:endParaRPr lang="uk-UA"/>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314836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D3D78A6D-60E2-4E69-BD4E-1C9945B861B2}" type="datetimeFigureOut">
              <a:rPr lang="uk-UA" smtClean="0"/>
              <a:t>19.04.2025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E8E6F7D-F0D7-45C8-9092-0DCD3D98FC7E}" type="slidenum">
              <a:rPr lang="uk-UA" smtClean="0"/>
              <a:t>‹№›</a:t>
            </a:fld>
            <a:endParaRPr lang="uk-UA"/>
          </a:p>
        </p:txBody>
      </p:sp>
    </p:spTree>
    <p:extLst>
      <p:ext uri="{BB962C8B-B14F-4D97-AF65-F5344CB8AC3E}">
        <p14:creationId xmlns:p14="http://schemas.microsoft.com/office/powerpoint/2010/main" val="2905084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D3D78A6D-60E2-4E69-BD4E-1C9945B861B2}" type="datetimeFigureOut">
              <a:rPr lang="uk-UA" smtClean="0"/>
              <a:t>19.04.2025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E8E6F7D-F0D7-45C8-9092-0DCD3D98FC7E}" type="slidenum">
              <a:rPr lang="uk-UA" smtClean="0"/>
              <a:t>‹№›</a:t>
            </a:fld>
            <a:endParaRPr lang="uk-UA"/>
          </a:p>
        </p:txBody>
      </p:sp>
    </p:spTree>
    <p:extLst>
      <p:ext uri="{BB962C8B-B14F-4D97-AF65-F5344CB8AC3E}">
        <p14:creationId xmlns:p14="http://schemas.microsoft.com/office/powerpoint/2010/main" val="3744917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uk-UA"/>
              <a:t>Клацніть, щоб редагувати стиль зразка заголовка</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D3D78A6D-60E2-4E69-BD4E-1C9945B861B2}" type="datetimeFigureOut">
              <a:rPr lang="uk-UA" smtClean="0"/>
              <a:t>19.04.2025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1E8E6F7D-F0D7-45C8-9092-0DCD3D98FC7E}" type="slidenum">
              <a:rPr lang="uk-UA" smtClean="0"/>
              <a:t>‹№›</a:t>
            </a:fld>
            <a:endParaRPr lang="uk-UA"/>
          </a:p>
        </p:txBody>
      </p:sp>
    </p:spTree>
    <p:extLst>
      <p:ext uri="{BB962C8B-B14F-4D97-AF65-F5344CB8AC3E}">
        <p14:creationId xmlns:p14="http://schemas.microsoft.com/office/powerpoint/2010/main" val="1747097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2" name="Content Placeholder 3"/>
          <p:cNvSpPr>
            <a:spLocks noGrp="1"/>
          </p:cNvSpPr>
          <p:nvPr>
            <p:ph sz="quarter" idx="13"/>
          </p:nvPr>
        </p:nvSpPr>
        <p:spPr>
          <a:xfrm>
            <a:off x="685802" y="2861733"/>
            <a:ext cx="5088712" cy="2512852"/>
          </a:xfrm>
        </p:spPr>
        <p:txBody>
          <a:bodyPr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3" name="Content Placeholder 5"/>
          <p:cNvSpPr>
            <a:spLocks noGrp="1"/>
          </p:cNvSpPr>
          <p:nvPr>
            <p:ph sz="quarter" idx="14"/>
          </p:nvPr>
        </p:nvSpPr>
        <p:spPr>
          <a:xfrm>
            <a:off x="5993969" y="2861733"/>
            <a:ext cx="5088713" cy="2512852"/>
          </a:xfrm>
        </p:spPr>
        <p:txBody>
          <a:bodyPr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D3D78A6D-60E2-4E69-BD4E-1C9945B861B2}" type="datetimeFigureOut">
              <a:rPr lang="uk-UA" smtClean="0"/>
              <a:t>19.04.2025</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1E8E6F7D-F0D7-45C8-9092-0DCD3D98FC7E}" type="slidenum">
              <a:rPr lang="uk-UA" smtClean="0"/>
              <a:t>‹№›</a:t>
            </a:fld>
            <a:endParaRPr lang="uk-UA"/>
          </a:p>
        </p:txBody>
      </p:sp>
    </p:spTree>
    <p:extLst>
      <p:ext uri="{BB962C8B-B14F-4D97-AF65-F5344CB8AC3E}">
        <p14:creationId xmlns:p14="http://schemas.microsoft.com/office/powerpoint/2010/main" val="3065568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D3D78A6D-60E2-4E69-BD4E-1C9945B861B2}" type="datetimeFigureOut">
              <a:rPr lang="uk-UA" smtClean="0"/>
              <a:t>19.04.2025</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1E8E6F7D-F0D7-45C8-9092-0DCD3D98FC7E}" type="slidenum">
              <a:rPr lang="uk-UA" smtClean="0"/>
              <a:t>‹№›</a:t>
            </a:fld>
            <a:endParaRPr lang="uk-UA"/>
          </a:p>
        </p:txBody>
      </p:sp>
    </p:spTree>
    <p:extLst>
      <p:ext uri="{BB962C8B-B14F-4D97-AF65-F5344CB8AC3E}">
        <p14:creationId xmlns:p14="http://schemas.microsoft.com/office/powerpoint/2010/main" val="2960777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D78A6D-60E2-4E69-BD4E-1C9945B861B2}" type="datetimeFigureOut">
              <a:rPr lang="uk-UA" smtClean="0"/>
              <a:t>19.04.2025</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1E8E6F7D-F0D7-45C8-9092-0DCD3D98FC7E}" type="slidenum">
              <a:rPr lang="uk-UA" smtClean="0"/>
              <a:t>‹№›</a:t>
            </a:fld>
            <a:endParaRPr lang="uk-UA"/>
          </a:p>
        </p:txBody>
      </p:sp>
    </p:spTree>
    <p:extLst>
      <p:ext uri="{BB962C8B-B14F-4D97-AF65-F5344CB8AC3E}">
        <p14:creationId xmlns:p14="http://schemas.microsoft.com/office/powerpoint/2010/main" val="346823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uk-UA"/>
              <a:t>Клацніть, щоб редагувати стиль зразка заголовка</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D3D78A6D-60E2-4E69-BD4E-1C9945B861B2}" type="datetimeFigureOut">
              <a:rPr lang="uk-UA" smtClean="0"/>
              <a:t>19.04.2025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1E8E6F7D-F0D7-45C8-9092-0DCD3D98FC7E}" type="slidenum">
              <a:rPr lang="uk-UA" smtClean="0"/>
              <a:t>‹№›</a:t>
            </a:fld>
            <a:endParaRPr lang="uk-UA"/>
          </a:p>
        </p:txBody>
      </p:sp>
    </p:spTree>
    <p:extLst>
      <p:ext uri="{BB962C8B-B14F-4D97-AF65-F5344CB8AC3E}">
        <p14:creationId xmlns:p14="http://schemas.microsoft.com/office/powerpoint/2010/main" val="3540236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D3D78A6D-60E2-4E69-BD4E-1C9945B861B2}" type="datetimeFigureOut">
              <a:rPr lang="uk-UA" smtClean="0"/>
              <a:t>19.04.2025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1E8E6F7D-F0D7-45C8-9092-0DCD3D98FC7E}" type="slidenum">
              <a:rPr lang="uk-UA" smtClean="0"/>
              <a:t>‹№›</a:t>
            </a:fld>
            <a:endParaRPr lang="uk-UA"/>
          </a:p>
        </p:txBody>
      </p:sp>
    </p:spTree>
    <p:extLst>
      <p:ext uri="{BB962C8B-B14F-4D97-AF65-F5344CB8AC3E}">
        <p14:creationId xmlns:p14="http://schemas.microsoft.com/office/powerpoint/2010/main" val="2853713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 фотографі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D3D78A6D-60E2-4E69-BD4E-1C9945B861B2}" type="datetimeFigureOut">
              <a:rPr lang="uk-UA" smtClean="0"/>
              <a:t>19.04.2025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1E8E6F7D-F0D7-45C8-9092-0DCD3D98FC7E}" type="slidenum">
              <a:rPr lang="uk-UA" smtClean="0"/>
              <a:t>‹№›</a:t>
            </a:fld>
            <a:endParaRPr lang="uk-UA"/>
          </a:p>
        </p:txBody>
      </p:sp>
    </p:spTree>
    <p:extLst>
      <p:ext uri="{BB962C8B-B14F-4D97-AF65-F5344CB8AC3E}">
        <p14:creationId xmlns:p14="http://schemas.microsoft.com/office/powerpoint/2010/main" val="2735216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D3D78A6D-60E2-4E69-BD4E-1C9945B861B2}" type="datetimeFigureOut">
              <a:rPr lang="uk-UA" smtClean="0"/>
              <a:t>19.04.2025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1E8E6F7D-F0D7-45C8-9092-0DCD3D98FC7E}" type="slidenum">
              <a:rPr lang="uk-UA" smtClean="0"/>
              <a:t>‹№›</a:t>
            </a:fld>
            <a:endParaRPr lang="uk-UA"/>
          </a:p>
        </p:txBody>
      </p:sp>
    </p:spTree>
    <p:extLst>
      <p:ext uri="{BB962C8B-B14F-4D97-AF65-F5344CB8AC3E}">
        <p14:creationId xmlns:p14="http://schemas.microsoft.com/office/powerpoint/2010/main" val="22080067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uk-UA"/>
              <a:t>Клацніть, щоб редагувати стиль зразка заголовка</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D3D78A6D-60E2-4E69-BD4E-1C9945B861B2}" type="datetimeFigureOut">
              <a:rPr lang="uk-UA" smtClean="0"/>
              <a:t>19.04.2025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1E8E6F7D-F0D7-45C8-9092-0DCD3D98FC7E}" type="slidenum">
              <a:rPr lang="uk-UA" smtClean="0"/>
              <a:t>‹№›</a:t>
            </a:fld>
            <a:endParaRPr lang="uk-UA"/>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73213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D3D78A6D-60E2-4E69-BD4E-1C9945B861B2}" type="datetimeFigureOut">
              <a:rPr lang="uk-UA" smtClean="0"/>
              <a:t>19.04.2025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1E8E6F7D-F0D7-45C8-9092-0DCD3D98FC7E}" type="slidenum">
              <a:rPr lang="uk-UA" smtClean="0"/>
              <a:t>‹№›</a:t>
            </a:fld>
            <a:endParaRPr lang="uk-UA"/>
          </a:p>
        </p:txBody>
      </p:sp>
    </p:spTree>
    <p:extLst>
      <p:ext uri="{BB962C8B-B14F-4D97-AF65-F5344CB8AC3E}">
        <p14:creationId xmlns:p14="http://schemas.microsoft.com/office/powerpoint/2010/main" val="744495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uk-UA"/>
              <a:t>Клацніть, щоб редагувати стиль зразка заголовка</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3" name="Date Placeholder 2"/>
          <p:cNvSpPr>
            <a:spLocks noGrp="1"/>
          </p:cNvSpPr>
          <p:nvPr>
            <p:ph type="dt" sz="half" idx="10"/>
          </p:nvPr>
        </p:nvSpPr>
        <p:spPr/>
        <p:txBody>
          <a:bodyPr/>
          <a:lstStyle/>
          <a:p>
            <a:fld id="{D3D78A6D-60E2-4E69-BD4E-1C9945B861B2}" type="datetimeFigureOut">
              <a:rPr lang="uk-UA" smtClean="0"/>
              <a:t>19.04.2025</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1E8E6F7D-F0D7-45C8-9092-0DCD3D98FC7E}" type="slidenum">
              <a:rPr lang="uk-UA" smtClean="0"/>
              <a:t>‹№›</a:t>
            </a:fld>
            <a:endParaRPr lang="uk-UA"/>
          </a:p>
        </p:txBody>
      </p:sp>
    </p:spTree>
    <p:extLst>
      <p:ext uri="{BB962C8B-B14F-4D97-AF65-F5344CB8AC3E}">
        <p14:creationId xmlns:p14="http://schemas.microsoft.com/office/powerpoint/2010/main" val="13391027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колонки з малюнками">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uk-UA"/>
              <a:t>Клацніть, щоб редагувати стиль зразка заголовка</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3" name="Date Placeholder 2"/>
          <p:cNvSpPr>
            <a:spLocks noGrp="1"/>
          </p:cNvSpPr>
          <p:nvPr>
            <p:ph type="dt" sz="half" idx="10"/>
          </p:nvPr>
        </p:nvSpPr>
        <p:spPr/>
        <p:txBody>
          <a:bodyPr/>
          <a:lstStyle/>
          <a:p>
            <a:fld id="{D3D78A6D-60E2-4E69-BD4E-1C9945B861B2}" type="datetimeFigureOut">
              <a:rPr lang="uk-UA" smtClean="0"/>
              <a:t>19.04.2025</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1E8E6F7D-F0D7-45C8-9092-0DCD3D98FC7E}" type="slidenum">
              <a:rPr lang="uk-UA" smtClean="0"/>
              <a:t>‹№›</a:t>
            </a:fld>
            <a:endParaRPr lang="uk-UA"/>
          </a:p>
        </p:txBody>
      </p:sp>
    </p:spTree>
    <p:extLst>
      <p:ext uri="{BB962C8B-B14F-4D97-AF65-F5344CB8AC3E}">
        <p14:creationId xmlns:p14="http://schemas.microsoft.com/office/powerpoint/2010/main" val="21219721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uk-UA"/>
              <a:t>Клацніть, щоб редагувати стиль зразка заголовка</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D3D78A6D-60E2-4E69-BD4E-1C9945B861B2}" type="datetimeFigureOut">
              <a:rPr lang="uk-UA" smtClean="0"/>
              <a:t>19.04.2025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E8E6F7D-F0D7-45C8-9092-0DCD3D98FC7E}" type="slidenum">
              <a:rPr lang="uk-UA" smtClean="0"/>
              <a:t>‹№›</a:t>
            </a:fld>
            <a:endParaRPr lang="uk-UA"/>
          </a:p>
        </p:txBody>
      </p:sp>
    </p:spTree>
    <p:extLst>
      <p:ext uri="{BB962C8B-B14F-4D97-AF65-F5344CB8AC3E}">
        <p14:creationId xmlns:p14="http://schemas.microsoft.com/office/powerpoint/2010/main" val="4948078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uk-UA"/>
              <a:t>Клацніть, щоб редагувати стиль зразка заголовка</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D3D78A6D-60E2-4E69-BD4E-1C9945B861B2}" type="datetimeFigureOut">
              <a:rPr lang="uk-UA" smtClean="0"/>
              <a:t>19.04.2025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E8E6F7D-F0D7-45C8-9092-0DCD3D98FC7E}" type="slidenum">
              <a:rPr lang="uk-UA" smtClean="0"/>
              <a:t>‹№›</a:t>
            </a:fld>
            <a:endParaRPr lang="uk-UA"/>
          </a:p>
        </p:txBody>
      </p:sp>
    </p:spTree>
    <p:extLst>
      <p:ext uri="{BB962C8B-B14F-4D97-AF65-F5344CB8AC3E}">
        <p14:creationId xmlns:p14="http://schemas.microsoft.com/office/powerpoint/2010/main" val="17452907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D3D78A6D-60E2-4E69-BD4E-1C9945B861B2}" type="datetimeFigureOut">
              <a:rPr lang="uk-UA" smtClean="0"/>
              <a:t>19.04.2025</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1E8E6F7D-F0D7-45C8-9092-0DCD3D98FC7E}" type="slidenum">
              <a:rPr lang="uk-UA" smtClean="0"/>
              <a:t>‹№›</a:t>
            </a:fld>
            <a:endParaRPr lang="uk-UA"/>
          </a:p>
        </p:txBody>
      </p:sp>
    </p:spTree>
    <p:extLst>
      <p:ext uri="{BB962C8B-B14F-4D97-AF65-F5344CB8AC3E}">
        <p14:creationId xmlns:p14="http://schemas.microsoft.com/office/powerpoint/2010/main" val="2111832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D3D78A6D-60E2-4E69-BD4E-1C9945B861B2}" type="datetimeFigureOut">
              <a:rPr lang="uk-UA" smtClean="0"/>
              <a:t>19.04.2025</a:t>
            </a:fld>
            <a:endParaRPr lang="uk-UA"/>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uk-UA"/>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1E8E6F7D-F0D7-45C8-9092-0DCD3D98FC7E}" type="slidenum">
              <a:rPr lang="uk-UA" smtClean="0"/>
              <a:t>‹№›</a:t>
            </a:fld>
            <a:endParaRPr lang="uk-UA"/>
          </a:p>
        </p:txBody>
      </p:sp>
    </p:spTree>
    <p:extLst>
      <p:ext uri="{BB962C8B-B14F-4D97-AF65-F5344CB8AC3E}">
        <p14:creationId xmlns:p14="http://schemas.microsoft.com/office/powerpoint/2010/main" val="1723882051"/>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 id="2147483786" r:id="rId18"/>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hyperlink" Target="https://earth.google.com/earth/d/1u1vm_zEGQHh9X8ln4fOcx_Yeao6jFfEV" TargetMode="Externa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18.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8.xml"/><Relationship Id="rId5" Type="http://schemas.openxmlformats.org/officeDocument/2006/relationships/image" Target="../media/image18.pn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image" Target="../media/image19.jpeg"/><Relationship Id="rId1" Type="http://schemas.openxmlformats.org/officeDocument/2006/relationships/slideLayout" Target="../slideLayouts/slideLayout18.xml"/><Relationship Id="rId6"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image" Target="../media/image27.png"/><Relationship Id="rId4" Type="http://schemas.openxmlformats.org/officeDocument/2006/relationships/image" Target="../media/image21.jpe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8.xml"/><Relationship Id="rId5" Type="http://schemas.openxmlformats.org/officeDocument/2006/relationships/image" Target="../media/image31.jpeg"/><Relationship Id="rId4" Type="http://schemas.openxmlformats.org/officeDocument/2006/relationships/image" Target="../media/image30.jpeg"/></Relationships>
</file>

<file path=ppt/slides/_rels/slide8.xml.rels><?xml version="1.0" encoding="UTF-8" standalone="yes"?>
<Relationships xmlns="http://schemas.openxmlformats.org/package/2006/relationships"><Relationship Id="rId3" Type="http://schemas.openxmlformats.org/officeDocument/2006/relationships/hyperlink" Target="https://gazeta.ua/articles/history-newspaper/_tatutatu-scho-vi-zrobili/479969" TargetMode="External"/><Relationship Id="rId2" Type="http://schemas.openxmlformats.org/officeDocument/2006/relationships/image" Target="../media/image32.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8.xml"/><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image" Target="../media/image36.jpeg"/><Relationship Id="rId1" Type="http://schemas.openxmlformats.org/officeDocument/2006/relationships/slideLayout" Target="../slideLayouts/slideLayout18.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jpeg"/><Relationship Id="rId1" Type="http://schemas.openxmlformats.org/officeDocument/2006/relationships/slideLayout" Target="../slideLayouts/slideLayout18.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1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18.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18.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hyperlink" Target="https://uinp.gov.ua/istorychnyy-kalendar/lypen/17/1871-narodyvsya-filaret-kolessa-ukrayinskyy-muzykoznavec-kompozytor-folklorist" TargetMode="External"/><Relationship Id="rId2" Type="http://schemas.openxmlformats.org/officeDocument/2006/relationships/hyperlink" Target="https://mubis.com.ua/index.php/composers/242" TargetMode="External"/><Relationship Id="rId1" Type="http://schemas.openxmlformats.org/officeDocument/2006/relationships/slideLayout" Target="../slideLayouts/slideLayout18.xml"/><Relationship Id="rId4" Type="http://schemas.openxmlformats.org/officeDocument/2006/relationships/hyperlink" Target="https://choircommunity.com.ua/lviv-kamenia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C82534-545D-4FDE-9A2B-6902461D76D2}"/>
              </a:ext>
            </a:extLst>
          </p:cNvPr>
          <p:cNvSpPr>
            <a:spLocks noGrp="1"/>
          </p:cNvSpPr>
          <p:nvPr>
            <p:ph type="title"/>
          </p:nvPr>
        </p:nvSpPr>
        <p:spPr>
          <a:xfrm>
            <a:off x="113122" y="216815"/>
            <a:ext cx="10492033" cy="2394409"/>
          </a:xfrm>
        </p:spPr>
        <p:txBody>
          <a:bodyPr>
            <a:normAutofit fontScale="90000"/>
          </a:bodyPr>
          <a:lstStyle/>
          <a:p>
            <a:pPr algn="ctr"/>
            <a:r>
              <a:rPr lang="ru-RU" sz="4400" b="1" dirty="0">
                <a:latin typeface="Arial Black" panose="020B0A04020102020204" pitchFamily="34" charset="0"/>
              </a:rPr>
              <a:t>Конкурс  « МАН-ЮНІОР ДОСЛІДНИК - 2025»</a:t>
            </a:r>
            <a:br>
              <a:rPr lang="ru-RU" b="1" dirty="0"/>
            </a:br>
            <a:r>
              <a:rPr lang="ru-RU" sz="4400" b="1" dirty="0">
                <a:solidFill>
                  <a:schemeClr val="tx1"/>
                </a:solidFill>
                <a:latin typeface="Arial Black" panose="020B0A04020102020204" pitchFamily="34" charset="0"/>
              </a:rPr>
              <a:t>ТЕМА: </a:t>
            </a:r>
            <a:r>
              <a:rPr lang="ru-RU" sz="4400" b="1" dirty="0" err="1">
                <a:solidFill>
                  <a:srgbClr val="C00000"/>
                </a:solidFill>
                <a:latin typeface="Arial Black" panose="020B0A04020102020204" pitchFamily="34" charset="0"/>
              </a:rPr>
              <a:t>Музична</a:t>
            </a:r>
            <a:r>
              <a:rPr lang="ru-RU" sz="4400" b="1" dirty="0">
                <a:solidFill>
                  <a:srgbClr val="C00000"/>
                </a:solidFill>
                <a:latin typeface="Arial Black" panose="020B0A04020102020204" pitchFamily="34" charset="0"/>
              </a:rPr>
              <a:t> </a:t>
            </a:r>
            <a:r>
              <a:rPr lang="ru-RU" sz="4400" b="1" dirty="0" err="1">
                <a:solidFill>
                  <a:srgbClr val="C00000"/>
                </a:solidFill>
                <a:latin typeface="Arial Black" panose="020B0A04020102020204" pitchFamily="34" charset="0"/>
              </a:rPr>
              <a:t>Стрийщина</a:t>
            </a:r>
            <a:br>
              <a:rPr lang="ru-RU" dirty="0"/>
            </a:br>
            <a:endParaRPr lang="uk-UA" dirty="0"/>
          </a:p>
        </p:txBody>
      </p:sp>
      <p:sp>
        <p:nvSpPr>
          <p:cNvPr id="4" name="Прямокутник 3">
            <a:extLst>
              <a:ext uri="{FF2B5EF4-FFF2-40B4-BE49-F238E27FC236}">
                <a16:creationId xmlns:a16="http://schemas.microsoft.com/office/drawing/2014/main" id="{9B2D615F-F8C6-4BDE-B8B1-7E1262375086}"/>
              </a:ext>
            </a:extLst>
          </p:cNvPr>
          <p:cNvSpPr/>
          <p:nvPr/>
        </p:nvSpPr>
        <p:spPr>
          <a:xfrm>
            <a:off x="1586845" y="2507683"/>
            <a:ext cx="7306961" cy="2031325"/>
          </a:xfrm>
          <a:prstGeom prst="rect">
            <a:avLst/>
          </a:prstGeom>
        </p:spPr>
        <p:txBody>
          <a:bodyPr wrap="square">
            <a:spAutoFit/>
          </a:bodyPr>
          <a:lstStyle/>
          <a:p>
            <a:pPr algn="just"/>
            <a:r>
              <a:rPr lang="uk-UA" dirty="0"/>
              <a:t>Виконали: учениця 9 класу КЗ ЛОР «</a:t>
            </a:r>
            <a:r>
              <a:rPr lang="uk-UA" dirty="0" err="1"/>
              <a:t>Підгірцівська</a:t>
            </a:r>
            <a:r>
              <a:rPr lang="uk-UA" dirty="0"/>
              <a:t> спеціальна школа» </a:t>
            </a:r>
            <a:r>
              <a:rPr lang="uk-UA" dirty="0">
                <a:solidFill>
                  <a:schemeClr val="accent1">
                    <a:lumMod val="75000"/>
                  </a:schemeClr>
                </a:solidFill>
              </a:rPr>
              <a:t>Павлів Ольга</a:t>
            </a:r>
            <a:r>
              <a:rPr lang="uk-UA" dirty="0"/>
              <a:t>; учень 8 класу КЗ ЛОР «</a:t>
            </a:r>
            <a:r>
              <a:rPr lang="uk-UA" dirty="0" err="1"/>
              <a:t>Підгірцівська</a:t>
            </a:r>
            <a:r>
              <a:rPr lang="uk-UA" dirty="0"/>
              <a:t> спеціальна школа» </a:t>
            </a:r>
            <a:r>
              <a:rPr lang="uk-UA" dirty="0">
                <a:solidFill>
                  <a:schemeClr val="accent1">
                    <a:lumMod val="75000"/>
                  </a:schemeClr>
                </a:solidFill>
              </a:rPr>
              <a:t>Шамрай Іван</a:t>
            </a:r>
          </a:p>
          <a:p>
            <a:pPr algn="just"/>
            <a:r>
              <a:rPr lang="uk-UA" dirty="0"/>
              <a:t>Науковий керівник: </a:t>
            </a:r>
            <a:r>
              <a:rPr lang="uk-UA" dirty="0">
                <a:solidFill>
                  <a:schemeClr val="accent1">
                    <a:lumMod val="75000"/>
                  </a:schemeClr>
                </a:solidFill>
              </a:rPr>
              <a:t>Бабій Світлана Любомирівна</a:t>
            </a:r>
            <a:r>
              <a:rPr lang="uk-UA" dirty="0"/>
              <a:t>, учитель історії та правознавства КЗ ЛОР «</a:t>
            </a:r>
            <a:r>
              <a:rPr lang="uk-UA" dirty="0" err="1"/>
              <a:t>Підгірцівська</a:t>
            </a:r>
            <a:r>
              <a:rPr lang="uk-UA" dirty="0"/>
              <a:t> спеціальна школа»;</a:t>
            </a:r>
            <a:r>
              <a:rPr lang="uk-UA" dirty="0">
                <a:solidFill>
                  <a:schemeClr val="accent1">
                    <a:lumMod val="75000"/>
                  </a:schemeClr>
                </a:solidFill>
              </a:rPr>
              <a:t> </a:t>
            </a:r>
            <a:r>
              <a:rPr lang="uk-UA" dirty="0" err="1">
                <a:solidFill>
                  <a:schemeClr val="accent1">
                    <a:lumMod val="75000"/>
                  </a:schemeClr>
                </a:solidFill>
              </a:rPr>
              <a:t>Берездецька</a:t>
            </a:r>
            <a:r>
              <a:rPr lang="uk-UA" dirty="0">
                <a:solidFill>
                  <a:schemeClr val="accent1">
                    <a:lumMod val="75000"/>
                  </a:schemeClr>
                </a:solidFill>
              </a:rPr>
              <a:t> Ірина Ігорівна</a:t>
            </a:r>
            <a:r>
              <a:rPr lang="uk-UA" dirty="0"/>
              <a:t>, учитель музики КЗ ЛОР « </a:t>
            </a:r>
            <a:r>
              <a:rPr lang="uk-UA" dirty="0" err="1"/>
              <a:t>Підгірцівська</a:t>
            </a:r>
            <a:r>
              <a:rPr lang="uk-UA" dirty="0"/>
              <a:t> спеціальна школа»</a:t>
            </a:r>
          </a:p>
        </p:txBody>
      </p:sp>
    </p:spTree>
    <p:extLst>
      <p:ext uri="{BB962C8B-B14F-4D97-AF65-F5344CB8AC3E}">
        <p14:creationId xmlns:p14="http://schemas.microsoft.com/office/powerpoint/2010/main" val="1508897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a:extLst>
              <a:ext uri="{FF2B5EF4-FFF2-40B4-BE49-F238E27FC236}">
                <a16:creationId xmlns:a16="http://schemas.microsoft.com/office/drawing/2014/main" id="{44954AD0-90F8-467F-915A-3C3BFDB0003A}"/>
              </a:ext>
            </a:extLst>
          </p:cNvPr>
          <p:cNvSpPr/>
          <p:nvPr/>
        </p:nvSpPr>
        <p:spPr>
          <a:xfrm>
            <a:off x="160256" y="75415"/>
            <a:ext cx="11444140" cy="5355312"/>
          </a:xfrm>
          <a:prstGeom prst="rect">
            <a:avLst/>
          </a:prstGeom>
        </p:spPr>
        <p:txBody>
          <a:bodyPr wrap="square">
            <a:spAutoFit/>
          </a:bodyPr>
          <a:lstStyle/>
          <a:p>
            <a:pPr algn="just"/>
            <a:r>
              <a:rPr lang="uk-UA" b="1" dirty="0">
                <a:solidFill>
                  <a:schemeClr val="accent1">
                    <a:lumMod val="75000"/>
                  </a:schemeClr>
                </a:solidFill>
              </a:rPr>
              <a:t>Вступ. </a:t>
            </a:r>
            <a:r>
              <a:rPr lang="uk-UA" dirty="0"/>
              <a:t>В сучасних умовах нашого життя  стає надзвичайно актуальним та необхідним знання культури рідного краю. Творчість українських композиторів є складовою частиною ідентифікації українського народу. </a:t>
            </a:r>
          </a:p>
          <a:p>
            <a:pPr algn="just"/>
            <a:r>
              <a:rPr lang="uk-UA" b="1" dirty="0">
                <a:solidFill>
                  <a:schemeClr val="accent1">
                    <a:lumMod val="75000"/>
                  </a:schemeClr>
                </a:solidFill>
              </a:rPr>
              <a:t>Актуальність роботи </a:t>
            </a:r>
            <a:r>
              <a:rPr lang="uk-UA" dirty="0"/>
              <a:t>полягає у популяризації творчості композиторів </a:t>
            </a:r>
            <a:r>
              <a:rPr lang="uk-UA" dirty="0" err="1"/>
              <a:t>Стрийщини</a:t>
            </a:r>
            <a:r>
              <a:rPr lang="uk-UA" dirty="0"/>
              <a:t>, пошуку та ознайомленні з цікавими мистецькими місцями, відкритті нових туристичних  маршрутів. </a:t>
            </a:r>
          </a:p>
          <a:p>
            <a:pPr algn="just"/>
            <a:r>
              <a:rPr lang="uk-UA" b="1" dirty="0">
                <a:solidFill>
                  <a:schemeClr val="accent1">
                    <a:lumMod val="75000"/>
                  </a:schemeClr>
                </a:solidFill>
              </a:rPr>
              <a:t>Мета дослідження: </a:t>
            </a:r>
            <a:r>
              <a:rPr lang="uk-UA" dirty="0"/>
              <a:t>за допомогою вивчення наукових статей та краєзнавчих матеріалів, інформації з інтернет-ресурсів скласти екскурсійний маршрут   пам'ятками нашого культурно-мистецького краю .</a:t>
            </a:r>
          </a:p>
          <a:p>
            <a:pPr algn="just"/>
            <a:r>
              <a:rPr lang="uk-UA" b="1" dirty="0">
                <a:solidFill>
                  <a:schemeClr val="accent1">
                    <a:lumMod val="75000"/>
                  </a:schemeClr>
                </a:solidFill>
              </a:rPr>
              <a:t>Завдання:</a:t>
            </a:r>
          </a:p>
          <a:p>
            <a:pPr algn="just"/>
            <a:r>
              <a:rPr lang="uk-UA" b="1" dirty="0">
                <a:solidFill>
                  <a:schemeClr val="accent1">
                    <a:lumMod val="75000"/>
                  </a:schemeClr>
                </a:solidFill>
              </a:rPr>
              <a:t>1) </a:t>
            </a:r>
            <a:r>
              <a:rPr lang="uk-UA" dirty="0"/>
              <a:t>пошук інформації та вивчення творчості композиторів: Остапа </a:t>
            </a:r>
            <a:r>
              <a:rPr lang="uk-UA" dirty="0" err="1"/>
              <a:t>Нижанківського</a:t>
            </a:r>
            <a:r>
              <a:rPr lang="uk-UA" dirty="0"/>
              <a:t>, Філарета </a:t>
            </a:r>
            <a:r>
              <a:rPr lang="uk-UA" dirty="0" err="1"/>
              <a:t>Колесси</a:t>
            </a:r>
            <a:r>
              <a:rPr lang="uk-UA" dirty="0"/>
              <a:t> та Степана </a:t>
            </a:r>
            <a:r>
              <a:rPr lang="uk-UA" dirty="0" err="1"/>
              <a:t>Целюха</a:t>
            </a:r>
            <a:r>
              <a:rPr lang="uk-UA" dirty="0"/>
              <a:t> ;</a:t>
            </a:r>
          </a:p>
          <a:p>
            <a:pPr algn="just"/>
            <a:r>
              <a:rPr lang="uk-UA" b="1" dirty="0">
                <a:solidFill>
                  <a:schemeClr val="accent1">
                    <a:lumMod val="75000"/>
                  </a:schemeClr>
                </a:solidFill>
              </a:rPr>
              <a:t>2) </a:t>
            </a:r>
            <a:r>
              <a:rPr lang="uk-UA" dirty="0"/>
              <a:t>обрати локації, на основі яких розробити маршрут для туристично-мистецької екскурсії, створити картосхему маршруту;</a:t>
            </a:r>
          </a:p>
          <a:p>
            <a:pPr algn="just"/>
            <a:r>
              <a:rPr lang="uk-UA" b="1" dirty="0">
                <a:solidFill>
                  <a:schemeClr val="accent1">
                    <a:lumMod val="75000"/>
                  </a:schemeClr>
                </a:solidFill>
              </a:rPr>
              <a:t>3) </a:t>
            </a:r>
            <a:r>
              <a:rPr lang="uk-UA" dirty="0"/>
              <a:t>відвітами музеї та місця, пов'язані з композиторами нашого краю.</a:t>
            </a:r>
          </a:p>
          <a:p>
            <a:pPr algn="just"/>
            <a:r>
              <a:rPr lang="uk-UA" b="1" dirty="0">
                <a:solidFill>
                  <a:schemeClr val="accent1">
                    <a:lumMod val="75000"/>
                  </a:schemeClr>
                </a:solidFill>
              </a:rPr>
              <a:t>Об’єкт дослідження: </a:t>
            </a:r>
            <a:r>
              <a:rPr lang="uk-UA" dirty="0"/>
              <a:t>Стрийська дитяча музична школа ім. О. </a:t>
            </a:r>
            <a:r>
              <a:rPr lang="uk-UA" dirty="0" err="1"/>
              <a:t>Нижанківського</a:t>
            </a:r>
            <a:r>
              <a:rPr lang="uk-UA" dirty="0"/>
              <a:t>, пам’ятний знак родини Філарета </a:t>
            </a:r>
            <a:r>
              <a:rPr lang="uk-UA" dirty="0" err="1"/>
              <a:t>Колесси</a:t>
            </a:r>
            <a:r>
              <a:rPr lang="uk-UA" dirty="0"/>
              <a:t>, пам’ятник  Філарета </a:t>
            </a:r>
            <a:r>
              <a:rPr lang="uk-UA" dirty="0" err="1"/>
              <a:t>Колесси</a:t>
            </a:r>
            <a:r>
              <a:rPr lang="uk-UA" dirty="0"/>
              <a:t>, музей </a:t>
            </a:r>
            <a:r>
              <a:rPr lang="uk-UA" dirty="0" err="1"/>
              <a:t>Філерета</a:t>
            </a:r>
            <a:r>
              <a:rPr lang="uk-UA" dirty="0"/>
              <a:t> </a:t>
            </a:r>
            <a:r>
              <a:rPr lang="uk-UA" dirty="0" err="1"/>
              <a:t>Колесси</a:t>
            </a:r>
            <a:r>
              <a:rPr lang="uk-UA" dirty="0"/>
              <a:t>,  батьківський дім С. </a:t>
            </a:r>
            <a:r>
              <a:rPr lang="uk-UA" dirty="0" err="1"/>
              <a:t>Целюха</a:t>
            </a:r>
            <a:r>
              <a:rPr lang="uk-UA" dirty="0"/>
              <a:t>, </a:t>
            </a:r>
            <a:r>
              <a:rPr lang="uk-UA" dirty="0" err="1"/>
              <a:t>Дашавська</a:t>
            </a:r>
            <a:r>
              <a:rPr lang="uk-UA" dirty="0"/>
              <a:t> дитяча музична школа ім. Ф. </a:t>
            </a:r>
            <a:r>
              <a:rPr lang="uk-UA" dirty="0" err="1"/>
              <a:t>Колесси</a:t>
            </a:r>
            <a:r>
              <a:rPr lang="uk-UA" dirty="0"/>
              <a:t>.</a:t>
            </a:r>
          </a:p>
          <a:p>
            <a:pPr algn="just"/>
            <a:r>
              <a:rPr lang="uk-UA" b="1" dirty="0">
                <a:solidFill>
                  <a:schemeClr val="accent1">
                    <a:lumMod val="75000"/>
                  </a:schemeClr>
                </a:solidFill>
              </a:rPr>
              <a:t>Предмет дослідження: </a:t>
            </a:r>
            <a:r>
              <a:rPr lang="uk-UA" dirty="0"/>
              <a:t>музейні матеріали, наукові статті, фотоархів.</a:t>
            </a:r>
          </a:p>
          <a:p>
            <a:pPr algn="just"/>
            <a:r>
              <a:rPr lang="uk-UA" b="1" dirty="0">
                <a:solidFill>
                  <a:schemeClr val="accent1">
                    <a:lumMod val="75000"/>
                  </a:schemeClr>
                </a:solidFill>
              </a:rPr>
              <a:t>Методи дослідження: </a:t>
            </a:r>
            <a:r>
              <a:rPr lang="uk-UA" dirty="0"/>
              <a:t>статистичний, документальний, творчий, експедиційний.</a:t>
            </a:r>
          </a:p>
          <a:p>
            <a:pPr algn="just"/>
            <a:r>
              <a:rPr lang="uk-UA" dirty="0"/>
              <a:t> </a:t>
            </a:r>
            <a:r>
              <a:rPr lang="uk-UA" b="1" dirty="0">
                <a:solidFill>
                  <a:schemeClr val="accent1">
                    <a:lumMod val="75000"/>
                  </a:schemeClr>
                </a:solidFill>
              </a:rPr>
              <a:t>Особистий внесок: </a:t>
            </a:r>
            <a:r>
              <a:rPr lang="uk-UA" dirty="0"/>
              <a:t>створено карту екскурсійного маршруту «Музична </a:t>
            </a:r>
            <a:r>
              <a:rPr lang="uk-UA" dirty="0" err="1"/>
              <a:t>Стрийщина</a:t>
            </a:r>
            <a:r>
              <a:rPr lang="uk-UA" dirty="0"/>
              <a:t>» в ресурсі </a:t>
            </a:r>
            <a:r>
              <a:rPr lang="en-US" dirty="0"/>
              <a:t>Google Earth, QR-</a:t>
            </a:r>
            <a:r>
              <a:rPr lang="uk-UA" dirty="0"/>
              <a:t>код посилання, розроблено маршрут з цікавою інформацію для туристів.</a:t>
            </a:r>
          </a:p>
        </p:txBody>
      </p:sp>
    </p:spTree>
    <p:extLst>
      <p:ext uri="{BB962C8B-B14F-4D97-AF65-F5344CB8AC3E}">
        <p14:creationId xmlns:p14="http://schemas.microsoft.com/office/powerpoint/2010/main" val="1912576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a:extLst>
              <a:ext uri="{FF2B5EF4-FFF2-40B4-BE49-F238E27FC236}">
                <a16:creationId xmlns:a16="http://schemas.microsoft.com/office/drawing/2014/main" id="{AE145644-E749-4529-BCD3-2BEC3E749216}"/>
              </a:ext>
            </a:extLst>
          </p:cNvPr>
          <p:cNvSpPr/>
          <p:nvPr/>
        </p:nvSpPr>
        <p:spPr>
          <a:xfrm>
            <a:off x="5794518" y="1927921"/>
            <a:ext cx="4732403" cy="461665"/>
          </a:xfrm>
          <a:prstGeom prst="rect">
            <a:avLst/>
          </a:prstGeom>
        </p:spPr>
        <p:txBody>
          <a:bodyPr wrap="square">
            <a:spAutoFit/>
          </a:bodyPr>
          <a:lstStyle/>
          <a:p>
            <a:r>
              <a:rPr lang="uk-UA" sz="1200" dirty="0">
                <a:hlinkClick r:id="rId2"/>
              </a:rPr>
              <a:t>https://earth.google.com/earth/d/1u1vm_zEGQHh9X8ln4fOcx_Yeao6jFfEV</a:t>
            </a:r>
            <a:endParaRPr lang="uk-UA" sz="1200" dirty="0"/>
          </a:p>
          <a:p>
            <a:endParaRPr lang="uk-UA" sz="1200" dirty="0"/>
          </a:p>
        </p:txBody>
      </p:sp>
      <p:pic>
        <p:nvPicPr>
          <p:cNvPr id="6" name="Рисунок 5">
            <a:extLst>
              <a:ext uri="{FF2B5EF4-FFF2-40B4-BE49-F238E27FC236}">
                <a16:creationId xmlns:a16="http://schemas.microsoft.com/office/drawing/2014/main" id="{A077B1AA-E503-4803-A3EB-25FF2A2BCF2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964821" y="306025"/>
            <a:ext cx="1562100" cy="1562100"/>
          </a:xfrm>
          <a:prstGeom prst="rect">
            <a:avLst/>
          </a:prstGeom>
        </p:spPr>
      </p:pic>
      <p:pic>
        <p:nvPicPr>
          <p:cNvPr id="7" name="Рисунок 6">
            <a:extLst>
              <a:ext uri="{FF2B5EF4-FFF2-40B4-BE49-F238E27FC236}">
                <a16:creationId xmlns:a16="http://schemas.microsoft.com/office/drawing/2014/main" id="{55C16E10-7103-4981-B964-0C541568EA96}"/>
              </a:ext>
            </a:extLst>
          </p:cNvPr>
          <p:cNvPicPr>
            <a:picLocks noChangeAspect="1"/>
          </p:cNvPicPr>
          <p:nvPr/>
        </p:nvPicPr>
        <p:blipFill>
          <a:blip r:embed="rId4"/>
          <a:stretch>
            <a:fillRect/>
          </a:stretch>
        </p:blipFill>
        <p:spPr>
          <a:xfrm>
            <a:off x="0" y="2529013"/>
            <a:ext cx="8503920" cy="4046441"/>
          </a:xfrm>
          <a:prstGeom prst="rect">
            <a:avLst/>
          </a:prstGeom>
        </p:spPr>
      </p:pic>
      <p:pic>
        <p:nvPicPr>
          <p:cNvPr id="9" name="Рисунок 8">
            <a:extLst>
              <a:ext uri="{FF2B5EF4-FFF2-40B4-BE49-F238E27FC236}">
                <a16:creationId xmlns:a16="http://schemas.microsoft.com/office/drawing/2014/main" id="{74DC8292-E58D-4976-8B6F-21EDCD3B9B7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8570557" y="3896842"/>
            <a:ext cx="2265680" cy="2448560"/>
          </a:xfrm>
          <a:prstGeom prst="rect">
            <a:avLst/>
          </a:prstGeom>
        </p:spPr>
      </p:pic>
      <p:pic>
        <p:nvPicPr>
          <p:cNvPr id="3" name="Рисунок 2">
            <a:extLst>
              <a:ext uri="{FF2B5EF4-FFF2-40B4-BE49-F238E27FC236}">
                <a16:creationId xmlns:a16="http://schemas.microsoft.com/office/drawing/2014/main" id="{27D06702-A040-4F40-850C-11E7FA8C03C2}"/>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8799347" y="2827428"/>
            <a:ext cx="1463408" cy="1069414"/>
          </a:xfrm>
          <a:prstGeom prst="rect">
            <a:avLst/>
          </a:prstGeom>
        </p:spPr>
      </p:pic>
      <p:pic>
        <p:nvPicPr>
          <p:cNvPr id="2" name="Рисунок 1">
            <a:extLst>
              <a:ext uri="{FF2B5EF4-FFF2-40B4-BE49-F238E27FC236}">
                <a16:creationId xmlns:a16="http://schemas.microsoft.com/office/drawing/2014/main" id="{4711FBF9-3F2C-4B66-85E5-DE974651DA4E}"/>
              </a:ext>
            </a:extLst>
          </p:cNvPr>
          <p:cNvPicPr>
            <a:picLocks noChangeAspect="1"/>
          </p:cNvPicPr>
          <p:nvPr/>
        </p:nvPicPr>
        <p:blipFill>
          <a:blip r:embed="rId7"/>
          <a:stretch>
            <a:fillRect/>
          </a:stretch>
        </p:blipFill>
        <p:spPr>
          <a:xfrm>
            <a:off x="1311618" y="446649"/>
            <a:ext cx="7361042" cy="897346"/>
          </a:xfrm>
          <a:prstGeom prst="rect">
            <a:avLst/>
          </a:prstGeom>
        </p:spPr>
      </p:pic>
    </p:spTree>
    <p:extLst>
      <p:ext uri="{BB962C8B-B14F-4D97-AF65-F5344CB8AC3E}">
        <p14:creationId xmlns:p14="http://schemas.microsoft.com/office/powerpoint/2010/main" val="343342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Стрілка: п’ятикутник 25">
            <a:extLst>
              <a:ext uri="{FF2B5EF4-FFF2-40B4-BE49-F238E27FC236}">
                <a16:creationId xmlns:a16="http://schemas.microsoft.com/office/drawing/2014/main" id="{D2758064-874F-472F-87C2-C5F7E32038C9}"/>
              </a:ext>
            </a:extLst>
          </p:cNvPr>
          <p:cNvSpPr/>
          <p:nvPr/>
        </p:nvSpPr>
        <p:spPr>
          <a:xfrm rot="13915738">
            <a:off x="8827965" y="3571257"/>
            <a:ext cx="2229182" cy="1522811"/>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5" name="Стрілка: п’ятикутник 24">
            <a:extLst>
              <a:ext uri="{FF2B5EF4-FFF2-40B4-BE49-F238E27FC236}">
                <a16:creationId xmlns:a16="http://schemas.microsoft.com/office/drawing/2014/main" id="{60556300-E80B-472C-BA81-DDFA2E3D9734}"/>
              </a:ext>
            </a:extLst>
          </p:cNvPr>
          <p:cNvSpPr/>
          <p:nvPr/>
        </p:nvSpPr>
        <p:spPr>
          <a:xfrm rot="7151626">
            <a:off x="6917878" y="647193"/>
            <a:ext cx="1885919" cy="1465499"/>
          </a:xfrm>
          <a:prstGeom prst="homePlat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4" name="Стрілка: п’ятикутник 23">
            <a:extLst>
              <a:ext uri="{FF2B5EF4-FFF2-40B4-BE49-F238E27FC236}">
                <a16:creationId xmlns:a16="http://schemas.microsoft.com/office/drawing/2014/main" id="{1ED5A6A9-13D1-418D-87B1-DD2568DBF4CE}"/>
              </a:ext>
            </a:extLst>
          </p:cNvPr>
          <p:cNvSpPr/>
          <p:nvPr/>
        </p:nvSpPr>
        <p:spPr>
          <a:xfrm rot="13917811">
            <a:off x="4497600" y="3882826"/>
            <a:ext cx="1854143" cy="1439950"/>
          </a:xfrm>
          <a:prstGeom prst="homePlat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6" name="Стрілка: п’ятикутник 15">
            <a:extLst>
              <a:ext uri="{FF2B5EF4-FFF2-40B4-BE49-F238E27FC236}">
                <a16:creationId xmlns:a16="http://schemas.microsoft.com/office/drawing/2014/main" id="{415CC65F-2D67-4013-8F07-8D0A335A6AC7}"/>
              </a:ext>
            </a:extLst>
          </p:cNvPr>
          <p:cNvSpPr/>
          <p:nvPr/>
        </p:nvSpPr>
        <p:spPr>
          <a:xfrm rot="2064796">
            <a:off x="898327" y="2880149"/>
            <a:ext cx="2048502" cy="1439853"/>
          </a:xfrm>
          <a:prstGeom prst="homePlat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17" name="Стрілка: п’ятикутник 16">
            <a:extLst>
              <a:ext uri="{FF2B5EF4-FFF2-40B4-BE49-F238E27FC236}">
                <a16:creationId xmlns:a16="http://schemas.microsoft.com/office/drawing/2014/main" id="{E64F838F-F770-4839-911D-14EF7B808D1A}"/>
              </a:ext>
            </a:extLst>
          </p:cNvPr>
          <p:cNvSpPr/>
          <p:nvPr/>
        </p:nvSpPr>
        <p:spPr>
          <a:xfrm rot="15847216">
            <a:off x="3157846" y="4853145"/>
            <a:ext cx="1970265" cy="1488214"/>
          </a:xfrm>
          <a:prstGeom prst="homePlat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18" name="Стрілка: п’ятикутник 17">
            <a:extLst>
              <a:ext uri="{FF2B5EF4-FFF2-40B4-BE49-F238E27FC236}">
                <a16:creationId xmlns:a16="http://schemas.microsoft.com/office/drawing/2014/main" id="{C892D4F6-6782-41AB-8F07-74746A42D2AE}"/>
              </a:ext>
            </a:extLst>
          </p:cNvPr>
          <p:cNvSpPr/>
          <p:nvPr/>
        </p:nvSpPr>
        <p:spPr>
          <a:xfrm rot="2931251">
            <a:off x="4434295" y="1448742"/>
            <a:ext cx="1790435" cy="1363597"/>
          </a:xfrm>
          <a:prstGeom prst="homePlat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3" name="Рисунок 2">
            <a:extLst>
              <a:ext uri="{FF2B5EF4-FFF2-40B4-BE49-F238E27FC236}">
                <a16:creationId xmlns:a16="http://schemas.microsoft.com/office/drawing/2014/main" id="{F7FCA8F9-AFC0-4352-B8DE-D1760CB7A88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423157" y="4987029"/>
            <a:ext cx="1454637" cy="1532316"/>
          </a:xfrm>
          <a:prstGeom prst="ellipse">
            <a:avLst/>
          </a:prstGeom>
          <a:ln>
            <a:noFill/>
          </a:ln>
          <a:effectLst>
            <a:softEdge rad="112500"/>
          </a:effectLst>
        </p:spPr>
      </p:pic>
      <p:pic>
        <p:nvPicPr>
          <p:cNvPr id="4" name="Рисунок 3">
            <a:extLst>
              <a:ext uri="{FF2B5EF4-FFF2-40B4-BE49-F238E27FC236}">
                <a16:creationId xmlns:a16="http://schemas.microsoft.com/office/drawing/2014/main" id="{03B5A0C5-3C44-405B-86AE-5E97869C4F7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357162">
            <a:off x="4810148" y="4057767"/>
            <a:ext cx="1400342" cy="1301708"/>
          </a:xfrm>
          <a:prstGeom prst="ellipse">
            <a:avLst/>
          </a:prstGeom>
          <a:ln>
            <a:noFill/>
          </a:ln>
          <a:effectLst>
            <a:softEdge rad="112500"/>
          </a:effectLst>
        </p:spPr>
      </p:pic>
      <p:pic>
        <p:nvPicPr>
          <p:cNvPr id="5" name="Рисунок 4">
            <a:extLst>
              <a:ext uri="{FF2B5EF4-FFF2-40B4-BE49-F238E27FC236}">
                <a16:creationId xmlns:a16="http://schemas.microsoft.com/office/drawing/2014/main" id="{9DC8664F-37F9-4BCD-B47E-7579A6F1D04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1565439">
            <a:off x="4238301" y="1505234"/>
            <a:ext cx="1800846" cy="913021"/>
          </a:xfrm>
          <a:prstGeom prst="ellipse">
            <a:avLst/>
          </a:prstGeom>
          <a:ln>
            <a:noFill/>
          </a:ln>
          <a:effectLst>
            <a:softEdge rad="112500"/>
          </a:effectLst>
        </p:spPr>
      </p:pic>
      <p:pic>
        <p:nvPicPr>
          <p:cNvPr id="6" name="Рисунок 5">
            <a:extLst>
              <a:ext uri="{FF2B5EF4-FFF2-40B4-BE49-F238E27FC236}">
                <a16:creationId xmlns:a16="http://schemas.microsoft.com/office/drawing/2014/main" id="{D9E1E55C-E7CE-4775-B914-09D95B414B1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136092" y="805473"/>
            <a:ext cx="1649788" cy="850319"/>
          </a:xfrm>
          <a:prstGeom prst="ellipse">
            <a:avLst/>
          </a:prstGeom>
          <a:ln>
            <a:noFill/>
          </a:ln>
          <a:effectLst>
            <a:softEdge rad="112500"/>
          </a:effectLst>
        </p:spPr>
      </p:pic>
      <p:pic>
        <p:nvPicPr>
          <p:cNvPr id="14" name="Місце для вмісту 13">
            <a:extLst>
              <a:ext uri="{FF2B5EF4-FFF2-40B4-BE49-F238E27FC236}">
                <a16:creationId xmlns:a16="http://schemas.microsoft.com/office/drawing/2014/main" id="{BB9DFF96-BF67-4F4A-B07C-5D4C99F45781}"/>
              </a:ext>
            </a:extLst>
          </p:cNvPr>
          <p:cNvPicPr>
            <a:picLocks noGrp="1" noChangeAspect="1"/>
          </p:cNvPicPr>
          <p:nvPr>
            <p:ph idx="1"/>
          </p:nvPr>
        </p:nvPicPr>
        <p:blipFill rotWithShape="1">
          <a:blip r:embed="rId6" cstate="print">
            <a:extLst>
              <a:ext uri="{28A0092B-C50C-407E-A947-70E740481C1C}">
                <a14:useLocalDpi xmlns:a14="http://schemas.microsoft.com/office/drawing/2010/main"/>
              </a:ext>
            </a:extLst>
          </a:blip>
          <a:srcRect/>
          <a:stretch/>
        </p:blipFill>
        <p:spPr>
          <a:xfrm>
            <a:off x="962730" y="2645773"/>
            <a:ext cx="1448495" cy="1567671"/>
          </a:xfrm>
          <a:prstGeom prst="ellipse">
            <a:avLst/>
          </a:prstGeom>
          <a:ln>
            <a:noFill/>
          </a:ln>
          <a:effectLst>
            <a:softEdge rad="112500"/>
          </a:effectLst>
        </p:spPr>
      </p:pic>
      <p:sp>
        <p:nvSpPr>
          <p:cNvPr id="35" name="Полілінія: фігура 34">
            <a:extLst>
              <a:ext uri="{FF2B5EF4-FFF2-40B4-BE49-F238E27FC236}">
                <a16:creationId xmlns:a16="http://schemas.microsoft.com/office/drawing/2014/main" id="{B2334E6F-6D7B-45BF-86E3-B655CA0DFCED}"/>
              </a:ext>
            </a:extLst>
          </p:cNvPr>
          <p:cNvSpPr/>
          <p:nvPr/>
        </p:nvSpPr>
        <p:spPr>
          <a:xfrm>
            <a:off x="2659591" y="1693704"/>
            <a:ext cx="6624452" cy="3570274"/>
          </a:xfrm>
          <a:custGeom>
            <a:avLst/>
            <a:gdLst>
              <a:gd name="connsiteX0" fmla="*/ 42417 w 6212558"/>
              <a:gd name="connsiteY0" fmla="*/ 2619992 h 3765385"/>
              <a:gd name="connsiteX1" fmla="*/ 100082 w 6212558"/>
              <a:gd name="connsiteY1" fmla="*/ 2949506 h 3765385"/>
              <a:gd name="connsiteX2" fmla="*/ 1228 w 6212558"/>
              <a:gd name="connsiteY2" fmla="*/ 3279019 h 3765385"/>
              <a:gd name="connsiteX3" fmla="*/ 182461 w 6212558"/>
              <a:gd name="connsiteY3" fmla="*/ 3419062 h 3765385"/>
              <a:gd name="connsiteX4" fmla="*/ 330742 w 6212558"/>
              <a:gd name="connsiteY4" fmla="*/ 3723862 h 3765385"/>
              <a:gd name="connsiteX5" fmla="*/ 783823 w 6212558"/>
              <a:gd name="connsiteY5" fmla="*/ 3608533 h 3765385"/>
              <a:gd name="connsiteX6" fmla="*/ 1986547 w 6212558"/>
              <a:gd name="connsiteY6" fmla="*/ 2331668 h 3765385"/>
              <a:gd name="connsiteX7" fmla="*/ 1879455 w 6212558"/>
              <a:gd name="connsiteY7" fmla="*/ 2026868 h 3765385"/>
              <a:gd name="connsiteX8" fmla="*/ 3288125 w 6212558"/>
              <a:gd name="connsiteY8" fmla="*/ 1013614 h 3765385"/>
              <a:gd name="connsiteX9" fmla="*/ 3321077 w 6212558"/>
              <a:gd name="connsiteY9" fmla="*/ 857095 h 3765385"/>
              <a:gd name="connsiteX10" fmla="*/ 3156320 w 6212558"/>
              <a:gd name="connsiteY10" fmla="*/ 651149 h 3765385"/>
              <a:gd name="connsiteX11" fmla="*/ 4120147 w 6212558"/>
              <a:gd name="connsiteY11" fmla="*/ 8597 h 3765385"/>
              <a:gd name="connsiteX12" fmla="*/ 4284904 w 6212558"/>
              <a:gd name="connsiteY12" fmla="*/ 263970 h 3765385"/>
              <a:gd name="connsiteX13" fmla="*/ 4828601 w 6212558"/>
              <a:gd name="connsiteY13" fmla="*/ 1104230 h 3765385"/>
              <a:gd name="connsiteX14" fmla="*/ 5454677 w 6212558"/>
              <a:gd name="connsiteY14" fmla="*/ 1458457 h 3765385"/>
              <a:gd name="connsiteX15" fmla="*/ 6212558 w 6212558"/>
              <a:gd name="connsiteY15" fmla="*/ 1895062 h 3765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12558" h="3765385">
                <a:moveTo>
                  <a:pt x="42417" y="2619992"/>
                </a:moveTo>
                <a:cubicBezTo>
                  <a:pt x="74682" y="2729830"/>
                  <a:pt x="106947" y="2839668"/>
                  <a:pt x="100082" y="2949506"/>
                </a:cubicBezTo>
                <a:cubicBezTo>
                  <a:pt x="93217" y="3059344"/>
                  <a:pt x="-12502" y="3200760"/>
                  <a:pt x="1228" y="3279019"/>
                </a:cubicBezTo>
                <a:cubicBezTo>
                  <a:pt x="14958" y="3357278"/>
                  <a:pt x="127542" y="3344922"/>
                  <a:pt x="182461" y="3419062"/>
                </a:cubicBezTo>
                <a:cubicBezTo>
                  <a:pt x="237380" y="3493202"/>
                  <a:pt x="230515" y="3692284"/>
                  <a:pt x="330742" y="3723862"/>
                </a:cubicBezTo>
                <a:cubicBezTo>
                  <a:pt x="430969" y="3755441"/>
                  <a:pt x="507856" y="3840565"/>
                  <a:pt x="783823" y="3608533"/>
                </a:cubicBezTo>
                <a:cubicBezTo>
                  <a:pt x="1059791" y="3376501"/>
                  <a:pt x="1803942" y="2595279"/>
                  <a:pt x="1986547" y="2331668"/>
                </a:cubicBezTo>
                <a:cubicBezTo>
                  <a:pt x="2169152" y="2068057"/>
                  <a:pt x="1662525" y="2246544"/>
                  <a:pt x="1879455" y="2026868"/>
                </a:cubicBezTo>
                <a:cubicBezTo>
                  <a:pt x="2096385" y="1807192"/>
                  <a:pt x="3047855" y="1208576"/>
                  <a:pt x="3288125" y="1013614"/>
                </a:cubicBezTo>
                <a:cubicBezTo>
                  <a:pt x="3528395" y="818652"/>
                  <a:pt x="3343045" y="917506"/>
                  <a:pt x="3321077" y="857095"/>
                </a:cubicBezTo>
                <a:cubicBezTo>
                  <a:pt x="3299109" y="796684"/>
                  <a:pt x="3023142" y="792565"/>
                  <a:pt x="3156320" y="651149"/>
                </a:cubicBezTo>
                <a:cubicBezTo>
                  <a:pt x="3289498" y="509733"/>
                  <a:pt x="3932050" y="73127"/>
                  <a:pt x="4120147" y="8597"/>
                </a:cubicBezTo>
                <a:cubicBezTo>
                  <a:pt x="4308244" y="-55933"/>
                  <a:pt x="4284904" y="263970"/>
                  <a:pt x="4284904" y="263970"/>
                </a:cubicBezTo>
                <a:cubicBezTo>
                  <a:pt x="4402980" y="446575"/>
                  <a:pt x="4633639" y="905149"/>
                  <a:pt x="4828601" y="1104230"/>
                </a:cubicBezTo>
                <a:cubicBezTo>
                  <a:pt x="5023563" y="1303311"/>
                  <a:pt x="5454677" y="1458457"/>
                  <a:pt x="5454677" y="1458457"/>
                </a:cubicBezTo>
                <a:cubicBezTo>
                  <a:pt x="5685336" y="1590262"/>
                  <a:pt x="6035445" y="2124348"/>
                  <a:pt x="6212558" y="1895062"/>
                </a:cubicBezTo>
              </a:path>
            </a:pathLst>
          </a:custGeom>
          <a:ln w="57150"/>
        </p:spPr>
        <p:style>
          <a:lnRef idx="3">
            <a:schemeClr val="dk1"/>
          </a:lnRef>
          <a:fillRef idx="0">
            <a:schemeClr val="dk1"/>
          </a:fillRef>
          <a:effectRef idx="2">
            <a:schemeClr val="dk1"/>
          </a:effectRef>
          <a:fontRef idx="minor">
            <a:schemeClr val="tx1"/>
          </a:fontRef>
        </p:style>
        <p:txBody>
          <a:bodyPr rtlCol="0" anchor="ctr"/>
          <a:lstStyle/>
          <a:p>
            <a:pPr algn="ctr"/>
            <a:endParaRPr lang="uk-UA"/>
          </a:p>
        </p:txBody>
      </p:sp>
      <p:pic>
        <p:nvPicPr>
          <p:cNvPr id="2" name="Рисунок 1">
            <a:extLst>
              <a:ext uri="{FF2B5EF4-FFF2-40B4-BE49-F238E27FC236}">
                <a16:creationId xmlns:a16="http://schemas.microsoft.com/office/drawing/2014/main" id="{B72F36CA-150B-4951-87C3-DA1FB5AD4F5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162855" y="3791253"/>
            <a:ext cx="1704572" cy="1313416"/>
          </a:xfrm>
          <a:prstGeom prst="ellipse">
            <a:avLst/>
          </a:prstGeom>
          <a:ln>
            <a:noFill/>
          </a:ln>
          <a:effectLst>
            <a:softEdge rad="112500"/>
          </a:effectLst>
        </p:spPr>
      </p:pic>
      <p:sp>
        <p:nvSpPr>
          <p:cNvPr id="8" name="Прямокутник 7">
            <a:extLst>
              <a:ext uri="{FF2B5EF4-FFF2-40B4-BE49-F238E27FC236}">
                <a16:creationId xmlns:a16="http://schemas.microsoft.com/office/drawing/2014/main" id="{27DDB549-45D2-409C-AE8C-E1BEC6251465}"/>
              </a:ext>
            </a:extLst>
          </p:cNvPr>
          <p:cNvSpPr/>
          <p:nvPr/>
        </p:nvSpPr>
        <p:spPr>
          <a:xfrm>
            <a:off x="200625" y="1828357"/>
            <a:ext cx="3040709" cy="646331"/>
          </a:xfrm>
          <a:prstGeom prst="rect">
            <a:avLst/>
          </a:prstGeom>
        </p:spPr>
        <p:txBody>
          <a:bodyPr wrap="square">
            <a:spAutoFit/>
          </a:bodyPr>
          <a:lstStyle/>
          <a:p>
            <a:r>
              <a:rPr lang="ru-RU" dirty="0" err="1">
                <a:highlight>
                  <a:srgbClr val="C0C0C0"/>
                </a:highlight>
              </a:rPr>
              <a:t>Стрийська</a:t>
            </a:r>
            <a:r>
              <a:rPr lang="ru-RU" dirty="0">
                <a:highlight>
                  <a:srgbClr val="C0C0C0"/>
                </a:highlight>
              </a:rPr>
              <a:t> </a:t>
            </a:r>
            <a:r>
              <a:rPr lang="ru-RU" dirty="0" err="1">
                <a:highlight>
                  <a:srgbClr val="C0C0C0"/>
                </a:highlight>
              </a:rPr>
              <a:t>дитяча</a:t>
            </a:r>
            <a:r>
              <a:rPr lang="ru-RU" dirty="0">
                <a:highlight>
                  <a:srgbClr val="C0C0C0"/>
                </a:highlight>
              </a:rPr>
              <a:t> </a:t>
            </a:r>
            <a:r>
              <a:rPr lang="ru-RU" dirty="0" err="1">
                <a:highlight>
                  <a:srgbClr val="C0C0C0"/>
                </a:highlight>
              </a:rPr>
              <a:t>музична</a:t>
            </a:r>
            <a:r>
              <a:rPr lang="ru-RU" dirty="0">
                <a:highlight>
                  <a:srgbClr val="C0C0C0"/>
                </a:highlight>
              </a:rPr>
              <a:t> школа </a:t>
            </a:r>
            <a:r>
              <a:rPr lang="ru-RU" dirty="0" err="1">
                <a:highlight>
                  <a:srgbClr val="C0C0C0"/>
                </a:highlight>
              </a:rPr>
              <a:t>ім.О.Нижанківського</a:t>
            </a:r>
            <a:endParaRPr lang="uk-UA" dirty="0">
              <a:highlight>
                <a:srgbClr val="C0C0C0"/>
              </a:highlight>
            </a:endParaRPr>
          </a:p>
        </p:txBody>
      </p:sp>
      <p:sp>
        <p:nvSpPr>
          <p:cNvPr id="9" name="Прямокутник 8">
            <a:extLst>
              <a:ext uri="{FF2B5EF4-FFF2-40B4-BE49-F238E27FC236}">
                <a16:creationId xmlns:a16="http://schemas.microsoft.com/office/drawing/2014/main" id="{185F94CF-F15D-4FCF-AF36-5F9DA8B29354}"/>
              </a:ext>
            </a:extLst>
          </p:cNvPr>
          <p:cNvSpPr/>
          <p:nvPr/>
        </p:nvSpPr>
        <p:spPr>
          <a:xfrm>
            <a:off x="727106" y="5954178"/>
            <a:ext cx="2633932" cy="646331"/>
          </a:xfrm>
          <a:prstGeom prst="rect">
            <a:avLst/>
          </a:prstGeom>
        </p:spPr>
        <p:txBody>
          <a:bodyPr wrap="square">
            <a:spAutoFit/>
          </a:bodyPr>
          <a:lstStyle/>
          <a:p>
            <a:pPr algn="ctr"/>
            <a:r>
              <a:rPr lang="ru-RU" dirty="0" err="1">
                <a:highlight>
                  <a:srgbClr val="C0C0C0"/>
                </a:highlight>
              </a:rPr>
              <a:t>Пам’ятний</a:t>
            </a:r>
            <a:r>
              <a:rPr lang="ru-RU" dirty="0">
                <a:highlight>
                  <a:srgbClr val="C0C0C0"/>
                </a:highlight>
              </a:rPr>
              <a:t> знак </a:t>
            </a:r>
            <a:r>
              <a:rPr lang="ru-RU" dirty="0" err="1">
                <a:highlight>
                  <a:srgbClr val="C0C0C0"/>
                </a:highlight>
              </a:rPr>
              <a:t>родини</a:t>
            </a:r>
            <a:r>
              <a:rPr lang="ru-RU" dirty="0">
                <a:highlight>
                  <a:srgbClr val="C0C0C0"/>
                </a:highlight>
              </a:rPr>
              <a:t> </a:t>
            </a:r>
            <a:r>
              <a:rPr lang="ru-RU" dirty="0" err="1">
                <a:highlight>
                  <a:srgbClr val="C0C0C0"/>
                </a:highlight>
              </a:rPr>
              <a:t>Філарета</a:t>
            </a:r>
            <a:r>
              <a:rPr lang="ru-RU" dirty="0">
                <a:highlight>
                  <a:srgbClr val="C0C0C0"/>
                </a:highlight>
              </a:rPr>
              <a:t> </a:t>
            </a:r>
            <a:r>
              <a:rPr lang="ru-RU" dirty="0" err="1">
                <a:highlight>
                  <a:srgbClr val="C0C0C0"/>
                </a:highlight>
              </a:rPr>
              <a:t>Колесси</a:t>
            </a:r>
            <a:endParaRPr lang="uk-UA" dirty="0">
              <a:highlight>
                <a:srgbClr val="C0C0C0"/>
              </a:highlight>
            </a:endParaRPr>
          </a:p>
        </p:txBody>
      </p:sp>
      <p:sp>
        <p:nvSpPr>
          <p:cNvPr id="10" name="Прямокутник 9">
            <a:extLst>
              <a:ext uri="{FF2B5EF4-FFF2-40B4-BE49-F238E27FC236}">
                <a16:creationId xmlns:a16="http://schemas.microsoft.com/office/drawing/2014/main" id="{3272D9AE-98BF-499B-BD86-08694F52FB12}"/>
              </a:ext>
            </a:extLst>
          </p:cNvPr>
          <p:cNvSpPr/>
          <p:nvPr/>
        </p:nvSpPr>
        <p:spPr>
          <a:xfrm>
            <a:off x="5230890" y="5718703"/>
            <a:ext cx="3104183" cy="369332"/>
          </a:xfrm>
          <a:prstGeom prst="rect">
            <a:avLst/>
          </a:prstGeom>
        </p:spPr>
        <p:txBody>
          <a:bodyPr wrap="none">
            <a:spAutoFit/>
          </a:bodyPr>
          <a:lstStyle/>
          <a:p>
            <a:r>
              <a:rPr lang="uk-UA" dirty="0">
                <a:highlight>
                  <a:srgbClr val="C0C0C0"/>
                </a:highlight>
              </a:rPr>
              <a:t>Пам’ятник  Філарета </a:t>
            </a:r>
            <a:r>
              <a:rPr lang="uk-UA" dirty="0" err="1">
                <a:highlight>
                  <a:srgbClr val="C0C0C0"/>
                </a:highlight>
              </a:rPr>
              <a:t>Колесси</a:t>
            </a:r>
            <a:endParaRPr lang="uk-UA" dirty="0">
              <a:highlight>
                <a:srgbClr val="C0C0C0"/>
              </a:highlight>
            </a:endParaRPr>
          </a:p>
        </p:txBody>
      </p:sp>
      <p:sp>
        <p:nvSpPr>
          <p:cNvPr id="11" name="Прямокутник 10">
            <a:extLst>
              <a:ext uri="{FF2B5EF4-FFF2-40B4-BE49-F238E27FC236}">
                <a16:creationId xmlns:a16="http://schemas.microsoft.com/office/drawing/2014/main" id="{99A0729A-1C1A-49B3-BE29-151642C65176}"/>
              </a:ext>
            </a:extLst>
          </p:cNvPr>
          <p:cNvSpPr/>
          <p:nvPr/>
        </p:nvSpPr>
        <p:spPr>
          <a:xfrm>
            <a:off x="4027745" y="709012"/>
            <a:ext cx="2696572" cy="369332"/>
          </a:xfrm>
          <a:prstGeom prst="rect">
            <a:avLst/>
          </a:prstGeom>
        </p:spPr>
        <p:txBody>
          <a:bodyPr wrap="none">
            <a:spAutoFit/>
          </a:bodyPr>
          <a:lstStyle/>
          <a:p>
            <a:r>
              <a:rPr lang="uk-UA" dirty="0">
                <a:highlight>
                  <a:srgbClr val="C0C0C0"/>
                </a:highlight>
              </a:rPr>
              <a:t>Музей Філарета </a:t>
            </a:r>
            <a:r>
              <a:rPr lang="uk-UA" dirty="0" err="1">
                <a:highlight>
                  <a:srgbClr val="C0C0C0"/>
                </a:highlight>
              </a:rPr>
              <a:t>Колесси</a:t>
            </a:r>
            <a:endParaRPr lang="uk-UA" dirty="0">
              <a:highlight>
                <a:srgbClr val="C0C0C0"/>
              </a:highlight>
            </a:endParaRPr>
          </a:p>
        </p:txBody>
      </p:sp>
      <p:sp>
        <p:nvSpPr>
          <p:cNvPr id="12" name="Прямокутник 11">
            <a:extLst>
              <a:ext uri="{FF2B5EF4-FFF2-40B4-BE49-F238E27FC236}">
                <a16:creationId xmlns:a16="http://schemas.microsoft.com/office/drawing/2014/main" id="{FC401260-29C6-4BFE-8AC5-1AA33FFFD11D}"/>
              </a:ext>
            </a:extLst>
          </p:cNvPr>
          <p:cNvSpPr/>
          <p:nvPr/>
        </p:nvSpPr>
        <p:spPr>
          <a:xfrm>
            <a:off x="7945355" y="63187"/>
            <a:ext cx="2964081" cy="369332"/>
          </a:xfrm>
          <a:prstGeom prst="rect">
            <a:avLst/>
          </a:prstGeom>
        </p:spPr>
        <p:txBody>
          <a:bodyPr wrap="none">
            <a:spAutoFit/>
          </a:bodyPr>
          <a:lstStyle/>
          <a:p>
            <a:r>
              <a:rPr lang="uk-UA" dirty="0">
                <a:highlight>
                  <a:srgbClr val="C0C0C0"/>
                </a:highlight>
              </a:rPr>
              <a:t>Батьківський дім </a:t>
            </a:r>
            <a:r>
              <a:rPr lang="uk-UA" dirty="0" err="1">
                <a:highlight>
                  <a:srgbClr val="C0C0C0"/>
                </a:highlight>
              </a:rPr>
              <a:t>С.Целюха</a:t>
            </a:r>
            <a:r>
              <a:rPr lang="uk-UA" dirty="0">
                <a:highlight>
                  <a:srgbClr val="C0C0C0"/>
                </a:highlight>
              </a:rPr>
              <a:t> </a:t>
            </a:r>
          </a:p>
        </p:txBody>
      </p:sp>
      <p:sp>
        <p:nvSpPr>
          <p:cNvPr id="13" name="Прямокутник 12">
            <a:extLst>
              <a:ext uri="{FF2B5EF4-FFF2-40B4-BE49-F238E27FC236}">
                <a16:creationId xmlns:a16="http://schemas.microsoft.com/office/drawing/2014/main" id="{0D6648B4-938B-4ADD-9B92-D979C6F7D1B5}"/>
              </a:ext>
            </a:extLst>
          </p:cNvPr>
          <p:cNvSpPr/>
          <p:nvPr/>
        </p:nvSpPr>
        <p:spPr>
          <a:xfrm>
            <a:off x="8821551" y="2852727"/>
            <a:ext cx="3169893" cy="646331"/>
          </a:xfrm>
          <a:prstGeom prst="rect">
            <a:avLst/>
          </a:prstGeom>
        </p:spPr>
        <p:txBody>
          <a:bodyPr wrap="square">
            <a:spAutoFit/>
          </a:bodyPr>
          <a:lstStyle/>
          <a:p>
            <a:pPr algn="ctr"/>
            <a:r>
              <a:rPr lang="ru-RU" dirty="0" err="1">
                <a:highlight>
                  <a:srgbClr val="C0C0C0"/>
                </a:highlight>
              </a:rPr>
              <a:t>Дашавська</a:t>
            </a:r>
            <a:r>
              <a:rPr lang="ru-RU" dirty="0">
                <a:highlight>
                  <a:srgbClr val="C0C0C0"/>
                </a:highlight>
              </a:rPr>
              <a:t> </a:t>
            </a:r>
            <a:r>
              <a:rPr lang="ru-RU" dirty="0" err="1">
                <a:highlight>
                  <a:srgbClr val="C0C0C0"/>
                </a:highlight>
              </a:rPr>
              <a:t>дитяча</a:t>
            </a:r>
            <a:r>
              <a:rPr lang="ru-RU" dirty="0">
                <a:highlight>
                  <a:srgbClr val="C0C0C0"/>
                </a:highlight>
              </a:rPr>
              <a:t> </a:t>
            </a:r>
            <a:r>
              <a:rPr lang="ru-RU" dirty="0" err="1">
                <a:highlight>
                  <a:srgbClr val="C0C0C0"/>
                </a:highlight>
              </a:rPr>
              <a:t>музична</a:t>
            </a:r>
            <a:r>
              <a:rPr lang="ru-RU" dirty="0">
                <a:highlight>
                  <a:srgbClr val="C0C0C0"/>
                </a:highlight>
              </a:rPr>
              <a:t> школа </a:t>
            </a:r>
            <a:r>
              <a:rPr lang="ru-RU" dirty="0" err="1">
                <a:highlight>
                  <a:srgbClr val="C0C0C0"/>
                </a:highlight>
              </a:rPr>
              <a:t>ім.Ф</a:t>
            </a:r>
            <a:r>
              <a:rPr lang="ru-RU" dirty="0">
                <a:highlight>
                  <a:srgbClr val="C0C0C0"/>
                </a:highlight>
              </a:rPr>
              <a:t>. </a:t>
            </a:r>
            <a:r>
              <a:rPr lang="ru-RU" dirty="0" err="1">
                <a:highlight>
                  <a:srgbClr val="C0C0C0"/>
                </a:highlight>
              </a:rPr>
              <a:t>Колесси</a:t>
            </a:r>
            <a:endParaRPr lang="uk-UA" dirty="0">
              <a:highlight>
                <a:srgbClr val="C0C0C0"/>
              </a:highlight>
            </a:endParaRPr>
          </a:p>
        </p:txBody>
      </p:sp>
    </p:spTree>
    <p:extLst>
      <p:ext uri="{BB962C8B-B14F-4D97-AF65-F5344CB8AC3E}">
        <p14:creationId xmlns:p14="http://schemas.microsoft.com/office/powerpoint/2010/main" val="1449814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2A1F24-3272-4AA2-A8F6-BE41D68C0B59}"/>
              </a:ext>
            </a:extLst>
          </p:cNvPr>
          <p:cNvSpPr>
            <a:spLocks noGrp="1"/>
          </p:cNvSpPr>
          <p:nvPr>
            <p:ph type="title"/>
          </p:nvPr>
        </p:nvSpPr>
        <p:spPr>
          <a:xfrm>
            <a:off x="1779372" y="156519"/>
            <a:ext cx="7092779" cy="1228166"/>
          </a:xfrm>
        </p:spPr>
        <p:txBody>
          <a:bodyPr>
            <a:normAutofit/>
          </a:bodyPr>
          <a:lstStyle/>
          <a:p>
            <a:pPr algn="ctr"/>
            <a:r>
              <a:rPr lang="uk-UA" sz="3200" dirty="0"/>
              <a:t>Стрийська дитяча музична школа </a:t>
            </a:r>
            <a:br>
              <a:rPr lang="uk-UA" sz="3200" dirty="0"/>
            </a:br>
            <a:r>
              <a:rPr lang="uk-UA" sz="3200" dirty="0"/>
              <a:t>ім. О. </a:t>
            </a:r>
            <a:r>
              <a:rPr lang="uk-UA" sz="3200" dirty="0" err="1"/>
              <a:t>Нижанківського</a:t>
            </a:r>
            <a:endParaRPr lang="uk-UA" sz="3200" dirty="0"/>
          </a:p>
        </p:txBody>
      </p:sp>
      <p:pic>
        <p:nvPicPr>
          <p:cNvPr id="4" name="Місце для вмісту 3">
            <a:extLst>
              <a:ext uri="{FF2B5EF4-FFF2-40B4-BE49-F238E27FC236}">
                <a16:creationId xmlns:a16="http://schemas.microsoft.com/office/drawing/2014/main" id="{29B80D1B-6E1F-4687-8B4D-E642B78E82B2}"/>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10099589" y="0"/>
            <a:ext cx="1354171" cy="3009269"/>
          </a:xfrm>
          <a:prstGeom prst="rect">
            <a:avLst/>
          </a:prstGeom>
        </p:spPr>
      </p:pic>
      <p:sp>
        <p:nvSpPr>
          <p:cNvPr id="8" name="Прямокутник 7">
            <a:extLst>
              <a:ext uri="{FF2B5EF4-FFF2-40B4-BE49-F238E27FC236}">
                <a16:creationId xmlns:a16="http://schemas.microsoft.com/office/drawing/2014/main" id="{30BDCD25-6B8C-4727-B7E1-751F82CBBB51}"/>
              </a:ext>
            </a:extLst>
          </p:cNvPr>
          <p:cNvSpPr/>
          <p:nvPr/>
        </p:nvSpPr>
        <p:spPr>
          <a:xfrm>
            <a:off x="2804292" y="1384685"/>
            <a:ext cx="6310184" cy="3970318"/>
          </a:xfrm>
          <a:prstGeom prst="rect">
            <a:avLst/>
          </a:prstGeom>
        </p:spPr>
        <p:txBody>
          <a:bodyPr wrap="square">
            <a:spAutoFit/>
          </a:bodyPr>
          <a:lstStyle/>
          <a:p>
            <a:pPr algn="just"/>
            <a:r>
              <a:rPr lang="uk-UA" dirty="0"/>
              <a:t>Стрийська дитяча музична школа ім. </a:t>
            </a:r>
            <a:r>
              <a:rPr lang="uk-UA" dirty="0" err="1"/>
              <a:t>О.Нижанківського</a:t>
            </a:r>
            <a:r>
              <a:rPr lang="uk-UA" dirty="0"/>
              <a:t> є однією з найстаріших шкіл в Україні та Галичині. Відкрита у 1913 р. з ініціативи Станіслава Людкевича. </a:t>
            </a:r>
          </a:p>
          <a:p>
            <a:pPr algn="just"/>
            <a:r>
              <a:rPr lang="uk-UA" dirty="0"/>
              <a:t>ОСТАП ЙОСИПОВИЧ НИЖАНКІВСЬКИЙ (24 січня 1863 – 22 травня 1919рр.) - священник УГКЦ (капелан), композитор, диригент, громадський діяч. Народився у с. Малі </a:t>
            </a:r>
            <a:r>
              <a:rPr lang="uk-UA" dirty="0" err="1"/>
              <a:t>Дідушичі</a:t>
            </a:r>
            <a:r>
              <a:rPr lang="uk-UA" dirty="0"/>
              <a:t> (тепер Стрийська ОТГ, Львівської область). Навчався у Дрогобицькій гімназії, Львівській духовній семінарії. У 1987 р. склав іспит  вчителя музики у Празькій консерваторії. Деякий час був священником у Завадові поблизу Стрия, де став ініціатором створення пам’ятника </a:t>
            </a:r>
            <a:r>
              <a:rPr lang="uk-UA" dirty="0" err="1"/>
              <a:t>Т.Шевченку</a:t>
            </a:r>
            <a:r>
              <a:rPr lang="uk-UA" dirty="0"/>
              <a:t>.</a:t>
            </a:r>
            <a:r>
              <a:rPr lang="ru-RU" dirty="0"/>
              <a:t>  </a:t>
            </a:r>
          </a:p>
          <a:p>
            <a:pPr algn="just"/>
            <a:r>
              <a:rPr lang="ru-RU" dirty="0" err="1"/>
              <a:t>О.Нижанківський</a:t>
            </a:r>
            <a:r>
              <a:rPr lang="ru-RU" dirty="0"/>
              <a:t> є автором тексту та </a:t>
            </a:r>
            <a:r>
              <a:rPr lang="ru-RU" dirty="0" err="1"/>
              <a:t>музики</a:t>
            </a:r>
            <a:r>
              <a:rPr lang="ru-RU" dirty="0"/>
              <a:t> до широко </a:t>
            </a:r>
            <a:r>
              <a:rPr lang="ru-RU" dirty="0" err="1"/>
              <a:t>відомих</a:t>
            </a:r>
            <a:r>
              <a:rPr lang="ru-RU" dirty="0"/>
              <a:t> колядок "Бог </a:t>
            </a:r>
            <a:r>
              <a:rPr lang="ru-RU" dirty="0" err="1"/>
              <a:t>ся</a:t>
            </a:r>
            <a:r>
              <a:rPr lang="ru-RU" dirty="0"/>
              <a:t> </a:t>
            </a:r>
            <a:r>
              <a:rPr lang="ru-RU" dirty="0" err="1"/>
              <a:t>рождає</a:t>
            </a:r>
            <a:r>
              <a:rPr lang="ru-RU" dirty="0"/>
              <a:t>" та "Во </a:t>
            </a:r>
            <a:r>
              <a:rPr lang="ru-RU" dirty="0" err="1"/>
              <a:t>Вифлеємі</a:t>
            </a:r>
            <a:r>
              <a:rPr lang="ru-RU" dirty="0"/>
              <a:t> </a:t>
            </a:r>
            <a:r>
              <a:rPr lang="ru-RU" dirty="0" err="1"/>
              <a:t>нині</a:t>
            </a:r>
            <a:r>
              <a:rPr lang="ru-RU" dirty="0"/>
              <a:t> новина". </a:t>
            </a:r>
            <a:endParaRPr lang="uk-UA" dirty="0"/>
          </a:p>
        </p:txBody>
      </p:sp>
      <p:pic>
        <p:nvPicPr>
          <p:cNvPr id="9" name="Рисунок 8">
            <a:extLst>
              <a:ext uri="{FF2B5EF4-FFF2-40B4-BE49-F238E27FC236}">
                <a16:creationId xmlns:a16="http://schemas.microsoft.com/office/drawing/2014/main" id="{C4BDC0CB-C847-468E-84FA-2BC300E6242A}"/>
              </a:ext>
            </a:extLst>
          </p:cNvPr>
          <p:cNvPicPr>
            <a:picLocks noChangeAspect="1"/>
          </p:cNvPicPr>
          <p:nvPr/>
        </p:nvPicPr>
        <p:blipFill>
          <a:blip r:embed="rId3"/>
          <a:stretch>
            <a:fillRect/>
          </a:stretch>
        </p:blipFill>
        <p:spPr>
          <a:xfrm>
            <a:off x="0" y="1874728"/>
            <a:ext cx="2495503" cy="3743254"/>
          </a:xfrm>
          <a:prstGeom prst="rect">
            <a:avLst/>
          </a:prstGeom>
          <a:ln>
            <a:noFill/>
          </a:ln>
          <a:effectLst>
            <a:outerShdw blurRad="292100" dist="139700" dir="2700000" algn="tl" rotWithShape="0">
              <a:srgbClr val="333333">
                <a:alpha val="65000"/>
              </a:srgbClr>
            </a:outerShdw>
          </a:effectLst>
        </p:spPr>
      </p:pic>
      <p:pic>
        <p:nvPicPr>
          <p:cNvPr id="10" name="Рисунок 9">
            <a:extLst>
              <a:ext uri="{FF2B5EF4-FFF2-40B4-BE49-F238E27FC236}">
                <a16:creationId xmlns:a16="http://schemas.microsoft.com/office/drawing/2014/main" id="{2199F25A-27F9-4B39-8EB7-B35D9E3CCC2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09819" y="3009269"/>
            <a:ext cx="1943941" cy="2581166"/>
          </a:xfrm>
          <a:prstGeom prst="rect">
            <a:avLst/>
          </a:prstGeom>
        </p:spPr>
      </p:pic>
      <p:pic>
        <p:nvPicPr>
          <p:cNvPr id="5" name="Рисунок 4">
            <a:extLst>
              <a:ext uri="{FF2B5EF4-FFF2-40B4-BE49-F238E27FC236}">
                <a16:creationId xmlns:a16="http://schemas.microsoft.com/office/drawing/2014/main" id="{EC6AECFE-9160-4638-A39E-F35E31AF8B5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24889" y="292694"/>
            <a:ext cx="1151965" cy="1151965"/>
          </a:xfrm>
          <a:prstGeom prst="rect">
            <a:avLst/>
          </a:prstGeom>
        </p:spPr>
      </p:pic>
    </p:spTree>
    <p:extLst>
      <p:ext uri="{BB962C8B-B14F-4D97-AF65-F5344CB8AC3E}">
        <p14:creationId xmlns:p14="http://schemas.microsoft.com/office/powerpoint/2010/main" val="4036062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FB66FDF2-E325-401A-BF2B-DB38D3172A1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418108" y="159415"/>
            <a:ext cx="3033055" cy="1364875"/>
          </a:xfrm>
          <a:prstGeom prst="rect">
            <a:avLst/>
          </a:prstGeom>
          <a:ln>
            <a:noFill/>
          </a:ln>
          <a:effectLst>
            <a:outerShdw blurRad="190500" algn="tl" rotWithShape="0">
              <a:srgbClr val="000000">
                <a:alpha val="70000"/>
              </a:srgbClr>
            </a:outerShdw>
          </a:effectLst>
        </p:spPr>
      </p:pic>
      <p:pic>
        <p:nvPicPr>
          <p:cNvPr id="4" name="Місце для вмісту 3">
            <a:extLst>
              <a:ext uri="{FF2B5EF4-FFF2-40B4-BE49-F238E27FC236}">
                <a16:creationId xmlns:a16="http://schemas.microsoft.com/office/drawing/2014/main" id="{D74EF4A4-2038-4E42-8B25-DE2D64B17193}"/>
              </a:ext>
            </a:extLst>
          </p:cNvPr>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5016608" y="3262454"/>
            <a:ext cx="1249872" cy="2777492"/>
          </a:xfrm>
          <a:prstGeom prst="rect">
            <a:avLst/>
          </a:prstGeom>
          <a:ln>
            <a:noFill/>
          </a:ln>
          <a:effectLst>
            <a:outerShdw blurRad="190500" algn="tl" rotWithShape="0">
              <a:srgbClr val="000000">
                <a:alpha val="70000"/>
              </a:srgbClr>
            </a:outerShdw>
          </a:effectLst>
        </p:spPr>
      </p:pic>
      <p:pic>
        <p:nvPicPr>
          <p:cNvPr id="5" name="Рисунок 4">
            <a:extLst>
              <a:ext uri="{FF2B5EF4-FFF2-40B4-BE49-F238E27FC236}">
                <a16:creationId xmlns:a16="http://schemas.microsoft.com/office/drawing/2014/main" id="{6F9D0C56-7BA2-4A67-B0F7-BE0B8A57EA3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222990" y="3429000"/>
            <a:ext cx="1249872" cy="2777495"/>
          </a:xfrm>
          <a:prstGeom prst="rect">
            <a:avLst/>
          </a:prstGeom>
          <a:ln>
            <a:noFill/>
          </a:ln>
          <a:effectLst>
            <a:outerShdw blurRad="190500" algn="tl" rotWithShape="0">
              <a:srgbClr val="000000">
                <a:alpha val="70000"/>
              </a:srgbClr>
            </a:outerShdw>
          </a:effectLst>
        </p:spPr>
      </p:pic>
      <p:pic>
        <p:nvPicPr>
          <p:cNvPr id="6" name="Рисунок 5">
            <a:extLst>
              <a:ext uri="{FF2B5EF4-FFF2-40B4-BE49-F238E27FC236}">
                <a16:creationId xmlns:a16="http://schemas.microsoft.com/office/drawing/2014/main" id="{B8E7D1CD-F770-45AB-B745-6DC522C0FCE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43548" y="1965084"/>
            <a:ext cx="1693058" cy="3762351"/>
          </a:xfrm>
          <a:prstGeom prst="rect">
            <a:avLst/>
          </a:prstGeom>
          <a:ln>
            <a:noFill/>
          </a:ln>
          <a:effectLst>
            <a:outerShdw blurRad="190500" algn="tl" rotWithShape="0">
              <a:srgbClr val="000000">
                <a:alpha val="70000"/>
              </a:srgbClr>
            </a:outerShdw>
          </a:effectLst>
        </p:spPr>
      </p:pic>
      <p:pic>
        <p:nvPicPr>
          <p:cNvPr id="9" name="Рисунок 8">
            <a:extLst>
              <a:ext uri="{FF2B5EF4-FFF2-40B4-BE49-F238E27FC236}">
                <a16:creationId xmlns:a16="http://schemas.microsoft.com/office/drawing/2014/main" id="{3B62F0FE-FCF7-49CF-84DA-8441EB0FD11C}"/>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477771" y="4651200"/>
            <a:ext cx="3033054" cy="1364874"/>
          </a:xfrm>
          <a:prstGeom prst="rect">
            <a:avLst/>
          </a:prstGeom>
          <a:ln>
            <a:noFill/>
          </a:ln>
          <a:effectLst>
            <a:outerShdw blurRad="190500" algn="tl" rotWithShape="0">
              <a:srgbClr val="000000">
                <a:alpha val="70000"/>
              </a:srgbClr>
            </a:outerShdw>
          </a:effectLst>
        </p:spPr>
      </p:pic>
      <p:pic>
        <p:nvPicPr>
          <p:cNvPr id="10" name="Рисунок 9">
            <a:extLst>
              <a:ext uri="{FF2B5EF4-FFF2-40B4-BE49-F238E27FC236}">
                <a16:creationId xmlns:a16="http://schemas.microsoft.com/office/drawing/2014/main" id="{A4EB21C8-D4C5-4BBE-B60C-7DDFB930AD83}"/>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452250" y="3163749"/>
            <a:ext cx="3035996" cy="1365022"/>
          </a:xfrm>
          <a:prstGeom prst="rect">
            <a:avLst/>
          </a:prstGeom>
          <a:ln>
            <a:noFill/>
          </a:ln>
          <a:effectLst>
            <a:outerShdw blurRad="190500" algn="tl" rotWithShape="0">
              <a:srgbClr val="000000">
                <a:alpha val="70000"/>
              </a:srgbClr>
            </a:outerShdw>
          </a:effectLst>
        </p:spPr>
      </p:pic>
      <p:pic>
        <p:nvPicPr>
          <p:cNvPr id="11" name="Рисунок 10">
            <a:extLst>
              <a:ext uri="{FF2B5EF4-FFF2-40B4-BE49-F238E27FC236}">
                <a16:creationId xmlns:a16="http://schemas.microsoft.com/office/drawing/2014/main" id="{32849F9B-61AD-4667-B617-205AD30C9F48}"/>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343548" y="159415"/>
            <a:ext cx="1576814" cy="13321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2" name="Рисунок 11">
            <a:extLst>
              <a:ext uri="{FF2B5EF4-FFF2-40B4-BE49-F238E27FC236}">
                <a16:creationId xmlns:a16="http://schemas.microsoft.com/office/drawing/2014/main" id="{8234B412-C218-44CB-85B1-142D0F272C6E}"/>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8415167" y="1646866"/>
            <a:ext cx="3035996" cy="1364875"/>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74509DF5-FAAF-4C35-B187-74C5874EBD47}"/>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810226" y="3244620"/>
            <a:ext cx="1249872" cy="2771454"/>
          </a:xfrm>
          <a:prstGeom prst="rect">
            <a:avLst/>
          </a:prstGeom>
          <a:ln>
            <a:noFill/>
          </a:ln>
          <a:effectLst>
            <a:outerShdw blurRad="190500" algn="tl" rotWithShape="0">
              <a:srgbClr val="000000">
                <a:alpha val="70000"/>
              </a:srgbClr>
            </a:outerShdw>
          </a:effectLst>
        </p:spPr>
      </p:pic>
      <p:sp>
        <p:nvSpPr>
          <p:cNvPr id="2" name="Прямокутник 1">
            <a:extLst>
              <a:ext uri="{FF2B5EF4-FFF2-40B4-BE49-F238E27FC236}">
                <a16:creationId xmlns:a16="http://schemas.microsoft.com/office/drawing/2014/main" id="{E1FF16E0-EA60-4840-AF99-6F3BC7A05CCB}"/>
              </a:ext>
            </a:extLst>
          </p:cNvPr>
          <p:cNvSpPr/>
          <p:nvPr/>
        </p:nvSpPr>
        <p:spPr>
          <a:xfrm>
            <a:off x="2202923" y="841852"/>
            <a:ext cx="6096000" cy="1754326"/>
          </a:xfrm>
          <a:prstGeom prst="rect">
            <a:avLst/>
          </a:prstGeom>
        </p:spPr>
        <p:txBody>
          <a:bodyPr>
            <a:spAutoFit/>
          </a:bodyPr>
          <a:lstStyle/>
          <a:p>
            <a:pPr algn="just"/>
            <a:r>
              <a:rPr lang="uk-UA" dirty="0"/>
              <a:t>У Стрийській дитячій музичній школі </a:t>
            </a:r>
            <a:r>
              <a:rPr lang="uk-UA" dirty="0" err="1"/>
              <a:t>ім.О.Нижанківського</a:t>
            </a:r>
            <a:r>
              <a:rPr lang="uk-UA" dirty="0"/>
              <a:t> є музей родини </a:t>
            </a:r>
            <a:r>
              <a:rPr lang="uk-UA" dirty="0" err="1"/>
              <a:t>Нижанківських</a:t>
            </a:r>
            <a:r>
              <a:rPr lang="uk-UA" dirty="0"/>
              <a:t>. Він заснований 1987 р. та  займає дві кімнати. Його експозиції - це фотоматеріали та документи, які розповідають про життєвий та творчий шлях видатних українських композиторів Остапа та Нестора </a:t>
            </a:r>
            <a:r>
              <a:rPr lang="uk-UA" dirty="0" err="1"/>
              <a:t>Нижанківських</a:t>
            </a:r>
            <a:r>
              <a:rPr lang="uk-UA" dirty="0"/>
              <a:t>.</a:t>
            </a:r>
          </a:p>
        </p:txBody>
      </p:sp>
    </p:spTree>
    <p:extLst>
      <p:ext uri="{BB962C8B-B14F-4D97-AF65-F5344CB8AC3E}">
        <p14:creationId xmlns:p14="http://schemas.microsoft.com/office/powerpoint/2010/main" val="2944982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Місце для вмісту 3">
            <a:extLst>
              <a:ext uri="{FF2B5EF4-FFF2-40B4-BE49-F238E27FC236}">
                <a16:creationId xmlns:a16="http://schemas.microsoft.com/office/drawing/2014/main" id="{3748B492-4CA4-47A1-A72A-D8CC0B86D87A}"/>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126469" y="114173"/>
            <a:ext cx="3638163" cy="890531"/>
          </a:xfrm>
          <a:prstGeom prst="rect">
            <a:avLst/>
          </a:prstGeom>
        </p:spPr>
      </p:pic>
      <p:pic>
        <p:nvPicPr>
          <p:cNvPr id="6" name="Рисунок 5">
            <a:extLst>
              <a:ext uri="{FF2B5EF4-FFF2-40B4-BE49-F238E27FC236}">
                <a16:creationId xmlns:a16="http://schemas.microsoft.com/office/drawing/2014/main" id="{6EE19270-2E66-40DB-8BFD-70256061D2F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386059" y="2074048"/>
            <a:ext cx="1358079" cy="2546294"/>
          </a:xfrm>
          <a:prstGeom prst="rect">
            <a:avLst/>
          </a:prstGeom>
        </p:spPr>
      </p:pic>
      <p:pic>
        <p:nvPicPr>
          <p:cNvPr id="7" name="Рисунок 6">
            <a:extLst>
              <a:ext uri="{FF2B5EF4-FFF2-40B4-BE49-F238E27FC236}">
                <a16:creationId xmlns:a16="http://schemas.microsoft.com/office/drawing/2014/main" id="{D068F91D-FAA7-4BCB-B207-6D8D7F5A3F6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21587" y="1004704"/>
            <a:ext cx="1229008" cy="2531144"/>
          </a:xfrm>
          <a:prstGeom prst="rect">
            <a:avLst/>
          </a:prstGeom>
        </p:spPr>
      </p:pic>
      <p:pic>
        <p:nvPicPr>
          <p:cNvPr id="8" name="Рисунок 7">
            <a:extLst>
              <a:ext uri="{FF2B5EF4-FFF2-40B4-BE49-F238E27FC236}">
                <a16:creationId xmlns:a16="http://schemas.microsoft.com/office/drawing/2014/main" id="{52803071-8566-4D30-AF8A-E9AED4781543}"/>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744138" y="3096391"/>
            <a:ext cx="1251388" cy="2475172"/>
          </a:xfrm>
          <a:prstGeom prst="rect">
            <a:avLst/>
          </a:prstGeom>
        </p:spPr>
      </p:pic>
      <p:sp>
        <p:nvSpPr>
          <p:cNvPr id="3" name="Прямокутник 2">
            <a:extLst>
              <a:ext uri="{FF2B5EF4-FFF2-40B4-BE49-F238E27FC236}">
                <a16:creationId xmlns:a16="http://schemas.microsoft.com/office/drawing/2014/main" id="{03463265-A503-47B2-8AE3-B4A751B841A1}"/>
              </a:ext>
            </a:extLst>
          </p:cNvPr>
          <p:cNvSpPr/>
          <p:nvPr/>
        </p:nvSpPr>
        <p:spPr>
          <a:xfrm>
            <a:off x="4481383" y="568411"/>
            <a:ext cx="7176517" cy="4524315"/>
          </a:xfrm>
          <a:prstGeom prst="rect">
            <a:avLst/>
          </a:prstGeom>
        </p:spPr>
        <p:txBody>
          <a:bodyPr wrap="square">
            <a:spAutoFit/>
          </a:bodyPr>
          <a:lstStyle/>
          <a:p>
            <a:pPr algn="just"/>
            <a:r>
              <a:rPr lang="ru-RU" dirty="0" err="1"/>
              <a:t>о.О.Нижанківський</a:t>
            </a:r>
            <a:r>
              <a:rPr lang="ru-RU" dirty="0"/>
              <a:t> </a:t>
            </a:r>
            <a:r>
              <a:rPr lang="ru-RU" dirty="0" err="1"/>
              <a:t>був</a:t>
            </a:r>
            <a:r>
              <a:rPr lang="ru-RU" dirty="0"/>
              <a:t> </a:t>
            </a:r>
            <a:r>
              <a:rPr lang="ru-RU" dirty="0" err="1"/>
              <a:t>представником</a:t>
            </a:r>
            <a:r>
              <a:rPr lang="ru-RU" dirty="0"/>
              <a:t> </a:t>
            </a:r>
            <a:r>
              <a:rPr lang="ru-RU" dirty="0" err="1"/>
              <a:t>музичного</a:t>
            </a:r>
            <a:r>
              <a:rPr lang="ru-RU" dirty="0"/>
              <a:t> руху в </a:t>
            </a:r>
            <a:r>
              <a:rPr lang="ru-RU" dirty="0" err="1"/>
              <a:t>Галичині</a:t>
            </a:r>
            <a:r>
              <a:rPr lang="ru-RU" dirty="0"/>
              <a:t> 80-х </a:t>
            </a:r>
            <a:r>
              <a:rPr lang="ru-RU" dirty="0" err="1"/>
              <a:t>рр</a:t>
            </a:r>
            <a:r>
              <a:rPr lang="ru-RU" dirty="0"/>
              <a:t>. XIX ст. В 1885р. </a:t>
            </a:r>
            <a:r>
              <a:rPr lang="ru-RU" dirty="0" err="1"/>
              <a:t>заснував</a:t>
            </a:r>
            <a:r>
              <a:rPr lang="ru-RU" dirty="0"/>
              <a:t> </a:t>
            </a:r>
            <a:r>
              <a:rPr lang="ru-RU" dirty="0" err="1"/>
              <a:t>музичне</a:t>
            </a:r>
            <a:r>
              <a:rPr lang="ru-RU" dirty="0"/>
              <a:t> </a:t>
            </a:r>
            <a:r>
              <a:rPr lang="ru-RU" dirty="0" err="1"/>
              <a:t>видавництво</a:t>
            </a:r>
            <a:r>
              <a:rPr lang="ru-RU" dirty="0"/>
              <a:t> «</a:t>
            </a:r>
            <a:r>
              <a:rPr lang="ru-RU" dirty="0" err="1"/>
              <a:t>Музикальна</a:t>
            </a:r>
            <a:r>
              <a:rPr lang="ru-RU" dirty="0"/>
              <a:t> </a:t>
            </a:r>
            <a:r>
              <a:rPr lang="ru-RU" dirty="0" err="1"/>
              <a:t>Бібліотека</a:t>
            </a:r>
            <a:r>
              <a:rPr lang="ru-RU" dirty="0"/>
              <a:t>» (1885-1887рр.), яке </a:t>
            </a:r>
            <a:r>
              <a:rPr lang="ru-RU" dirty="0" err="1"/>
              <a:t>публікувало</a:t>
            </a:r>
            <a:r>
              <a:rPr lang="ru-RU" dirty="0"/>
              <a:t> твори </a:t>
            </a:r>
            <a:r>
              <a:rPr lang="ru-RU" dirty="0" err="1"/>
              <a:t>українських</a:t>
            </a:r>
            <a:r>
              <a:rPr lang="ru-RU" dirty="0"/>
              <a:t> </a:t>
            </a:r>
            <a:r>
              <a:rPr lang="ru-RU" dirty="0" err="1"/>
              <a:t>композиторів</a:t>
            </a:r>
            <a:r>
              <a:rPr lang="ru-RU" dirty="0"/>
              <a:t>, </a:t>
            </a:r>
            <a:r>
              <a:rPr lang="ru-RU" dirty="0" err="1"/>
              <a:t>зокрема</a:t>
            </a:r>
            <a:r>
              <a:rPr lang="ru-RU" dirty="0"/>
              <a:t>, А. </a:t>
            </a:r>
            <a:r>
              <a:rPr lang="ru-RU" dirty="0" err="1"/>
              <a:t>Вахнянина</a:t>
            </a:r>
            <a:r>
              <a:rPr lang="ru-RU" dirty="0"/>
              <a:t>, М. Лисенка (</a:t>
            </a:r>
            <a:r>
              <a:rPr lang="ru-RU" dirty="0" err="1"/>
              <a:t>вперше</a:t>
            </a:r>
            <a:r>
              <a:rPr lang="ru-RU" dirty="0"/>
              <a:t> в </a:t>
            </a:r>
            <a:r>
              <a:rPr lang="ru-RU" dirty="0" err="1"/>
              <a:t>Галичині</a:t>
            </a:r>
            <a:r>
              <a:rPr lang="ru-RU" dirty="0"/>
              <a:t>), П. </a:t>
            </a:r>
            <a:r>
              <a:rPr lang="ru-RU" dirty="0" err="1"/>
              <a:t>Ніщинського</a:t>
            </a:r>
            <a:r>
              <a:rPr lang="ru-RU" dirty="0"/>
              <a:t>, М. </a:t>
            </a:r>
            <a:r>
              <a:rPr lang="ru-RU" dirty="0" err="1"/>
              <a:t>Вербицького</a:t>
            </a:r>
            <a:r>
              <a:rPr lang="ru-RU" dirty="0"/>
              <a:t>, С. </a:t>
            </a:r>
            <a:r>
              <a:rPr lang="ru-RU" dirty="0" err="1"/>
              <a:t>Воробкевича</a:t>
            </a:r>
            <a:r>
              <a:rPr lang="ru-RU" dirty="0"/>
              <a:t> та </a:t>
            </a:r>
            <a:r>
              <a:rPr lang="ru-RU" dirty="0" err="1"/>
              <a:t>ін</a:t>
            </a:r>
            <a:r>
              <a:rPr lang="ru-RU" dirty="0"/>
              <a:t>. </a:t>
            </a:r>
            <a:r>
              <a:rPr lang="ru-RU" dirty="0" err="1"/>
              <a:t>Диригентська</a:t>
            </a:r>
            <a:r>
              <a:rPr lang="ru-RU" dirty="0"/>
              <a:t> </a:t>
            </a:r>
            <a:r>
              <a:rPr lang="ru-RU" dirty="0" err="1"/>
              <a:t>діяльність</a:t>
            </a:r>
            <a:r>
              <a:rPr lang="ru-RU" dirty="0"/>
              <a:t> О. </a:t>
            </a:r>
            <a:r>
              <a:rPr lang="ru-RU" dirty="0" err="1"/>
              <a:t>Нижанківського</a:t>
            </a:r>
            <a:r>
              <a:rPr lang="ru-RU" dirty="0"/>
              <a:t> стала </a:t>
            </a:r>
            <a:r>
              <a:rPr lang="ru-RU" dirty="0" err="1"/>
              <a:t>окремою</a:t>
            </a:r>
            <a:r>
              <a:rPr lang="ru-RU" dirty="0"/>
              <a:t> </a:t>
            </a:r>
            <a:r>
              <a:rPr lang="ru-RU" dirty="0" err="1"/>
              <a:t>визначною</a:t>
            </a:r>
            <a:r>
              <a:rPr lang="ru-RU" dirty="0"/>
              <a:t> </a:t>
            </a:r>
            <a:r>
              <a:rPr lang="ru-RU" dirty="0" err="1"/>
              <a:t>сторінкою</a:t>
            </a:r>
            <a:r>
              <a:rPr lang="ru-RU" dirty="0"/>
              <a:t> в </a:t>
            </a:r>
            <a:r>
              <a:rPr lang="ru-RU" dirty="0" err="1"/>
              <a:t>історії</a:t>
            </a:r>
            <a:r>
              <a:rPr lang="ru-RU" dirty="0"/>
              <a:t> </a:t>
            </a:r>
            <a:r>
              <a:rPr lang="ru-RU" dirty="0" err="1"/>
              <a:t>діяльності</a:t>
            </a:r>
            <a:r>
              <a:rPr lang="ru-RU" dirty="0"/>
              <a:t> </a:t>
            </a:r>
            <a:r>
              <a:rPr lang="ru-RU" dirty="0" err="1"/>
              <a:t>товариства</a:t>
            </a:r>
            <a:r>
              <a:rPr lang="ru-RU" dirty="0"/>
              <a:t> "Боян", в </a:t>
            </a:r>
            <a:r>
              <a:rPr lang="ru-RU" dirty="0" err="1"/>
              <a:t>історії</a:t>
            </a:r>
            <a:r>
              <a:rPr lang="ru-RU" dirty="0"/>
              <a:t> </a:t>
            </a:r>
            <a:r>
              <a:rPr lang="ru-RU" dirty="0" err="1"/>
              <a:t>розвитку</a:t>
            </a:r>
            <a:r>
              <a:rPr lang="ru-RU" dirty="0"/>
              <a:t> хорового </a:t>
            </a:r>
            <a:r>
              <a:rPr lang="ru-RU" dirty="0" err="1"/>
              <a:t>мистецтва</a:t>
            </a:r>
            <a:r>
              <a:rPr lang="ru-RU" dirty="0"/>
              <a:t> </a:t>
            </a:r>
            <a:r>
              <a:rPr lang="ru-RU" dirty="0" err="1"/>
              <a:t>Галичини</a:t>
            </a:r>
            <a:r>
              <a:rPr lang="ru-RU" dirty="0"/>
              <a:t>. </a:t>
            </a:r>
            <a:r>
              <a:rPr lang="ru-RU" dirty="0" err="1"/>
              <a:t>Активний</a:t>
            </a:r>
            <a:r>
              <a:rPr lang="ru-RU" dirty="0"/>
              <a:t> </a:t>
            </a:r>
            <a:r>
              <a:rPr lang="ru-RU" dirty="0" err="1"/>
              <a:t>громадський</a:t>
            </a:r>
            <a:r>
              <a:rPr lang="ru-RU" dirty="0"/>
              <a:t> </a:t>
            </a:r>
            <a:r>
              <a:rPr lang="ru-RU" dirty="0" err="1"/>
              <a:t>діяч</a:t>
            </a:r>
            <a:r>
              <a:rPr lang="ru-RU" dirty="0"/>
              <a:t>, </a:t>
            </a:r>
            <a:r>
              <a:rPr lang="ru-RU" dirty="0" err="1"/>
              <a:t>талановитий</a:t>
            </a:r>
            <a:r>
              <a:rPr lang="ru-RU" dirty="0"/>
              <a:t> </a:t>
            </a:r>
            <a:r>
              <a:rPr lang="ru-RU" dirty="0" err="1"/>
              <a:t>диригент</a:t>
            </a:r>
            <a:r>
              <a:rPr lang="ru-RU" dirty="0"/>
              <a:t> і композитор, О. </a:t>
            </a:r>
            <a:r>
              <a:rPr lang="ru-RU" dirty="0" err="1"/>
              <a:t>Нижанківський</a:t>
            </a:r>
            <a:r>
              <a:rPr lang="ru-RU" dirty="0"/>
              <a:t> </a:t>
            </a:r>
            <a:r>
              <a:rPr lang="ru-RU" dirty="0" err="1"/>
              <a:t>користувався</a:t>
            </a:r>
            <a:r>
              <a:rPr lang="ru-RU" dirty="0"/>
              <a:t> в </a:t>
            </a:r>
            <a:r>
              <a:rPr lang="ru-RU" dirty="0" err="1"/>
              <a:t>Галичині</a:t>
            </a:r>
            <a:r>
              <a:rPr lang="ru-RU" dirty="0"/>
              <a:t> великим авторитетом і </a:t>
            </a:r>
            <a:r>
              <a:rPr lang="ru-RU" dirty="0" err="1"/>
              <a:t>шаною</a:t>
            </a:r>
            <a:r>
              <a:rPr lang="ru-RU" dirty="0"/>
              <a:t>. У </a:t>
            </a:r>
            <a:r>
              <a:rPr lang="ru-RU" dirty="0" err="1"/>
              <a:t>січні</a:t>
            </a:r>
            <a:r>
              <a:rPr lang="ru-RU" dirty="0"/>
              <a:t> 1904 р. О. </a:t>
            </a:r>
            <a:r>
              <a:rPr lang="ru-RU" dirty="0" err="1"/>
              <a:t>Нижанківський</a:t>
            </a:r>
            <a:r>
              <a:rPr lang="ru-RU" dirty="0"/>
              <a:t> </a:t>
            </a:r>
            <a:r>
              <a:rPr lang="ru-RU" dirty="0" err="1"/>
              <a:t>спільно</a:t>
            </a:r>
            <a:r>
              <a:rPr lang="ru-RU" dirty="0"/>
              <a:t> з Н. </a:t>
            </a:r>
            <a:r>
              <a:rPr lang="ru-RU" dirty="0" err="1"/>
              <a:t>Вахнянином</a:t>
            </a:r>
            <a:r>
              <a:rPr lang="ru-RU" dirty="0"/>
              <a:t>,  В. Шухевичем, , М. Волошином, Ф. </a:t>
            </a:r>
            <a:r>
              <a:rPr lang="ru-RU" dirty="0" err="1"/>
              <a:t>Колессою</a:t>
            </a:r>
            <a:r>
              <a:rPr lang="ru-RU" dirty="0"/>
              <a:t> та </a:t>
            </a:r>
            <a:r>
              <a:rPr lang="ru-RU" dirty="0" err="1"/>
              <a:t>ін</a:t>
            </a:r>
            <a:r>
              <a:rPr lang="ru-RU" dirty="0"/>
              <a:t>. </a:t>
            </a:r>
            <a:r>
              <a:rPr lang="ru-RU" dirty="0" err="1"/>
              <a:t>представниками</a:t>
            </a:r>
            <a:r>
              <a:rPr lang="ru-RU" dirty="0"/>
              <a:t> </a:t>
            </a:r>
            <a:r>
              <a:rPr lang="ru-RU" dirty="0" err="1"/>
              <a:t>музичної</a:t>
            </a:r>
            <a:r>
              <a:rPr lang="ru-RU" dirty="0"/>
              <a:t> </a:t>
            </a:r>
            <a:r>
              <a:rPr lang="ru-RU" dirty="0" err="1"/>
              <a:t>громадськості</a:t>
            </a:r>
            <a:r>
              <a:rPr lang="ru-RU" dirty="0"/>
              <a:t> брав участь у </a:t>
            </a:r>
            <a:r>
              <a:rPr lang="ru-RU" dirty="0" err="1"/>
              <a:t>ювілейних</a:t>
            </a:r>
            <a:r>
              <a:rPr lang="ru-RU" dirty="0"/>
              <a:t> </a:t>
            </a:r>
            <a:r>
              <a:rPr lang="ru-RU" dirty="0" err="1"/>
              <a:t>святкуваннях</a:t>
            </a:r>
            <a:r>
              <a:rPr lang="ru-RU" dirty="0"/>
              <a:t> М. Лисенка, </a:t>
            </a:r>
            <a:r>
              <a:rPr lang="ru-RU" dirty="0" err="1"/>
              <a:t>що</a:t>
            </a:r>
            <a:r>
              <a:rPr lang="ru-RU" dirty="0"/>
              <a:t> проходили в </a:t>
            </a:r>
            <a:r>
              <a:rPr lang="ru-RU" dirty="0" err="1"/>
              <a:t>Києві</a:t>
            </a:r>
            <a:r>
              <a:rPr lang="ru-RU" dirty="0"/>
              <a:t>. У 1912 р. як </a:t>
            </a:r>
            <a:r>
              <a:rPr lang="ru-RU" dirty="0" err="1"/>
              <a:t>представник</a:t>
            </a:r>
            <a:r>
              <a:rPr lang="ru-RU" dirty="0"/>
              <a:t> хорового </a:t>
            </a:r>
            <a:r>
              <a:rPr lang="ru-RU" dirty="0" err="1"/>
              <a:t>товариства</a:t>
            </a:r>
            <a:r>
              <a:rPr lang="ru-RU" dirty="0"/>
              <a:t> "Боян", </a:t>
            </a:r>
            <a:r>
              <a:rPr lang="ru-RU" dirty="0" err="1"/>
              <a:t>їздив</a:t>
            </a:r>
            <a:r>
              <a:rPr lang="ru-RU" dirty="0"/>
              <a:t> у </a:t>
            </a:r>
            <a:r>
              <a:rPr lang="ru-RU" dirty="0" err="1"/>
              <a:t>складі</a:t>
            </a:r>
            <a:r>
              <a:rPr lang="ru-RU" dirty="0"/>
              <a:t> </a:t>
            </a:r>
            <a:r>
              <a:rPr lang="ru-RU" dirty="0" err="1"/>
              <a:t>західноукраїнської</a:t>
            </a:r>
            <a:r>
              <a:rPr lang="ru-RU" dirty="0"/>
              <a:t> </a:t>
            </a:r>
            <a:r>
              <a:rPr lang="ru-RU" dirty="0" err="1"/>
              <a:t>делегації</a:t>
            </a:r>
            <a:r>
              <a:rPr lang="ru-RU" dirty="0"/>
              <a:t> на похорон М. Лисенка, де </a:t>
            </a:r>
            <a:r>
              <a:rPr lang="ru-RU" dirty="0" err="1"/>
              <a:t>він</a:t>
            </a:r>
            <a:r>
              <a:rPr lang="ru-RU" dirty="0"/>
              <a:t> </a:t>
            </a:r>
            <a:r>
              <a:rPr lang="ru-RU" dirty="0" err="1"/>
              <a:t>виступив</a:t>
            </a:r>
            <a:r>
              <a:rPr lang="ru-RU" dirty="0"/>
              <a:t> з </a:t>
            </a:r>
            <a:r>
              <a:rPr lang="ru-RU" dirty="0" err="1"/>
              <a:t>палкою</a:t>
            </a:r>
            <a:r>
              <a:rPr lang="ru-RU" dirty="0"/>
              <a:t> </a:t>
            </a:r>
            <a:r>
              <a:rPr lang="ru-RU" dirty="0" err="1"/>
              <a:t>промовою</a:t>
            </a:r>
            <a:r>
              <a:rPr lang="ru-RU" dirty="0"/>
              <a:t>, </a:t>
            </a:r>
            <a:r>
              <a:rPr lang="ru-RU" dirty="0" err="1"/>
              <a:t>що</a:t>
            </a:r>
            <a:r>
              <a:rPr lang="ru-RU" dirty="0"/>
              <a:t> </a:t>
            </a:r>
            <a:r>
              <a:rPr lang="ru-RU" dirty="0" err="1"/>
              <a:t>друкувалася</a:t>
            </a:r>
            <a:r>
              <a:rPr lang="ru-RU" dirty="0"/>
              <a:t> в </a:t>
            </a:r>
            <a:r>
              <a:rPr lang="ru-RU" dirty="0" err="1"/>
              <a:t>багатьох</a:t>
            </a:r>
            <a:r>
              <a:rPr lang="ru-RU" dirty="0"/>
              <a:t> </a:t>
            </a:r>
            <a:r>
              <a:rPr lang="ru-RU" dirty="0" err="1"/>
              <a:t>київських</a:t>
            </a:r>
            <a:r>
              <a:rPr lang="ru-RU" dirty="0"/>
              <a:t> газетах.</a:t>
            </a:r>
          </a:p>
        </p:txBody>
      </p:sp>
    </p:spTree>
    <p:extLst>
      <p:ext uri="{BB962C8B-B14F-4D97-AF65-F5344CB8AC3E}">
        <p14:creationId xmlns:p14="http://schemas.microsoft.com/office/powerpoint/2010/main" val="4034603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5A047CD3-AD67-4A54-BE74-808FA927CB6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888627" y="253313"/>
            <a:ext cx="2335064" cy="3175687"/>
          </a:xfrm>
          <a:prstGeom prst="rect">
            <a:avLst/>
          </a:prstGeom>
        </p:spPr>
      </p:pic>
      <p:sp>
        <p:nvSpPr>
          <p:cNvPr id="5" name="Прямокутник 4">
            <a:extLst>
              <a:ext uri="{FF2B5EF4-FFF2-40B4-BE49-F238E27FC236}">
                <a16:creationId xmlns:a16="http://schemas.microsoft.com/office/drawing/2014/main" id="{98C76F2B-B191-42F0-9BAD-7881EE1E3607}"/>
              </a:ext>
            </a:extLst>
          </p:cNvPr>
          <p:cNvSpPr/>
          <p:nvPr/>
        </p:nvSpPr>
        <p:spPr>
          <a:xfrm>
            <a:off x="8553067" y="3429000"/>
            <a:ext cx="3191314" cy="1200329"/>
          </a:xfrm>
          <a:prstGeom prst="rect">
            <a:avLst/>
          </a:prstGeom>
        </p:spPr>
        <p:txBody>
          <a:bodyPr wrap="square">
            <a:spAutoFit/>
          </a:bodyPr>
          <a:lstStyle/>
          <a:p>
            <a:r>
              <a:rPr lang="en-US" dirty="0">
                <a:hlinkClick r:id="rId3"/>
              </a:rPr>
              <a:t>https://gazeta.ua/articles/history-newspaper/_tatutatu-scho-vi-zrobili/479969</a:t>
            </a:r>
            <a:endParaRPr lang="uk-UA" dirty="0"/>
          </a:p>
          <a:p>
            <a:endParaRPr lang="uk-UA" dirty="0"/>
          </a:p>
        </p:txBody>
      </p:sp>
      <p:sp>
        <p:nvSpPr>
          <p:cNvPr id="6" name="Прямокутник 5">
            <a:extLst>
              <a:ext uri="{FF2B5EF4-FFF2-40B4-BE49-F238E27FC236}">
                <a16:creationId xmlns:a16="http://schemas.microsoft.com/office/drawing/2014/main" id="{A20B8D6C-C449-4A18-985B-D88AD346DD42}"/>
              </a:ext>
            </a:extLst>
          </p:cNvPr>
          <p:cNvSpPr/>
          <p:nvPr/>
        </p:nvSpPr>
        <p:spPr>
          <a:xfrm>
            <a:off x="838986" y="358321"/>
            <a:ext cx="7714081" cy="4524315"/>
          </a:xfrm>
          <a:prstGeom prst="rect">
            <a:avLst/>
          </a:prstGeom>
        </p:spPr>
        <p:txBody>
          <a:bodyPr wrap="square">
            <a:spAutoFit/>
          </a:bodyPr>
          <a:lstStyle/>
          <a:p>
            <a:pPr algn="just"/>
            <a:r>
              <a:rPr lang="uk-UA" dirty="0"/>
              <a:t>Проте діяльність О. </a:t>
            </a:r>
            <a:r>
              <a:rPr lang="uk-UA" dirty="0" err="1"/>
              <a:t>Нижанківського</a:t>
            </a:r>
            <a:r>
              <a:rPr lang="uk-UA" dirty="0"/>
              <a:t> не обмежувалася музикою і мистецтвом. Він був одним з організаторів української молочної кооперації в Галичині, ініціатором створення Крайового господарсько-молочарського союзу (в подальшому —  "</a:t>
            </a:r>
            <a:r>
              <a:rPr lang="uk-UA" dirty="0" err="1"/>
              <a:t>Маслосоюз</a:t>
            </a:r>
            <a:r>
              <a:rPr lang="uk-UA" dirty="0"/>
              <a:t>"), заснованого в 1907р. у Стрию. За участі О. </a:t>
            </a:r>
            <a:r>
              <a:rPr lang="uk-UA" dirty="0" err="1"/>
              <a:t>Нижанківського</a:t>
            </a:r>
            <a:r>
              <a:rPr lang="uk-UA" dirty="0"/>
              <a:t> у вересні 1914р. на заклик сотника Дмитра Вітовського стрілецтво у Стрию склало присягу Легіону УСС. В 1918-19рр. О. </a:t>
            </a:r>
            <a:r>
              <a:rPr lang="uk-UA" dirty="0" err="1"/>
              <a:t>Нижанківський</a:t>
            </a:r>
            <a:r>
              <a:rPr lang="uk-UA" dirty="0"/>
              <a:t> входив до складу Української Національної Ради ЗУНР ЗО УНР, очолював повітовий комісаріат на </a:t>
            </a:r>
            <a:r>
              <a:rPr lang="uk-UA" dirty="0" err="1"/>
              <a:t>Стрийщині</a:t>
            </a:r>
            <a:r>
              <a:rPr lang="uk-UA" dirty="0"/>
              <a:t>. 1 листопада 1918р. на щоглі біля Стрийської ратуші замайорів жовто-блакитний прапор. Починалась доба збройної боротьби за Українську державу. Проте вже 13 травня 1919р. Стрий окупувало польське військо. Почалися розстріли і репресії. Першою жертвою впав о. Остап </a:t>
            </a:r>
            <a:r>
              <a:rPr lang="uk-UA" dirty="0" err="1"/>
              <a:t>Нижанківський</a:t>
            </a:r>
            <a:r>
              <a:rPr lang="uk-UA" dirty="0"/>
              <a:t>. В травні 1919р. його заарештувала польська окупаційна влада, і  він був розстріляний без суду у Стрию 22 травня. Ця трагічна подія сталася в час його творчого розквіту і великих сподівань. Остап </a:t>
            </a:r>
            <a:r>
              <a:rPr lang="uk-UA" dirty="0" err="1"/>
              <a:t>Нижанківський</a:t>
            </a:r>
            <a:r>
              <a:rPr lang="uk-UA" dirty="0"/>
              <a:t> похований на кладовищі в Стрию. </a:t>
            </a:r>
          </a:p>
        </p:txBody>
      </p:sp>
    </p:spTree>
    <p:extLst>
      <p:ext uri="{BB962C8B-B14F-4D97-AF65-F5344CB8AC3E}">
        <p14:creationId xmlns:p14="http://schemas.microsoft.com/office/powerpoint/2010/main" val="2719166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E1B1D2-5DD6-457C-BB76-FF8C7CD55D56}"/>
              </a:ext>
            </a:extLst>
          </p:cNvPr>
          <p:cNvSpPr>
            <a:spLocks noGrp="1"/>
          </p:cNvSpPr>
          <p:nvPr>
            <p:ph type="title"/>
          </p:nvPr>
        </p:nvSpPr>
        <p:spPr>
          <a:xfrm>
            <a:off x="2900380" y="134046"/>
            <a:ext cx="8483481" cy="829361"/>
          </a:xfrm>
        </p:spPr>
        <p:txBody>
          <a:bodyPr>
            <a:normAutofit fontScale="90000"/>
          </a:bodyPr>
          <a:lstStyle/>
          <a:p>
            <a:r>
              <a:rPr lang="uk-UA" dirty="0"/>
              <a:t>Композитор Філарет </a:t>
            </a:r>
            <a:r>
              <a:rPr lang="uk-UA" dirty="0" err="1"/>
              <a:t>Колесса</a:t>
            </a:r>
            <a:endParaRPr lang="uk-UA" dirty="0"/>
          </a:p>
        </p:txBody>
      </p:sp>
      <p:pic>
        <p:nvPicPr>
          <p:cNvPr id="5" name="Місце для вмісту 4">
            <a:extLst>
              <a:ext uri="{FF2B5EF4-FFF2-40B4-BE49-F238E27FC236}">
                <a16:creationId xmlns:a16="http://schemas.microsoft.com/office/drawing/2014/main" id="{3AC86913-A6EB-44D5-A0D9-B0A4D2B9FC88}"/>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104473" y="3313190"/>
            <a:ext cx="1199626" cy="2665837"/>
          </a:xfrm>
          <a:prstGeom prst="rect">
            <a:avLst/>
          </a:prstGeom>
        </p:spPr>
      </p:pic>
      <p:pic>
        <p:nvPicPr>
          <p:cNvPr id="4" name="Рисунок 3">
            <a:extLst>
              <a:ext uri="{FF2B5EF4-FFF2-40B4-BE49-F238E27FC236}">
                <a16:creationId xmlns:a16="http://schemas.microsoft.com/office/drawing/2014/main" id="{22C1594B-994E-46FC-9B57-F15AF2967E7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481254" y="3389367"/>
            <a:ext cx="1199626" cy="2685930"/>
          </a:xfrm>
          <a:prstGeom prst="rect">
            <a:avLst/>
          </a:prstGeom>
        </p:spPr>
      </p:pic>
      <p:pic>
        <p:nvPicPr>
          <p:cNvPr id="3" name="Рисунок 2">
            <a:extLst>
              <a:ext uri="{FF2B5EF4-FFF2-40B4-BE49-F238E27FC236}">
                <a16:creationId xmlns:a16="http://schemas.microsoft.com/office/drawing/2014/main" id="{FAE8B64D-D624-48C9-992C-7173A601CD6A}"/>
              </a:ext>
            </a:extLst>
          </p:cNvPr>
          <p:cNvPicPr>
            <a:picLocks noChangeAspect="1"/>
          </p:cNvPicPr>
          <p:nvPr/>
        </p:nvPicPr>
        <p:blipFill>
          <a:blip r:embed="rId4"/>
          <a:stretch>
            <a:fillRect/>
          </a:stretch>
        </p:blipFill>
        <p:spPr>
          <a:xfrm>
            <a:off x="0" y="0"/>
            <a:ext cx="2081067" cy="3185189"/>
          </a:xfrm>
          <a:prstGeom prst="rect">
            <a:avLst/>
          </a:prstGeom>
        </p:spPr>
      </p:pic>
      <p:sp>
        <p:nvSpPr>
          <p:cNvPr id="6" name="Прямокутник 5">
            <a:extLst>
              <a:ext uri="{FF2B5EF4-FFF2-40B4-BE49-F238E27FC236}">
                <a16:creationId xmlns:a16="http://schemas.microsoft.com/office/drawing/2014/main" id="{749125A6-0F76-4348-8C32-E0D218B7A47C}"/>
              </a:ext>
            </a:extLst>
          </p:cNvPr>
          <p:cNvSpPr/>
          <p:nvPr/>
        </p:nvSpPr>
        <p:spPr>
          <a:xfrm>
            <a:off x="2858035" y="963407"/>
            <a:ext cx="8483480" cy="4524315"/>
          </a:xfrm>
          <a:prstGeom prst="rect">
            <a:avLst/>
          </a:prstGeom>
        </p:spPr>
        <p:txBody>
          <a:bodyPr wrap="square">
            <a:spAutoFit/>
          </a:bodyPr>
          <a:lstStyle/>
          <a:p>
            <a:pPr algn="just"/>
            <a:r>
              <a:rPr lang="uk-UA" dirty="0"/>
              <a:t>Філарет </a:t>
            </a:r>
            <a:r>
              <a:rPr lang="uk-UA" dirty="0" err="1"/>
              <a:t>Колесса</a:t>
            </a:r>
            <a:r>
              <a:rPr lang="uk-UA" dirty="0"/>
              <a:t> народився 17 липня 1871 р. в селі Татарському Стрийського повіту (нині село </a:t>
            </a:r>
            <a:r>
              <a:rPr lang="uk-UA" dirty="0" err="1"/>
              <a:t>Піщани</a:t>
            </a:r>
            <a:r>
              <a:rPr lang="uk-UA" dirty="0"/>
              <a:t>) Стрийської ОТГ Львівської області. Родина </a:t>
            </a:r>
            <a:r>
              <a:rPr lang="uk-UA" dirty="0" err="1"/>
              <a:t>Колесс</a:t>
            </a:r>
            <a:r>
              <a:rPr lang="uk-UA" dirty="0"/>
              <a:t> була знаною і шанованою в Галичині. Двоюрідним дідом Філарета був відомий священик Іван Лаврівський, автор багатьох пісень і музики до театральних вистав. А оперний співак світової слави Модест </a:t>
            </a:r>
            <a:r>
              <a:rPr lang="uk-UA" dirty="0" err="1"/>
              <a:t>Менцинський</a:t>
            </a:r>
            <a:r>
              <a:rPr lang="uk-UA" dirty="0"/>
              <a:t> – двоюрідним братом. Відомими людьми стали і два брата Філарета – Іван, будучи військовим лікарем, упорядкував збірник українських народних пісень і мелодій с. </a:t>
            </a:r>
            <a:r>
              <a:rPr lang="uk-UA" dirty="0" err="1"/>
              <a:t>Ходовичі</a:t>
            </a:r>
            <a:r>
              <a:rPr lang="uk-UA" dirty="0"/>
              <a:t>, а Олександр лишив помітний слід у мовознавстві та літературознавстві. Музикантами стали і його діти,  син Микола та донька Дарина. Закінчив Стрийську гімназію, а після цього ще рік студіював різні науки у Відні. У 1892 р. вступає на  філософський факультет Львівського університету. Понад 30 років викладає у гімназіях Стрия, Самбора, Львова. Захоплюється збиранням та дослідженням фольклору. Знайомиться з роботами Миколи Лисенка в цьому напрямку і в 1896 р. надсилає йому свої обробки українських пісень, щедрівок. Отримавши схвальну оцінку, ще більше утверджується в необхідності композиторської роботи в цьому напрямку.</a:t>
            </a:r>
          </a:p>
        </p:txBody>
      </p:sp>
    </p:spTree>
    <p:extLst>
      <p:ext uri="{BB962C8B-B14F-4D97-AF65-F5344CB8AC3E}">
        <p14:creationId xmlns:p14="http://schemas.microsoft.com/office/powerpoint/2010/main" val="737891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Місце для вмісту 3">
            <a:extLst>
              <a:ext uri="{FF2B5EF4-FFF2-40B4-BE49-F238E27FC236}">
                <a16:creationId xmlns:a16="http://schemas.microsoft.com/office/drawing/2014/main" id="{6752E2EE-18F6-48F8-89DB-E5B74E50B389}"/>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185342" y="114462"/>
            <a:ext cx="4322387" cy="2750119"/>
          </a:xfrm>
          <a:prstGeom prst="rect">
            <a:avLst/>
          </a:prstGeom>
        </p:spPr>
      </p:pic>
      <p:pic>
        <p:nvPicPr>
          <p:cNvPr id="5" name="Рисунок 4">
            <a:extLst>
              <a:ext uri="{FF2B5EF4-FFF2-40B4-BE49-F238E27FC236}">
                <a16:creationId xmlns:a16="http://schemas.microsoft.com/office/drawing/2014/main" id="{0E4B5369-6750-410F-9800-41163D96CB2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48562" y="2936881"/>
            <a:ext cx="2309246" cy="181850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Прямокутник 2">
            <a:extLst>
              <a:ext uri="{FF2B5EF4-FFF2-40B4-BE49-F238E27FC236}">
                <a16:creationId xmlns:a16="http://schemas.microsoft.com/office/drawing/2014/main" id="{125ED7A2-4986-4AEC-A0D6-EFA469EDBB67}"/>
              </a:ext>
            </a:extLst>
          </p:cNvPr>
          <p:cNvSpPr/>
          <p:nvPr/>
        </p:nvSpPr>
        <p:spPr>
          <a:xfrm>
            <a:off x="5107467" y="114462"/>
            <a:ext cx="6495596" cy="3139321"/>
          </a:xfrm>
          <a:prstGeom prst="rect">
            <a:avLst/>
          </a:prstGeom>
        </p:spPr>
        <p:txBody>
          <a:bodyPr wrap="square">
            <a:spAutoFit/>
          </a:bodyPr>
          <a:lstStyle/>
          <a:p>
            <a:pPr algn="just"/>
            <a:r>
              <a:rPr lang="uk-UA" dirty="0"/>
              <a:t>В с. </a:t>
            </a:r>
            <a:r>
              <a:rPr lang="uk-UA" dirty="0" err="1"/>
              <a:t>Ходовичі</a:t>
            </a:r>
            <a:r>
              <a:rPr lang="uk-UA" dirty="0"/>
              <a:t>  є музей-кімната Філарета </a:t>
            </a:r>
            <a:r>
              <a:rPr lang="uk-UA" dirty="0" err="1"/>
              <a:t>Колесси</a:t>
            </a:r>
            <a:r>
              <a:rPr lang="uk-UA" dirty="0"/>
              <a:t>, заснована 20 червня 1971 р. В музеї зберігаються його особисті речі: скрипка, фонограф, костюм, родинні світлини, а також його листи, оригінальні рукописи, збірки “Вулиця”, “</a:t>
            </a:r>
            <a:r>
              <a:rPr lang="uk-UA" dirty="0" err="1"/>
              <a:t>Гагілки</a:t>
            </a:r>
            <a:r>
              <a:rPr lang="uk-UA" dirty="0"/>
              <a:t>”, “Наша дума”, “На Щедрий вечір” та інші.</a:t>
            </a:r>
          </a:p>
          <a:p>
            <a:pPr algn="just"/>
            <a:r>
              <a:rPr lang="uk-UA" dirty="0"/>
              <a:t>Музей Філарета </a:t>
            </a:r>
            <a:r>
              <a:rPr lang="uk-UA" dirty="0" err="1"/>
              <a:t>Колесси</a:t>
            </a:r>
            <a:r>
              <a:rPr lang="uk-UA" dirty="0"/>
              <a:t> став в районі не тільки центром просвітницької роботи, але й базою для наукових досліджень. Музикознавці мають можливість вивчати рукописні твори академіка, послухати записи його творів. Щороку 14 жовтня учнів </a:t>
            </a:r>
            <a:r>
              <a:rPr lang="uk-UA" dirty="0" err="1"/>
              <a:t>Дашавської</a:t>
            </a:r>
            <a:r>
              <a:rPr lang="uk-UA" dirty="0"/>
              <a:t> музичної школи ім. </a:t>
            </a:r>
            <a:r>
              <a:rPr lang="uk-UA" dirty="0" err="1"/>
              <a:t>Ф.Колесси</a:t>
            </a:r>
            <a:r>
              <a:rPr lang="uk-UA" dirty="0"/>
              <a:t> посвячують тут у першокласники.</a:t>
            </a:r>
          </a:p>
        </p:txBody>
      </p:sp>
      <p:pic>
        <p:nvPicPr>
          <p:cNvPr id="6" name="Рисунок 5">
            <a:extLst>
              <a:ext uri="{FF2B5EF4-FFF2-40B4-BE49-F238E27FC236}">
                <a16:creationId xmlns:a16="http://schemas.microsoft.com/office/drawing/2014/main" id="{9D55FC5E-F575-4281-9105-37E6984F2DF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089189" y="4151738"/>
            <a:ext cx="1655984" cy="2198817"/>
          </a:xfrm>
          <a:prstGeom prst="rect">
            <a:avLst/>
          </a:prstGeom>
        </p:spPr>
      </p:pic>
      <p:pic>
        <p:nvPicPr>
          <p:cNvPr id="7" name="Рисунок 6">
            <a:extLst>
              <a:ext uri="{FF2B5EF4-FFF2-40B4-BE49-F238E27FC236}">
                <a16:creationId xmlns:a16="http://schemas.microsoft.com/office/drawing/2014/main" id="{1B497C8F-E606-44CB-A8C5-0CE4F99F881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790674" y="4151738"/>
            <a:ext cx="1655984" cy="2198817"/>
          </a:xfrm>
          <a:prstGeom prst="rect">
            <a:avLst/>
          </a:prstGeom>
        </p:spPr>
      </p:pic>
      <p:sp>
        <p:nvSpPr>
          <p:cNvPr id="8" name="Прямокутник 7">
            <a:extLst>
              <a:ext uri="{FF2B5EF4-FFF2-40B4-BE49-F238E27FC236}">
                <a16:creationId xmlns:a16="http://schemas.microsoft.com/office/drawing/2014/main" id="{A1BC1344-368E-4CBB-9F5D-0B27AD70FF58}"/>
              </a:ext>
            </a:extLst>
          </p:cNvPr>
          <p:cNvSpPr/>
          <p:nvPr/>
        </p:nvSpPr>
        <p:spPr>
          <a:xfrm>
            <a:off x="3352800" y="3584523"/>
            <a:ext cx="5371070" cy="523220"/>
          </a:xfrm>
          <a:prstGeom prst="rect">
            <a:avLst/>
          </a:prstGeom>
        </p:spPr>
        <p:txBody>
          <a:bodyPr wrap="square">
            <a:spAutoFit/>
          </a:bodyPr>
          <a:lstStyle/>
          <a:p>
            <a:pPr algn="ctr"/>
            <a:r>
              <a:rPr lang="ru-RU" sz="1400" b="1" dirty="0">
                <a:latin typeface="Arial Black" panose="020B0A04020102020204" pitchFamily="34" charset="0"/>
              </a:rPr>
              <a:t>У </a:t>
            </a:r>
            <a:r>
              <a:rPr lang="ru-RU" sz="1400" b="1" dirty="0" err="1">
                <a:latin typeface="Arial Black" panose="020B0A04020102020204" pitchFamily="34" charset="0"/>
              </a:rPr>
              <a:t>музеї</a:t>
            </a:r>
            <a:r>
              <a:rPr lang="ru-RU" sz="1400" b="1" dirty="0">
                <a:latin typeface="Arial Black" panose="020B0A04020102020204" pitchFamily="34" charset="0"/>
              </a:rPr>
              <a:t> </a:t>
            </a:r>
            <a:r>
              <a:rPr lang="ru-RU" sz="1400" b="1" dirty="0" err="1">
                <a:latin typeface="Arial Black" panose="020B0A04020102020204" pitchFamily="34" charset="0"/>
              </a:rPr>
              <a:t>зберігаються</a:t>
            </a:r>
            <a:r>
              <a:rPr lang="ru-RU" sz="1400" b="1" dirty="0">
                <a:latin typeface="Arial Black" panose="020B0A04020102020204" pitchFamily="34" charset="0"/>
              </a:rPr>
              <a:t> </a:t>
            </a:r>
            <a:r>
              <a:rPr lang="ru-RU" sz="1400" b="1" dirty="0" err="1">
                <a:latin typeface="Arial Black" panose="020B0A04020102020204" pitchFamily="34" charset="0"/>
              </a:rPr>
              <a:t>його</a:t>
            </a:r>
            <a:r>
              <a:rPr lang="ru-RU" sz="1400" b="1" dirty="0">
                <a:latin typeface="Arial Black" panose="020B0A04020102020204" pitchFamily="34" charset="0"/>
              </a:rPr>
              <a:t> </a:t>
            </a:r>
            <a:r>
              <a:rPr lang="ru-RU" sz="1400" b="1" dirty="0" err="1">
                <a:latin typeface="Arial Black" panose="020B0A04020102020204" pitchFamily="34" charset="0"/>
              </a:rPr>
              <a:t>обробки</a:t>
            </a:r>
            <a:r>
              <a:rPr lang="ru-RU" sz="1400" b="1" dirty="0">
                <a:latin typeface="Arial Black" panose="020B0A04020102020204" pitchFamily="34" charset="0"/>
              </a:rPr>
              <a:t> </a:t>
            </a:r>
            <a:r>
              <a:rPr lang="ru-RU" sz="1400" b="1" dirty="0" err="1">
                <a:latin typeface="Arial Black" panose="020B0A04020102020204" pitchFamily="34" charset="0"/>
              </a:rPr>
              <a:t>народних</a:t>
            </a:r>
            <a:r>
              <a:rPr lang="ru-RU" sz="1400" b="1" dirty="0">
                <a:latin typeface="Arial Black" panose="020B0A04020102020204" pitchFamily="34" charset="0"/>
              </a:rPr>
              <a:t> </a:t>
            </a:r>
            <a:r>
              <a:rPr lang="ru-RU" sz="1400" b="1" dirty="0" err="1">
                <a:latin typeface="Arial Black" panose="020B0A04020102020204" pitchFamily="34" charset="0"/>
              </a:rPr>
              <a:t>пісень</a:t>
            </a:r>
            <a:r>
              <a:rPr lang="ru-RU" sz="1400" b="1" dirty="0">
                <a:latin typeface="Arial Black" panose="020B0A04020102020204" pitchFamily="34" charset="0"/>
              </a:rPr>
              <a:t>, </a:t>
            </a:r>
            <a:r>
              <a:rPr lang="ru-RU" sz="1400" b="1" dirty="0" err="1">
                <a:latin typeface="Arial Black" panose="020B0A04020102020204" pitchFamily="34" charset="0"/>
              </a:rPr>
              <a:t>наукові</a:t>
            </a:r>
            <a:r>
              <a:rPr lang="ru-RU" sz="1400" b="1" dirty="0">
                <a:latin typeface="Arial Black" panose="020B0A04020102020204" pitchFamily="34" charset="0"/>
              </a:rPr>
              <a:t> </a:t>
            </a:r>
            <a:r>
              <a:rPr lang="ru-RU" sz="1400" b="1" dirty="0" err="1">
                <a:latin typeface="Arial Black" panose="020B0A04020102020204" pitchFamily="34" charset="0"/>
              </a:rPr>
              <a:t>праці,скрипка,особисті</a:t>
            </a:r>
            <a:r>
              <a:rPr lang="ru-RU" sz="1400" b="1" dirty="0">
                <a:latin typeface="Arial Black" panose="020B0A04020102020204" pitchFamily="34" charset="0"/>
              </a:rPr>
              <a:t> </a:t>
            </a:r>
            <a:r>
              <a:rPr lang="ru-RU" sz="1400" b="1" dirty="0" err="1">
                <a:latin typeface="Arial Black" panose="020B0A04020102020204" pitchFamily="34" charset="0"/>
              </a:rPr>
              <a:t>речі</a:t>
            </a:r>
            <a:endParaRPr lang="uk-UA" sz="1400" b="1" dirty="0">
              <a:latin typeface="Arial Black" panose="020B0A04020102020204" pitchFamily="34" charset="0"/>
            </a:endParaRPr>
          </a:p>
        </p:txBody>
      </p:sp>
      <p:pic>
        <p:nvPicPr>
          <p:cNvPr id="9" name="Рисунок 8">
            <a:extLst>
              <a:ext uri="{FF2B5EF4-FFF2-40B4-BE49-F238E27FC236}">
                <a16:creationId xmlns:a16="http://schemas.microsoft.com/office/drawing/2014/main" id="{B446AE8C-C51D-4013-A868-68AE5D56457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492159" y="4145652"/>
            <a:ext cx="1639584" cy="2177041"/>
          </a:xfrm>
          <a:prstGeom prst="rect">
            <a:avLst/>
          </a:prstGeom>
        </p:spPr>
      </p:pic>
      <p:pic>
        <p:nvPicPr>
          <p:cNvPr id="10" name="Рисунок 9">
            <a:extLst>
              <a:ext uri="{FF2B5EF4-FFF2-40B4-BE49-F238E27FC236}">
                <a16:creationId xmlns:a16="http://schemas.microsoft.com/office/drawing/2014/main" id="{23605466-3E17-47E0-AD04-1DC074BFB89F}"/>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193644" y="4149113"/>
            <a:ext cx="1639584" cy="2177041"/>
          </a:xfrm>
          <a:prstGeom prst="rect">
            <a:avLst/>
          </a:prstGeom>
        </p:spPr>
      </p:pic>
      <p:pic>
        <p:nvPicPr>
          <p:cNvPr id="11" name="Рисунок 10">
            <a:extLst>
              <a:ext uri="{FF2B5EF4-FFF2-40B4-BE49-F238E27FC236}">
                <a16:creationId xmlns:a16="http://schemas.microsoft.com/office/drawing/2014/main" id="{C4F4ACCA-D814-47D0-BE06-3FB0AAE75DB9}"/>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895129" y="4162625"/>
            <a:ext cx="1639584" cy="2177042"/>
          </a:xfrm>
          <a:prstGeom prst="rect">
            <a:avLst/>
          </a:prstGeom>
        </p:spPr>
      </p:pic>
    </p:spTree>
    <p:extLst>
      <p:ext uri="{BB962C8B-B14F-4D97-AF65-F5344CB8AC3E}">
        <p14:creationId xmlns:p14="http://schemas.microsoft.com/office/powerpoint/2010/main" val="1448996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5016518-4048-4A3F-BDE5-5697336208A9}"/>
              </a:ext>
            </a:extLst>
          </p:cNvPr>
          <p:cNvSpPr>
            <a:spLocks noGrp="1"/>
          </p:cNvSpPr>
          <p:nvPr>
            <p:ph type="title"/>
          </p:nvPr>
        </p:nvSpPr>
        <p:spPr>
          <a:xfrm>
            <a:off x="2262432" y="179110"/>
            <a:ext cx="8927183" cy="1123227"/>
          </a:xfrm>
        </p:spPr>
        <p:txBody>
          <a:bodyPr>
            <a:normAutofit fontScale="90000"/>
          </a:bodyPr>
          <a:lstStyle/>
          <a:p>
            <a:pPr algn="ctr"/>
            <a:r>
              <a:rPr lang="uk-UA" dirty="0"/>
              <a:t>Степан </a:t>
            </a:r>
            <a:r>
              <a:rPr lang="uk-UA" dirty="0" err="1"/>
              <a:t>Целюх</a:t>
            </a:r>
            <a:r>
              <a:rPr lang="uk-UA" dirty="0"/>
              <a:t> – видатний діяч хорового мистецтва</a:t>
            </a:r>
          </a:p>
        </p:txBody>
      </p:sp>
      <p:pic>
        <p:nvPicPr>
          <p:cNvPr id="4" name="Місце для вмісту 3">
            <a:extLst>
              <a:ext uri="{FF2B5EF4-FFF2-40B4-BE49-F238E27FC236}">
                <a16:creationId xmlns:a16="http://schemas.microsoft.com/office/drawing/2014/main" id="{C755C92A-4C19-49B4-884D-056DBFE7A8BB}"/>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9121126" y="1482172"/>
            <a:ext cx="2389578" cy="1371695"/>
          </a:xfrm>
          <a:prstGeom prst="rect">
            <a:avLst/>
          </a:prstGeom>
          <a:ln>
            <a:noFill/>
          </a:ln>
          <a:effectLst>
            <a:softEdge rad="112500"/>
          </a:effectLst>
        </p:spPr>
      </p:pic>
      <p:pic>
        <p:nvPicPr>
          <p:cNvPr id="7" name="Рисунок 6">
            <a:extLst>
              <a:ext uri="{FF2B5EF4-FFF2-40B4-BE49-F238E27FC236}">
                <a16:creationId xmlns:a16="http://schemas.microsoft.com/office/drawing/2014/main" id="{1D045BFF-BD7E-470C-B7CA-3E84343A4B5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5170" y="584462"/>
            <a:ext cx="1935860" cy="2708848"/>
          </a:xfrm>
          <a:prstGeom prst="rect">
            <a:avLst/>
          </a:prstGeom>
        </p:spPr>
      </p:pic>
      <p:sp>
        <p:nvSpPr>
          <p:cNvPr id="8" name="Прямокутник 7">
            <a:extLst>
              <a:ext uri="{FF2B5EF4-FFF2-40B4-BE49-F238E27FC236}">
                <a16:creationId xmlns:a16="http://schemas.microsoft.com/office/drawing/2014/main" id="{552C4321-0070-402E-A028-8784B707C33D}"/>
              </a:ext>
            </a:extLst>
          </p:cNvPr>
          <p:cNvSpPr/>
          <p:nvPr/>
        </p:nvSpPr>
        <p:spPr>
          <a:xfrm>
            <a:off x="2906107" y="1615639"/>
            <a:ext cx="6096000" cy="1754326"/>
          </a:xfrm>
          <a:prstGeom prst="rect">
            <a:avLst/>
          </a:prstGeom>
        </p:spPr>
        <p:txBody>
          <a:bodyPr>
            <a:spAutoFit/>
          </a:bodyPr>
          <a:lstStyle/>
          <a:p>
            <a:pPr algn="just"/>
            <a:r>
              <a:rPr lang="uk-UA" dirty="0"/>
              <a:t>(1961, с. Загірне Стрийського району, Львівської області -2023, м. Стрий) - диригент, композитор, заслужений діяч мистецтв України, директор </a:t>
            </a:r>
            <a:r>
              <a:rPr lang="uk-UA" dirty="0" err="1"/>
              <a:t>Дашавської</a:t>
            </a:r>
            <a:r>
              <a:rPr lang="uk-UA" dirty="0"/>
              <a:t> музичної школи </a:t>
            </a:r>
            <a:r>
              <a:rPr lang="uk-UA" dirty="0" err="1"/>
              <a:t>ім.Ф.Колесси</a:t>
            </a:r>
            <a:r>
              <a:rPr lang="uk-UA" dirty="0"/>
              <a:t>, засновник і багаторічний керівник муніципального чоловічого хору “Каменяр”, а також голова Асоціації диригентів </a:t>
            </a:r>
            <a:r>
              <a:rPr lang="uk-UA" dirty="0" err="1"/>
              <a:t>Стрийщини</a:t>
            </a:r>
            <a:r>
              <a:rPr lang="uk-UA" dirty="0"/>
              <a:t> “Камертон”.</a:t>
            </a:r>
          </a:p>
        </p:txBody>
      </p:sp>
      <p:pic>
        <p:nvPicPr>
          <p:cNvPr id="10" name="Рисунок 9">
            <a:extLst>
              <a:ext uri="{FF2B5EF4-FFF2-40B4-BE49-F238E27FC236}">
                <a16:creationId xmlns:a16="http://schemas.microsoft.com/office/drawing/2014/main" id="{AC16A5C3-E78A-4588-B726-0D5FA3DDB99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1516" y="3689817"/>
            <a:ext cx="1369845" cy="1826460"/>
          </a:xfrm>
          <a:prstGeom prst="rect">
            <a:avLst/>
          </a:prstGeom>
        </p:spPr>
      </p:pic>
      <p:pic>
        <p:nvPicPr>
          <p:cNvPr id="11" name="Рисунок 10">
            <a:extLst>
              <a:ext uri="{FF2B5EF4-FFF2-40B4-BE49-F238E27FC236}">
                <a16:creationId xmlns:a16="http://schemas.microsoft.com/office/drawing/2014/main" id="{9D7EE670-2442-41EF-BEBA-52ED6CD92F3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510795" y="3696365"/>
            <a:ext cx="1369845" cy="1826460"/>
          </a:xfrm>
          <a:prstGeom prst="rect">
            <a:avLst/>
          </a:prstGeom>
        </p:spPr>
      </p:pic>
      <p:pic>
        <p:nvPicPr>
          <p:cNvPr id="12" name="Рисунок 11">
            <a:extLst>
              <a:ext uri="{FF2B5EF4-FFF2-40B4-BE49-F238E27FC236}">
                <a16:creationId xmlns:a16="http://schemas.microsoft.com/office/drawing/2014/main" id="{2FD9C386-DED0-4188-A948-5FF0FA5D68B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975911" y="3696365"/>
            <a:ext cx="1394473" cy="1859298"/>
          </a:xfrm>
          <a:prstGeom prst="rect">
            <a:avLst/>
          </a:prstGeom>
        </p:spPr>
      </p:pic>
      <p:pic>
        <p:nvPicPr>
          <p:cNvPr id="13" name="Рисунок 12">
            <a:extLst>
              <a:ext uri="{FF2B5EF4-FFF2-40B4-BE49-F238E27FC236}">
                <a16:creationId xmlns:a16="http://schemas.microsoft.com/office/drawing/2014/main" id="{1BEB7829-F33E-4688-AA8B-337191980D3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461196" y="3709463"/>
            <a:ext cx="1394472" cy="1859296"/>
          </a:xfrm>
          <a:prstGeom prst="rect">
            <a:avLst/>
          </a:prstGeom>
        </p:spPr>
      </p:pic>
      <p:pic>
        <p:nvPicPr>
          <p:cNvPr id="15" name="Рисунок 14">
            <a:extLst>
              <a:ext uri="{FF2B5EF4-FFF2-40B4-BE49-F238E27FC236}">
                <a16:creationId xmlns:a16="http://schemas.microsoft.com/office/drawing/2014/main" id="{7A0F6837-2A05-42C3-8D64-522F4F96338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954107" y="3709463"/>
            <a:ext cx="1394473" cy="1859298"/>
          </a:xfrm>
          <a:prstGeom prst="rect">
            <a:avLst/>
          </a:prstGeom>
        </p:spPr>
      </p:pic>
      <p:pic>
        <p:nvPicPr>
          <p:cNvPr id="16" name="Рисунок 15">
            <a:extLst>
              <a:ext uri="{FF2B5EF4-FFF2-40B4-BE49-F238E27FC236}">
                <a16:creationId xmlns:a16="http://schemas.microsoft.com/office/drawing/2014/main" id="{785B3B70-C134-43F9-9E64-B47A25A82E55}"/>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391254" y="3709463"/>
            <a:ext cx="1394473" cy="1859298"/>
          </a:xfrm>
          <a:prstGeom prst="rect">
            <a:avLst/>
          </a:prstGeom>
        </p:spPr>
      </p:pic>
      <p:pic>
        <p:nvPicPr>
          <p:cNvPr id="17" name="Рисунок 16">
            <a:extLst>
              <a:ext uri="{FF2B5EF4-FFF2-40B4-BE49-F238E27FC236}">
                <a16:creationId xmlns:a16="http://schemas.microsoft.com/office/drawing/2014/main" id="{2FB2E880-27DD-45C9-BE2F-8F731F8A529A}"/>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878768" y="3709463"/>
            <a:ext cx="1404296" cy="1872394"/>
          </a:xfrm>
          <a:prstGeom prst="rect">
            <a:avLst/>
          </a:prstGeom>
        </p:spPr>
      </p:pic>
      <p:pic>
        <p:nvPicPr>
          <p:cNvPr id="18" name="Рисунок 17">
            <a:extLst>
              <a:ext uri="{FF2B5EF4-FFF2-40B4-BE49-F238E27FC236}">
                <a16:creationId xmlns:a16="http://schemas.microsoft.com/office/drawing/2014/main" id="{8097CC82-05DF-4285-9C89-B6F69E3F2925}"/>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10315915" y="3696365"/>
            <a:ext cx="1378185" cy="1837579"/>
          </a:xfrm>
          <a:prstGeom prst="rect">
            <a:avLst/>
          </a:prstGeom>
        </p:spPr>
      </p:pic>
    </p:spTree>
    <p:extLst>
      <p:ext uri="{BB962C8B-B14F-4D97-AF65-F5344CB8AC3E}">
        <p14:creationId xmlns:p14="http://schemas.microsoft.com/office/powerpoint/2010/main" val="19822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Місце для вмісту 12">
            <a:extLst>
              <a:ext uri="{FF2B5EF4-FFF2-40B4-BE49-F238E27FC236}">
                <a16:creationId xmlns:a16="http://schemas.microsoft.com/office/drawing/2014/main" id="{023411AC-D16D-4BED-9F5B-D4ED65922453}"/>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l="-8"/>
          <a:stretch/>
        </p:blipFill>
        <p:spPr>
          <a:xfrm>
            <a:off x="327452" y="420084"/>
            <a:ext cx="2675157" cy="1735066"/>
          </a:xfrm>
          <a:prstGeom prst="rect">
            <a:avLst/>
          </a:prstGeom>
        </p:spPr>
      </p:pic>
      <p:sp>
        <p:nvSpPr>
          <p:cNvPr id="14" name="Прямокутник 13">
            <a:extLst>
              <a:ext uri="{FF2B5EF4-FFF2-40B4-BE49-F238E27FC236}">
                <a16:creationId xmlns:a16="http://schemas.microsoft.com/office/drawing/2014/main" id="{C0D25020-06EB-4902-AFD1-05A1DF08C857}"/>
              </a:ext>
            </a:extLst>
          </p:cNvPr>
          <p:cNvSpPr/>
          <p:nvPr/>
        </p:nvSpPr>
        <p:spPr>
          <a:xfrm>
            <a:off x="15446" y="2192268"/>
            <a:ext cx="2925462" cy="830997"/>
          </a:xfrm>
          <a:prstGeom prst="rect">
            <a:avLst/>
          </a:prstGeom>
        </p:spPr>
        <p:txBody>
          <a:bodyPr wrap="square">
            <a:spAutoFit/>
          </a:bodyPr>
          <a:lstStyle/>
          <a:p>
            <a:pPr algn="ctr"/>
            <a:r>
              <a:rPr lang="uk-UA" sz="1200" dirty="0" err="1"/>
              <a:t>С.Целюх</a:t>
            </a:r>
            <a:r>
              <a:rPr lang="uk-UA" sz="1200" dirty="0"/>
              <a:t>  у студентські роки. Дрогобицьке музичне училище </a:t>
            </a:r>
            <a:r>
              <a:rPr lang="uk-UA" sz="1200" dirty="0" err="1"/>
              <a:t>ім.В.Барвінського</a:t>
            </a:r>
            <a:r>
              <a:rPr lang="uk-UA" sz="1200" dirty="0"/>
              <a:t> 1977-1981рр.,(</a:t>
            </a:r>
            <a:r>
              <a:rPr lang="uk-UA" sz="1200" dirty="0" err="1"/>
              <a:t>кл.викл.Бондзяк</a:t>
            </a:r>
            <a:r>
              <a:rPr lang="uk-UA" sz="1200" dirty="0"/>
              <a:t> Я.А.)</a:t>
            </a:r>
          </a:p>
        </p:txBody>
      </p:sp>
      <p:sp>
        <p:nvSpPr>
          <p:cNvPr id="15" name="Прямокутник 14">
            <a:extLst>
              <a:ext uri="{FF2B5EF4-FFF2-40B4-BE49-F238E27FC236}">
                <a16:creationId xmlns:a16="http://schemas.microsoft.com/office/drawing/2014/main" id="{B21C4CAF-D1A5-448E-AEEE-B259112C9E22}"/>
              </a:ext>
            </a:extLst>
          </p:cNvPr>
          <p:cNvSpPr/>
          <p:nvPr/>
        </p:nvSpPr>
        <p:spPr>
          <a:xfrm>
            <a:off x="3135474" y="277713"/>
            <a:ext cx="8540686" cy="1877437"/>
          </a:xfrm>
          <a:prstGeom prst="rect">
            <a:avLst/>
          </a:prstGeom>
        </p:spPr>
        <p:txBody>
          <a:bodyPr wrap="square">
            <a:spAutoFit/>
          </a:bodyPr>
          <a:lstStyle/>
          <a:p>
            <a:endParaRPr lang="ru-RU" dirty="0"/>
          </a:p>
          <a:p>
            <a:pPr algn="ctr"/>
            <a:r>
              <a:rPr lang="ru-RU" sz="4000" dirty="0">
                <a:solidFill>
                  <a:srgbClr val="C00000"/>
                </a:solidFill>
              </a:rPr>
              <a:t>«</a:t>
            </a:r>
            <a:r>
              <a:rPr lang="ru-RU" sz="4000" dirty="0" err="1">
                <a:solidFill>
                  <a:srgbClr val="C00000"/>
                </a:solidFill>
              </a:rPr>
              <a:t>Маємо</a:t>
            </a:r>
            <a:r>
              <a:rPr lang="ru-RU" sz="4000" dirty="0">
                <a:solidFill>
                  <a:srgbClr val="C00000"/>
                </a:solidFill>
              </a:rPr>
              <a:t> </a:t>
            </a:r>
            <a:r>
              <a:rPr lang="ru-RU" sz="4000" dirty="0" err="1">
                <a:solidFill>
                  <a:srgbClr val="C00000"/>
                </a:solidFill>
              </a:rPr>
              <a:t>співати</a:t>
            </a:r>
            <a:r>
              <a:rPr lang="ru-RU" sz="4000" dirty="0">
                <a:solidFill>
                  <a:srgbClr val="C00000"/>
                </a:solidFill>
              </a:rPr>
              <a:t>, </a:t>
            </a:r>
            <a:r>
              <a:rPr lang="ru-RU" sz="4000" dirty="0" err="1">
                <a:solidFill>
                  <a:srgbClr val="C00000"/>
                </a:solidFill>
              </a:rPr>
              <a:t>бо</a:t>
            </a:r>
            <a:r>
              <a:rPr lang="ru-RU" sz="4000" dirty="0">
                <a:solidFill>
                  <a:srgbClr val="C00000"/>
                </a:solidFill>
              </a:rPr>
              <a:t> </a:t>
            </a:r>
            <a:r>
              <a:rPr lang="ru-RU" sz="4000" dirty="0" err="1">
                <a:solidFill>
                  <a:srgbClr val="C00000"/>
                </a:solidFill>
              </a:rPr>
              <a:t>інакше</a:t>
            </a:r>
            <a:r>
              <a:rPr lang="ru-RU" sz="4000" dirty="0">
                <a:solidFill>
                  <a:srgbClr val="C00000"/>
                </a:solidFill>
              </a:rPr>
              <a:t> наступить духовна </a:t>
            </a:r>
            <a:r>
              <a:rPr lang="ru-RU" sz="4000" dirty="0" err="1">
                <a:solidFill>
                  <a:srgbClr val="C00000"/>
                </a:solidFill>
              </a:rPr>
              <a:t>сліпота</a:t>
            </a:r>
            <a:r>
              <a:rPr lang="ru-RU" sz="4000" dirty="0">
                <a:solidFill>
                  <a:srgbClr val="C00000"/>
                </a:solidFill>
              </a:rPr>
              <a:t>»</a:t>
            </a:r>
            <a:r>
              <a:rPr lang="ru-RU" dirty="0">
                <a:solidFill>
                  <a:srgbClr val="C00000"/>
                </a:solidFill>
              </a:rPr>
              <a:t> </a:t>
            </a:r>
          </a:p>
          <a:p>
            <a:r>
              <a:rPr lang="ru-RU" dirty="0" err="1"/>
              <a:t>С.Целюх</a:t>
            </a:r>
            <a:r>
              <a:rPr lang="ru-RU" dirty="0"/>
              <a:t>( </a:t>
            </a:r>
            <a:r>
              <a:rPr lang="ru-RU" dirty="0" err="1"/>
              <a:t>видатний</a:t>
            </a:r>
            <a:r>
              <a:rPr lang="ru-RU" dirty="0"/>
              <a:t> </a:t>
            </a:r>
            <a:r>
              <a:rPr lang="ru-RU" dirty="0" err="1"/>
              <a:t>хоровий</a:t>
            </a:r>
            <a:r>
              <a:rPr lang="ru-RU" dirty="0"/>
              <a:t> </a:t>
            </a:r>
            <a:r>
              <a:rPr lang="ru-RU" dirty="0" err="1"/>
              <a:t>диригент</a:t>
            </a:r>
            <a:r>
              <a:rPr lang="ru-RU" dirty="0"/>
              <a:t>, педагог, </a:t>
            </a:r>
            <a:r>
              <a:rPr lang="ru-RU" dirty="0" err="1"/>
              <a:t>заслужений</a:t>
            </a:r>
            <a:r>
              <a:rPr lang="ru-RU" dirty="0"/>
              <a:t> </a:t>
            </a:r>
            <a:r>
              <a:rPr lang="ru-RU" dirty="0" err="1"/>
              <a:t>діяч</a:t>
            </a:r>
            <a:r>
              <a:rPr lang="ru-RU" dirty="0"/>
              <a:t> </a:t>
            </a:r>
            <a:r>
              <a:rPr lang="ru-RU" dirty="0" err="1"/>
              <a:t>мистецтв</a:t>
            </a:r>
            <a:r>
              <a:rPr lang="ru-RU" dirty="0"/>
              <a:t> </a:t>
            </a:r>
            <a:r>
              <a:rPr lang="ru-RU" dirty="0" err="1"/>
              <a:t>України</a:t>
            </a:r>
            <a:r>
              <a:rPr lang="ru-RU" dirty="0"/>
              <a:t>)</a:t>
            </a:r>
            <a:endParaRPr lang="uk-UA" dirty="0"/>
          </a:p>
        </p:txBody>
      </p:sp>
      <p:pic>
        <p:nvPicPr>
          <p:cNvPr id="3" name="Рисунок 2">
            <a:extLst>
              <a:ext uri="{FF2B5EF4-FFF2-40B4-BE49-F238E27FC236}">
                <a16:creationId xmlns:a16="http://schemas.microsoft.com/office/drawing/2014/main" id="{B2721583-5A2E-4DA6-80F1-4B9617B0A673}"/>
              </a:ext>
            </a:extLst>
          </p:cNvPr>
          <p:cNvPicPr>
            <a:picLocks noChangeAspect="1"/>
          </p:cNvPicPr>
          <p:nvPr/>
        </p:nvPicPr>
        <p:blipFill>
          <a:blip r:embed="rId3"/>
          <a:stretch>
            <a:fillRect/>
          </a:stretch>
        </p:blipFill>
        <p:spPr>
          <a:xfrm>
            <a:off x="1846252" y="3208086"/>
            <a:ext cx="3058436" cy="1759330"/>
          </a:xfrm>
          <a:prstGeom prst="rect">
            <a:avLst/>
          </a:prstGeom>
        </p:spPr>
      </p:pic>
      <p:pic>
        <p:nvPicPr>
          <p:cNvPr id="5" name="Рисунок 4">
            <a:extLst>
              <a:ext uri="{FF2B5EF4-FFF2-40B4-BE49-F238E27FC236}">
                <a16:creationId xmlns:a16="http://schemas.microsoft.com/office/drawing/2014/main" id="{52951900-56AA-430C-A74C-ACCBEBD12F54}"/>
              </a:ext>
            </a:extLst>
          </p:cNvPr>
          <p:cNvPicPr>
            <a:picLocks noChangeAspect="1"/>
          </p:cNvPicPr>
          <p:nvPr/>
        </p:nvPicPr>
        <p:blipFill>
          <a:blip r:embed="rId4"/>
          <a:stretch>
            <a:fillRect/>
          </a:stretch>
        </p:blipFill>
        <p:spPr>
          <a:xfrm>
            <a:off x="8619802" y="2316485"/>
            <a:ext cx="2925462" cy="1899191"/>
          </a:xfrm>
          <a:prstGeom prst="rect">
            <a:avLst/>
          </a:prstGeom>
        </p:spPr>
      </p:pic>
      <p:sp>
        <p:nvSpPr>
          <p:cNvPr id="6" name="Прямокутник 5">
            <a:extLst>
              <a:ext uri="{FF2B5EF4-FFF2-40B4-BE49-F238E27FC236}">
                <a16:creationId xmlns:a16="http://schemas.microsoft.com/office/drawing/2014/main" id="{518C7685-69A9-4EAA-A225-3B791AABFDE4}"/>
              </a:ext>
            </a:extLst>
          </p:cNvPr>
          <p:cNvSpPr/>
          <p:nvPr/>
        </p:nvSpPr>
        <p:spPr>
          <a:xfrm>
            <a:off x="1476388" y="4967417"/>
            <a:ext cx="3717463" cy="461665"/>
          </a:xfrm>
          <a:prstGeom prst="rect">
            <a:avLst/>
          </a:prstGeom>
        </p:spPr>
        <p:txBody>
          <a:bodyPr wrap="square">
            <a:spAutoFit/>
          </a:bodyPr>
          <a:lstStyle/>
          <a:p>
            <a:pPr algn="ctr"/>
            <a:r>
              <a:rPr lang="ru-RU" sz="1200" dirty="0"/>
              <a:t>18.02.2019р. Концерт "</a:t>
            </a:r>
            <a:r>
              <a:rPr lang="ru-RU" sz="1200" dirty="0" err="1"/>
              <a:t>Пісенна</a:t>
            </a:r>
            <a:r>
              <a:rPr lang="ru-RU" sz="1200" dirty="0"/>
              <a:t> </a:t>
            </a:r>
            <a:r>
              <a:rPr lang="ru-RU" sz="1200" dirty="0" err="1"/>
              <a:t>сповідь</a:t>
            </a:r>
            <a:r>
              <a:rPr lang="ru-RU" sz="1200" dirty="0"/>
              <a:t>" </a:t>
            </a:r>
          </a:p>
          <a:p>
            <a:pPr algn="ctr"/>
            <a:r>
              <a:rPr lang="ru-RU" sz="1200" dirty="0"/>
              <a:t> С. </a:t>
            </a:r>
            <a:r>
              <a:rPr lang="ru-RU" sz="1200" dirty="0" err="1"/>
              <a:t>Целюх</a:t>
            </a:r>
            <a:r>
              <a:rPr lang="ru-RU" sz="1200" dirty="0"/>
              <a:t>, </a:t>
            </a:r>
            <a:r>
              <a:rPr lang="ru-RU" sz="1200" dirty="0" err="1"/>
              <a:t>І.Берездецька</a:t>
            </a:r>
            <a:endParaRPr lang="uk-UA" sz="1200" dirty="0"/>
          </a:p>
        </p:txBody>
      </p:sp>
      <p:pic>
        <p:nvPicPr>
          <p:cNvPr id="2" name="Рисунок 1">
            <a:extLst>
              <a:ext uri="{FF2B5EF4-FFF2-40B4-BE49-F238E27FC236}">
                <a16:creationId xmlns:a16="http://schemas.microsoft.com/office/drawing/2014/main" id="{239B8E2C-7AC9-4B0F-9DD5-4459D18A7F4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994188" y="3649362"/>
            <a:ext cx="1170351" cy="1170351"/>
          </a:xfrm>
          <a:prstGeom prst="rect">
            <a:avLst/>
          </a:prstGeom>
        </p:spPr>
      </p:pic>
      <p:sp>
        <p:nvSpPr>
          <p:cNvPr id="4" name="Прямокутник 3">
            <a:extLst>
              <a:ext uri="{FF2B5EF4-FFF2-40B4-BE49-F238E27FC236}">
                <a16:creationId xmlns:a16="http://schemas.microsoft.com/office/drawing/2014/main" id="{4D8C28A2-E21F-45D3-9693-F072274998A6}"/>
              </a:ext>
            </a:extLst>
          </p:cNvPr>
          <p:cNvSpPr/>
          <p:nvPr/>
        </p:nvSpPr>
        <p:spPr>
          <a:xfrm>
            <a:off x="5296161" y="4886620"/>
            <a:ext cx="2109656" cy="461665"/>
          </a:xfrm>
          <a:prstGeom prst="rect">
            <a:avLst/>
          </a:prstGeom>
        </p:spPr>
        <p:txBody>
          <a:bodyPr wrap="square">
            <a:spAutoFit/>
          </a:bodyPr>
          <a:lstStyle/>
          <a:p>
            <a:pPr algn="ctr"/>
            <a:r>
              <a:rPr lang="ru-RU" sz="1200" dirty="0"/>
              <a:t>С. </a:t>
            </a:r>
            <a:r>
              <a:rPr lang="ru-RU" sz="1200" dirty="0" err="1"/>
              <a:t>Целюх</a:t>
            </a:r>
            <a:r>
              <a:rPr lang="ru-RU" sz="1200" dirty="0"/>
              <a:t> - Струни </a:t>
            </a:r>
            <a:r>
              <a:rPr lang="ru-RU" sz="1200" dirty="0" err="1"/>
              <a:t>Душі</a:t>
            </a:r>
            <a:r>
              <a:rPr lang="ru-RU" sz="1200" dirty="0"/>
              <a:t>/ альбом 2017 р.</a:t>
            </a:r>
            <a:endParaRPr lang="uk-UA" sz="1200" dirty="0"/>
          </a:p>
        </p:txBody>
      </p:sp>
      <p:pic>
        <p:nvPicPr>
          <p:cNvPr id="7" name="Рисунок 6">
            <a:extLst>
              <a:ext uri="{FF2B5EF4-FFF2-40B4-BE49-F238E27FC236}">
                <a16:creationId xmlns:a16="http://schemas.microsoft.com/office/drawing/2014/main" id="{1CD1C8C9-D5C5-4EF5-BDAB-C675906D9D2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947485" y="4301444"/>
            <a:ext cx="1170351" cy="1170351"/>
          </a:xfrm>
          <a:prstGeom prst="rect">
            <a:avLst/>
          </a:prstGeom>
        </p:spPr>
      </p:pic>
      <p:sp>
        <p:nvSpPr>
          <p:cNvPr id="8" name="Прямокутник 7">
            <a:extLst>
              <a:ext uri="{FF2B5EF4-FFF2-40B4-BE49-F238E27FC236}">
                <a16:creationId xmlns:a16="http://schemas.microsoft.com/office/drawing/2014/main" id="{E419EB1A-7991-4ECB-BE99-D7AE2C897BF4}"/>
              </a:ext>
            </a:extLst>
          </p:cNvPr>
          <p:cNvSpPr/>
          <p:nvPr/>
        </p:nvSpPr>
        <p:spPr>
          <a:xfrm>
            <a:off x="8983798" y="4967416"/>
            <a:ext cx="1418358" cy="461665"/>
          </a:xfrm>
          <a:prstGeom prst="rect">
            <a:avLst/>
          </a:prstGeom>
        </p:spPr>
        <p:txBody>
          <a:bodyPr wrap="square">
            <a:spAutoFit/>
          </a:bodyPr>
          <a:lstStyle/>
          <a:p>
            <a:pPr algn="ctr"/>
            <a:r>
              <a:rPr lang="ru-RU" sz="1200" dirty="0" err="1"/>
              <a:t>Чоловічий</a:t>
            </a:r>
            <a:r>
              <a:rPr lang="ru-RU" sz="1200" dirty="0"/>
              <a:t> хор "</a:t>
            </a:r>
            <a:r>
              <a:rPr lang="ru-RU" sz="1200" dirty="0" err="1"/>
              <a:t>Каменяр</a:t>
            </a:r>
            <a:r>
              <a:rPr lang="ru-RU" sz="1200" dirty="0"/>
              <a:t>"</a:t>
            </a:r>
            <a:endParaRPr lang="uk-UA" sz="1200" dirty="0"/>
          </a:p>
        </p:txBody>
      </p:sp>
    </p:spTree>
    <p:extLst>
      <p:ext uri="{BB962C8B-B14F-4D97-AF65-F5344CB8AC3E}">
        <p14:creationId xmlns:p14="http://schemas.microsoft.com/office/powerpoint/2010/main" val="4138815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150BB2-0941-4895-9E59-6756A5147DEC}"/>
              </a:ext>
            </a:extLst>
          </p:cNvPr>
          <p:cNvSpPr>
            <a:spLocks noGrp="1"/>
          </p:cNvSpPr>
          <p:nvPr>
            <p:ph type="title"/>
          </p:nvPr>
        </p:nvSpPr>
        <p:spPr>
          <a:xfrm>
            <a:off x="628136" y="208006"/>
            <a:ext cx="10396882" cy="1151965"/>
          </a:xfrm>
        </p:spPr>
        <p:txBody>
          <a:bodyPr>
            <a:normAutofit fontScale="90000"/>
          </a:bodyPr>
          <a:lstStyle/>
          <a:p>
            <a:pPr algn="ctr"/>
            <a:r>
              <a:rPr lang="uk-UA" dirty="0" err="1"/>
              <a:t>Дашавська</a:t>
            </a:r>
            <a:r>
              <a:rPr lang="uk-UA" dirty="0"/>
              <a:t> дитяча музична школа ім. </a:t>
            </a:r>
            <a:r>
              <a:rPr lang="uk-UA" dirty="0" err="1"/>
              <a:t>Ф.Колесси</a:t>
            </a:r>
            <a:endParaRPr lang="uk-UA" dirty="0"/>
          </a:p>
        </p:txBody>
      </p:sp>
      <p:pic>
        <p:nvPicPr>
          <p:cNvPr id="4" name="Рисунок 3">
            <a:extLst>
              <a:ext uri="{FF2B5EF4-FFF2-40B4-BE49-F238E27FC236}">
                <a16:creationId xmlns:a16="http://schemas.microsoft.com/office/drawing/2014/main" id="{DE2150DE-8A5E-44AF-822E-407EC19DCB5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4270" y="4054226"/>
            <a:ext cx="1990898" cy="1496859"/>
          </a:xfrm>
          <a:prstGeom prst="rect">
            <a:avLst/>
          </a:prstGeom>
        </p:spPr>
      </p:pic>
      <p:pic>
        <p:nvPicPr>
          <p:cNvPr id="6" name="Рисунок 5">
            <a:extLst>
              <a:ext uri="{FF2B5EF4-FFF2-40B4-BE49-F238E27FC236}">
                <a16:creationId xmlns:a16="http://schemas.microsoft.com/office/drawing/2014/main" id="{A4960AFF-E4EB-4306-A830-99825D55465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94270" y="1511079"/>
            <a:ext cx="2141849" cy="2543147"/>
          </a:xfrm>
          <a:prstGeom prst="rect">
            <a:avLst/>
          </a:prstGeom>
        </p:spPr>
      </p:pic>
      <p:pic>
        <p:nvPicPr>
          <p:cNvPr id="7" name="Рисунок 6">
            <a:extLst>
              <a:ext uri="{FF2B5EF4-FFF2-40B4-BE49-F238E27FC236}">
                <a16:creationId xmlns:a16="http://schemas.microsoft.com/office/drawing/2014/main" id="{7232A0E8-5B87-4694-83CD-C6D523C4CCB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00557" y="1977082"/>
            <a:ext cx="1707841" cy="2552991"/>
          </a:xfrm>
          <a:prstGeom prst="rect">
            <a:avLst/>
          </a:prstGeom>
          <a:ln>
            <a:noFill/>
          </a:ln>
          <a:effectLst>
            <a:outerShdw blurRad="190500" algn="tl" rotWithShape="0">
              <a:srgbClr val="000000">
                <a:alpha val="70000"/>
              </a:srgbClr>
            </a:outerShdw>
          </a:effectLst>
        </p:spPr>
      </p:pic>
      <p:sp>
        <p:nvSpPr>
          <p:cNvPr id="9" name="Прямокутник 8">
            <a:extLst>
              <a:ext uri="{FF2B5EF4-FFF2-40B4-BE49-F238E27FC236}">
                <a16:creationId xmlns:a16="http://schemas.microsoft.com/office/drawing/2014/main" id="{3E87D43C-CB40-49E5-85BF-A65D72045471}"/>
              </a:ext>
            </a:extLst>
          </p:cNvPr>
          <p:cNvSpPr/>
          <p:nvPr/>
        </p:nvSpPr>
        <p:spPr>
          <a:xfrm>
            <a:off x="6531088" y="1601891"/>
            <a:ext cx="5001883" cy="2031325"/>
          </a:xfrm>
          <a:prstGeom prst="rect">
            <a:avLst/>
          </a:prstGeom>
        </p:spPr>
        <p:txBody>
          <a:bodyPr wrap="square">
            <a:spAutoFit/>
          </a:bodyPr>
          <a:lstStyle/>
          <a:p>
            <a:pPr algn="just"/>
            <a:r>
              <a:rPr lang="uk-UA" dirty="0" err="1"/>
              <a:t>Дашавська</a:t>
            </a:r>
            <a:r>
              <a:rPr lang="uk-UA" dirty="0"/>
              <a:t> музична школа заснована у 1968р. Першим директором школи був призначений </a:t>
            </a:r>
            <a:r>
              <a:rPr lang="uk-UA" dirty="0" err="1"/>
              <a:t>Крушельницьий</a:t>
            </a:r>
            <a:r>
              <a:rPr lang="uk-UA" dirty="0"/>
              <a:t> Іван Семенович, а з 1991р. школу очолив заслужений діяч мистецтв України Степан Андрійович </a:t>
            </a:r>
            <a:r>
              <a:rPr lang="uk-UA" dirty="0" err="1"/>
              <a:t>Целюх</a:t>
            </a:r>
            <a:r>
              <a:rPr lang="uk-UA" dirty="0"/>
              <a:t>. З 1998р. школа стала найменуватись славним іменем Філарета </a:t>
            </a:r>
            <a:r>
              <a:rPr lang="uk-UA" dirty="0" err="1"/>
              <a:t>Колесси</a:t>
            </a:r>
            <a:r>
              <a:rPr lang="uk-UA" dirty="0"/>
              <a:t>, генія духу і слова.</a:t>
            </a:r>
          </a:p>
        </p:txBody>
      </p:sp>
      <p:pic>
        <p:nvPicPr>
          <p:cNvPr id="3" name="Рисунок 2">
            <a:extLst>
              <a:ext uri="{FF2B5EF4-FFF2-40B4-BE49-F238E27FC236}">
                <a16:creationId xmlns:a16="http://schemas.microsoft.com/office/drawing/2014/main" id="{313A8AEF-52BF-47D7-AF55-5455D1E097B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744175" y="3875136"/>
            <a:ext cx="1230920" cy="1230920"/>
          </a:xfrm>
          <a:prstGeom prst="rect">
            <a:avLst/>
          </a:prstGeom>
        </p:spPr>
      </p:pic>
      <p:pic>
        <p:nvPicPr>
          <p:cNvPr id="5" name="Рисунок 4">
            <a:extLst>
              <a:ext uri="{FF2B5EF4-FFF2-40B4-BE49-F238E27FC236}">
                <a16:creationId xmlns:a16="http://schemas.microsoft.com/office/drawing/2014/main" id="{CFD702A0-D792-415E-BFAD-1FC86622D04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032029" y="3954090"/>
            <a:ext cx="1151966" cy="1151966"/>
          </a:xfrm>
          <a:prstGeom prst="rect">
            <a:avLst/>
          </a:prstGeom>
        </p:spPr>
      </p:pic>
      <p:sp>
        <p:nvSpPr>
          <p:cNvPr id="8" name="Прямокутник 7">
            <a:extLst>
              <a:ext uri="{FF2B5EF4-FFF2-40B4-BE49-F238E27FC236}">
                <a16:creationId xmlns:a16="http://schemas.microsoft.com/office/drawing/2014/main" id="{9BB3B750-AFF4-46E2-934F-127D6C8ED54B}"/>
              </a:ext>
            </a:extLst>
          </p:cNvPr>
          <p:cNvSpPr/>
          <p:nvPr/>
        </p:nvSpPr>
        <p:spPr>
          <a:xfrm>
            <a:off x="8939197" y="5183251"/>
            <a:ext cx="1101584" cy="276999"/>
          </a:xfrm>
          <a:prstGeom prst="rect">
            <a:avLst/>
          </a:prstGeom>
        </p:spPr>
        <p:txBody>
          <a:bodyPr wrap="none">
            <a:spAutoFit/>
          </a:bodyPr>
          <a:lstStyle/>
          <a:p>
            <a:r>
              <a:rPr lang="uk-UA" sz="1200" dirty="0"/>
              <a:t>55 років ДМШ</a:t>
            </a:r>
          </a:p>
        </p:txBody>
      </p:sp>
      <p:sp>
        <p:nvSpPr>
          <p:cNvPr id="10" name="Прямокутник 9">
            <a:extLst>
              <a:ext uri="{FF2B5EF4-FFF2-40B4-BE49-F238E27FC236}">
                <a16:creationId xmlns:a16="http://schemas.microsoft.com/office/drawing/2014/main" id="{5D0B914A-1504-4636-B83D-F309B2E1A110}"/>
              </a:ext>
            </a:extLst>
          </p:cNvPr>
          <p:cNvSpPr/>
          <p:nvPr/>
        </p:nvSpPr>
        <p:spPr>
          <a:xfrm>
            <a:off x="4542102" y="5179203"/>
            <a:ext cx="3466013" cy="276999"/>
          </a:xfrm>
          <a:prstGeom prst="rect">
            <a:avLst/>
          </a:prstGeom>
        </p:spPr>
        <p:txBody>
          <a:bodyPr wrap="none">
            <a:spAutoFit/>
          </a:bodyPr>
          <a:lstStyle/>
          <a:p>
            <a:r>
              <a:rPr lang="ru-RU" sz="1200" dirty="0" err="1"/>
              <a:t>Дашавська</a:t>
            </a:r>
            <a:r>
              <a:rPr lang="ru-RU" sz="1200" dirty="0"/>
              <a:t> </a:t>
            </a:r>
            <a:r>
              <a:rPr lang="ru-RU" sz="1200" dirty="0" err="1"/>
              <a:t>дитяча</a:t>
            </a:r>
            <a:r>
              <a:rPr lang="ru-RU" sz="1200" dirty="0"/>
              <a:t> </a:t>
            </a:r>
            <a:r>
              <a:rPr lang="ru-RU" sz="1200" dirty="0" err="1"/>
              <a:t>музична</a:t>
            </a:r>
            <a:r>
              <a:rPr lang="ru-RU" sz="1200" dirty="0"/>
              <a:t> школа </a:t>
            </a:r>
            <a:r>
              <a:rPr lang="ru-RU" sz="1200" dirty="0" err="1"/>
              <a:t>ім.Ф.Коллеси</a:t>
            </a:r>
            <a:endParaRPr lang="uk-UA" sz="1200" dirty="0"/>
          </a:p>
        </p:txBody>
      </p:sp>
    </p:spTree>
    <p:extLst>
      <p:ext uri="{BB962C8B-B14F-4D97-AF65-F5344CB8AC3E}">
        <p14:creationId xmlns:p14="http://schemas.microsoft.com/office/powerpoint/2010/main" val="3311689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a:extLst>
              <a:ext uri="{FF2B5EF4-FFF2-40B4-BE49-F238E27FC236}">
                <a16:creationId xmlns:a16="http://schemas.microsoft.com/office/drawing/2014/main" id="{646993E4-3DF9-410C-9322-94A9BFCA8559}"/>
              </a:ext>
            </a:extLst>
          </p:cNvPr>
          <p:cNvSpPr/>
          <p:nvPr/>
        </p:nvSpPr>
        <p:spPr>
          <a:xfrm>
            <a:off x="1606378" y="247135"/>
            <a:ext cx="8476735" cy="5632311"/>
          </a:xfrm>
          <a:prstGeom prst="rect">
            <a:avLst/>
          </a:prstGeom>
        </p:spPr>
        <p:txBody>
          <a:bodyPr wrap="square">
            <a:spAutoFit/>
          </a:bodyPr>
          <a:lstStyle/>
          <a:p>
            <a:pPr algn="ctr"/>
            <a:r>
              <a:rPr lang="uk-UA" sz="3600" b="1" dirty="0">
                <a:solidFill>
                  <a:schemeClr val="accent1"/>
                </a:solidFill>
              </a:rPr>
              <a:t>Висновки</a:t>
            </a:r>
          </a:p>
          <a:p>
            <a:pPr algn="just"/>
            <a:r>
              <a:rPr lang="uk-UA" b="1" dirty="0"/>
              <a:t>1. </a:t>
            </a:r>
            <a:r>
              <a:rPr lang="uk-UA" dirty="0"/>
              <a:t>Проведено аналіз та вивчення наукових матеріалів, пов’язаних із творчістю композиторів.</a:t>
            </a:r>
          </a:p>
          <a:p>
            <a:pPr algn="just"/>
            <a:r>
              <a:rPr lang="uk-UA" b="1" dirty="0"/>
              <a:t>2. </a:t>
            </a:r>
            <a:r>
              <a:rPr lang="uk-UA" dirty="0"/>
              <a:t>Обрані наступні екскурсійні об'єкти маршруту: </a:t>
            </a:r>
          </a:p>
          <a:p>
            <a:pPr algn="just"/>
            <a:r>
              <a:rPr lang="uk-UA" dirty="0"/>
              <a:t> - Стрийська дитяча музична школа </a:t>
            </a:r>
            <a:r>
              <a:rPr lang="uk-UA" dirty="0" err="1"/>
              <a:t>ім.О.Нижанківського</a:t>
            </a:r>
            <a:r>
              <a:rPr lang="uk-UA" dirty="0"/>
              <a:t>;</a:t>
            </a:r>
          </a:p>
          <a:p>
            <a:pPr algn="just"/>
            <a:r>
              <a:rPr lang="uk-UA" dirty="0"/>
              <a:t> -  Пам’ятний знак родини Філарета </a:t>
            </a:r>
            <a:r>
              <a:rPr lang="uk-UA" dirty="0" err="1"/>
              <a:t>Колесси</a:t>
            </a:r>
            <a:r>
              <a:rPr lang="uk-UA" dirty="0"/>
              <a:t>; </a:t>
            </a:r>
          </a:p>
          <a:p>
            <a:pPr algn="just"/>
            <a:r>
              <a:rPr lang="uk-UA" dirty="0"/>
              <a:t> - Пам’ятник  Філарета </a:t>
            </a:r>
            <a:r>
              <a:rPr lang="uk-UA" dirty="0" err="1"/>
              <a:t>Колесси</a:t>
            </a:r>
            <a:r>
              <a:rPr lang="uk-UA" dirty="0"/>
              <a:t>; </a:t>
            </a:r>
          </a:p>
          <a:p>
            <a:pPr algn="just"/>
            <a:r>
              <a:rPr lang="uk-UA" dirty="0"/>
              <a:t> - Музей Філарета </a:t>
            </a:r>
            <a:r>
              <a:rPr lang="uk-UA" dirty="0" err="1"/>
              <a:t>Колесси</a:t>
            </a:r>
            <a:r>
              <a:rPr lang="uk-UA" dirty="0"/>
              <a:t>;  </a:t>
            </a:r>
          </a:p>
          <a:p>
            <a:pPr algn="just"/>
            <a:r>
              <a:rPr lang="uk-UA" dirty="0"/>
              <a:t> - Батьківський дім </a:t>
            </a:r>
            <a:r>
              <a:rPr lang="uk-UA" dirty="0" err="1"/>
              <a:t>С.Целюха</a:t>
            </a:r>
            <a:r>
              <a:rPr lang="uk-UA" dirty="0"/>
              <a:t> ;</a:t>
            </a:r>
          </a:p>
          <a:p>
            <a:pPr algn="just"/>
            <a:r>
              <a:rPr lang="uk-UA" dirty="0"/>
              <a:t>  - </a:t>
            </a:r>
            <a:r>
              <a:rPr lang="uk-UA" dirty="0" err="1"/>
              <a:t>Дашавська</a:t>
            </a:r>
            <a:r>
              <a:rPr lang="uk-UA" dirty="0"/>
              <a:t> дитяча музична школа ім. </a:t>
            </a:r>
            <a:r>
              <a:rPr lang="uk-UA" dirty="0" err="1"/>
              <a:t>Ф.Колесси</a:t>
            </a:r>
            <a:r>
              <a:rPr lang="uk-UA" dirty="0"/>
              <a:t>.</a:t>
            </a:r>
          </a:p>
          <a:p>
            <a:pPr algn="just"/>
            <a:r>
              <a:rPr lang="uk-UA" b="1" dirty="0"/>
              <a:t>3. </a:t>
            </a:r>
            <a:r>
              <a:rPr lang="uk-UA" dirty="0"/>
              <a:t>Розроблено маршрут екскурсії в ресурсі </a:t>
            </a:r>
            <a:r>
              <a:rPr lang="en-US" dirty="0"/>
              <a:t>Google Earth</a:t>
            </a:r>
          </a:p>
          <a:p>
            <a:pPr algn="just"/>
            <a:r>
              <a:rPr lang="en-US" b="1" dirty="0"/>
              <a:t>4. </a:t>
            </a:r>
            <a:r>
              <a:rPr lang="uk-UA" dirty="0"/>
              <a:t>Розроблено цікаву туристично-мистецьку подорож.</a:t>
            </a:r>
          </a:p>
          <a:p>
            <a:pPr algn="just"/>
            <a:r>
              <a:rPr lang="uk-UA" dirty="0"/>
              <a:t>Наукова новизна роботи полягає у розширених уявленнях про особливості музичного мистецтва місцевих композиторів та значення їхньої творчої діяльності для музичної культури України. Музична обдарованість українського народу забезпечила високий рівень розвитку професійної музичної творчості,  адже українська музика завжди розвивалася в тісному зв’язку з життям народу, його боротьбою за своє національне визволення та самоствердження.</a:t>
            </a:r>
          </a:p>
          <a:p>
            <a:pPr algn="just"/>
            <a:endParaRPr lang="uk-UA" dirty="0"/>
          </a:p>
        </p:txBody>
      </p:sp>
    </p:spTree>
    <p:extLst>
      <p:ext uri="{BB962C8B-B14F-4D97-AF65-F5344CB8AC3E}">
        <p14:creationId xmlns:p14="http://schemas.microsoft.com/office/powerpoint/2010/main" val="11298575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E1B1D2-5DD6-457C-BB76-FF8C7CD55D56}"/>
              </a:ext>
            </a:extLst>
          </p:cNvPr>
          <p:cNvSpPr>
            <a:spLocks noGrp="1"/>
          </p:cNvSpPr>
          <p:nvPr>
            <p:ph type="title"/>
          </p:nvPr>
        </p:nvSpPr>
        <p:spPr>
          <a:xfrm>
            <a:off x="3768366" y="241378"/>
            <a:ext cx="4347518" cy="642551"/>
          </a:xfrm>
        </p:spPr>
        <p:txBody>
          <a:bodyPr>
            <a:normAutofit/>
          </a:bodyPr>
          <a:lstStyle/>
          <a:p>
            <a:r>
              <a:rPr lang="uk-UA" sz="3200" dirty="0"/>
              <a:t>Використані джерела:</a:t>
            </a:r>
          </a:p>
        </p:txBody>
      </p:sp>
      <p:sp>
        <p:nvSpPr>
          <p:cNvPr id="7" name="Прямокутник 6">
            <a:extLst>
              <a:ext uri="{FF2B5EF4-FFF2-40B4-BE49-F238E27FC236}">
                <a16:creationId xmlns:a16="http://schemas.microsoft.com/office/drawing/2014/main" id="{A6CFD89D-C2ED-400B-BA25-101117BB79B1}"/>
              </a:ext>
            </a:extLst>
          </p:cNvPr>
          <p:cNvSpPr/>
          <p:nvPr/>
        </p:nvSpPr>
        <p:spPr>
          <a:xfrm>
            <a:off x="0" y="801279"/>
            <a:ext cx="11821212" cy="4545860"/>
          </a:xfrm>
          <a:prstGeom prst="rect">
            <a:avLst/>
          </a:prstGeom>
        </p:spPr>
        <p:txBody>
          <a:bodyPr wrap="square">
            <a:spAutoFit/>
          </a:bodyPr>
          <a:lstStyle/>
          <a:p>
            <a:pPr>
              <a:lnSpc>
                <a:spcPct val="107000"/>
              </a:lnSpc>
              <a:spcAft>
                <a:spcPts val="800"/>
              </a:spcAft>
            </a:pPr>
            <a:r>
              <a:rPr lang="uk-UA" dirty="0">
                <a:ea typeface="Calibri" panose="020F0502020204030204" pitchFamily="34" charset="0"/>
                <a:cs typeface="Times New Roman" panose="02020603050405020304" pitchFamily="18" charset="0"/>
              </a:rPr>
              <a:t>1.</a:t>
            </a:r>
            <a:r>
              <a:rPr lang="ru-RU" dirty="0">
                <a:ea typeface="Calibri" panose="020F0502020204030204" pitchFamily="34" charset="0"/>
                <a:cs typeface="Times New Roman" panose="02020603050405020304" pitchFamily="18" charset="0"/>
              </a:rPr>
              <a:t> </a:t>
            </a:r>
            <a:r>
              <a:rPr lang="ru-RU" dirty="0" err="1">
                <a:ea typeface="Calibri" panose="020F0502020204030204" pitchFamily="34" charset="0"/>
                <a:cs typeface="Times New Roman" panose="02020603050405020304" pitchFamily="18" charset="0"/>
              </a:rPr>
              <a:t>Батіг</a:t>
            </a:r>
            <a:r>
              <a:rPr lang="ru-RU" dirty="0">
                <a:ea typeface="Calibri" panose="020F0502020204030204" pitchFamily="34" charset="0"/>
                <a:cs typeface="Times New Roman" panose="02020603050405020304" pitchFamily="18" charset="0"/>
              </a:rPr>
              <a:t> Л., </a:t>
            </a:r>
            <a:r>
              <a:rPr lang="ru-RU" dirty="0" err="1">
                <a:ea typeface="Calibri" panose="020F0502020204030204" pitchFamily="34" charset="0"/>
                <a:cs typeface="Times New Roman" panose="02020603050405020304" pitchFamily="18" charset="0"/>
              </a:rPr>
              <a:t>С.Целюх</a:t>
            </a:r>
            <a:r>
              <a:rPr lang="ru-RU" dirty="0">
                <a:ea typeface="Calibri" panose="020F0502020204030204" pitchFamily="34" charset="0"/>
                <a:cs typeface="Times New Roman" panose="02020603050405020304" pitchFamily="18" charset="0"/>
              </a:rPr>
              <a:t> . «Родина </a:t>
            </a:r>
            <a:r>
              <a:rPr lang="ru-RU" dirty="0" err="1">
                <a:ea typeface="Calibri" panose="020F0502020204030204" pitchFamily="34" charset="0"/>
                <a:cs typeface="Times New Roman" panose="02020603050405020304" pitchFamily="18" charset="0"/>
              </a:rPr>
              <a:t>Колессів</a:t>
            </a:r>
            <a:r>
              <a:rPr lang="ru-RU" dirty="0">
                <a:ea typeface="Calibri" panose="020F0502020204030204" pitchFamily="34" charset="0"/>
                <a:cs typeface="Times New Roman" panose="02020603050405020304" pitchFamily="18" charset="0"/>
              </a:rPr>
              <a:t>». </a:t>
            </a:r>
            <a:r>
              <a:rPr lang="ru-RU" dirty="0" err="1">
                <a:ea typeface="Calibri" panose="020F0502020204030204" pitchFamily="34" charset="0"/>
                <a:cs typeface="Times New Roman" panose="02020603050405020304" pitchFamily="18" charset="0"/>
              </a:rPr>
              <a:t>Стрий</a:t>
            </a:r>
            <a:r>
              <a:rPr lang="ru-RU" dirty="0">
                <a:ea typeface="Calibri" panose="020F0502020204030204" pitchFamily="34" charset="0"/>
                <a:cs typeface="Times New Roman" panose="02020603050405020304" pitchFamily="18" charset="0"/>
              </a:rPr>
              <a:t>, 2008.</a:t>
            </a:r>
            <a:endParaRPr lang="uk-UA" dirty="0">
              <a:ea typeface="Calibri" panose="020F0502020204030204" pitchFamily="34" charset="0"/>
              <a:cs typeface="Times New Roman" panose="02020603050405020304" pitchFamily="18" charset="0"/>
            </a:endParaRPr>
          </a:p>
          <a:p>
            <a:pPr>
              <a:lnSpc>
                <a:spcPct val="107000"/>
              </a:lnSpc>
              <a:spcAft>
                <a:spcPts val="800"/>
              </a:spcAft>
            </a:pPr>
            <a:r>
              <a:rPr lang="uk-UA" dirty="0">
                <a:ea typeface="Calibri" panose="020F0502020204030204" pitchFamily="34" charset="0"/>
                <a:cs typeface="Times New Roman" panose="02020603050405020304" pitchFamily="18" charset="0"/>
              </a:rPr>
              <a:t>2</a:t>
            </a:r>
            <a:r>
              <a:rPr lang="ru-RU" dirty="0">
                <a:ea typeface="Calibri" panose="020F0502020204030204" pitchFamily="34" charset="0"/>
                <a:cs typeface="Times New Roman" panose="02020603050405020304" pitchFamily="18" charset="0"/>
              </a:rPr>
              <a:t>. Бондар Ольга. «100 </a:t>
            </a:r>
            <a:r>
              <a:rPr lang="ru-RU" dirty="0" err="1">
                <a:ea typeface="Calibri" panose="020F0502020204030204" pitchFamily="34" charset="0"/>
                <a:cs typeface="Times New Roman" panose="02020603050405020304" pitchFamily="18" charset="0"/>
              </a:rPr>
              <a:t>видатних</a:t>
            </a:r>
            <a:r>
              <a:rPr lang="ru-RU" dirty="0">
                <a:ea typeface="Calibri" panose="020F0502020204030204" pitchFamily="34" charset="0"/>
                <a:cs typeface="Times New Roman" panose="02020603050405020304" pitchFamily="18" charset="0"/>
              </a:rPr>
              <a:t> </a:t>
            </a:r>
            <a:r>
              <a:rPr lang="ru-RU" dirty="0" err="1">
                <a:ea typeface="Calibri" panose="020F0502020204030204" pitchFamily="34" charset="0"/>
                <a:cs typeface="Times New Roman" panose="02020603050405020304" pitchFamily="18" charset="0"/>
              </a:rPr>
              <a:t>особистостей</a:t>
            </a:r>
            <a:r>
              <a:rPr lang="ru-RU" dirty="0">
                <a:ea typeface="Calibri" panose="020F0502020204030204" pitchFamily="34" charset="0"/>
                <a:cs typeface="Times New Roman" panose="02020603050405020304" pitchFamily="18" charset="0"/>
              </a:rPr>
              <a:t> </a:t>
            </a:r>
            <a:r>
              <a:rPr lang="ru-RU" dirty="0" err="1">
                <a:ea typeface="Calibri" panose="020F0502020204030204" pitchFamily="34" charset="0"/>
                <a:cs typeface="Times New Roman" panose="02020603050405020304" pitchFamily="18" charset="0"/>
              </a:rPr>
              <a:t>Стрийщини</a:t>
            </a:r>
            <a:r>
              <a:rPr lang="ru-RU" dirty="0">
                <a:ea typeface="Calibri" panose="020F0502020204030204" pitchFamily="34" charset="0"/>
                <a:cs typeface="Times New Roman" panose="02020603050405020304" pitchFamily="18" charset="0"/>
              </a:rPr>
              <a:t>»(Текст)/. </a:t>
            </a:r>
            <a:r>
              <a:rPr lang="ru-RU" dirty="0" err="1">
                <a:ea typeface="Calibri" panose="020F0502020204030204" pitchFamily="34" charset="0"/>
                <a:cs typeface="Times New Roman" panose="02020603050405020304" pitchFamily="18" charset="0"/>
              </a:rPr>
              <a:t>Боднар</a:t>
            </a:r>
            <a:r>
              <a:rPr lang="ru-RU" dirty="0">
                <a:ea typeface="Calibri" panose="020F0502020204030204" pitchFamily="34" charset="0"/>
                <a:cs typeface="Times New Roman" panose="02020603050405020304" pitchFamily="18" charset="0"/>
              </a:rPr>
              <a:t> Ольга, -  </a:t>
            </a:r>
            <a:r>
              <a:rPr lang="ru-RU" dirty="0" err="1">
                <a:ea typeface="Calibri" panose="020F0502020204030204" pitchFamily="34" charset="0"/>
                <a:cs typeface="Times New Roman" panose="02020603050405020304" pitchFamily="18" charset="0"/>
              </a:rPr>
              <a:t>Дрогобич</a:t>
            </a:r>
            <a:r>
              <a:rPr lang="ru-RU" dirty="0">
                <a:ea typeface="Calibri" panose="020F0502020204030204" pitchFamily="34" charset="0"/>
                <a:cs typeface="Times New Roman" panose="02020603050405020304" pitchFamily="18" charset="0"/>
              </a:rPr>
              <a:t>: КОЛО, 2018р. – 130 с. : </a:t>
            </a:r>
            <a:r>
              <a:rPr lang="ru-RU" dirty="0" err="1">
                <a:ea typeface="Calibri" panose="020F0502020204030204" pitchFamily="34" charset="0"/>
                <a:cs typeface="Times New Roman" panose="02020603050405020304" pitchFamily="18" charset="0"/>
              </a:rPr>
              <a:t>іл</a:t>
            </a:r>
            <a:r>
              <a:rPr lang="ru-RU" dirty="0">
                <a:ea typeface="Calibri" panose="020F0502020204030204" pitchFamily="34" charset="0"/>
                <a:cs typeface="Times New Roman" panose="02020603050405020304" pitchFamily="18" charset="0"/>
              </a:rPr>
              <a:t>.</a:t>
            </a:r>
            <a:endParaRPr lang="uk-UA" dirty="0">
              <a:ea typeface="Calibri" panose="020F0502020204030204" pitchFamily="34" charset="0"/>
              <a:cs typeface="Times New Roman" panose="02020603050405020304" pitchFamily="18" charset="0"/>
            </a:endParaRPr>
          </a:p>
          <a:p>
            <a:pPr>
              <a:lnSpc>
                <a:spcPct val="107000"/>
              </a:lnSpc>
              <a:spcAft>
                <a:spcPts val="800"/>
              </a:spcAft>
            </a:pPr>
            <a:r>
              <a:rPr lang="uk-UA" dirty="0">
                <a:ea typeface="Calibri" panose="020F0502020204030204" pitchFamily="34" charset="0"/>
                <a:cs typeface="Times New Roman" panose="02020603050405020304" pitchFamily="18" charset="0"/>
              </a:rPr>
              <a:t>3. </a:t>
            </a:r>
            <a:r>
              <a:rPr lang="ru-RU" dirty="0" err="1">
                <a:ea typeface="Calibri" panose="020F0502020204030204" pitchFamily="34" charset="0"/>
                <a:cs typeface="Times New Roman" panose="02020603050405020304" pitchFamily="18" charset="0"/>
              </a:rPr>
              <a:t>Грица</a:t>
            </a:r>
            <a:r>
              <a:rPr lang="ru-RU" dirty="0">
                <a:ea typeface="Calibri" panose="020F0502020204030204" pitchFamily="34" charset="0"/>
                <a:cs typeface="Times New Roman" panose="02020603050405020304" pitchFamily="18" charset="0"/>
              </a:rPr>
              <a:t> </a:t>
            </a:r>
            <a:r>
              <a:rPr lang="ru-RU" dirty="0" err="1">
                <a:ea typeface="Calibri" panose="020F0502020204030204" pitchFamily="34" charset="0"/>
                <a:cs typeface="Times New Roman" panose="02020603050405020304" pitchFamily="18" charset="0"/>
              </a:rPr>
              <a:t>Софія</a:t>
            </a:r>
            <a:r>
              <a:rPr lang="ru-RU" dirty="0">
                <a:ea typeface="Calibri" panose="020F0502020204030204" pitchFamily="34" charset="0"/>
                <a:cs typeface="Times New Roman" panose="02020603050405020304" pitchFamily="18" charset="0"/>
              </a:rPr>
              <a:t>. Ф. М. </a:t>
            </a:r>
            <a:r>
              <a:rPr lang="ru-RU" dirty="0" err="1">
                <a:ea typeface="Calibri" panose="020F0502020204030204" pitchFamily="34" charset="0"/>
                <a:cs typeface="Times New Roman" panose="02020603050405020304" pitchFamily="18" charset="0"/>
              </a:rPr>
              <a:t>Колесса</a:t>
            </a:r>
            <a:r>
              <a:rPr lang="ru-RU" dirty="0">
                <a:ea typeface="Calibri" panose="020F0502020204030204" pitchFamily="34" charset="0"/>
                <a:cs typeface="Times New Roman" panose="02020603050405020304" pitchFamily="18" charset="0"/>
              </a:rPr>
              <a:t>. </a:t>
            </a:r>
            <a:r>
              <a:rPr lang="ru-RU" dirty="0" err="1">
                <a:ea typeface="Calibri" panose="020F0502020204030204" pitchFamily="34" charset="0"/>
                <a:cs typeface="Times New Roman" panose="02020603050405020304" pitchFamily="18" charset="0"/>
              </a:rPr>
              <a:t>Київ</a:t>
            </a:r>
            <a:r>
              <a:rPr lang="ru-RU" dirty="0">
                <a:ea typeface="Calibri" panose="020F0502020204030204" pitchFamily="34" charset="0"/>
                <a:cs typeface="Times New Roman" panose="02020603050405020304" pitchFamily="18" charset="0"/>
              </a:rPr>
              <a:t>, 1962. - 112 с.</a:t>
            </a:r>
            <a:endParaRPr lang="uk-UA" dirty="0">
              <a:ea typeface="Calibri" panose="020F0502020204030204" pitchFamily="34" charset="0"/>
              <a:cs typeface="Times New Roman" panose="02020603050405020304" pitchFamily="18" charset="0"/>
            </a:endParaRPr>
          </a:p>
          <a:p>
            <a:pPr>
              <a:lnSpc>
                <a:spcPct val="107000"/>
              </a:lnSpc>
              <a:spcAft>
                <a:spcPts val="800"/>
              </a:spcAft>
            </a:pPr>
            <a:r>
              <a:rPr lang="uk-UA" dirty="0">
                <a:ea typeface="Calibri" panose="020F0502020204030204" pitchFamily="34" charset="0"/>
                <a:cs typeface="Times New Roman" panose="02020603050405020304" pitchFamily="18" charset="0"/>
              </a:rPr>
              <a:t>4. Колодій Ярослава  . Остап </a:t>
            </a:r>
            <a:r>
              <a:rPr lang="uk-UA" dirty="0" err="1">
                <a:ea typeface="Calibri" panose="020F0502020204030204" pitchFamily="34" charset="0"/>
                <a:cs typeface="Times New Roman" panose="02020603050405020304" pitchFamily="18" charset="0"/>
              </a:rPr>
              <a:t>Нижанківський</a:t>
            </a:r>
            <a:r>
              <a:rPr lang="uk-UA" dirty="0">
                <a:ea typeface="Calibri" panose="020F0502020204030204" pitchFamily="34" charset="0"/>
                <a:cs typeface="Times New Roman" panose="02020603050405020304" pitchFamily="18" charset="0"/>
              </a:rPr>
              <a:t>. Видавництво львівського музею історії релігії «Логос», 1994р. – 64 с.</a:t>
            </a:r>
          </a:p>
          <a:p>
            <a:pPr>
              <a:lnSpc>
                <a:spcPct val="107000"/>
              </a:lnSpc>
              <a:spcAft>
                <a:spcPts val="800"/>
              </a:spcAft>
            </a:pPr>
            <a:r>
              <a:rPr lang="ru-RU" dirty="0">
                <a:ea typeface="Calibri" panose="020F0502020204030204" pitchFamily="34" charset="0"/>
                <a:cs typeface="Times New Roman" panose="02020603050405020304" pitchFamily="18" charset="0"/>
              </a:rPr>
              <a:t>5. </a:t>
            </a:r>
            <a:r>
              <a:rPr lang="ru-RU" dirty="0" err="1">
                <a:ea typeface="Calibri" panose="020F0502020204030204" pitchFamily="34" charset="0"/>
                <a:cs typeface="Times New Roman" panose="02020603050405020304" pitchFamily="18" charset="0"/>
              </a:rPr>
              <a:t>Поради</a:t>
            </a:r>
            <a:r>
              <a:rPr lang="ru-RU" dirty="0">
                <a:ea typeface="Calibri" panose="020F0502020204030204" pitchFamily="34" charset="0"/>
                <a:cs typeface="Times New Roman" panose="02020603050405020304" pitchFamily="18" charset="0"/>
              </a:rPr>
              <a:t> для </a:t>
            </a:r>
            <a:r>
              <a:rPr lang="ru-RU" dirty="0" err="1">
                <a:ea typeface="Calibri" panose="020F0502020204030204" pitchFamily="34" charset="0"/>
                <a:cs typeface="Times New Roman" panose="02020603050405020304" pitchFamily="18" charset="0"/>
              </a:rPr>
              <a:t>диригента</a:t>
            </a:r>
            <a:r>
              <a:rPr lang="ru-RU" dirty="0">
                <a:ea typeface="Calibri" panose="020F0502020204030204" pitchFamily="34" charset="0"/>
                <a:cs typeface="Times New Roman" panose="02020603050405020304" pitchFamily="18" charset="0"/>
              </a:rPr>
              <a:t> / </a:t>
            </a:r>
            <a:r>
              <a:rPr lang="ru-RU" dirty="0" err="1">
                <a:ea typeface="Calibri" panose="020F0502020204030204" pitchFamily="34" charset="0"/>
                <a:cs typeface="Times New Roman" panose="02020603050405020304" pitchFamily="18" charset="0"/>
              </a:rPr>
              <a:t>Упорядник</a:t>
            </a:r>
            <a:r>
              <a:rPr lang="ru-RU" dirty="0">
                <a:ea typeface="Calibri" panose="020F0502020204030204" pitchFamily="34" charset="0"/>
                <a:cs typeface="Times New Roman" panose="02020603050405020304" pitchFamily="18" charset="0"/>
              </a:rPr>
              <a:t> Степан </a:t>
            </a:r>
            <a:r>
              <a:rPr lang="ru-RU" dirty="0" err="1">
                <a:ea typeface="Calibri" panose="020F0502020204030204" pitchFamily="34" charset="0"/>
                <a:cs typeface="Times New Roman" panose="02020603050405020304" pitchFamily="18" charset="0"/>
              </a:rPr>
              <a:t>Целюх</a:t>
            </a:r>
            <a:r>
              <a:rPr lang="ru-RU" dirty="0">
                <a:ea typeface="Calibri" panose="020F0502020204030204" pitchFamily="34" charset="0"/>
                <a:cs typeface="Times New Roman" panose="02020603050405020304" pitchFamily="18" charset="0"/>
              </a:rPr>
              <a:t> - </a:t>
            </a:r>
            <a:r>
              <a:rPr lang="ru-RU" dirty="0" err="1">
                <a:ea typeface="Calibri" panose="020F0502020204030204" pitchFamily="34" charset="0"/>
                <a:cs typeface="Times New Roman" panose="02020603050405020304" pitchFamily="18" charset="0"/>
              </a:rPr>
              <a:t>заслужений</a:t>
            </a:r>
            <a:r>
              <a:rPr lang="ru-RU" dirty="0">
                <a:ea typeface="Calibri" panose="020F0502020204030204" pitchFamily="34" charset="0"/>
                <a:cs typeface="Times New Roman" panose="02020603050405020304" pitchFamily="18" charset="0"/>
              </a:rPr>
              <a:t> </a:t>
            </a:r>
            <a:r>
              <a:rPr lang="ru-RU" dirty="0" err="1">
                <a:ea typeface="Calibri" panose="020F0502020204030204" pitchFamily="34" charset="0"/>
                <a:cs typeface="Times New Roman" panose="02020603050405020304" pitchFamily="18" charset="0"/>
              </a:rPr>
              <a:t>діяч</a:t>
            </a:r>
            <a:r>
              <a:rPr lang="ru-RU" dirty="0">
                <a:ea typeface="Calibri" panose="020F0502020204030204" pitchFamily="34" charset="0"/>
                <a:cs typeface="Times New Roman" panose="02020603050405020304" pitchFamily="18" charset="0"/>
              </a:rPr>
              <a:t> </a:t>
            </a:r>
            <a:r>
              <a:rPr lang="ru-RU" dirty="0" err="1">
                <a:ea typeface="Calibri" panose="020F0502020204030204" pitchFamily="34" charset="0"/>
                <a:cs typeface="Times New Roman" panose="02020603050405020304" pitchFamily="18" charset="0"/>
              </a:rPr>
              <a:t>мистецтв</a:t>
            </a:r>
            <a:r>
              <a:rPr lang="ru-RU" dirty="0">
                <a:ea typeface="Calibri" panose="020F0502020204030204" pitchFamily="34" charset="0"/>
                <a:cs typeface="Times New Roman" panose="02020603050405020304" pitchFamily="18" charset="0"/>
              </a:rPr>
              <a:t> </a:t>
            </a:r>
            <a:r>
              <a:rPr lang="ru-RU" dirty="0" err="1">
                <a:ea typeface="Calibri" panose="020F0502020204030204" pitchFamily="34" charset="0"/>
                <a:cs typeface="Times New Roman" panose="02020603050405020304" pitchFamily="18" charset="0"/>
              </a:rPr>
              <a:t>України</a:t>
            </a:r>
            <a:r>
              <a:rPr lang="ru-RU" dirty="0">
                <a:ea typeface="Calibri" panose="020F0502020204030204" pitchFamily="34" charset="0"/>
                <a:cs typeface="Times New Roman" panose="02020603050405020304" pitchFamily="18" charset="0"/>
              </a:rPr>
              <a:t>. </a:t>
            </a:r>
            <a:r>
              <a:rPr lang="ru-RU" dirty="0" err="1">
                <a:ea typeface="Calibri" panose="020F0502020204030204" pitchFamily="34" charset="0"/>
                <a:cs typeface="Times New Roman" panose="02020603050405020304" pitchFamily="18" charset="0"/>
              </a:rPr>
              <a:t>Дрогобич</a:t>
            </a:r>
            <a:r>
              <a:rPr lang="ru-RU" dirty="0">
                <a:ea typeface="Calibri" panose="020F0502020204030204" pitchFamily="34" charset="0"/>
                <a:cs typeface="Times New Roman" panose="02020603050405020304" pitchFamily="18" charset="0"/>
              </a:rPr>
              <a:t>: Коло, 2019. - 16 с.</a:t>
            </a:r>
            <a:endParaRPr lang="uk-UA" dirty="0">
              <a:ea typeface="Calibri" panose="020F0502020204030204" pitchFamily="34" charset="0"/>
              <a:cs typeface="Times New Roman" panose="02020603050405020304" pitchFamily="18" charset="0"/>
            </a:endParaRPr>
          </a:p>
          <a:p>
            <a:pPr>
              <a:lnSpc>
                <a:spcPct val="107000"/>
              </a:lnSpc>
              <a:spcAft>
                <a:spcPts val="800"/>
              </a:spcAft>
            </a:pPr>
            <a:r>
              <a:rPr lang="uk-UA" dirty="0">
                <a:ea typeface="Calibri" panose="020F0502020204030204" pitchFamily="34" charset="0"/>
                <a:cs typeface="Times New Roman" panose="02020603050405020304" pitchFamily="18" charset="0"/>
              </a:rPr>
              <a:t>6. У вінок Кобзареві. Муніципальний чоловічий хор відділу культури і туризму Стрийської РДА “Каменяр”: Репертуарний збірник / Упорядкування С. А. </a:t>
            </a:r>
            <a:r>
              <a:rPr lang="uk-UA" dirty="0" err="1">
                <a:ea typeface="Calibri" panose="020F0502020204030204" pitchFamily="34" charset="0"/>
                <a:cs typeface="Times New Roman" panose="02020603050405020304" pitchFamily="18" charset="0"/>
              </a:rPr>
              <a:t>Целюха</a:t>
            </a:r>
            <a:r>
              <a:rPr lang="uk-UA" dirty="0">
                <a:ea typeface="Calibri" panose="020F0502020204030204" pitchFamily="34" charset="0"/>
                <a:cs typeface="Times New Roman" panose="02020603050405020304" pitchFamily="18" charset="0"/>
              </a:rPr>
              <a:t>; </a:t>
            </a:r>
            <a:r>
              <a:rPr lang="uk-UA" dirty="0" err="1">
                <a:ea typeface="Calibri" panose="020F0502020204030204" pitchFamily="34" charset="0"/>
                <a:cs typeface="Times New Roman" panose="02020603050405020304" pitchFamily="18" charset="0"/>
              </a:rPr>
              <a:t>вип</a:t>
            </a:r>
            <a:r>
              <a:rPr lang="uk-UA" dirty="0">
                <a:ea typeface="Calibri" panose="020F0502020204030204" pitchFamily="34" charset="0"/>
                <a:cs typeface="Times New Roman" panose="02020603050405020304" pitchFamily="18" charset="0"/>
              </a:rPr>
              <a:t>. 5. Стрий, 2014. - 32 с.</a:t>
            </a:r>
          </a:p>
          <a:p>
            <a:pPr>
              <a:lnSpc>
                <a:spcPct val="107000"/>
              </a:lnSpc>
              <a:spcAft>
                <a:spcPts val="800"/>
              </a:spcAft>
            </a:pPr>
            <a:r>
              <a:rPr lang="uk-UA" dirty="0">
                <a:ea typeface="Calibri" panose="020F0502020204030204" pitchFamily="34" charset="0"/>
                <a:cs typeface="Times New Roman" panose="02020603050405020304" pitchFamily="18" charset="0"/>
              </a:rPr>
              <a:t>7. </a:t>
            </a:r>
            <a:r>
              <a:rPr lang="uk-UA" dirty="0" err="1">
                <a:ea typeface="Calibri" panose="020F0502020204030204" pitchFamily="34" charset="0"/>
                <a:cs typeface="Times New Roman" panose="02020603050405020304" pitchFamily="18" charset="0"/>
              </a:rPr>
              <a:t>Сов’як</a:t>
            </a:r>
            <a:r>
              <a:rPr lang="uk-UA" dirty="0">
                <a:ea typeface="Calibri" panose="020F0502020204030204" pitchFamily="34" charset="0"/>
                <a:cs typeface="Times New Roman" panose="02020603050405020304" pitchFamily="18" charset="0"/>
              </a:rPr>
              <a:t> Роман.  Остап </a:t>
            </a:r>
            <a:r>
              <a:rPr lang="uk-UA" dirty="0" err="1">
                <a:ea typeface="Calibri" panose="020F0502020204030204" pitchFamily="34" charset="0"/>
                <a:cs typeface="Times New Roman" panose="02020603050405020304" pitchFamily="18" charset="0"/>
              </a:rPr>
              <a:t>Нижанківський</a:t>
            </a:r>
            <a:r>
              <a:rPr lang="uk-UA" dirty="0">
                <a:ea typeface="Calibri" panose="020F0502020204030204" pitchFamily="34" charset="0"/>
                <a:cs typeface="Times New Roman" panose="02020603050405020304" pitchFamily="18" charset="0"/>
              </a:rPr>
              <a:t> - Стрий, «Щедрик», 2019р. – 256с.</a:t>
            </a:r>
          </a:p>
          <a:p>
            <a:pPr>
              <a:lnSpc>
                <a:spcPct val="107000"/>
              </a:lnSpc>
              <a:spcAft>
                <a:spcPts val="800"/>
              </a:spcAft>
            </a:pPr>
            <a:r>
              <a:rPr lang="uk-UA" dirty="0">
                <a:ea typeface="Calibri" panose="020F0502020204030204" pitchFamily="34" charset="0"/>
                <a:cs typeface="Times New Roman" panose="02020603050405020304" pitchFamily="18" charset="0"/>
              </a:rPr>
              <a:t>8. </a:t>
            </a:r>
            <a:r>
              <a:rPr lang="en-US" u="sng" dirty="0">
                <a:solidFill>
                  <a:srgbClr val="0563C1"/>
                </a:solidFill>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https://mubis.com.ua/index.php/composers/242#comp_biogr</a:t>
            </a:r>
            <a:endParaRPr lang="uk-UA" dirty="0">
              <a:ea typeface="Calibri" panose="020F0502020204030204" pitchFamily="34" charset="0"/>
              <a:cs typeface="Times New Roman" panose="02020603050405020304" pitchFamily="18" charset="0"/>
            </a:endParaRPr>
          </a:p>
          <a:p>
            <a:pPr>
              <a:lnSpc>
                <a:spcPct val="107000"/>
              </a:lnSpc>
              <a:spcAft>
                <a:spcPts val="800"/>
              </a:spcAft>
            </a:pPr>
            <a:r>
              <a:rPr lang="uk-UA" dirty="0">
                <a:ea typeface="Calibri" panose="020F0502020204030204" pitchFamily="34" charset="0"/>
                <a:cs typeface="Times New Roman" panose="02020603050405020304" pitchFamily="18" charset="0"/>
              </a:rPr>
              <a:t>9. </a:t>
            </a:r>
            <a:r>
              <a:rPr lang="en-US" u="sng" dirty="0">
                <a:solidFill>
                  <a:srgbClr val="0563C1"/>
                </a:solidFill>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https://uinp.gov.ua/istorychnyy-kalendar/lypen/17/1871-narodyvsya-filaret-kolessa-ukrayinskyy-muzykoznavec-kompozytor-folklorist</a:t>
            </a:r>
            <a:endParaRPr lang="uk-UA" dirty="0">
              <a:ea typeface="Calibri" panose="020F0502020204030204" pitchFamily="34" charset="0"/>
              <a:cs typeface="Times New Roman" panose="02020603050405020304" pitchFamily="18" charset="0"/>
            </a:endParaRPr>
          </a:p>
          <a:p>
            <a:pPr>
              <a:lnSpc>
                <a:spcPct val="107000"/>
              </a:lnSpc>
              <a:spcAft>
                <a:spcPts val="800"/>
              </a:spcAft>
            </a:pPr>
            <a:r>
              <a:rPr lang="uk-UA" dirty="0">
                <a:ea typeface="Calibri" panose="020F0502020204030204" pitchFamily="34" charset="0"/>
                <a:cs typeface="Times New Roman" panose="02020603050405020304" pitchFamily="18" charset="0"/>
              </a:rPr>
              <a:t>10. </a:t>
            </a:r>
            <a:r>
              <a:rPr lang="en-US" u="sng" dirty="0">
                <a:solidFill>
                  <a:srgbClr val="0563C1"/>
                </a:solidFill>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https://choircommunity.com.ua/lviv-kameniar/</a:t>
            </a:r>
            <a:endParaRPr lang="uk-UA"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6271547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сновна подія">
  <a:themeElements>
    <a:clrScheme name="Основна подія">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Основна подія">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сновна подія">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TM04033927[[fn=Основна подія]]</Template>
  <TotalTime>577</TotalTime>
  <Words>1798</Words>
  <Application>Microsoft Office PowerPoint</Application>
  <PresentationFormat>Широкий екран</PresentationFormat>
  <Paragraphs>71</Paragraphs>
  <Slides>15</Slides>
  <Notes>0</Notes>
  <HiddenSlides>0</HiddenSlides>
  <MMClips>0</MMClips>
  <ScaleCrop>false</ScaleCrop>
  <HeadingPairs>
    <vt:vector size="6" baseType="variant">
      <vt:variant>
        <vt:lpstr>Використані шрифти</vt:lpstr>
      </vt:variant>
      <vt:variant>
        <vt:i4>3</vt:i4>
      </vt:variant>
      <vt:variant>
        <vt:lpstr>Тема</vt:lpstr>
      </vt:variant>
      <vt:variant>
        <vt:i4>1</vt:i4>
      </vt:variant>
      <vt:variant>
        <vt:lpstr>Заголовки слайдів</vt:lpstr>
      </vt:variant>
      <vt:variant>
        <vt:i4>15</vt:i4>
      </vt:variant>
    </vt:vector>
  </HeadingPairs>
  <TitlesOfParts>
    <vt:vector size="19" baseType="lpstr">
      <vt:lpstr>Arial</vt:lpstr>
      <vt:lpstr>Arial Black</vt:lpstr>
      <vt:lpstr>Impact</vt:lpstr>
      <vt:lpstr>Основна подія</vt:lpstr>
      <vt:lpstr>Конкурс  « МАН-ЮНІОР ДОСЛІДНИК - 2025» ТЕМА: Музична Стрийщина </vt:lpstr>
      <vt:lpstr>Презентація PowerPoint</vt:lpstr>
      <vt:lpstr>Презентація PowerPoint</vt:lpstr>
      <vt:lpstr>Презентація PowerPoint</vt:lpstr>
      <vt:lpstr>Стрийська дитяча музична школа  ім. О. Нижанківського</vt:lpstr>
      <vt:lpstr>Презентація PowerPoint</vt:lpstr>
      <vt:lpstr>Презентація PowerPoint</vt:lpstr>
      <vt:lpstr>Презентація PowerPoint</vt:lpstr>
      <vt:lpstr>Композитор Філарет Колесса</vt:lpstr>
      <vt:lpstr>Презентація PowerPoint</vt:lpstr>
      <vt:lpstr>Степан Целюх – видатний діяч хорового мистецтва</vt:lpstr>
      <vt:lpstr>Презентація PowerPoint</vt:lpstr>
      <vt:lpstr>Дашавська дитяча музична школа ім. Ф.Колесси</vt:lpstr>
      <vt:lpstr>Презентація PowerPoint</vt:lpstr>
      <vt:lpstr>Використані джерела: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User_pc5</dc:creator>
  <cp:lastModifiedBy>User_pc5</cp:lastModifiedBy>
  <cp:revision>63</cp:revision>
  <dcterms:created xsi:type="dcterms:W3CDTF">2025-04-16T10:20:49Z</dcterms:created>
  <dcterms:modified xsi:type="dcterms:W3CDTF">2025-04-19T20:13:13Z</dcterms:modified>
</cp:coreProperties>
</file>