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4" r:id="rId9"/>
    <p:sldId id="263" r:id="rId10"/>
    <p:sldId id="266" r:id="rId11"/>
    <p:sldId id="265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53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pPr/>
              <a:t>4/6/2025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okal-rada.gov.ua/Pro-gromadu/stor-1" TargetMode="External"/><Relationship Id="rId2" Type="http://schemas.openxmlformats.org/officeDocument/2006/relationships/hyperlink" Target="https://uk.wikisource.org/wiki/%D0%97_%D1%96%D1%81%D1%82%D0%BE%D1%80%D1%96%D1%97_%D0%BC%D1%96%D1%81%D1%82%D0%B0_%D0%A1%D0%BE%D0%BA%D0%B0%D0%BB%D1%8F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8468" y="1432223"/>
            <a:ext cx="8030052" cy="3035808"/>
          </a:xfrm>
        </p:spPr>
        <p:txBody>
          <a:bodyPr/>
          <a:lstStyle/>
          <a:p>
            <a:r>
              <a:rPr lang="uk-UA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 Сокальськими історичними закапелками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459103" y="4457358"/>
            <a:ext cx="3835021" cy="2400642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00000"/>
              </a:lnSpc>
            </a:pP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Чернявська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Дарина Русланівна,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10 класу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КЗ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ЛОР «Сокальський академічний ліцей», слухачка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КЗ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«Сокальська МАНУМ імені Ігоря Богачевського»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 Мирослава Богданівна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вчитель 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КЗ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«Сокальська МАНУМ імені Ігоря Богачевського, вчитель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КЗ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ЛОР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“Сокальський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академічний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ліцей”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45" y="3161200"/>
            <a:ext cx="2641227" cy="352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19962"/>
          </a:xfrm>
        </p:spPr>
        <p:txBody>
          <a:bodyPr>
            <a:normAutofit/>
          </a:bodyPr>
          <a:lstStyle/>
          <a:p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33811" y="1404594"/>
            <a:ext cx="10723084" cy="2167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/>
              <a:t>     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необхідністю збереження та популяризації багатої культурної спадщини міста, яке має значний, але недостатньо розкритий туристичний потенціал.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маршруту дозволить не лише зберегти ці пам'ятки, але й зробити їх доступними для широкого загалу, сприяючи підвищенню туристичної привабливості регіону та розвитку місцевої економіки.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811" y="3572382"/>
            <a:ext cx="10147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культурна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618" y="4492344"/>
            <a:ext cx="1071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плив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280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505814" y="975360"/>
            <a:ext cx="5198505" cy="51643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згадка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Сокаль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датується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1377 роком,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точна дата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достеменно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невідома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неодноразово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зазнавав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руйнівних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набігів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татар, 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приваблює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Львівської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правому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Буг та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розвивалися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лівому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Бугу. </a:t>
            </a:r>
            <a:endParaRPr lang="uk-UA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00" y="1214651"/>
            <a:ext cx="4868148" cy="4430014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108588" y="6076849"/>
            <a:ext cx="37925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https://photo-lviv.in.ua/sokal-na-davnih-svitlynah/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108588" y="5707517"/>
            <a:ext cx="5025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 Старі фото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1916-940 рр.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81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2956" y="345805"/>
            <a:ext cx="10058400" cy="743277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Туристичного маршруту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796" t="25248" r="36502" b="7900"/>
          <a:stretch/>
        </p:blipFill>
        <p:spPr>
          <a:xfrm>
            <a:off x="592183" y="1295165"/>
            <a:ext cx="5634446" cy="55628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646" y="230777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6309" y="2246811"/>
            <a:ext cx="51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1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3206930" y="3161211"/>
            <a:ext cx="53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2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4789" y="2631384"/>
            <a:ext cx="87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3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2318656" y="2473234"/>
            <a:ext cx="1441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4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3041468" y="4685211"/>
            <a:ext cx="894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5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6480" y="5118854"/>
            <a:ext cx="539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6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95452" y="6131460"/>
            <a:ext cx="161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7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7" name="Полілінія 16"/>
          <p:cNvSpPr/>
          <p:nvPr/>
        </p:nvSpPr>
        <p:spPr>
          <a:xfrm>
            <a:off x="2510584" y="2412274"/>
            <a:ext cx="1109189" cy="4380412"/>
          </a:xfrm>
          <a:custGeom>
            <a:avLst/>
            <a:gdLst>
              <a:gd name="connsiteX0" fmla="*/ 1103473 w 1109189"/>
              <a:gd name="connsiteY0" fmla="*/ 0 h 4380412"/>
              <a:gd name="connsiteX1" fmla="*/ 1103473 w 1109189"/>
              <a:gd name="connsiteY1" fmla="*/ 627017 h 4380412"/>
              <a:gd name="connsiteX2" fmla="*/ 1094765 w 1109189"/>
              <a:gd name="connsiteY2" fmla="*/ 722812 h 4380412"/>
              <a:gd name="connsiteX3" fmla="*/ 955427 w 1109189"/>
              <a:gd name="connsiteY3" fmla="*/ 731520 h 4380412"/>
              <a:gd name="connsiteX4" fmla="*/ 519999 w 1109189"/>
              <a:gd name="connsiteY4" fmla="*/ 722812 h 4380412"/>
              <a:gd name="connsiteX5" fmla="*/ 511290 w 1109189"/>
              <a:gd name="connsiteY5" fmla="*/ 696686 h 4380412"/>
              <a:gd name="connsiteX6" fmla="*/ 519999 w 1109189"/>
              <a:gd name="connsiteY6" fmla="*/ 618309 h 4380412"/>
              <a:gd name="connsiteX7" fmla="*/ 537416 w 1109189"/>
              <a:gd name="connsiteY7" fmla="*/ 531223 h 4380412"/>
              <a:gd name="connsiteX8" fmla="*/ 554833 w 1109189"/>
              <a:gd name="connsiteY8" fmla="*/ 478972 h 4380412"/>
              <a:gd name="connsiteX9" fmla="*/ 563542 w 1109189"/>
              <a:gd name="connsiteY9" fmla="*/ 339635 h 4380412"/>
              <a:gd name="connsiteX10" fmla="*/ 554833 w 1109189"/>
              <a:gd name="connsiteY10" fmla="*/ 296092 h 4380412"/>
              <a:gd name="connsiteX11" fmla="*/ 546125 w 1109189"/>
              <a:gd name="connsiteY11" fmla="*/ 330926 h 4380412"/>
              <a:gd name="connsiteX12" fmla="*/ 502582 w 1109189"/>
              <a:gd name="connsiteY12" fmla="*/ 365760 h 4380412"/>
              <a:gd name="connsiteX13" fmla="*/ 493873 w 1109189"/>
              <a:gd name="connsiteY13" fmla="*/ 339635 h 4380412"/>
              <a:gd name="connsiteX14" fmla="*/ 485165 w 1109189"/>
              <a:gd name="connsiteY14" fmla="*/ 252549 h 4380412"/>
              <a:gd name="connsiteX15" fmla="*/ 467747 w 1109189"/>
              <a:gd name="connsiteY15" fmla="*/ 304800 h 4380412"/>
              <a:gd name="connsiteX16" fmla="*/ 319702 w 1109189"/>
              <a:gd name="connsiteY16" fmla="*/ 296092 h 4380412"/>
              <a:gd name="connsiteX17" fmla="*/ 223907 w 1109189"/>
              <a:gd name="connsiteY17" fmla="*/ 287383 h 4380412"/>
              <a:gd name="connsiteX18" fmla="*/ 206490 w 1109189"/>
              <a:gd name="connsiteY18" fmla="*/ 313509 h 4380412"/>
              <a:gd name="connsiteX19" fmla="*/ 197782 w 1109189"/>
              <a:gd name="connsiteY19" fmla="*/ 505097 h 4380412"/>
              <a:gd name="connsiteX20" fmla="*/ 180365 w 1109189"/>
              <a:gd name="connsiteY20" fmla="*/ 557349 h 4380412"/>
              <a:gd name="connsiteX21" fmla="*/ 162947 w 1109189"/>
              <a:gd name="connsiteY21" fmla="*/ 574766 h 4380412"/>
              <a:gd name="connsiteX22" fmla="*/ 145530 w 1109189"/>
              <a:gd name="connsiteY22" fmla="*/ 687977 h 4380412"/>
              <a:gd name="connsiteX23" fmla="*/ 119405 w 1109189"/>
              <a:gd name="connsiteY23" fmla="*/ 809897 h 4380412"/>
              <a:gd name="connsiteX24" fmla="*/ 101987 w 1109189"/>
              <a:gd name="connsiteY24" fmla="*/ 836023 h 4380412"/>
              <a:gd name="connsiteX25" fmla="*/ 93279 w 1109189"/>
              <a:gd name="connsiteY25" fmla="*/ 862149 h 4380412"/>
              <a:gd name="connsiteX26" fmla="*/ 75862 w 1109189"/>
              <a:gd name="connsiteY26" fmla="*/ 1010195 h 4380412"/>
              <a:gd name="connsiteX27" fmla="*/ 49736 w 1109189"/>
              <a:gd name="connsiteY27" fmla="*/ 1088572 h 4380412"/>
              <a:gd name="connsiteX28" fmla="*/ 41027 w 1109189"/>
              <a:gd name="connsiteY28" fmla="*/ 1114697 h 4380412"/>
              <a:gd name="connsiteX29" fmla="*/ 32319 w 1109189"/>
              <a:gd name="connsiteY29" fmla="*/ 1140823 h 4380412"/>
              <a:gd name="connsiteX30" fmla="*/ 23610 w 1109189"/>
              <a:gd name="connsiteY30" fmla="*/ 2151017 h 4380412"/>
              <a:gd name="connsiteX31" fmla="*/ 41027 w 1109189"/>
              <a:gd name="connsiteY31" fmla="*/ 2612572 h 4380412"/>
              <a:gd name="connsiteX32" fmla="*/ 49736 w 1109189"/>
              <a:gd name="connsiteY32" fmla="*/ 2682240 h 4380412"/>
              <a:gd name="connsiteX33" fmla="*/ 67153 w 1109189"/>
              <a:gd name="connsiteY33" fmla="*/ 2795452 h 4380412"/>
              <a:gd name="connsiteX34" fmla="*/ 75862 w 1109189"/>
              <a:gd name="connsiteY34" fmla="*/ 2856412 h 4380412"/>
              <a:gd name="connsiteX35" fmla="*/ 84570 w 1109189"/>
              <a:gd name="connsiteY35" fmla="*/ 2882537 h 4380412"/>
              <a:gd name="connsiteX36" fmla="*/ 93279 w 1109189"/>
              <a:gd name="connsiteY36" fmla="*/ 2960915 h 4380412"/>
              <a:gd name="connsiteX37" fmla="*/ 101987 w 1109189"/>
              <a:gd name="connsiteY37" fmla="*/ 2987040 h 4380412"/>
              <a:gd name="connsiteX38" fmla="*/ 110696 w 1109189"/>
              <a:gd name="connsiteY38" fmla="*/ 3021875 h 4380412"/>
              <a:gd name="connsiteX39" fmla="*/ 128113 w 1109189"/>
              <a:gd name="connsiteY39" fmla="*/ 3082835 h 4380412"/>
              <a:gd name="connsiteX40" fmla="*/ 136822 w 1109189"/>
              <a:gd name="connsiteY40" fmla="*/ 3143795 h 4380412"/>
              <a:gd name="connsiteX41" fmla="*/ 145530 w 1109189"/>
              <a:gd name="connsiteY41" fmla="*/ 3187337 h 4380412"/>
              <a:gd name="connsiteX42" fmla="*/ 154239 w 1109189"/>
              <a:gd name="connsiteY42" fmla="*/ 3248297 h 4380412"/>
              <a:gd name="connsiteX43" fmla="*/ 171656 w 1109189"/>
              <a:gd name="connsiteY43" fmla="*/ 3335383 h 4380412"/>
              <a:gd name="connsiteX44" fmla="*/ 180365 w 1109189"/>
              <a:gd name="connsiteY44" fmla="*/ 3596640 h 4380412"/>
              <a:gd name="connsiteX45" fmla="*/ 189073 w 1109189"/>
              <a:gd name="connsiteY45" fmla="*/ 4110446 h 4380412"/>
              <a:gd name="connsiteX46" fmla="*/ 206490 w 1109189"/>
              <a:gd name="connsiteY46" fmla="*/ 4249783 h 4380412"/>
              <a:gd name="connsiteX47" fmla="*/ 223907 w 1109189"/>
              <a:gd name="connsiteY47" fmla="*/ 4362995 h 4380412"/>
              <a:gd name="connsiteX48" fmla="*/ 241325 w 1109189"/>
              <a:gd name="connsiteY48" fmla="*/ 4380412 h 4380412"/>
              <a:gd name="connsiteX49" fmla="*/ 380662 w 1109189"/>
              <a:gd name="connsiteY49" fmla="*/ 4214949 h 4380412"/>
              <a:gd name="connsiteX50" fmla="*/ 450330 w 1109189"/>
              <a:gd name="connsiteY50" fmla="*/ 4136572 h 4380412"/>
              <a:gd name="connsiteX51" fmla="*/ 519999 w 1109189"/>
              <a:gd name="connsiteY51" fmla="*/ 4032069 h 4380412"/>
              <a:gd name="connsiteX52" fmla="*/ 546125 w 1109189"/>
              <a:gd name="connsiteY52" fmla="*/ 4005943 h 4380412"/>
              <a:gd name="connsiteX53" fmla="*/ 572250 w 1109189"/>
              <a:gd name="connsiteY53" fmla="*/ 3953692 h 4380412"/>
              <a:gd name="connsiteX54" fmla="*/ 580959 w 1109189"/>
              <a:gd name="connsiteY54" fmla="*/ 3927566 h 4380412"/>
              <a:gd name="connsiteX55" fmla="*/ 607085 w 1109189"/>
              <a:gd name="connsiteY55" fmla="*/ 3875315 h 4380412"/>
              <a:gd name="connsiteX56" fmla="*/ 641919 w 1109189"/>
              <a:gd name="connsiteY56" fmla="*/ 3910149 h 4380412"/>
              <a:gd name="connsiteX57" fmla="*/ 641919 w 1109189"/>
              <a:gd name="connsiteY57" fmla="*/ 3918857 h 4380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09189" h="4380412">
                <a:moveTo>
                  <a:pt x="1103473" y="0"/>
                </a:moveTo>
                <a:cubicBezTo>
                  <a:pt x="1081894" y="345293"/>
                  <a:pt x="1103473" y="-59823"/>
                  <a:pt x="1103473" y="627017"/>
                </a:cubicBezTo>
                <a:cubicBezTo>
                  <a:pt x="1103473" y="659080"/>
                  <a:pt x="1120960" y="704322"/>
                  <a:pt x="1094765" y="722812"/>
                </a:cubicBezTo>
                <a:cubicBezTo>
                  <a:pt x="1056746" y="749649"/>
                  <a:pt x="1001873" y="728617"/>
                  <a:pt x="955427" y="731520"/>
                </a:cubicBezTo>
                <a:cubicBezTo>
                  <a:pt x="810284" y="728617"/>
                  <a:pt x="664726" y="734163"/>
                  <a:pt x="519999" y="722812"/>
                </a:cubicBezTo>
                <a:cubicBezTo>
                  <a:pt x="510847" y="722094"/>
                  <a:pt x="511290" y="705866"/>
                  <a:pt x="511290" y="696686"/>
                </a:cubicBezTo>
                <a:cubicBezTo>
                  <a:pt x="511290" y="670400"/>
                  <a:pt x="516525" y="644365"/>
                  <a:pt x="519999" y="618309"/>
                </a:cubicBezTo>
                <a:cubicBezTo>
                  <a:pt x="523767" y="590052"/>
                  <a:pt x="529107" y="558921"/>
                  <a:pt x="537416" y="531223"/>
                </a:cubicBezTo>
                <a:cubicBezTo>
                  <a:pt x="542692" y="513638"/>
                  <a:pt x="554833" y="478972"/>
                  <a:pt x="554833" y="478972"/>
                </a:cubicBezTo>
                <a:cubicBezTo>
                  <a:pt x="557736" y="432526"/>
                  <a:pt x="563542" y="386171"/>
                  <a:pt x="563542" y="339635"/>
                </a:cubicBezTo>
                <a:cubicBezTo>
                  <a:pt x="563542" y="324833"/>
                  <a:pt x="568072" y="302712"/>
                  <a:pt x="554833" y="296092"/>
                </a:cubicBezTo>
                <a:cubicBezTo>
                  <a:pt x="544128" y="290739"/>
                  <a:pt x="550840" y="319925"/>
                  <a:pt x="546125" y="330926"/>
                </a:cubicBezTo>
                <a:cubicBezTo>
                  <a:pt x="532995" y="361563"/>
                  <a:pt x="530411" y="356484"/>
                  <a:pt x="502582" y="365760"/>
                </a:cubicBezTo>
                <a:cubicBezTo>
                  <a:pt x="499679" y="357052"/>
                  <a:pt x="495269" y="348708"/>
                  <a:pt x="493873" y="339635"/>
                </a:cubicBezTo>
                <a:cubicBezTo>
                  <a:pt x="489437" y="310801"/>
                  <a:pt x="502669" y="275888"/>
                  <a:pt x="485165" y="252549"/>
                </a:cubicBezTo>
                <a:cubicBezTo>
                  <a:pt x="474150" y="237862"/>
                  <a:pt x="467747" y="304800"/>
                  <a:pt x="467747" y="304800"/>
                </a:cubicBezTo>
                <a:lnTo>
                  <a:pt x="319702" y="296092"/>
                </a:lnTo>
                <a:cubicBezTo>
                  <a:pt x="287720" y="293808"/>
                  <a:pt x="255598" y="282508"/>
                  <a:pt x="223907" y="287383"/>
                </a:cubicBezTo>
                <a:cubicBezTo>
                  <a:pt x="213562" y="288974"/>
                  <a:pt x="212296" y="304800"/>
                  <a:pt x="206490" y="313509"/>
                </a:cubicBezTo>
                <a:cubicBezTo>
                  <a:pt x="203587" y="377372"/>
                  <a:pt x="204592" y="441532"/>
                  <a:pt x="197782" y="505097"/>
                </a:cubicBezTo>
                <a:cubicBezTo>
                  <a:pt x="195826" y="523352"/>
                  <a:pt x="193347" y="544367"/>
                  <a:pt x="180365" y="557349"/>
                </a:cubicBezTo>
                <a:lnTo>
                  <a:pt x="162947" y="574766"/>
                </a:lnTo>
                <a:cubicBezTo>
                  <a:pt x="147357" y="637130"/>
                  <a:pt x="156674" y="593251"/>
                  <a:pt x="145530" y="687977"/>
                </a:cubicBezTo>
                <a:cubicBezTo>
                  <a:pt x="142108" y="717061"/>
                  <a:pt x="138290" y="781571"/>
                  <a:pt x="119405" y="809897"/>
                </a:cubicBezTo>
                <a:lnTo>
                  <a:pt x="101987" y="836023"/>
                </a:lnTo>
                <a:cubicBezTo>
                  <a:pt x="99084" y="844732"/>
                  <a:pt x="94418" y="853040"/>
                  <a:pt x="93279" y="862149"/>
                </a:cubicBezTo>
                <a:cubicBezTo>
                  <a:pt x="81422" y="957005"/>
                  <a:pt x="94454" y="948220"/>
                  <a:pt x="75862" y="1010195"/>
                </a:cubicBezTo>
                <a:cubicBezTo>
                  <a:pt x="75857" y="1010213"/>
                  <a:pt x="54093" y="1075500"/>
                  <a:pt x="49736" y="1088572"/>
                </a:cubicBezTo>
                <a:lnTo>
                  <a:pt x="41027" y="1114697"/>
                </a:lnTo>
                <a:lnTo>
                  <a:pt x="32319" y="1140823"/>
                </a:lnTo>
                <a:cubicBezTo>
                  <a:pt x="-26376" y="1551690"/>
                  <a:pt x="10190" y="1251861"/>
                  <a:pt x="23610" y="2151017"/>
                </a:cubicBezTo>
                <a:cubicBezTo>
                  <a:pt x="24672" y="2222198"/>
                  <a:pt x="34172" y="2513172"/>
                  <a:pt x="41027" y="2612572"/>
                </a:cubicBezTo>
                <a:cubicBezTo>
                  <a:pt x="42637" y="2635920"/>
                  <a:pt x="47151" y="2658980"/>
                  <a:pt x="49736" y="2682240"/>
                </a:cubicBezTo>
                <a:cubicBezTo>
                  <a:pt x="60962" y="2783272"/>
                  <a:pt x="48715" y="2740135"/>
                  <a:pt x="67153" y="2795452"/>
                </a:cubicBezTo>
                <a:cubicBezTo>
                  <a:pt x="70056" y="2815772"/>
                  <a:pt x="71836" y="2836284"/>
                  <a:pt x="75862" y="2856412"/>
                </a:cubicBezTo>
                <a:cubicBezTo>
                  <a:pt x="77662" y="2865413"/>
                  <a:pt x="83061" y="2873483"/>
                  <a:pt x="84570" y="2882537"/>
                </a:cubicBezTo>
                <a:cubicBezTo>
                  <a:pt x="88891" y="2908466"/>
                  <a:pt x="88958" y="2934986"/>
                  <a:pt x="93279" y="2960915"/>
                </a:cubicBezTo>
                <a:cubicBezTo>
                  <a:pt x="94788" y="2969969"/>
                  <a:pt x="99465" y="2978214"/>
                  <a:pt x="101987" y="2987040"/>
                </a:cubicBezTo>
                <a:cubicBezTo>
                  <a:pt x="105275" y="2998549"/>
                  <a:pt x="107547" y="3010328"/>
                  <a:pt x="110696" y="3021875"/>
                </a:cubicBezTo>
                <a:cubicBezTo>
                  <a:pt x="116257" y="3042263"/>
                  <a:pt x="123685" y="3062171"/>
                  <a:pt x="128113" y="3082835"/>
                </a:cubicBezTo>
                <a:cubicBezTo>
                  <a:pt x="132414" y="3102906"/>
                  <a:pt x="133447" y="3123548"/>
                  <a:pt x="136822" y="3143795"/>
                </a:cubicBezTo>
                <a:cubicBezTo>
                  <a:pt x="139255" y="3158395"/>
                  <a:pt x="143097" y="3172737"/>
                  <a:pt x="145530" y="3187337"/>
                </a:cubicBezTo>
                <a:cubicBezTo>
                  <a:pt x="148905" y="3207584"/>
                  <a:pt x="150672" y="3228083"/>
                  <a:pt x="154239" y="3248297"/>
                </a:cubicBezTo>
                <a:cubicBezTo>
                  <a:pt x="159384" y="3277450"/>
                  <a:pt x="171656" y="3335383"/>
                  <a:pt x="171656" y="3335383"/>
                </a:cubicBezTo>
                <a:cubicBezTo>
                  <a:pt x="174559" y="3422469"/>
                  <a:pt x="178407" y="3509528"/>
                  <a:pt x="180365" y="3596640"/>
                </a:cubicBezTo>
                <a:cubicBezTo>
                  <a:pt x="184213" y="3767890"/>
                  <a:pt x="184110" y="3939225"/>
                  <a:pt x="189073" y="4110446"/>
                </a:cubicBezTo>
                <a:cubicBezTo>
                  <a:pt x="191026" y="4177812"/>
                  <a:pt x="198139" y="4191325"/>
                  <a:pt x="206490" y="4249783"/>
                </a:cubicBezTo>
                <a:cubicBezTo>
                  <a:pt x="207278" y="4255297"/>
                  <a:pt x="216780" y="4346367"/>
                  <a:pt x="223907" y="4362995"/>
                </a:cubicBezTo>
                <a:cubicBezTo>
                  <a:pt x="227141" y="4370542"/>
                  <a:pt x="235519" y="4374606"/>
                  <a:pt x="241325" y="4380412"/>
                </a:cubicBezTo>
                <a:cubicBezTo>
                  <a:pt x="359367" y="4262370"/>
                  <a:pt x="245203" y="4382281"/>
                  <a:pt x="380662" y="4214949"/>
                </a:cubicBezTo>
                <a:cubicBezTo>
                  <a:pt x="402655" y="4187780"/>
                  <a:pt x="428288" y="4163701"/>
                  <a:pt x="450330" y="4136572"/>
                </a:cubicBezTo>
                <a:cubicBezTo>
                  <a:pt x="602508" y="3949276"/>
                  <a:pt x="414057" y="4173324"/>
                  <a:pt x="519999" y="4032069"/>
                </a:cubicBezTo>
                <a:cubicBezTo>
                  <a:pt x="527389" y="4022216"/>
                  <a:pt x="537416" y="4014652"/>
                  <a:pt x="546125" y="4005943"/>
                </a:cubicBezTo>
                <a:cubicBezTo>
                  <a:pt x="568011" y="3940281"/>
                  <a:pt x="538490" y="4021211"/>
                  <a:pt x="572250" y="3953692"/>
                </a:cubicBezTo>
                <a:cubicBezTo>
                  <a:pt x="576355" y="3945481"/>
                  <a:pt x="576854" y="3935777"/>
                  <a:pt x="580959" y="3927566"/>
                </a:cubicBezTo>
                <a:cubicBezTo>
                  <a:pt x="614724" y="3860036"/>
                  <a:pt x="585194" y="3940984"/>
                  <a:pt x="607085" y="3875315"/>
                </a:cubicBezTo>
                <a:cubicBezTo>
                  <a:pt x="638752" y="3885870"/>
                  <a:pt x="633474" y="3876370"/>
                  <a:pt x="641919" y="3910149"/>
                </a:cubicBezTo>
                <a:cubicBezTo>
                  <a:pt x="642623" y="3912965"/>
                  <a:pt x="641919" y="3915954"/>
                  <a:pt x="641919" y="3918857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TextBox 17"/>
          <p:cNvSpPr txBox="1"/>
          <p:nvPr/>
        </p:nvSpPr>
        <p:spPr>
          <a:xfrm>
            <a:off x="6866710" y="1360718"/>
            <a:ext cx="426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Умовні позначення</a:t>
            </a:r>
          </a:p>
          <a:p>
            <a:endParaRPr lang="uk-UA" dirty="0" smtClean="0"/>
          </a:p>
          <a:p>
            <a:r>
              <a:rPr lang="uk-UA" dirty="0" smtClean="0">
                <a:solidFill>
                  <a:srgbClr val="FF0000"/>
                </a:solidFill>
              </a:rPr>
              <a:t>1</a:t>
            </a:r>
            <a:r>
              <a:rPr lang="uk-UA" dirty="0" smtClean="0"/>
              <a:t> – Вулиці </a:t>
            </a:r>
            <a:r>
              <a:rPr lang="uk-UA" dirty="0" err="1" smtClean="0"/>
              <a:t>Верня</a:t>
            </a:r>
            <a:r>
              <a:rPr lang="uk-UA" dirty="0" smtClean="0"/>
              <a:t> Замкова та Нижня         Замкова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2</a:t>
            </a:r>
            <a:r>
              <a:rPr lang="uk-UA" dirty="0" smtClean="0"/>
              <a:t>- Церква Святого Миколая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3</a:t>
            </a:r>
            <a:r>
              <a:rPr lang="uk-UA" dirty="0" smtClean="0"/>
              <a:t>- міст до с. </a:t>
            </a:r>
            <a:r>
              <a:rPr lang="uk-UA" dirty="0" err="1" smtClean="0"/>
              <a:t>Забужжя</a:t>
            </a:r>
            <a:endParaRPr lang="uk-UA" dirty="0" smtClean="0"/>
          </a:p>
          <a:p>
            <a:r>
              <a:rPr lang="uk-UA" dirty="0" smtClean="0">
                <a:solidFill>
                  <a:srgbClr val="FF0000"/>
                </a:solidFill>
              </a:rPr>
              <a:t>4</a:t>
            </a:r>
            <a:r>
              <a:rPr lang="uk-UA" dirty="0" smtClean="0"/>
              <a:t> – краєвиди с. </a:t>
            </a:r>
            <a:r>
              <a:rPr lang="uk-UA" dirty="0" err="1" smtClean="0"/>
              <a:t>Забужжя</a:t>
            </a:r>
            <a:r>
              <a:rPr lang="uk-UA" dirty="0" smtClean="0"/>
              <a:t> (колись Старий </a:t>
            </a:r>
            <a:r>
              <a:rPr lang="uk-UA" dirty="0" err="1" smtClean="0"/>
              <a:t>Сокаль</a:t>
            </a:r>
            <a:r>
              <a:rPr lang="uk-UA" dirty="0" smtClean="0"/>
              <a:t>)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5</a:t>
            </a:r>
            <a:r>
              <a:rPr lang="uk-UA" dirty="0" smtClean="0"/>
              <a:t>- Руїни монастирського комплексу </a:t>
            </a:r>
            <a:r>
              <a:rPr lang="uk-UA" dirty="0" err="1" smtClean="0"/>
              <a:t>Бригідок</a:t>
            </a:r>
            <a:endParaRPr lang="uk-UA" dirty="0" smtClean="0"/>
          </a:p>
          <a:p>
            <a:r>
              <a:rPr lang="uk-UA" dirty="0" smtClean="0">
                <a:solidFill>
                  <a:srgbClr val="FF0000"/>
                </a:solidFill>
              </a:rPr>
              <a:t>6</a:t>
            </a:r>
            <a:r>
              <a:rPr lang="uk-UA" dirty="0" smtClean="0"/>
              <a:t> – </a:t>
            </a:r>
            <a:r>
              <a:rPr lang="uk-UA" dirty="0" err="1" smtClean="0"/>
              <a:t>Залтшки</a:t>
            </a:r>
            <a:r>
              <a:rPr lang="uk-UA" dirty="0" smtClean="0"/>
              <a:t> монастиря </a:t>
            </a:r>
            <a:r>
              <a:rPr lang="uk-UA" dirty="0" err="1" smtClean="0"/>
              <a:t>Бернандинів</a:t>
            </a:r>
            <a:endParaRPr lang="uk-UA" dirty="0" smtClean="0"/>
          </a:p>
          <a:p>
            <a:r>
              <a:rPr lang="uk-UA" dirty="0" smtClean="0">
                <a:solidFill>
                  <a:srgbClr val="FF0000"/>
                </a:solidFill>
              </a:rPr>
              <a:t>7</a:t>
            </a:r>
            <a:r>
              <a:rPr lang="uk-UA" dirty="0" smtClean="0"/>
              <a:t> – міст до м. </a:t>
            </a:r>
            <a:r>
              <a:rPr lang="uk-UA" dirty="0" err="1" smtClean="0"/>
              <a:t>Сокаль</a:t>
            </a:r>
            <a:r>
              <a:rPr lang="uk-UA" dirty="0" smtClean="0"/>
              <a:t> 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19" name="Полілінія 18"/>
          <p:cNvSpPr/>
          <p:nvPr/>
        </p:nvSpPr>
        <p:spPr>
          <a:xfrm>
            <a:off x="6897189" y="5042262"/>
            <a:ext cx="418011" cy="174171"/>
          </a:xfrm>
          <a:custGeom>
            <a:avLst/>
            <a:gdLst>
              <a:gd name="connsiteX0" fmla="*/ 0 w 418011"/>
              <a:gd name="connsiteY0" fmla="*/ 0 h 60960"/>
              <a:gd name="connsiteX1" fmla="*/ 217714 w 418011"/>
              <a:gd name="connsiteY1" fmla="*/ 8708 h 60960"/>
              <a:gd name="connsiteX2" fmla="*/ 252548 w 418011"/>
              <a:gd name="connsiteY2" fmla="*/ 52251 h 60960"/>
              <a:gd name="connsiteX3" fmla="*/ 278674 w 418011"/>
              <a:gd name="connsiteY3" fmla="*/ 60960 h 60960"/>
              <a:gd name="connsiteX4" fmla="*/ 383177 w 418011"/>
              <a:gd name="connsiteY4" fmla="*/ 52251 h 60960"/>
              <a:gd name="connsiteX5" fmla="*/ 391885 w 418011"/>
              <a:gd name="connsiteY5" fmla="*/ 26126 h 60960"/>
              <a:gd name="connsiteX6" fmla="*/ 418011 w 418011"/>
              <a:gd name="connsiteY6" fmla="*/ 8708 h 6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11" h="60960">
                <a:moveTo>
                  <a:pt x="0" y="0"/>
                </a:moveTo>
                <a:cubicBezTo>
                  <a:pt x="72571" y="2903"/>
                  <a:pt x="145498" y="970"/>
                  <a:pt x="217714" y="8708"/>
                </a:cubicBezTo>
                <a:cubicBezTo>
                  <a:pt x="261015" y="13347"/>
                  <a:pt x="232166" y="31869"/>
                  <a:pt x="252548" y="52251"/>
                </a:cubicBezTo>
                <a:cubicBezTo>
                  <a:pt x="259039" y="58742"/>
                  <a:pt x="269965" y="58057"/>
                  <a:pt x="278674" y="60960"/>
                </a:cubicBezTo>
                <a:cubicBezTo>
                  <a:pt x="313508" y="58057"/>
                  <a:pt x="349768" y="62531"/>
                  <a:pt x="383177" y="52251"/>
                </a:cubicBezTo>
                <a:cubicBezTo>
                  <a:pt x="391950" y="49551"/>
                  <a:pt x="387162" y="33997"/>
                  <a:pt x="391885" y="26126"/>
                </a:cubicBezTo>
                <a:cubicBezTo>
                  <a:pt x="403567" y="6655"/>
                  <a:pt x="403845" y="8708"/>
                  <a:pt x="418011" y="8708"/>
                </a:cubicBezTo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7498080" y="4841855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Туристичний маршрут вздовж річки Західний Буг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233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90810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/>
              <a:t>Вулиці</a:t>
            </a:r>
            <a:r>
              <a:rPr lang="ru-RU" sz="4000" dirty="0"/>
              <a:t> </a:t>
            </a:r>
            <a:r>
              <a:rPr lang="ru-RU" sz="4000" dirty="0" err="1"/>
              <a:t>Верхня</a:t>
            </a:r>
            <a:r>
              <a:rPr lang="ru-RU" sz="4000" dirty="0"/>
              <a:t> та </a:t>
            </a:r>
            <a:r>
              <a:rPr lang="ru-RU" sz="4000" dirty="0" err="1"/>
              <a:t>Нижня</a:t>
            </a:r>
            <a:r>
              <a:rPr lang="ru-RU" sz="4000" dirty="0"/>
              <a:t> </a:t>
            </a:r>
            <a:r>
              <a:rPr lang="ru-RU" sz="4000" dirty="0" err="1" smtClean="0"/>
              <a:t>Замкова</a:t>
            </a:r>
            <a:endParaRPr lang="uk-UA" sz="40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69848" y="1314585"/>
            <a:ext cx="10058400" cy="405079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Сокаль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поважне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середньовічне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 замок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наших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колись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замок (князя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Земовита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XIX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2266"/>
          <a:stretch/>
        </p:blipFill>
        <p:spPr>
          <a:xfrm>
            <a:off x="4814844" y="3059792"/>
            <a:ext cx="2722166" cy="28213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780" y="3059792"/>
            <a:ext cx="2050660" cy="27342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3104108"/>
            <a:ext cx="2082801" cy="27770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2788918" y="6055360"/>
            <a:ext cx="7807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 вулиць Верхня Замкова та Нижня Замкова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(фото автора)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2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0702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 smtClean="0"/>
              <a:t>церква</a:t>
            </a:r>
            <a:r>
              <a:rPr lang="ru-RU" sz="4000" dirty="0" smtClean="0"/>
              <a:t> </a:t>
            </a:r>
            <a:r>
              <a:rPr lang="ru-RU" sz="4000" dirty="0"/>
              <a:t>Святого </a:t>
            </a:r>
            <a:r>
              <a:rPr lang="ru-RU" sz="4000" dirty="0" err="1"/>
              <a:t>Миколая</a:t>
            </a:r>
            <a:r>
              <a:rPr lang="ru-RU" sz="4000" dirty="0"/>
              <a:t> (XVI ст.)</a:t>
            </a:r>
            <a:endParaRPr lang="uk-UA" sz="40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99727" y="1710628"/>
            <a:ext cx="3819802" cy="4050792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храмів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колискою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з Римом,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у 1594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980" y="1710628"/>
            <a:ext cx="2814927" cy="37532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41" y="1710628"/>
            <a:ext cx="2814927" cy="37532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141" y="6228080"/>
            <a:ext cx="732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(фото автора</a:t>
            </a:r>
            <a:r>
              <a:rPr lang="uk-UA" dirty="0" smtClean="0"/>
              <a:t>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3524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4194" y="390953"/>
            <a:ext cx="8228294" cy="682317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«СТАРИЙ СОКАЛЬ»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897879" y="1332829"/>
            <a:ext cx="5789465" cy="5183034"/>
          </a:xfrm>
        </p:spPr>
        <p:txBody>
          <a:bodyPr>
            <a:noAutofit/>
          </a:bodyPr>
          <a:lstStyle/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Би́тва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під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Со́калем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перемога татарської орди над польсько-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литовсько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-руським військом під проводом князя Костянтина Острозького, великого гетьмана Литовського, 2 серпня 1519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року. Саме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 драматична подія дала поштовх для зміни локації нашого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1519 року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перенесений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Бугу, (де зараз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валом.,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Битва (зараз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Жвирка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Забужжя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27" y="1090441"/>
            <a:ext cx="4454742" cy="2572295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772527" y="3371011"/>
            <a:ext cx="16802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https://krystynopol.info/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9118" y="3662736"/>
            <a:ext cx="3818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 Міст 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абужжя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Сокаля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1941 р,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олись тут існувала лише паромна переправа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05163" y="4226058"/>
            <a:ext cx="1622106" cy="2125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27" y="4263484"/>
            <a:ext cx="1848753" cy="20879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222" y="6334780"/>
            <a:ext cx="5125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Рис.2 Сучасний вигляд мосту</a:t>
            </a:r>
          </a:p>
          <a:p>
            <a:pPr algn="ctr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(фото автора)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8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13539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Краєвиди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маршруті по березі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Західного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бугу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11206" y="2381793"/>
            <a:ext cx="2469356" cy="3292475"/>
          </a:xfrm>
          <a:prstGeom prst="rect">
            <a:avLst/>
          </a:prstGeom>
        </p:spPr>
      </p:pic>
      <p:pic>
        <p:nvPicPr>
          <p:cNvPr id="8" name="Місце для вмісту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3454033" y="2381793"/>
            <a:ext cx="4389966" cy="3292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470" y="2381793"/>
            <a:ext cx="2610778" cy="31531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428" y="4282796"/>
            <a:ext cx="1897750" cy="17827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539" y="4524445"/>
            <a:ext cx="2857500" cy="1600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9440" y="6217920"/>
            <a:ext cx="603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59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7" y="484632"/>
            <a:ext cx="10666523" cy="919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/>
              <a:t>руїни</a:t>
            </a:r>
            <a:r>
              <a:rPr lang="ru-RU" sz="4000" dirty="0"/>
              <a:t> </a:t>
            </a:r>
            <a:r>
              <a:rPr lang="ru-RU" sz="4000" dirty="0" err="1"/>
              <a:t>жіночого</a:t>
            </a:r>
            <a:r>
              <a:rPr lang="ru-RU" sz="4000" dirty="0"/>
              <a:t> </a:t>
            </a:r>
            <a:r>
              <a:rPr lang="ru-RU" sz="4000" dirty="0" err="1"/>
              <a:t>монастиря</a:t>
            </a:r>
            <a:r>
              <a:rPr lang="ru-RU" sz="4000" dirty="0"/>
              <a:t> </a:t>
            </a:r>
            <a:r>
              <a:rPr lang="ru-RU" sz="4000" dirty="0" err="1"/>
              <a:t>Бригідок</a:t>
            </a:r>
            <a:r>
              <a:rPr lang="ru-RU" sz="4000" dirty="0"/>
              <a:t> XVII ст. </a:t>
            </a:r>
            <a:endParaRPr lang="uk-UA" sz="400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09683" y="1460310"/>
            <a:ext cx="10863617" cy="1228026"/>
          </a:xfrm>
        </p:spPr>
        <p:txBody>
          <a:bodyPr>
            <a:normAutofit/>
          </a:bodyPr>
          <a:lstStyle/>
          <a:p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лівого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берегу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руїни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каплиці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Бригідок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теперішнього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колись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цілого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монастирського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залишився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монастирський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мешкають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люди, а 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вежа і невеликий фрагмент оборонного муру.</a:t>
            </a:r>
            <a:endParaRPr lang="uk-UA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6823" y="2852382"/>
            <a:ext cx="5065011" cy="3205201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1119365" y="5490037"/>
            <a:ext cx="2049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http://mapa.sokal.lviv.ua</a:t>
            </a:r>
            <a:r>
              <a:rPr lang="en-US" dirty="0"/>
              <a:t>/</a:t>
            </a:r>
            <a:endParaRPr lang="uk-UA" dirty="0"/>
          </a:p>
        </p:txBody>
      </p:sp>
      <p:pic>
        <p:nvPicPr>
          <p:cNvPr id="9" name="Місце для вмісту 3">
            <a:extLst>
              <a:ext uri="{FF2B5EF4-FFF2-40B4-BE49-F238E27FC236}">
                <a16:creationId xmlns:a16="http://schemas.microsoft.com/office/drawing/2014/main" id="{C34EDDB7-CBD5-081B-2A9A-05DFAC1BC27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64288" y="2805574"/>
            <a:ext cx="4754562" cy="31677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8EE964-9AE9-1674-EE5F-21A89E61F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0540" y="4402975"/>
            <a:ext cx="2501460" cy="19887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96836" y="6417228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Фото автора</a:t>
            </a:r>
            <a:endParaRPr lang="ru-RU" sz="1200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5845608" y="5855980"/>
            <a:ext cx="4754880" cy="640080"/>
          </a:xfrm>
        </p:spPr>
        <p:txBody>
          <a:bodyPr/>
          <a:lstStyle/>
          <a:p>
            <a:pPr algn="ctr"/>
            <a:r>
              <a:rPr lang="uk-UA" dirty="0" smtClean="0"/>
              <a:t>Сучасний стан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564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559" y="352657"/>
            <a:ext cx="10058400" cy="74085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ренесансного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монахів-бернардинів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костелом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Діви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Марії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8554720" y="1436914"/>
            <a:ext cx="3069023" cy="42569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Сокальський кляштор бернардинів, подібно до міфічного фенікса, неодноразово відроджувався з попелу, переживаючи руйнівні пожежі та війни. Незважаючи на численні втрати, зокрема знищення чудотворної ікони Богородиці та купола костелу, святиня зберігає надію на відновлення, залишаючись символом стійкості та віри для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Сокаля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-84841" y="5904876"/>
            <a:ext cx="1174579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</a:rPr>
              <a:t>Маємо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надію</a:t>
            </a:r>
            <a:r>
              <a:rPr lang="ru-RU" sz="2400" dirty="0">
                <a:solidFill>
                  <a:srgbClr val="FF0000"/>
                </a:solidFill>
              </a:rPr>
              <a:t>, </a:t>
            </a:r>
            <a:r>
              <a:rPr lang="ru-RU" sz="2400" dirty="0" err="1">
                <a:solidFill>
                  <a:srgbClr val="FF0000"/>
                </a:solidFill>
              </a:rPr>
              <a:t>що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святиня</a:t>
            </a:r>
            <a:r>
              <a:rPr lang="ru-RU" sz="2400" dirty="0">
                <a:solidFill>
                  <a:srgbClr val="FF0000"/>
                </a:solidFill>
              </a:rPr>
              <a:t> колись </a:t>
            </a:r>
            <a:r>
              <a:rPr lang="ru-RU" sz="2400" dirty="0" err="1">
                <a:solidFill>
                  <a:srgbClr val="FF0000"/>
                </a:solidFill>
              </a:rPr>
              <a:t>обов'язково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постане</a:t>
            </a:r>
            <a:r>
              <a:rPr lang="ru-RU" sz="2400" dirty="0">
                <a:solidFill>
                  <a:srgbClr val="FF0000"/>
                </a:solidFill>
              </a:rPr>
              <a:t> з </a:t>
            </a:r>
            <a:r>
              <a:rPr lang="ru-RU" sz="2400" dirty="0" err="1">
                <a:solidFill>
                  <a:srgbClr val="FF0000"/>
                </a:solidFill>
              </a:rPr>
              <a:t>попелу</a:t>
            </a:r>
            <a:r>
              <a:rPr lang="ru-RU" sz="2400" dirty="0">
                <a:solidFill>
                  <a:srgbClr val="FF0000"/>
                </a:solidFill>
              </a:rPr>
              <a:t> і </a:t>
            </a:r>
            <a:r>
              <a:rPr lang="ru-RU" sz="2400" dirty="0" err="1">
                <a:solidFill>
                  <a:srgbClr val="FF0000"/>
                </a:solidFill>
              </a:rPr>
              <a:t>знову</a:t>
            </a:r>
            <a:r>
              <a:rPr lang="ru-RU" sz="2400" dirty="0">
                <a:solidFill>
                  <a:srgbClr val="FF0000"/>
                </a:solidFill>
              </a:rPr>
              <a:t> буде </a:t>
            </a:r>
            <a:r>
              <a:rPr lang="ru-RU" sz="2400" dirty="0" err="1">
                <a:solidFill>
                  <a:srgbClr val="FF0000"/>
                </a:solidFill>
              </a:rPr>
              <a:t>візиткою</a:t>
            </a:r>
            <a:r>
              <a:rPr lang="ru-RU" sz="2400" dirty="0">
                <a:solidFill>
                  <a:srgbClr val="FF0000"/>
                </a:solidFill>
              </a:rPr>
              <a:t> Сокаля.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1" y="1189880"/>
            <a:ext cx="4282062" cy="39081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903" y="1189880"/>
            <a:ext cx="3259369" cy="3945314"/>
          </a:xfrm>
          <a:prstGeom prst="rect">
            <a:avLst/>
          </a:prstGeom>
        </p:spPr>
      </p:pic>
      <p:pic>
        <p:nvPicPr>
          <p:cNvPr id="1028" name="Picture 4" descr="http://mapa.sokal.lviv.ua/images/blog/24/caa34d75dc2595a6daa45d26e193a8a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677" y="1152731"/>
            <a:ext cx="850452" cy="139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250" y="4096583"/>
            <a:ext cx="2558830" cy="18082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flipH="1">
            <a:off x="111382" y="5070903"/>
            <a:ext cx="337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1889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61090" y="772448"/>
            <a:ext cx="4754880" cy="640080"/>
          </a:xfrm>
        </p:spPr>
        <p:txBody>
          <a:bodyPr/>
          <a:lstStyle/>
          <a:p>
            <a:pPr algn="ctr"/>
            <a:r>
              <a:rPr lang="ru-RU" dirty="0"/>
              <a:t>Сокаль, </a:t>
            </a:r>
            <a:r>
              <a:rPr lang="ru-RU" dirty="0" err="1"/>
              <a:t>міст</a:t>
            </a:r>
            <a:r>
              <a:rPr lang="ru-RU" dirty="0"/>
              <a:t> через </a:t>
            </a:r>
            <a:r>
              <a:rPr lang="ru-RU" dirty="0" err="1" smtClean="0"/>
              <a:t>Західний</a:t>
            </a:r>
            <a:r>
              <a:rPr lang="ru-RU" dirty="0" smtClean="0"/>
              <a:t> Буг</a:t>
            </a:r>
            <a:r>
              <a:rPr lang="ru-RU" dirty="0"/>
              <a:t>. Фото 1915 року</a:t>
            </a:r>
            <a:endParaRPr lang="uk-UA" dirty="0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0317" y="1768864"/>
            <a:ext cx="4754563" cy="3031701"/>
          </a:xfrm>
          <a:prstGeom prst="rect">
            <a:avLst/>
          </a:prstGeom>
        </p:spPr>
      </p:pic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26718" y="730095"/>
            <a:ext cx="4754880" cy="640080"/>
          </a:xfrm>
        </p:spPr>
        <p:txBody>
          <a:bodyPr/>
          <a:lstStyle/>
          <a:p>
            <a:pPr algn="ctr"/>
            <a:r>
              <a:rPr lang="uk-UA" dirty="0" smtClean="0"/>
              <a:t>Сучасний </a:t>
            </a:r>
            <a:r>
              <a:rPr lang="uk-UA" dirty="0" err="1" smtClean="0"/>
              <a:t>вигдяд</a:t>
            </a:r>
            <a:r>
              <a:rPr lang="uk-UA" dirty="0" smtClean="0"/>
              <a:t> на міст</a:t>
            </a:r>
            <a:endParaRPr lang="uk-UA" dirty="0"/>
          </a:p>
        </p:txBody>
      </p:sp>
      <p:pic>
        <p:nvPicPr>
          <p:cNvPr id="2" name="Місце для вмісту 1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617600" y="1917589"/>
            <a:ext cx="2263998" cy="2720774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1738449" y="4766672"/>
            <a:ext cx="1918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https://photo-lviv.in.ua</a:t>
            </a:r>
            <a:r>
              <a:rPr lang="en-US" dirty="0"/>
              <a:t>/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3558" y="5425527"/>
            <a:ext cx="4955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кордоні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переправу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паломників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26718" y="5425527"/>
            <a:ext cx="56328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Буг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минулим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96400" y="4846409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автора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549" y="1931064"/>
            <a:ext cx="2062897" cy="27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3"/>
            <a:ext cx="10058400" cy="18592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1120" y="1251421"/>
            <a:ext cx="4754880" cy="640080"/>
          </a:xfrm>
        </p:spPr>
        <p:txBody>
          <a:bodyPr>
            <a:normAutofit/>
          </a:bodyPr>
          <a:lstStyle/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Сокальської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Божої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Потішення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052" y="1752166"/>
            <a:ext cx="6130833" cy="4700888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легендою,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Сокальської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Божої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Потішення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оповита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таємницями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чудесами. Вона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у далекому 1392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литовський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іконописець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Венжик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осліпнувши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вирушив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паломництво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Ченстохови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Там,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молячись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чудотворним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образом,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зцілення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подяку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зцілила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над образом,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зіткнувся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нездоланними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труднощами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ніяк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вдавалося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ту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божественну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красу, яку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бачив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Ченстохові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Зневірившись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пензлі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ліг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спати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Прокинувшись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вранці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завершена, а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пензлі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лежать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осторонь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Зрозумівши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диво,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відніс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Сокаля, де вона стала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шанованою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святинею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1519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напали на Сокаль,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спалене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дивовижним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чином,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вціліла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неушкодженою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попелища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 того часу вона стала символом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незламності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надії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951953" y="1181754"/>
            <a:ext cx="4754880" cy="640080"/>
          </a:xfrm>
        </p:spPr>
        <p:txBody>
          <a:bodyPr>
            <a:norm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Підземний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Бернардинів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Сокалі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берег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Буг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783978" y="1821834"/>
            <a:ext cx="4798422" cy="540628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легендою,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підземний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Сокаль часто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зазнавав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нападів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слугував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для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таємного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пересування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схованкою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людей.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переказами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ченці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переховуючись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іншому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важче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бернардинів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знайдено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 про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підземний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бернардинів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фольклору,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додаючи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містичного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шарму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2426" y="1763248"/>
            <a:ext cx="10464140" cy="412826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прокладений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околицями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по-новому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поглянути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відійшовши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пам'яток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багатовікову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спадок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туристам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глибше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 Сокаля,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досліджуючи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56785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ВИКОРИСТАНОЇ ЛІТЕРАТУРИ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799" y="2048255"/>
            <a:ext cx="9846623" cy="412691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Голубець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З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Сокаля.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  <a:endParaRPr lang="ru-RU" sz="19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 -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Вікіджерела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URL: 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https://uk.wikisource.org/wiki/%D0%97_%D1%96%D1%81%D1%82%D0%BE%D1%80%D1%96%D1%97_%D0%BC%D1%96%D1%81%D1%82%D0%B0_%D0%A1%D0%BE%D0%BA%D0%B0%D0%BB%D1%8F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(дата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10.05.2024)</a:t>
            </a:r>
          </a:p>
          <a:p>
            <a:pPr lvl="0"/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 -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Сокальська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громада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Львівської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URL: 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https://sokal-rada.gov.ua/Pro-gromadu/stor-1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(дата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10.05.2024) </a:t>
            </a:r>
          </a:p>
          <a:p>
            <a:pPr lvl="0"/>
            <a:r>
              <a:rPr lang="uk-UA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Надбужанщина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Сокальщина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Белзчина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Радехівщина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Камінеччина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Холмщина і Підляшшя: історично-мемуарний збірник. 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Нью-Йорк; Париж; Сидней; Торонто: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Наукове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1962–1994. Т. 1-8.</a:t>
            </a:r>
          </a:p>
          <a:p>
            <a:pPr lvl="0"/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Підкіпняк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Місто над Бугом рікою: у світлі історій та спогадів. Львів: Каменяр, 2003. 279 с. </a:t>
            </a:r>
            <a:endParaRPr lang="ru-RU" sz="19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Сокальський Б. «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Powiat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Sokalski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wzgledem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geograficznym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etnograficznym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historycznym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ekonomicznym</a:t>
            </a:r>
            <a:r>
              <a:rPr lang="uk-UA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Львів, 1897. </a:t>
            </a:r>
            <a:endParaRPr lang="ru-RU" sz="19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Чернецький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«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Звістки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старинной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церкві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св.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отця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Николая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вь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Сокали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1894. </a:t>
            </a:r>
          </a:p>
          <a:p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Чернецький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«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Літописні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матеріяли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Сокаля од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єго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основана до 1890 року». </a:t>
            </a:r>
            <a:r>
              <a:rPr lang="ru-RU" sz="19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19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1890</a:t>
            </a:r>
            <a:endParaRPr lang="ru-RU" sz="19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353</TotalTime>
  <Words>1086</Words>
  <Application>Microsoft Office PowerPoint</Application>
  <PresentationFormat>Широкий екран</PresentationFormat>
  <Paragraphs>88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Cambria</vt:lpstr>
      <vt:lpstr>Rockwell</vt:lpstr>
      <vt:lpstr>Rockwell Condensed</vt:lpstr>
      <vt:lpstr>Times New Roman</vt:lpstr>
      <vt:lpstr>Wingdings</vt:lpstr>
      <vt:lpstr>Дерево</vt:lpstr>
      <vt:lpstr>Подорож Сокальськими історичними закапелками</vt:lpstr>
      <vt:lpstr>АКТУАЛЬНІСТЬ ДОСЛІДЖЕННЯ</vt:lpstr>
      <vt:lpstr>Презентація PowerPoint</vt:lpstr>
      <vt:lpstr>Схема Туристичного маршруту</vt:lpstr>
      <vt:lpstr>Вулиці Верхня та Нижня Замкова</vt:lpstr>
      <vt:lpstr>церква Святого Миколая (XVI ст.)</vt:lpstr>
      <vt:lpstr>«СТАРИЙ СОКАЛЬ»</vt:lpstr>
      <vt:lpstr>Краєвиди при маршруті по березі  Західного бугу</vt:lpstr>
      <vt:lpstr>руїни жіночого монастиря Бригідок XVII ст. </vt:lpstr>
      <vt:lpstr>залишки монастиря ренесансного стилю монахів-бернардинів із костелом Діви Марії</vt:lpstr>
      <vt:lpstr>Презентація PowerPoint</vt:lpstr>
      <vt:lpstr> легенди сокаля</vt:lpstr>
      <vt:lpstr>ВИСНОВКИ</vt:lpstr>
      <vt:lpstr>СПИСОК ВИКОРИСТАНОЇ ЛІТЕРАТУРИ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</dc:creator>
  <cp:lastModifiedBy>HP</cp:lastModifiedBy>
  <cp:revision>17</cp:revision>
  <dcterms:created xsi:type="dcterms:W3CDTF">2025-03-28T09:10:50Z</dcterms:created>
  <dcterms:modified xsi:type="dcterms:W3CDTF">2025-04-06T14:34:01Z</dcterms:modified>
</cp:coreProperties>
</file>