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3" r:id="rId10"/>
    <p:sldId id="264" r:id="rId11"/>
    <p:sldId id="265" r:id="rId12"/>
    <p:sldId id="267" r:id="rId13"/>
    <p:sldId id="281" r:id="rId14"/>
    <p:sldId id="269" r:id="rId15"/>
    <p:sldId id="286" r:id="rId16"/>
    <p:sldId id="270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892" autoAdjust="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771C6-BD3D-4D5F-8414-5513178DBFE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9B869-44A8-48D1-B2D4-81C62E06628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63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9B869-44A8-48D1-B2D4-81C62E066282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792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04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924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988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568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566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646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155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584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28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631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1237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3814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937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8631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1763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8534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58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60035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wNPOV-B2T_lY5bI_axXSySXMLhEGJTAk/view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&#1052;&#1072;&#1082;&#1077;&#1084;&#1072;&#1082;&#1077;_(&#1082;&#1072;&#1088;&#1083;&#1080;&#1082;&#1086;&#1074;&#1072;_&#1087;&#1083;&#1072;&#1085;&#1077;&#1090;&#1072;)" TargetMode="External"/><Relationship Id="rId13" Type="http://schemas.openxmlformats.org/officeDocument/2006/relationships/hyperlink" Target="https://uk.wikipedia.org/wiki/2012_VP113" TargetMode="External"/><Relationship Id="rId18" Type="http://schemas.openxmlformats.org/officeDocument/2006/relationships/hyperlink" Target="https://uk.wikipedia.org/wiki/&#1053;&#1100;&#1102;-&#1043;&#1086;&#1088;&#1072;&#1081;&#1079;&#1086;&#1085;&#1089;#&#1057;&#1087;&#1086;&#1089;&#1090;&#1077;&#1088;&#1077;&#1078;&#1077;&#1085;&#1085;&#1103;_&#1079;&#1072;_&#1110;&#1085;&#1096;&#1080;&#1084;&#1080;_&#1086;&#1073;'&#1108;&#1082;&#1090;&#1072;&#1084;&#1080;_&#1087;&#1086;&#1103;&#1089;&#1072;_&#1050;&#1086;&#1081;&#1087;&#1077;&#1088;&#1072;" TargetMode="External"/><Relationship Id="rId3" Type="http://schemas.openxmlformats.org/officeDocument/2006/relationships/hyperlink" Target="https://uk.wikipedia.org/wiki/&#1053;&#1077;&#1087;&#1090;&#1091;&#1085;_(&#1087;&#1083;&#1072;&#1085;&#1077;&#1090;&#1072;)" TargetMode="External"/><Relationship Id="rId7" Type="http://schemas.openxmlformats.org/officeDocument/2006/relationships/hyperlink" Target="https://uk.wikipedia.org/wiki/&#1045;&#1088;&#1080;&#1076;&#1072;_(&#1082;&#1072;&#1088;&#1083;&#1080;&#1082;&#1086;&#1074;&#1072;_&#1087;&#1083;&#1072;&#1085;&#1077;&#1090;&#1072;)" TargetMode="External"/><Relationship Id="rId12" Type="http://schemas.openxmlformats.org/officeDocument/2006/relationships/hyperlink" Target="https://uk.wikipedia.org/wiki/90377_&#1057;&#1077;&#1076;&#1085;&#1072;" TargetMode="External"/><Relationship Id="rId17" Type="http://schemas.openxmlformats.org/officeDocument/2006/relationships/hyperlink" Target="https://tsn.ua/nauka_it/voyadzher-2-viyshov-za-mezhi-sonyachnoyi-sistemi-i-potrapiv-do-mizhzoryanogo-prostoru-scho-vin-tam-pobachiv-1439679.html" TargetMode="External"/><Relationship Id="rId2" Type="http://schemas.openxmlformats.org/officeDocument/2006/relationships/hyperlink" Target="https://focus.ua/uk/technologies/523803-ucheni-rasskazali-gde-zakanchivaetsya-solnechna-sistema" TargetMode="External"/><Relationship Id="rId16" Type="http://schemas.openxmlformats.org/officeDocument/2006/relationships/hyperlink" Target="https://science.nasa.gov/heliophysics/focus-areas/heliosph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&#1055;&#1086;&#1103;&#1089;_&#1050;&#1086;&#1081;&#1087;&#1077;&#1088;&#1072;" TargetMode="External"/><Relationship Id="rId11" Type="http://schemas.openxmlformats.org/officeDocument/2006/relationships/hyperlink" Target="https://uk.wikipedia.org/wiki/V774104" TargetMode="External"/><Relationship Id="rId5" Type="http://schemas.openxmlformats.org/officeDocument/2006/relationships/hyperlink" Target="https://uk.wikipedia.org/wiki/&#1057;&#1091;&#1087;&#1091;&#1090;&#1085;&#1080;&#1082;&#1080;_&#1055;&#1083;&#1091;&#1090;&#1086;&#1085;&#1072;" TargetMode="External"/><Relationship Id="rId15" Type="http://schemas.openxmlformats.org/officeDocument/2006/relationships/hyperlink" Target="https://www.wikidata.uk-ua.nina.az/&#1052;&#1077;&#1078;&#1072;_&#1091;&#1076;&#1072;&#1088;&#1085;&#1086;&#1111;_&#1093;&#1074;&#1080;&#1083;&#1110;.html" TargetMode="External"/><Relationship Id="rId10" Type="http://schemas.openxmlformats.org/officeDocument/2006/relationships/hyperlink" Target="https://uk.wikipedia.org/wiki/wiki/&#1057;&#1077;&#1076;&#1085;&#1086;&#1111;&#1076;" TargetMode="External"/><Relationship Id="rId19" Type="http://schemas.openxmlformats.org/officeDocument/2006/relationships/hyperlink" Target="https://ukr.media/science/292809/" TargetMode="External"/><Relationship Id="rId4" Type="http://schemas.openxmlformats.org/officeDocument/2006/relationships/hyperlink" Target="https://uk.wikipedia.org/wiki/&#1055;&#1083;&#1091;&#1090;&#1086;&#1085;_(&#1082;&#1072;&#1088;&#1083;&#1080;&#1082;&#1086;&#1074;&#1072;_&#1087;&#1083;&#1072;&#1085;&#1077;&#1090;&#1072;)" TargetMode="External"/><Relationship Id="rId9" Type="http://schemas.openxmlformats.org/officeDocument/2006/relationships/hyperlink" Target="https://uk.wikipedia.org/wiki/S/2015_(136472)_1" TargetMode="External"/><Relationship Id="rId14" Type="http://schemas.openxmlformats.org/officeDocument/2006/relationships/hyperlink" Target="https://uk.wikipedia.org/wiki/&#1061;&#1084;&#1072;&#1088;&#1072;_&#1054;&#1086;&#1088;&#1090;&#1072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7" y="2996952"/>
            <a:ext cx="4324193" cy="3122282"/>
          </a:xfrm>
        </p:spPr>
        <p:txBody>
          <a:bodyPr/>
          <a:lstStyle/>
          <a:p>
            <a:pPr algn="ctr"/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Микола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Черненко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Дійсний член МАН України,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уртківець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астрономіного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ОЦТТУМ,</a:t>
            </a:r>
            <a:r>
              <a:rPr lang="uk-U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чень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ФМЛ № 17 ВМР.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80177" y="282147"/>
            <a:ext cx="4788024" cy="86142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околиці 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Сонячної системи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0" t="24149" r="6562" b="4762"/>
          <a:stretch/>
        </p:blipFill>
        <p:spPr bwMode="auto">
          <a:xfrm flipH="1">
            <a:off x="348570" y="1109287"/>
            <a:ext cx="4079413" cy="50173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09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6311" y="844673"/>
            <a:ext cx="5455442" cy="5400600"/>
          </a:xfrm>
        </p:spPr>
        <p:txBody>
          <a:bodyPr/>
          <a:lstStyle/>
          <a:p>
            <a:r>
              <a:rPr lang="ru-RU" sz="2400" dirty="0"/>
              <a:t>	</a:t>
            </a: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uk-UA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 ґрунтуєтесь на тому, де закінчуються орбіти планет, ви можете сказати, 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 межа нашої системи перебуває за орбітою Нептуна або у поясі </a:t>
            </a:r>
            <a:r>
              <a:rPr lang="uk-UA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Койпера</a:t>
            </a:r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смузі астероїдів, де розташована карликова планета Плутон.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uk-UA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 вважаєте, що Сонячна система складається з усього, на що впливає гравітація </a:t>
            </a: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тоді вона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закінчується у сферичній хмарі Оорта, яка простягається в тисячу разів далі від Сонця, ніж орбіта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Нептуну,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тобто там, де закінчується магнітне поле Сонця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963608" y="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Де закінчується Сонячна система?</a:t>
            </a:r>
            <a:br>
              <a:rPr lang="uk-UA" sz="3600" b="1" dirty="0">
                <a:latin typeface="Times New Roman" pitchFamily="18" charset="0"/>
                <a:cs typeface="Times New Roman" pitchFamily="18" charset="0"/>
              </a:rPr>
            </a:b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Хмара Оорта — Вікіпедія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692696"/>
            <a:ext cx="3321540" cy="263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768" y="3759725"/>
            <a:ext cx="35088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Жовтим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орбіти планет земної групи</a:t>
            </a:r>
          </a:p>
          <a:p>
            <a:r>
              <a:rPr lang="uk-UA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Зеленим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орбіти планет гігантів і Плутона</a:t>
            </a:r>
          </a:p>
          <a:p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Помаранчевим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орбіта Седни</a:t>
            </a:r>
          </a:p>
          <a:p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Синім</a:t>
            </a:r>
            <a:r>
              <a:rPr lang="en-US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хмара Оорта</a:t>
            </a:r>
            <a:endParaRPr lang="uk-UA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616310" y="692696"/>
            <a:ext cx="0" cy="616530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6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8335762" cy="1400530"/>
          </a:xfrm>
        </p:spPr>
        <p:txBody>
          <a:bodyPr/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Нептун – найвіддаленіша планета сонячної 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2346" y="1853248"/>
            <a:ext cx="6711654" cy="41954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dirty="0" smtClean="0"/>
              <a:t>	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Восьма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віддаленістю від 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 за розміром у Сонячній системі, третя за масою і належить до планет-гігантів. </a:t>
            </a: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Припущення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наявність цієї планети були пов'язані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 змінами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орбіті Урана, гравітаційні сили якої могли призвести до появи цих відхилень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 23 вересня 1846 року, він став першою планетою, виявленою завдяки математичним розрахункам, зокрема Джона Адамса і </a:t>
            </a:r>
            <a:r>
              <a:rPr lang="uk-UA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Урбена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Левер'є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Кажуть, що його відкриття було на кінчику пера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upload.wikimedia.org/wikipedia/commons/thumb/0/06/Neptune.jpg/240px-Neptun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56572"/>
            <a:ext cx="1869440" cy="1882140"/>
          </a:xfrm>
          <a:prstGeom prst="rect">
            <a:avLst/>
          </a:prstGeom>
          <a:noFill/>
        </p:spPr>
      </p:pic>
      <p:pic>
        <p:nvPicPr>
          <p:cNvPr id="1026" name="Picture 2" descr="Нептун (планета)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959167"/>
            <a:ext cx="1932327" cy="17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25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2606" y="-99392"/>
            <a:ext cx="9144000" cy="1400530"/>
          </a:xfrm>
        </p:spPr>
        <p:txBody>
          <a:bodyPr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Плутон</a:t>
            </a:r>
            <a:endParaRPr lang="uk-UA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196752"/>
            <a:ext cx="9144000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	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айвідоміша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 планета Сонячної системи та найбільший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транснептуновий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об'єкт, перший відкритий об'єкт поясу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Койпера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1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дня його відкриття 1930 року й до 2006 року Плутон вважали дев'ятою планетою. </a:t>
            </a:r>
          </a:p>
          <a:p>
            <a:pPr marL="0" indent="0">
              <a:buNone/>
            </a:pP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Однак, в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частині Сонячної системи були відкриті інші масивні об'єкти, у зв'язку з 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чим,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2006 року Міжнародний астрономічний союз вперше ухвалив формальне визначення терміну «планета».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1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Плутон не відповідає цьому визначенню, тому і був зарахований до нової категорії – категорії карликових планет разом з Еридою та Церерою. </a:t>
            </a:r>
            <a:endParaRPr lang="uk-UA" sz="21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undefin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653136"/>
            <a:ext cx="2019300" cy="2019300"/>
          </a:xfrm>
          <a:prstGeom prst="rect">
            <a:avLst/>
          </a:prstGeom>
          <a:noFill/>
        </p:spPr>
      </p:pic>
      <p:pic>
        <p:nvPicPr>
          <p:cNvPr id="2050" name="Picture 2" descr="День Плутона (2024) - DAY TOD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53136"/>
            <a:ext cx="3481701" cy="202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3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5" y="116632"/>
            <a:ext cx="7861475" cy="1400530"/>
          </a:xfrm>
        </p:spPr>
        <p:txBody>
          <a:bodyPr/>
          <a:lstStyle/>
          <a:p>
            <a:r>
              <a:rPr lang="uk-UA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Супутники Плутона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721" y="816897"/>
            <a:ext cx="6516216" cy="62845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п'ять супутників карликової планети Плутон.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 віддалення від Плутона це: 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Харон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Стікс,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Нікс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Кербер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Гідра.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altLang="ru-RU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Найближчий </a:t>
            </a:r>
            <a:r>
              <a:rPr lang="uk-UA" altLang="ru-RU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Плутона та найбільший </a:t>
            </a:r>
            <a:r>
              <a:rPr lang="uk-UA" alt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супутник - </a:t>
            </a:r>
            <a:r>
              <a:rPr lang="uk-UA" alt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Харон</a:t>
            </a:r>
            <a:r>
              <a:rPr lang="uk-UA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altLang="ru-RU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був відкритий американським астрономом </a:t>
            </a:r>
            <a:r>
              <a:rPr lang="uk-UA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Джеймсом Крісті </a:t>
            </a:r>
            <a:r>
              <a:rPr lang="uk-UA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 </a:t>
            </a:r>
            <a:r>
              <a:rPr lang="uk-UA" altLang="ru-RU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півстоліття після відкриття </a:t>
            </a:r>
            <a:r>
              <a:rPr lang="uk-UA" alt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Плутона</a:t>
            </a:r>
          </a:p>
          <a:p>
            <a:pPr marL="0" indent="0">
              <a:buNone/>
            </a:pPr>
            <a:r>
              <a:rPr lang="uk-UA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uk-UA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червня 1978 </a:t>
            </a:r>
            <a:r>
              <a:rPr lang="uk-UA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r>
              <a:rPr lang="uk-UA" altLang="ru-RU" sz="28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altLang="ru-RU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alt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призвело до суттєвого перегляду оцінок розмірів Плутона, оскільки раніше припускалося, що 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спостережувана </a:t>
            </a:r>
            <a:r>
              <a:rPr lang="uk-UA" alt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маса та відбите світло належали лише одному Плутонові</a:t>
            </a:r>
            <a:r>
              <a:rPr lang="uk-UA" alt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altLang="ru-RU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3073" name="Рисунок 6" descr="https://upload.wikimedia.org/wikipedia/commons/thumb/d/d6/Pluto_and_its_satellites_%282005%29.jpg/168px-Pluto_and_its_satellites_%282005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38785"/>
            <a:ext cx="2676899" cy="26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90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9"/>
            <a:ext cx="8784976" cy="3530354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зовнішніх супутники, що отримали назви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(колишній S/2005 P1)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</a:t>
            </a: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(колишній S/2005 P2), були відкриті в результаті повторного аналізу фотографій телескопу «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Габбл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зроблених у травні 2005 р. 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Кербер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 відкритий за допомогою телескопа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Габбл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пошуків системи кілець навколо Плутона; вперше його було помічено на знімку від 28 червня 2011 р. 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Стікс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 відкриття якого стало відомо 7 липня 2012 року, був виявлений під час пошуків потенційних небезпек для космічного апарату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Horizons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Picture 5" descr="All about Pluto - У Плутона пять спутника — Харон, Никта, Гидра, Стикс и  Кербер. Последние четыре обращаются вокруг Плутона, а сам Плутон вращается  вместе с Хароном вокруг их общего центра масс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91002"/>
            <a:ext cx="3132589" cy="279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екрет Плутона – 5 супутників карликової планети не обертаються навколо неї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91002"/>
            <a:ext cx="4932307" cy="27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53" y="116632"/>
            <a:ext cx="8142707" cy="1008112"/>
          </a:xfrm>
        </p:spPr>
        <p:txBody>
          <a:bodyPr anchor="ctr"/>
          <a:lstStyle/>
          <a:p>
            <a:pPr algn="ctr"/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Найбільші об’єкти Поясу </a:t>
            </a:r>
            <a:r>
              <a:rPr lang="uk-UA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Койпера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124744"/>
            <a:ext cx="6732240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	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Пояс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Койпера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— область Сонячної системи за орбітою Нептуна (30 а. о. від Сонця) приблизно до відстані 50 а. о.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Хоча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 схожий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Головний пояс астероїдів, але він приблизно у 20 разів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ширший</a:t>
            </a:r>
          </a:p>
          <a:p>
            <a:pPr marL="0" indent="0" algn="just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від 20 до 200 разів масивніший від останнього.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Спостереження, 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проведені з середини 1990-х років, показали, що пояс </a:t>
            </a:r>
            <a:r>
              <a:rPr lang="uk-UA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Койпера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динамічно 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стабільний.</a:t>
            </a:r>
          </a:p>
          <a:p>
            <a:pPr marL="0" indent="0" algn="just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відміну від об'єктів поясу астероїдів, які складаються здебільшого з гірських порід і металів, об'єкти поясу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Койпера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(ОПК) складаються переважно з летких речовин (названих льодами), як-от метан, аміак і вода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цій області ближнього космосу є принаймні три карликові планети: Плутон, </a:t>
            </a:r>
            <a:r>
              <a:rPr lang="uk-UA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Гаумеа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Макемаке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Астронет &gt; Пояс Койпер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" y="1917624"/>
            <a:ext cx="2438400" cy="1876425"/>
          </a:xfrm>
          <a:prstGeom prst="rect">
            <a:avLst/>
          </a:prstGeom>
          <a:noFill/>
        </p:spPr>
      </p:pic>
      <p:pic>
        <p:nvPicPr>
          <p:cNvPr id="4098" name="Picture 2" descr="Пояс Койпера в деталях: как много вы знаете об области Солнечной системы за  орбитой Нептуна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" y="4194511"/>
            <a:ext cx="2438400" cy="157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62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764" y="116632"/>
            <a:ext cx="9144000" cy="41764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Ерида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друга за розміром після Плутона, наймасивніша і найвіддаленіша від Сонця карликова планета Сонячної системи.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Першовідкривачі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вслід за ними НАСА та деякі ЗМІ</a:t>
            </a:r>
            <a:r>
              <a:rPr lang="uk-UA" b="1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оголосили цей об'єкт десятою планетою Сонячної системи, однак 24 серпня 2006 року 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затвердили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 визначення 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 віднесено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категорії «карликових планет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Макемаке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карликова планета Сонячної системи,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транснептуновий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об’єкт,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плутоїд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Об'єкт відкритий 31 березня 2005 року групою, очолюваною Майклом Брауном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даними астрономів із </a:t>
            </a:r>
            <a:r>
              <a:rPr lang="uk-UA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Паломарської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обсерваторії (Каліфорнія),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Макемаке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має діаметр від 50% до 75% діаметра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Плутона.</a:t>
            </a:r>
          </a:p>
          <a:p>
            <a:pPr marL="0" indent="0">
              <a:buNone/>
            </a:pP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 descr="https://upload.wikimedia.org/wikipedia/commons/thumb/f/ff/EightTNOs-uk.png/300px-EightTNOs-u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68" y="3739897"/>
            <a:ext cx="5184576" cy="31409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182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568952" cy="6264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35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Седноїди</a:t>
            </a:r>
            <a:r>
              <a:rPr lang="uk-UA" sz="35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транснептунові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об'єкти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перигелієм більшим за 50 астрономічних одиниць. 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обертаються за межами поясу </a:t>
            </a:r>
            <a:r>
              <a:rPr lang="uk-UA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Койпера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цієї категорії відносяться тільки </a:t>
            </a:r>
            <a:r>
              <a:rPr lang="uk-UA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відомі об'єкти: </a:t>
            </a:r>
            <a:endParaRPr lang="uk-UA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V774104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90377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Седна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VP113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 об'єкти не мають суттєвої взаємодії з газоподібними гігантами: 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Юпітером</a:t>
            </a:r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Сатурном, Ураном та Нептуном. </a:t>
            </a:r>
            <a:endParaRPr lang="uk-UA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4698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6711654" cy="7017970"/>
          </a:xfrm>
        </p:spPr>
        <p:txBody>
          <a:bodyPr>
            <a:normAutofit/>
          </a:bodyPr>
          <a:lstStyle/>
          <a:p>
            <a:pPr marL="0" lvl="0" indent="90488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alt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2012 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VP</a:t>
            </a:r>
            <a:r>
              <a:rPr lang="uk-UA" altLang="ru-RU" sz="2400" b="1" baseline="-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113 </a:t>
            </a:r>
            <a:r>
              <a:rPr lang="uk-UA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відокремлений </a:t>
            </a:r>
            <a:r>
              <a:rPr lang="uk-UA" alt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транснептуновий</a:t>
            </a:r>
            <a:r>
              <a:rPr lang="uk-UA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об'єкт, карликова планета </a:t>
            </a:r>
            <a:endParaRPr lang="uk-UA" altLang="ru-RU" sz="2400" b="1" dirty="0" smtClean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90488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alt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Седна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alt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транснептуновий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об'єкт, </a:t>
            </a:r>
            <a:endParaRPr lang="uk-UA" alt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90488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alt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найвіддаленіша 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 Сонця </a:t>
            </a:r>
            <a:r>
              <a:rPr lang="uk-UA" alt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карликова планета. </a:t>
            </a:r>
            <a:endParaRPr lang="uk-UA" alt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90488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Першовідкривачі </a:t>
            </a:r>
            <a:r>
              <a:rPr lang="uk-UA" alt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Седни стверджують, </a:t>
            </a:r>
            <a:r>
              <a:rPr lang="uk-UA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 вона є першим виявленим об'єктом хмари Оорта, оскільки її афелій істотно далі, ніж у відомих об'єктів поясу </a:t>
            </a:r>
            <a:r>
              <a:rPr lang="uk-UA" altLang="ru-RU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Койпера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altLang="ru-RU" sz="2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90488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uk-UA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V774104 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alt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транснептуновий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об'єкт (</a:t>
            </a:r>
            <a:r>
              <a:rPr lang="uk-UA" alt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ТНО).  Він </a:t>
            </a:r>
            <a:r>
              <a:rPr lang="uk-UA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вважається найвіддаленішим спостережуваним об'єктом Сонячної системи</a:t>
            </a:r>
            <a:r>
              <a:rPr lang="uk-UA" altLang="ru-RU" sz="24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ru-RU" sz="24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24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 </a:t>
            </a:r>
            <a:r>
              <a:rPr lang="uk-UA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перебуває на відстані 103 а. о. </a:t>
            </a:r>
            <a:r>
              <a:rPr lang="uk-UA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 </a:t>
            </a:r>
            <a:r>
              <a:rPr lang="uk-UA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Сонця і має розмір, приблизно вдвічі менший від розміру Плутона. </a:t>
            </a:r>
            <a:endParaRPr lang="uk-UA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Рисунок 20" descr="Седна - далекий транснептуновый объек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044" y="3129129"/>
            <a:ext cx="2435984" cy="232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Рисунок 17" descr="undefin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" t="1552" r="7231" b="38188"/>
          <a:stretch>
            <a:fillRect/>
          </a:stretch>
        </p:blipFill>
        <p:spPr bwMode="auto">
          <a:xfrm>
            <a:off x="6434506" y="246682"/>
            <a:ext cx="263293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29030" y="5589240"/>
            <a:ext cx="2841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Орбіта Седни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(червоним</a:t>
            </a:r>
            <a:r>
              <a:rPr lang="uk-U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50441" y="2190898"/>
            <a:ext cx="220797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Орбіта 2012 VP</a:t>
            </a:r>
            <a:r>
              <a:rPr lang="uk-UA" sz="2000" b="1" baseline="-25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113</a:t>
            </a:r>
            <a:endParaRPr lang="ru-RU" sz="20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1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upload.wikimedia.org/wikipedia/commons/thumb/9/9f/Solarmap.png/400px-Solarmap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91527" y="3201816"/>
            <a:ext cx="2384884" cy="45674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75734"/>
            <a:ext cx="8064896" cy="1400530"/>
          </a:xfrm>
        </p:spPr>
        <p:txBody>
          <a:bodyPr/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Визначений край Сонячної системи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Геліосфера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580" y="1196751"/>
            <a:ext cx="8424936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Сонце 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посилає постійний потік заряджених частинок, названий сонячним </a:t>
            </a:r>
            <a:r>
              <a:rPr lang="uk-UA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вітром. 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 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проходить повз усі планети приблизно на відстань, що втричі перевищує відстань до Плутона, перш ніж йому </a:t>
            </a:r>
            <a:r>
              <a:rPr lang="uk-UA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заважатиме 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міжзоряне середовище. </a:t>
            </a:r>
            <a:endParaRPr lang="ru-R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 гігантський міхур навколо Сонця та його планет, відомий як геліосфера. 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 60–70 а. о. </a:t>
            </a:r>
            <a:r>
              <a:rPr lang="uk-UA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Сонця 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сонячний вітер рухається зі швидкістю понад 200 км/с (1 млн км/</a:t>
            </a:r>
            <a:r>
              <a:rPr lang="uk-UA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uk-UA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    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 внаслідок взаємодії з міжзоряним простором гальмується і його швидкість падає до нуля.</a:t>
            </a:r>
          </a:p>
        </p:txBody>
      </p:sp>
    </p:spTree>
    <p:extLst>
      <p:ext uri="{BB962C8B-B14F-4D97-AF65-F5344CB8AC3E}">
        <p14:creationId xmlns:p14="http://schemas.microsoft.com/office/powerpoint/2010/main" val="4789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4680520" cy="1400530"/>
          </a:xfrm>
        </p:spPr>
        <p:txBody>
          <a:bodyPr/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Хмара Оорта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248" y="1078777"/>
            <a:ext cx="6119276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гіпотетична область Сонячної системи, що є джерелом комет з довгим періодом обертання. </a:t>
            </a:r>
            <a:endParaRPr lang="uk-UA" b="1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прямих спостережень хмари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Оорта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було, астрономи вважають її джерелом усіх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довгоперіодичних комет,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прилітають у Сонячну систему.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 з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овнішня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приблизною межею Сонячної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</a:p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Об'єктами з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хмари Оорта, що </a:t>
            </a: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спостерігалися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вимірювалися, на теперішній час можна вважати лише чотири: </a:t>
            </a:r>
            <a:endParaRPr lang="uk-UA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Седну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 CR105;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2006 SQ372;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2008 KV42.</a:t>
            </a:r>
            <a:endParaRPr lang="uk-UA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рликові планети та малі тіла сонячної систе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99" y="1052736"/>
            <a:ext cx="287655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Світ астрономії - Хмара Оор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91" y="3212976"/>
            <a:ext cx="2904058" cy="302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00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785776" cy="792088"/>
          </a:xfrm>
        </p:spPr>
        <p:txBody>
          <a:bodyPr/>
          <a:lstStyle/>
          <a:p>
            <a:pPr algn="ctr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Дослідження околиць сонячної 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Вояджери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" y="1124744"/>
            <a:ext cx="9067800" cy="3744416"/>
          </a:xfrm>
        </p:spPr>
        <p:txBody>
          <a:bodyPr>
            <a:normAutofit/>
          </a:bodyPr>
          <a:lstStyle/>
          <a:p>
            <a:pPr marL="0" indent="546100" algn="just">
              <a:buNone/>
            </a:pPr>
            <a:r>
              <a:rPr lang="uk-UA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знімкам</a:t>
            </a:r>
            <a:r>
              <a:rPr lang="ru-R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Вояджерів</a:t>
            </a:r>
            <a:r>
              <a:rPr lang="uk-UA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вчені з'ясували, що Велика червона пляма на Юпітері – насправді циклон, що на планеті бувають блискавки, а також активні вулкани на супутнику </a:t>
            </a:r>
            <a:r>
              <a:rPr lang="uk-UA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46100" algn="just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 року "Вояджер-1"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кордонів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Сонячної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вийшов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2018 року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міжзоряного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близнюк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"Вояджер-2".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46100" algn="just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масиви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"Вояджер-2" вийшов з </a:t>
            </a:r>
            <a:r>
              <a:rPr lang="uk-UA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геоліосфери</a:t>
            </a:r>
            <a:r>
              <a:rPr lang="uk-UA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він перетнув межу, відому як </a:t>
            </a:r>
            <a:r>
              <a:rPr lang="uk-UA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геліопауза</a:t>
            </a:r>
            <a:r>
              <a:rPr lang="uk-UA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546100" algn="just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переходу через </a:t>
            </a:r>
            <a:r>
              <a:rPr lang="uk-UA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геліопаузу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обидва космічні апарати помітили зміни в інтенсивності космічного випромінювання. </a:t>
            </a:r>
          </a:p>
          <a:p>
            <a:pPr marL="0" indent="546100" algn="just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 за межами </a:t>
            </a:r>
            <a:r>
              <a:rPr lang="uk-UA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геліопаузи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його потужність була на 90% слабшою.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Вояджер-2&quot; прислал на Землю данные из межзвездного пространства - РИА  Новости, 05.11.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30" y="4869160"/>
            <a:ext cx="1857610" cy="185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осмічний апарат NASA «Вояджер-1» надсилає дивні сигнали з космосу: що  відбуваєтьс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4785419"/>
            <a:ext cx="2687959" cy="188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Вояджер-1 — Вікіпеді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389" y="4802393"/>
            <a:ext cx="2054997" cy="190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496944" cy="126876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Нові 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горизонти —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міжпланетний космічний зонд НАСА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551786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  успішно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запущений у 2006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головною метою — здійснити пролітне дослідження системи Плутона у 2015 році,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та,  з другорядною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 — здійснити проліт повз один або кілька об'єктів поясу Койпера.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Станція «Нові горизонти» скоро досягне астероїда Ultima Thu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823" y="3140968"/>
            <a:ext cx="397197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2810539"/>
            <a:ext cx="48720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 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подорожі після прольоту Юпітера апарат подолав у режимі </a:t>
            </a:r>
            <a:r>
              <a:rPr lang="uk-UA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гібернації</a:t>
            </a:r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збереження бортових систем, за винятком коротких річних перевірок. </a:t>
            </a:r>
            <a:endParaRPr lang="uk-UA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uk-UA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січня 2015 року «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Нью-Горайзонс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розпочав етап наближення до Плутона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 два астероїди.</a:t>
            </a:r>
          </a:p>
          <a:p>
            <a:pPr algn="ctr"/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раніше 2026 року: очікується завершення місії через вичерпання плутонію у РІТЕГ зонду.</a:t>
            </a:r>
          </a:p>
        </p:txBody>
      </p:sp>
    </p:spTree>
    <p:extLst>
      <p:ext uri="{BB962C8B-B14F-4D97-AF65-F5344CB8AC3E}">
        <p14:creationId xmlns:p14="http://schemas.microsoft.com/office/powerpoint/2010/main" val="231909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055380" cy="744034"/>
          </a:xfrm>
        </p:spPr>
        <p:txBody>
          <a:bodyPr/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Реалізація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:\IMG-a3cfc04f55c51d4141c9fc274cbb0d67-V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" r="18306"/>
          <a:stretch/>
        </p:blipFill>
        <p:spPr bwMode="auto">
          <a:xfrm>
            <a:off x="107504" y="836711"/>
            <a:ext cx="4392488" cy="26019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:\Черненко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36712"/>
            <a:ext cx="3994711" cy="26019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кутник 5"/>
          <p:cNvSpPr/>
          <p:nvPr/>
        </p:nvSpPr>
        <p:spPr>
          <a:xfrm>
            <a:off x="0" y="3508386"/>
            <a:ext cx="903649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Участь юних астрономів ОЦТТУМ у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Всеукраїнській науковій конференції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«Астрономія і сьогодення 2024» у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ВДПУ. </a:t>
            </a:r>
          </a:p>
          <a:p>
            <a:pPr algn="ctr"/>
            <a:r>
              <a:rPr lang="uk-UA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uk-UA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роботи - третій </a:t>
            </a:r>
            <a:r>
              <a:rPr lang="uk-UA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праворуч.</a:t>
            </a:r>
            <a:endParaRPr lang="uk-UA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Моя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доповідь опублікована у збірнику наукових праць цієї конференції. </a:t>
            </a: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 це свідчить виданий мені сертифікат </a:t>
            </a:r>
            <a:endParaRPr lang="uk-UA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учасника Всеукраїнської </a:t>
            </a: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наукової конференції</a:t>
            </a:r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drive.google.com/file/d/1wNPOV-B2T_lY5bI_axXSySXMLhEGJTAk/view</a:t>
            </a:r>
            <a:endParaRPr lang="uk-UA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-посилання на збірник статей.</a:t>
            </a:r>
            <a:endParaRPr lang="uk-UA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:\IMG-a3cfc04f55c51d4141c9fc274cbb0d67-V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" r="18306"/>
          <a:stretch/>
        </p:blipFill>
        <p:spPr bwMode="auto">
          <a:xfrm>
            <a:off x="107504" y="836710"/>
            <a:ext cx="4392488" cy="26019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698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0530"/>
          </a:xfrm>
        </p:spPr>
        <p:txBody>
          <a:bodyPr/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Значення вивчення околиць Сонячної системи</a:t>
            </a:r>
            <a:r>
              <a:rPr lang="ru-RU" sz="2800" dirty="0">
                <a:solidFill>
                  <a:srgbClr val="FFFF00"/>
                </a:solidFill>
              </a:rPr>
              <a:t/>
            </a:r>
            <a:br>
              <a:rPr lang="ru-RU" sz="2800" dirty="0">
                <a:solidFill>
                  <a:srgbClr val="FFFF00"/>
                </a:solidFill>
              </a:rPr>
            </a:b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568952" cy="60212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Розуміння нашого місця у Всесвіті: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Вивчаючи інші планети, ми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зрозуміємо,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як формуються та еволюціонують планетарні системи.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Знайдемо  відповіді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фундаментальні питання про життя, </a:t>
            </a:r>
            <a:endParaRPr lang="uk-UA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його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 та поширення у Всесвіті.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Пошук ресурсів: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Околиці Сонячної системи можуть містити ресурси, </a:t>
            </a:r>
            <a:endParaRPr lang="uk-UA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які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потрібні для виживання та розвитку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 бути: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 корисні копалини, енергія та навіть нові місця для життя.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Захист Землі: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астероїдів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комет допоможе  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краще зрозуміти ризик їх 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зіткнення та  загрози  Землі.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може допомогти нам розробити методи захисту планети від таких катастроф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uk-UA" sz="4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3657660" lvl="8" indent="0">
              <a:buNone/>
            </a:pPr>
            <a:r>
              <a:rPr lang="uk-UA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увагу.</a:t>
            </a:r>
            <a:endParaRPr lang="ru-RU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048672" cy="1400530"/>
          </a:xfrm>
        </p:spPr>
        <p:txBody>
          <a:bodyPr/>
          <a:lstStyle/>
          <a:p>
            <a:r>
              <a:rPr lang="uk-UA" dirty="0" smtClean="0"/>
              <a:t>Джерела інформації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60913"/>
            <a:ext cx="8784976" cy="5492423"/>
          </a:xfrm>
        </p:spPr>
        <p:txBody>
          <a:bodyPr>
            <a:normAutofit fontScale="55000" lnSpcReduction="20000"/>
          </a:bodyPr>
          <a:lstStyle/>
          <a:p>
            <a:r>
              <a:rPr lang="uk-UA" dirty="0"/>
              <a:t>1. Учені розповіли, де закінчується Сонячна система. URL: </a:t>
            </a:r>
            <a:r>
              <a:rPr lang="uk-UA" u="sng" dirty="0">
                <a:hlinkClick r:id="rId2"/>
              </a:rPr>
              <a:t>https://focus.ua/uk/technologies/523803-ucheni-rasskazali-gde-zakanchivaetsya-solnechna-sistema</a:t>
            </a:r>
            <a:endParaRPr lang="ru-RU" dirty="0"/>
          </a:p>
          <a:p>
            <a:r>
              <a:rPr lang="uk-UA" dirty="0"/>
              <a:t>2.</a:t>
            </a:r>
            <a:r>
              <a:rPr lang="uk-UA" b="1" dirty="0"/>
              <a:t> </a:t>
            </a:r>
            <a:r>
              <a:rPr lang="uk-UA" dirty="0"/>
              <a:t>Нептун (планета). URL: </a:t>
            </a:r>
            <a:r>
              <a:rPr lang="uk-UA" u="sng" dirty="0">
                <a:hlinkClick r:id="rId3"/>
              </a:rPr>
              <a:t>https://uk.wikipedia.org/wiki/Нептун_(планета)</a:t>
            </a:r>
            <a:endParaRPr lang="ru-RU" dirty="0"/>
          </a:p>
          <a:p>
            <a:r>
              <a:rPr lang="uk-UA" dirty="0"/>
              <a:t>3. Плутон (карликова планета) URL: </a:t>
            </a:r>
            <a:r>
              <a:rPr lang="uk-UA" u="sng" dirty="0">
                <a:hlinkClick r:id="rId4"/>
              </a:rPr>
              <a:t>https://uk.wikipedia.org/wiki/Плутон_(карликова_планета)</a:t>
            </a:r>
            <a:endParaRPr lang="ru-RU" dirty="0"/>
          </a:p>
          <a:p>
            <a:r>
              <a:rPr lang="uk-UA" dirty="0"/>
              <a:t>4. Супутники Плутона URL: </a:t>
            </a:r>
            <a:r>
              <a:rPr lang="uk-UA" u="sng" dirty="0">
                <a:hlinkClick r:id="rId5"/>
              </a:rPr>
              <a:t>https://uk.wikipedia.org/wiki/Супутники_Плутона</a:t>
            </a:r>
            <a:endParaRPr lang="ru-RU" dirty="0"/>
          </a:p>
          <a:p>
            <a:r>
              <a:rPr lang="ru-RU" dirty="0"/>
              <a:t>5</a:t>
            </a:r>
            <a:r>
              <a:rPr lang="uk-UA" dirty="0"/>
              <a:t>. Пояс Койпера URL: </a:t>
            </a:r>
            <a:r>
              <a:rPr lang="uk-UA" u="sng" dirty="0">
                <a:hlinkClick r:id="rId6"/>
              </a:rPr>
              <a:t>https://uk.wikipedia.org/wiki/Пояс_Койпера</a:t>
            </a:r>
            <a:endParaRPr lang="ru-RU" dirty="0"/>
          </a:p>
          <a:p>
            <a:r>
              <a:rPr lang="uk-UA" dirty="0"/>
              <a:t>6. Ерида (карликова планета) URL: </a:t>
            </a:r>
            <a:r>
              <a:rPr lang="ru-RU" u="sng" dirty="0" err="1">
                <a:hlinkClick r:id="rId7"/>
              </a:rPr>
              <a:t>https</a:t>
            </a:r>
            <a:r>
              <a:rPr lang="uk-UA" u="sng" dirty="0">
                <a:hlinkClick r:id="rId7"/>
              </a:rPr>
              <a:t>://</a:t>
            </a:r>
            <a:r>
              <a:rPr lang="ru-RU" u="sng" dirty="0" err="1">
                <a:hlinkClick r:id="rId7"/>
              </a:rPr>
              <a:t>uk</a:t>
            </a:r>
            <a:r>
              <a:rPr lang="uk-UA" u="sng" dirty="0">
                <a:hlinkClick r:id="rId7"/>
              </a:rPr>
              <a:t>.</a:t>
            </a:r>
            <a:r>
              <a:rPr lang="ru-RU" u="sng" dirty="0" err="1">
                <a:hlinkClick r:id="rId7"/>
              </a:rPr>
              <a:t>wikipedia</a:t>
            </a:r>
            <a:r>
              <a:rPr lang="uk-UA" u="sng" dirty="0">
                <a:hlinkClick r:id="rId7"/>
              </a:rPr>
              <a:t>.</a:t>
            </a:r>
            <a:r>
              <a:rPr lang="ru-RU" u="sng" dirty="0" err="1">
                <a:hlinkClick r:id="rId7"/>
              </a:rPr>
              <a:t>org</a:t>
            </a:r>
            <a:r>
              <a:rPr lang="uk-UA" u="sng" dirty="0">
                <a:hlinkClick r:id="rId7"/>
              </a:rPr>
              <a:t>/</a:t>
            </a:r>
            <a:r>
              <a:rPr lang="ru-RU" u="sng" dirty="0" err="1">
                <a:hlinkClick r:id="rId7"/>
              </a:rPr>
              <a:t>wiki</a:t>
            </a:r>
            <a:r>
              <a:rPr lang="uk-UA" u="sng" dirty="0">
                <a:hlinkClick r:id="rId7"/>
              </a:rPr>
              <a:t>/Ерида_(</a:t>
            </a:r>
            <a:r>
              <a:rPr lang="uk-UA" u="sng" dirty="0" err="1">
                <a:hlinkClick r:id="rId7"/>
              </a:rPr>
              <a:t>карликова_планета</a:t>
            </a:r>
            <a:r>
              <a:rPr lang="uk-UA" u="sng" dirty="0">
                <a:hlinkClick r:id="rId7"/>
              </a:rPr>
              <a:t>)</a:t>
            </a:r>
            <a:endParaRPr lang="ru-RU" dirty="0"/>
          </a:p>
          <a:p>
            <a:r>
              <a:rPr lang="uk-UA" dirty="0"/>
              <a:t>7. Макемаке (карликова планета) URL: </a:t>
            </a:r>
            <a:r>
              <a:rPr lang="uk-UA" u="sng" dirty="0">
                <a:hlinkClick r:id="rId8"/>
              </a:rPr>
              <a:t>https://uk.wikipedia.org/wiki/Макемаке_(карликова_планета)</a:t>
            </a:r>
            <a:endParaRPr lang="ru-RU" dirty="0"/>
          </a:p>
          <a:p>
            <a:r>
              <a:rPr lang="uk-UA" dirty="0"/>
              <a:t>8. S/2015 (136472) 1 URL: </a:t>
            </a:r>
            <a:r>
              <a:rPr lang="uk-UA" u="sng" dirty="0">
                <a:hlinkClick r:id="rId9"/>
              </a:rPr>
              <a:t>https://uk.wikipedia.org/wiki/S/2015_(136472)_1</a:t>
            </a:r>
            <a:endParaRPr lang="ru-RU" dirty="0"/>
          </a:p>
          <a:p>
            <a:r>
              <a:rPr lang="uk-UA" dirty="0"/>
              <a:t>9. </a:t>
            </a:r>
            <a:r>
              <a:rPr lang="uk-UA" dirty="0" err="1"/>
              <a:t>Седноїд</a:t>
            </a:r>
            <a:r>
              <a:rPr lang="uk-UA" dirty="0"/>
              <a:t> URL: </a:t>
            </a:r>
            <a:r>
              <a:rPr lang="uk-UA" u="sng" dirty="0">
                <a:hlinkClick r:id="rId10"/>
              </a:rPr>
              <a:t>https://uk.wikipedia.org/wiki/wiki/Седноїд</a:t>
            </a:r>
            <a:endParaRPr lang="ru-RU" dirty="0"/>
          </a:p>
          <a:p>
            <a:r>
              <a:rPr lang="uk-UA" dirty="0"/>
              <a:t>10.</a:t>
            </a:r>
            <a:r>
              <a:rPr lang="uk-UA" b="1" dirty="0"/>
              <a:t> </a:t>
            </a:r>
            <a:r>
              <a:rPr lang="uk-UA" dirty="0"/>
              <a:t>V774104 URL: </a:t>
            </a:r>
            <a:r>
              <a:rPr lang="uk-UA" u="sng" dirty="0">
                <a:hlinkClick r:id="rId11"/>
              </a:rPr>
              <a:t>https://uk.wikipedia.org/wiki/V774104</a:t>
            </a:r>
            <a:endParaRPr lang="ru-RU" dirty="0"/>
          </a:p>
          <a:p>
            <a:r>
              <a:rPr lang="uk-UA" dirty="0"/>
              <a:t>11. 90377 </a:t>
            </a:r>
            <a:r>
              <a:rPr lang="uk-UA" dirty="0" err="1"/>
              <a:t>Седна</a:t>
            </a:r>
            <a:r>
              <a:rPr lang="uk-UA" dirty="0"/>
              <a:t> URL: </a:t>
            </a:r>
            <a:r>
              <a:rPr lang="uk-UA" u="sng" dirty="0">
                <a:hlinkClick r:id="rId12"/>
              </a:rPr>
              <a:t>https://uk.wikipedia.org/wiki/90377_Седна</a:t>
            </a:r>
            <a:endParaRPr lang="ru-RU" dirty="0"/>
          </a:p>
          <a:p>
            <a:r>
              <a:rPr lang="uk-UA" dirty="0"/>
              <a:t>12. 2012 VP</a:t>
            </a:r>
            <a:r>
              <a:rPr lang="uk-UA" baseline="-25000" dirty="0"/>
              <a:t>113 </a:t>
            </a:r>
            <a:r>
              <a:rPr lang="uk-UA" dirty="0"/>
              <a:t>URL: </a:t>
            </a:r>
            <a:r>
              <a:rPr lang="uk-UA" u="sng" dirty="0">
                <a:hlinkClick r:id="rId13"/>
              </a:rPr>
              <a:t>https://uk.wikipedia.org/wiki/2012_VP113</a:t>
            </a:r>
            <a:endParaRPr lang="ru-RU" dirty="0"/>
          </a:p>
          <a:p>
            <a:r>
              <a:rPr lang="uk-UA" dirty="0"/>
              <a:t>13. Хмара Оорта URL: </a:t>
            </a:r>
            <a:r>
              <a:rPr lang="uk-UA" u="sng" dirty="0">
                <a:hlinkClick r:id="rId14"/>
              </a:rPr>
              <a:t>https://uk.wikipedia.org/wiki/Хмара_Оорта</a:t>
            </a:r>
            <a:endParaRPr lang="ru-RU" dirty="0"/>
          </a:p>
          <a:p>
            <a:r>
              <a:rPr lang="uk-UA" dirty="0"/>
              <a:t>14. </a:t>
            </a:r>
            <a:r>
              <a:rPr lang="uk-UA" dirty="0" err="1"/>
              <a:t>Геліосфера</a:t>
            </a:r>
            <a:r>
              <a:rPr lang="uk-UA" dirty="0"/>
              <a:t> URL: </a:t>
            </a:r>
            <a:endParaRPr lang="ru-RU" dirty="0"/>
          </a:p>
          <a:p>
            <a:r>
              <a:rPr lang="uk-UA" u="sng" dirty="0">
                <a:hlinkClick r:id="rId15"/>
              </a:rPr>
              <a:t>https://www.wikidata.uk-ua.nina.az/Межа_ударної_хвилі.html</a:t>
            </a:r>
            <a:endParaRPr lang="ru-RU" dirty="0"/>
          </a:p>
          <a:p>
            <a:r>
              <a:rPr lang="uk-UA" dirty="0"/>
              <a:t>15. </a:t>
            </a:r>
            <a:r>
              <a:rPr lang="uk-UA" dirty="0" err="1"/>
              <a:t>Геліосфера</a:t>
            </a:r>
            <a:r>
              <a:rPr lang="uk-UA" dirty="0"/>
              <a:t> URL: </a:t>
            </a:r>
            <a:r>
              <a:rPr lang="uk-UA" u="sng" dirty="0">
                <a:hlinkClick r:id="rId16"/>
              </a:rPr>
              <a:t>https://science.nasa.gov/heliophysics/focus-areas/heliosphere/</a:t>
            </a:r>
            <a:endParaRPr lang="ru-RU" dirty="0"/>
          </a:p>
          <a:p>
            <a:r>
              <a:rPr lang="uk-UA" dirty="0"/>
              <a:t>16. Зонд "Вояджер-2" - другий створений людиною об'єкт, якому вдалося вийти за межі нашої системи і зробити неймовірне відкриття. </a:t>
            </a:r>
            <a:r>
              <a:rPr lang="en-US" dirty="0"/>
              <a:t>URL</a:t>
            </a:r>
            <a:r>
              <a:rPr lang="uk-UA" dirty="0"/>
              <a:t>: </a:t>
            </a:r>
            <a:r>
              <a:rPr lang="uk-UA" u="sng" dirty="0">
                <a:hlinkClick r:id="rId17"/>
              </a:rPr>
              <a:t>https://tsn.ua/nauka_it/voyadzher-2-viyshov-za-mezhi-sonyachnoyi-sistemi-i-potrapiv-do-mizhzoryanogo-prostoru-scho-vin-tam-pobachiv-1439679.html</a:t>
            </a:r>
            <a:endParaRPr lang="ru-RU" dirty="0"/>
          </a:p>
          <a:p>
            <a:r>
              <a:rPr lang="uk-UA" dirty="0"/>
              <a:t>17. Нью-</a:t>
            </a:r>
            <a:r>
              <a:rPr lang="uk-UA" dirty="0" err="1"/>
              <a:t>Горайзонс</a:t>
            </a:r>
            <a:r>
              <a:rPr lang="uk-UA" b="1" dirty="0"/>
              <a:t> </a:t>
            </a:r>
            <a:r>
              <a:rPr lang="uk-UA" dirty="0"/>
              <a:t>URL: </a:t>
            </a:r>
            <a:r>
              <a:rPr lang="uk-UA" u="sng" dirty="0">
                <a:hlinkClick r:id="rId18"/>
              </a:rPr>
              <a:t>https://uk.wikipedia.org/wiki/Нью-Горайзонс#Спостереження_за_іншими_об'єктами_пояса_Койпера</a:t>
            </a:r>
            <a:endParaRPr lang="ru-RU" dirty="0"/>
          </a:p>
          <a:p>
            <a:r>
              <a:rPr lang="uk-UA" dirty="0"/>
              <a:t>18. Де закінчується Сонячна система? URL: </a:t>
            </a:r>
            <a:r>
              <a:rPr lang="uk-UA" u="sng" dirty="0">
                <a:hlinkClick r:id="rId19"/>
              </a:rPr>
              <a:t>https://ukr.media/science/292809/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70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1802</TotalTime>
  <Words>1721</Words>
  <Application>Microsoft Office PowerPoint</Application>
  <PresentationFormat>Экран (4:3)</PresentationFormat>
  <Paragraphs>132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</vt:lpstr>
      <vt:lpstr>Wingdings 3</vt:lpstr>
      <vt:lpstr>Ион</vt:lpstr>
      <vt:lpstr>Проект виконав :   Микола Черненко Дійсний член МАН України,  гуртківець астрономіного гуртка ОЦТТУМ,  учень 8 класу ФМЛ № 17 ВМР.    Вінниця - 2025 </vt:lpstr>
      <vt:lpstr> Якщо ви ґрунтуєтесь на тому, де закінчуються орбіти планет, ви можете сказати, що межа нашої системи перебуває за орбітою Нептуна або у поясі Койпера — смузі астероїдів, де розташована карликова планета Плутон.    Якщо ви вважаєте, що Сонячна система складається з усього, на що впливає гравітація Сонця,  тоді вона закінчується у сферичній хмарі Оорта, яка простягається в тисячу разів далі від Сонця, ніж орбіта Нептуну, тобто там, де закінчується магнітне поле Сонця.</vt:lpstr>
      <vt:lpstr>Нептун – найвіддаленіша планета сонячної системи </vt:lpstr>
      <vt:lpstr>Плутон</vt:lpstr>
      <vt:lpstr>Супутники Плутона </vt:lpstr>
      <vt:lpstr>Презентация PowerPoint</vt:lpstr>
      <vt:lpstr>Найбільші об’єкти Поясу Койпера </vt:lpstr>
      <vt:lpstr>Презентация PowerPoint</vt:lpstr>
      <vt:lpstr>Презентация PowerPoint</vt:lpstr>
      <vt:lpstr>Презентация PowerPoint</vt:lpstr>
      <vt:lpstr>Визначений край Сонячної системи Геліосфера </vt:lpstr>
      <vt:lpstr>Хмара Оорта</vt:lpstr>
      <vt:lpstr>Дослідження околиць сонячної системи Вояджери</vt:lpstr>
      <vt:lpstr>Нові горизонти — міжпланетний космічний зонд НАСА </vt:lpstr>
      <vt:lpstr>Реалізація проєкту </vt:lpstr>
      <vt:lpstr>ВИСНОВОК Значення вивчення околиць Сонячної системи </vt:lpstr>
      <vt:lpstr>Джерела інформації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виконав : Микола Черненко, Дійсний член МАН України,  гуртківець астрономіного гуртка ОЦТТУМ,  учень 7 класу ФМЛ № 17 ВМР.  Вінниця - 2024</dc:title>
  <dc:creator>Sara Yasmeen (Wipro Technologies)</dc:creator>
  <cp:lastModifiedBy>HOME</cp:lastModifiedBy>
  <cp:revision>61</cp:revision>
  <dcterms:created xsi:type="dcterms:W3CDTF">2010-02-23T11:30:32Z</dcterms:created>
  <dcterms:modified xsi:type="dcterms:W3CDTF">2025-04-14T18:54:37Z</dcterms:modified>
</cp:coreProperties>
</file>