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71" r:id="rId5"/>
    <p:sldId id="272" r:id="rId6"/>
    <p:sldId id="280" r:id="rId7"/>
    <p:sldId id="273" r:id="rId8"/>
    <p:sldId id="282" r:id="rId9"/>
    <p:sldId id="281" r:id="rId10"/>
    <p:sldId id="274" r:id="rId11"/>
    <p:sldId id="276" r:id="rId12"/>
    <p:sldId id="275" r:id="rId13"/>
    <p:sldId id="283" r:id="rId14"/>
    <p:sldId id="277" r:id="rId1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730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FF249-60DC-4BCC-A0D0-4179F57096F6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86D7E-640F-441A-BC4F-84D5F09A8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9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86D7E-640F-441A-BC4F-84D5F09A81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90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86D7E-640F-441A-BC4F-84D5F09A81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0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rgbClr val="94AB6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94AB6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rgbClr val="94AB6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94AB6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rgbClr val="94AB6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500" b="0" i="0">
                <a:solidFill>
                  <a:srgbClr val="94AB6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143999" y="0"/>
            <a:ext cx="9144000" cy="4258945"/>
          </a:xfrm>
          <a:custGeom>
            <a:avLst/>
            <a:gdLst/>
            <a:ahLst/>
            <a:cxnLst/>
            <a:rect l="l" t="t" r="r" b="b"/>
            <a:pathLst>
              <a:path w="9144000" h="4258945">
                <a:moveTo>
                  <a:pt x="9144000" y="4258529"/>
                </a:moveTo>
                <a:lnTo>
                  <a:pt x="485774" y="4258529"/>
                </a:lnTo>
                <a:lnTo>
                  <a:pt x="437762" y="4256152"/>
                </a:lnTo>
                <a:lnTo>
                  <a:pt x="390562" y="4249108"/>
                </a:lnTo>
                <a:lnTo>
                  <a:pt x="344494" y="4237531"/>
                </a:lnTo>
                <a:lnTo>
                  <a:pt x="299876" y="4221551"/>
                </a:lnTo>
                <a:lnTo>
                  <a:pt x="257028" y="4201301"/>
                </a:lnTo>
                <a:lnTo>
                  <a:pt x="216266" y="4176913"/>
                </a:lnTo>
                <a:lnTo>
                  <a:pt x="177911" y="4148518"/>
                </a:lnTo>
                <a:lnTo>
                  <a:pt x="142280" y="4116249"/>
                </a:lnTo>
                <a:lnTo>
                  <a:pt x="110010" y="4080617"/>
                </a:lnTo>
                <a:lnTo>
                  <a:pt x="81616" y="4042262"/>
                </a:lnTo>
                <a:lnTo>
                  <a:pt x="57227" y="4001500"/>
                </a:lnTo>
                <a:lnTo>
                  <a:pt x="36977" y="3958652"/>
                </a:lnTo>
                <a:lnTo>
                  <a:pt x="20997" y="3914034"/>
                </a:lnTo>
                <a:lnTo>
                  <a:pt x="9420" y="3867966"/>
                </a:lnTo>
                <a:lnTo>
                  <a:pt x="2377" y="3820766"/>
                </a:lnTo>
                <a:lnTo>
                  <a:pt x="0" y="3772754"/>
                </a:lnTo>
                <a:lnTo>
                  <a:pt x="0" y="150579"/>
                </a:lnTo>
                <a:lnTo>
                  <a:pt x="2377" y="102567"/>
                </a:lnTo>
                <a:lnTo>
                  <a:pt x="9420" y="55367"/>
                </a:lnTo>
                <a:lnTo>
                  <a:pt x="20997" y="9299"/>
                </a:lnTo>
                <a:lnTo>
                  <a:pt x="24328" y="0"/>
                </a:lnTo>
                <a:lnTo>
                  <a:pt x="9144000" y="0"/>
                </a:lnTo>
                <a:lnTo>
                  <a:pt x="9144000" y="4258529"/>
                </a:lnTo>
                <a:close/>
              </a:path>
            </a:pathLst>
          </a:custGeom>
          <a:solidFill>
            <a:srgbClr val="898B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463891" y="0"/>
            <a:ext cx="8824595" cy="3997960"/>
          </a:xfrm>
          <a:custGeom>
            <a:avLst/>
            <a:gdLst/>
            <a:ahLst/>
            <a:cxnLst/>
            <a:rect l="l" t="t" r="r" b="b"/>
            <a:pathLst>
              <a:path w="8824594" h="3997960">
                <a:moveTo>
                  <a:pt x="8641419" y="3997405"/>
                </a:moveTo>
                <a:lnTo>
                  <a:pt x="485774" y="3997405"/>
                </a:lnTo>
                <a:lnTo>
                  <a:pt x="437762" y="3995028"/>
                </a:lnTo>
                <a:lnTo>
                  <a:pt x="390562" y="3987985"/>
                </a:lnTo>
                <a:lnTo>
                  <a:pt x="344494" y="3976408"/>
                </a:lnTo>
                <a:lnTo>
                  <a:pt x="299876" y="3960428"/>
                </a:lnTo>
                <a:lnTo>
                  <a:pt x="257028" y="3940178"/>
                </a:lnTo>
                <a:lnTo>
                  <a:pt x="216266" y="3915789"/>
                </a:lnTo>
                <a:lnTo>
                  <a:pt x="177911" y="3887394"/>
                </a:lnTo>
                <a:lnTo>
                  <a:pt x="142280" y="3855125"/>
                </a:lnTo>
                <a:lnTo>
                  <a:pt x="110010" y="3819494"/>
                </a:lnTo>
                <a:lnTo>
                  <a:pt x="81615" y="3781138"/>
                </a:lnTo>
                <a:lnTo>
                  <a:pt x="57227" y="3740377"/>
                </a:lnTo>
                <a:lnTo>
                  <a:pt x="36977" y="3697528"/>
                </a:lnTo>
                <a:lnTo>
                  <a:pt x="20997" y="3652911"/>
                </a:lnTo>
                <a:lnTo>
                  <a:pt x="9420" y="3606843"/>
                </a:lnTo>
                <a:lnTo>
                  <a:pt x="2377" y="3559643"/>
                </a:lnTo>
                <a:lnTo>
                  <a:pt x="0" y="3511630"/>
                </a:lnTo>
                <a:lnTo>
                  <a:pt x="0" y="203350"/>
                </a:lnTo>
                <a:lnTo>
                  <a:pt x="2377" y="155338"/>
                </a:lnTo>
                <a:lnTo>
                  <a:pt x="9420" y="108138"/>
                </a:lnTo>
                <a:lnTo>
                  <a:pt x="20997" y="62070"/>
                </a:lnTo>
                <a:lnTo>
                  <a:pt x="36977" y="17452"/>
                </a:lnTo>
                <a:lnTo>
                  <a:pt x="45225" y="0"/>
                </a:lnTo>
                <a:lnTo>
                  <a:pt x="8824108" y="0"/>
                </a:lnTo>
                <a:lnTo>
                  <a:pt x="8824108" y="3961577"/>
                </a:lnTo>
                <a:lnTo>
                  <a:pt x="8782699" y="3976408"/>
                </a:lnTo>
                <a:lnTo>
                  <a:pt x="8736631" y="3987985"/>
                </a:lnTo>
                <a:lnTo>
                  <a:pt x="8689431" y="3995028"/>
                </a:lnTo>
                <a:lnTo>
                  <a:pt x="8641419" y="3997405"/>
                </a:lnTo>
                <a:close/>
              </a:path>
            </a:pathLst>
          </a:custGeom>
          <a:solidFill>
            <a:srgbClr val="F5E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6940" y="180307"/>
            <a:ext cx="12039855" cy="317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rgbClr val="94AB6F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43739" y="1644631"/>
            <a:ext cx="7512050" cy="564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94AB6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5.png"/><Relationship Id="rId10" Type="http://schemas.openxmlformats.org/officeDocument/2006/relationships/image" Target="../media/image22.jpe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an.ua/lite/advice/kak-vyrastit-mikrozelen-doma-proverennye-sposoby-12142317.html" TargetMode="External"/><Relationship Id="rId2" Type="http://schemas.openxmlformats.org/officeDocument/2006/relationships/hyperlink" Target="https://zelenaferma.com.ua/uk/instrukciya-z-viroschuvannya-mikrozelen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dernpl.com.ua/mini-teplytsya-svoyimy-rukamy-yak-zrobyty-ta-yakyj-material-krashhe-obraty/" TargetMode="External"/><Relationship Id="rId5" Type="http://schemas.openxmlformats.org/officeDocument/2006/relationships/hyperlink" Target="https://espreso.tv/korysni-porady-domashniy-mikrogrin-korist-dlya-zdorovya-metodi-viroshchuvannya-ta-doglyad" TargetMode="External"/><Relationship Id="rId4" Type="http://schemas.openxmlformats.org/officeDocument/2006/relationships/hyperlink" Target="https://www.moyo.ua/ua/news/kak_vyrashchivat_mikrozelen_8_sposobov_kotorye_rabotayut.html?srsltid=AfmBOorOmsDQjRzYQ_I55Lu4PEf_luroTFz3GhL-iIUyjFbawsAkxuj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3"/>
          <p:cNvGrpSpPr/>
          <p:nvPr/>
        </p:nvGrpSpPr>
        <p:grpSpPr>
          <a:xfrm>
            <a:off x="0" y="6164288"/>
            <a:ext cx="6186805" cy="4224655"/>
            <a:chOff x="0" y="6062688"/>
            <a:chExt cx="6186805" cy="422465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4057" y="6062688"/>
              <a:ext cx="2662587" cy="23391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60615"/>
              <a:ext cx="4425954" cy="3726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8044" y="7504286"/>
              <a:ext cx="1181196" cy="1406277"/>
            </a:xfrm>
            <a:prstGeom prst="rect">
              <a:avLst/>
            </a:prstGeom>
          </p:spPr>
        </p:pic>
      </p:grpSp>
      <p:sp>
        <p:nvSpPr>
          <p:cNvPr id="18" name="Заголовок 17"/>
          <p:cNvSpPr>
            <a:spLocks noGrp="1"/>
          </p:cNvSpPr>
          <p:nvPr>
            <p:ph type="ctrTitle"/>
          </p:nvPr>
        </p:nvSpPr>
        <p:spPr>
          <a:xfrm>
            <a:off x="1371600" y="2229197"/>
            <a:ext cx="15544800" cy="2031325"/>
          </a:xfrm>
        </p:spPr>
        <p:txBody>
          <a:bodyPr/>
          <a:lstStyle/>
          <a:p>
            <a:pPr algn="ctr"/>
            <a:r>
              <a:rPr lang="uk-UA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Автоматизована </a:t>
            </a:r>
            <a:r>
              <a:rPr lang="uk-UA" sz="6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міні-теплиця </a:t>
            </a:r>
            <a:r>
              <a:rPr lang="uk-UA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вирощування мікрозелені</a:t>
            </a:r>
            <a:endParaRPr lang="en-US" sz="6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03964" y="495300"/>
            <a:ext cx="12680074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Київське обласне територіальне відділення МАН України, м. Бровари</a:t>
            </a:r>
            <a:endParaRPr lang="en-US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710701" y="4381500"/>
            <a:ext cx="7543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Автор: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Чернега</a:t>
            </a:r>
            <a:r>
              <a:rPr lang="uk-UA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Михайло Сергійович</a:t>
            </a:r>
            <a:r>
              <a:rPr lang="uk-UA" sz="2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10 клас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Броварський ліцей №7 Броварської міської ради Броварського району Київської області </a:t>
            </a:r>
            <a:endParaRPr lang="en-US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Науковий керівник: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Котелевець Наталія Валентинівна</a:t>
            </a:r>
            <a:r>
              <a:rPr lang="uk-UA" sz="2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учитель інформатики, керівник гуртка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5800" y="114300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1600" y="2163221"/>
            <a:ext cx="14097000" cy="3920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5"/>
              </a:spcBef>
            </a:pPr>
            <a:r>
              <a:rPr lang="uk-UA" sz="5400" b="1" dirty="0">
                <a:latin typeface="Arial" panose="020B0604020202020204" pitchFamily="34" charset="0"/>
                <a:cs typeface="Arial" panose="020B0604020202020204" pitchFamily="34" charset="0"/>
              </a:rPr>
              <a:t>Мета проєкту:</a:t>
            </a:r>
            <a:r>
              <a:rPr lang="uk-UA" sz="5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творення </a:t>
            </a: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>автоматизованої </a:t>
            </a:r>
            <a: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міні-теплиці </a:t>
            </a: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>для вирощування мікрозелені з урахуванням оптимальних параметрів мікроклімату, що сприяють інтенсивному росту рослин у домашніх умовах</a:t>
            </a:r>
            <a:endParaRPr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47799" y="769386"/>
            <a:ext cx="14240967" cy="5952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263" lvl="0"/>
            <a:r>
              <a:rPr lang="uk-UA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Завдання </a:t>
            </a:r>
            <a:r>
              <a:rPr lang="uk-UA" sz="5400" b="1" dirty="0">
                <a:latin typeface="Arial" panose="020B0604020202020204" pitchFamily="34" charset="0"/>
                <a:cs typeface="Arial" panose="020B0604020202020204" pitchFamily="34" charset="0"/>
              </a:rPr>
              <a:t>проєкту</a:t>
            </a:r>
            <a:r>
              <a:rPr lang="uk-UA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uk-UA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дослідити та проаналізувати принцип роботи теплиці, враховуючи умови вирощування зелені (освітлення, вологість, температура полив)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2) сконструювати  та запрограмувати міні-теплицю для вирощування зелені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3) дослідити роботу створеної теплиці та проаналізувати ефективність вирощування мікрозелені з використання автоматизованої системи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-14514"/>
            <a:ext cx="18288000" cy="10287000"/>
            <a:chOff x="0" y="-14514"/>
            <a:chExt cx="18288000" cy="10287000"/>
          </a:xfrm>
        </p:grpSpPr>
        <p:sp>
          <p:nvSpPr>
            <p:cNvPr id="2" name="object 2"/>
            <p:cNvSpPr/>
            <p:nvPr/>
          </p:nvSpPr>
          <p:spPr>
            <a:xfrm>
              <a:off x="0" y="-14514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287998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10286999"/>
                  </a:lnTo>
                  <a:close/>
                </a:path>
              </a:pathLst>
            </a:custGeom>
            <a:solidFill>
              <a:srgbClr val="94AB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533400" y="114300"/>
              <a:ext cx="17440910" cy="8890635"/>
              <a:chOff x="681399" y="698452"/>
              <a:chExt cx="17440910" cy="8890635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681399" y="698452"/>
                <a:ext cx="16912590" cy="8890635"/>
              </a:xfrm>
              <a:custGeom>
                <a:avLst/>
                <a:gdLst/>
                <a:ahLst/>
                <a:cxnLst/>
                <a:rect l="l" t="t" r="r" b="b"/>
                <a:pathLst>
                  <a:path w="16912590" h="8890635">
                    <a:moveTo>
                      <a:pt x="16912017" y="8890095"/>
                    </a:moveTo>
                    <a:lnTo>
                      <a:pt x="0" y="8890095"/>
                    </a:lnTo>
                    <a:lnTo>
                      <a:pt x="0" y="0"/>
                    </a:lnTo>
                    <a:lnTo>
                      <a:pt x="16912017" y="0"/>
                    </a:lnTo>
                    <a:lnTo>
                      <a:pt x="16912017" y="8890095"/>
                    </a:lnTo>
                    <a:close/>
                  </a:path>
                </a:pathLst>
              </a:custGeom>
              <a:solidFill>
                <a:srgbClr val="FAF5F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" name="object 5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6382778" y="703401"/>
                <a:ext cx="1738945" cy="4102099"/>
              </a:xfrm>
              <a:prstGeom prst="rect">
                <a:avLst/>
              </a:prstGeom>
            </p:spPr>
          </p:pic>
        </p:grpSp>
      </p:grp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24000" y="898959"/>
            <a:ext cx="11125200" cy="2539157"/>
          </a:xfrm>
        </p:spPr>
        <p:txBody>
          <a:bodyPr/>
          <a:lstStyle/>
          <a:p>
            <a:pPr algn="just"/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Вирощування мікрозелені в домашніх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умовах -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це чудова можливість насолоджуватися свіжою та корисною їжею, а також отримувати задоволення від самого процесу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вирощування 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8"/>
          <a:stretch/>
        </p:blipFill>
        <p:spPr>
          <a:xfrm>
            <a:off x="9829800" y="4221348"/>
            <a:ext cx="6553200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>
                <a:latin typeface="Arial" panose="020B0604020202020204" pitchFamily="34" charset="0"/>
                <a:cs typeface="Arial" panose="020B0604020202020204" pitchFamily="34" charset="0"/>
              </a:rPr>
              <a:t>Мікрозелень вдома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9047210" y="2767572"/>
            <a:ext cx="7169291" cy="3046988"/>
          </a:xfrm>
        </p:spPr>
        <p:txBody>
          <a:bodyPr/>
          <a:lstStyle/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Головною перевагою цього виду рослин є те, що його легко виростити в домашніх умовах</a:t>
            </a:r>
          </a:p>
          <a:p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Для цього необхідне світло, тепло і вологість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81" r="3409" b="26895"/>
          <a:stretch/>
        </p:blipFill>
        <p:spPr>
          <a:xfrm>
            <a:off x="1245463" y="2144852"/>
            <a:ext cx="7286625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132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-14514"/>
            <a:ext cx="18288000" cy="10287000"/>
            <a:chOff x="0" y="-14514"/>
            <a:chExt cx="18288000" cy="10287000"/>
          </a:xfrm>
        </p:grpSpPr>
        <p:sp>
          <p:nvSpPr>
            <p:cNvPr id="2" name="object 2"/>
            <p:cNvSpPr/>
            <p:nvPr/>
          </p:nvSpPr>
          <p:spPr>
            <a:xfrm>
              <a:off x="0" y="-14514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287998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10286999"/>
                  </a:lnTo>
                  <a:close/>
                </a:path>
              </a:pathLst>
            </a:custGeom>
            <a:solidFill>
              <a:srgbClr val="94AB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533400" y="114300"/>
              <a:ext cx="17440910" cy="8890635"/>
              <a:chOff x="681399" y="698452"/>
              <a:chExt cx="17440910" cy="8890635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681399" y="698452"/>
                <a:ext cx="16912590" cy="8890635"/>
              </a:xfrm>
              <a:custGeom>
                <a:avLst/>
                <a:gdLst/>
                <a:ahLst/>
                <a:cxnLst/>
                <a:rect l="l" t="t" r="r" b="b"/>
                <a:pathLst>
                  <a:path w="16912590" h="8890635">
                    <a:moveTo>
                      <a:pt x="16912017" y="8890095"/>
                    </a:moveTo>
                    <a:lnTo>
                      <a:pt x="0" y="8890095"/>
                    </a:lnTo>
                    <a:lnTo>
                      <a:pt x="0" y="0"/>
                    </a:lnTo>
                    <a:lnTo>
                      <a:pt x="16912017" y="0"/>
                    </a:lnTo>
                    <a:lnTo>
                      <a:pt x="16912017" y="8890095"/>
                    </a:lnTo>
                    <a:close/>
                  </a:path>
                </a:pathLst>
              </a:custGeom>
              <a:solidFill>
                <a:srgbClr val="FAF5F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" name="object 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382778" y="703401"/>
                <a:ext cx="1738945" cy="4102099"/>
              </a:xfrm>
              <a:prstGeom prst="rect">
                <a:avLst/>
              </a:prstGeom>
            </p:spPr>
          </p:pic>
        </p:grpSp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99404" y="553296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Збірка та запуск  теплиці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012427" y="1605440"/>
            <a:ext cx="7208774" cy="4528660"/>
          </a:xfrm>
        </p:spPr>
        <p:txBody>
          <a:bodyPr/>
          <a:lstStyle/>
          <a:p>
            <a:pPr marL="373380" indent="-360680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373380" algn="l"/>
              </a:tabLst>
            </a:pPr>
            <a:r>
              <a:rPr lang="en-US" sz="28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Arduino</a:t>
            </a:r>
            <a:r>
              <a:rPr lang="en-U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220" dirty="0" smtClean="0"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en-U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DHT11</a:t>
            </a:r>
            <a:r>
              <a:rPr lang="en-US" sz="28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spc="130" dirty="0" smtClean="0">
                <a:latin typeface="Arial" panose="020B0604020202020204" pitchFamily="34" charset="0"/>
                <a:cs typeface="Arial" panose="020B0604020202020204" pitchFamily="34" charset="0"/>
              </a:rPr>
              <a:t>датчик</a:t>
            </a:r>
            <a:r>
              <a:rPr lang="ru-RU" sz="28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7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температури</a:t>
            </a:r>
            <a:r>
              <a:rPr lang="ru-RU" sz="28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та</a:t>
            </a:r>
            <a:r>
              <a:rPr lang="en-US" sz="28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вологості</a:t>
            </a:r>
            <a:r>
              <a:rPr lang="en-U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en-US" sz="2800" spc="240" dirty="0" smtClean="0">
                <a:latin typeface="Arial" panose="020B0604020202020204" pitchFamily="34" charset="0"/>
                <a:cs typeface="Arial" panose="020B0604020202020204" pitchFamily="34" charset="0"/>
              </a:rPr>
              <a:t>LCD</a:t>
            </a:r>
            <a:r>
              <a:rPr lang="en-US" sz="28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дисплей</a:t>
            </a:r>
            <a:r>
              <a:rPr lang="ru-RU" sz="28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  <a:r>
              <a:rPr lang="en-US" sz="28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8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I2C</a:t>
            </a:r>
            <a:r>
              <a:rPr lang="en-US" sz="28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адаптером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ru-RU" sz="2800" spc="1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Фотоелемент</a:t>
            </a:r>
            <a:r>
              <a:rPr lang="ru-RU" sz="2800" spc="7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05" dirty="0" smtClean="0">
                <a:latin typeface="Arial" panose="020B0604020202020204" pitchFamily="34" charset="0"/>
                <a:cs typeface="Arial" panose="020B0604020202020204" pitchFamily="34" charset="0"/>
              </a:rPr>
              <a:t>(фоторезистор)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en-US" sz="2800" spc="1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NeoPixel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Stick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28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8x5050 </a:t>
            </a:r>
            <a:r>
              <a:rPr lang="en-US" sz="28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  <a:r>
              <a:rPr lang="en-US" sz="28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95" dirty="0" smtClean="0"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ru-RU" sz="2800" spc="155" dirty="0" smtClean="0">
                <a:latin typeface="Arial" panose="020B0604020202020204" pitchFamily="34" charset="0"/>
                <a:cs typeface="Arial" panose="020B0604020202020204" pitchFamily="34" charset="0"/>
              </a:rPr>
              <a:t>Датчик</a:t>
            </a:r>
            <a:r>
              <a:rPr lang="ru-RU" sz="2800" spc="4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6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вологост</a:t>
            </a:r>
            <a:r>
              <a:rPr lang="en-US" sz="2800" spc="65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14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ґрунту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ru-RU" sz="2800" spc="1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Водяний</a:t>
            </a:r>
            <a:r>
              <a:rPr lang="ru-RU" sz="280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50" dirty="0" smtClean="0">
                <a:latin typeface="Arial" panose="020B0604020202020204" pitchFamily="34" charset="0"/>
                <a:cs typeface="Arial" panose="020B0604020202020204" pitchFamily="34" charset="0"/>
              </a:rPr>
              <a:t>насос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80" indent="-360680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373380" algn="l"/>
              </a:tabLst>
            </a:pPr>
            <a:r>
              <a:rPr lang="ru-RU" sz="2800" spc="110" dirty="0" smtClean="0">
                <a:latin typeface="Arial" panose="020B0604020202020204" pitchFamily="34" charset="0"/>
                <a:cs typeface="Arial" panose="020B0604020202020204" pitchFamily="34" charset="0"/>
              </a:rPr>
              <a:t>Реле</a:t>
            </a:r>
            <a:r>
              <a:rPr lang="ru-RU" sz="280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14" dirty="0" smtClean="0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ru-RU" sz="28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5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керування</a:t>
            </a:r>
            <a:r>
              <a:rPr lang="ru-RU" sz="2800" spc="3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spc="185" dirty="0" smtClean="0">
                <a:latin typeface="Arial" panose="020B0604020202020204" pitchFamily="34" charset="0"/>
                <a:cs typeface="Arial" panose="020B0604020202020204" pitchFamily="34" charset="0"/>
              </a:rPr>
              <a:t>насосом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70" y="1704974"/>
            <a:ext cx="8944916" cy="2854643"/>
          </a:xfrm>
          <a:prstGeom prst="rect">
            <a:avLst/>
          </a:prstGeom>
        </p:spPr>
      </p:pic>
      <p:pic>
        <p:nvPicPr>
          <p:cNvPr id="14" name="video_2025-04-16_19-09-4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b="15392"/>
          <a:stretch/>
        </p:blipFill>
        <p:spPr>
          <a:xfrm>
            <a:off x="5666220" y="4787965"/>
            <a:ext cx="2695481" cy="40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8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Вирощування мікрозелені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1168870"/>
            <a:ext cx="5483483" cy="4112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8397" y="3272706"/>
            <a:ext cx="5622661" cy="4216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88" y="1443988"/>
            <a:ext cx="4534827" cy="6046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496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5800" y="0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Вирощування мікрозелені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838200" y="1212750"/>
            <a:ext cx="5257800" cy="507831"/>
          </a:xfrm>
        </p:spPr>
        <p:txBody>
          <a:bodyPr/>
          <a:lstStyle/>
          <a:p>
            <a:r>
              <a:rPr lang="uk-UA" dirty="0" smtClean="0"/>
              <a:t>Контейнер</a:t>
            </a:r>
            <a:endParaRPr lang="en-US" dirty="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91459" y="4798507"/>
            <a:ext cx="3035018" cy="4046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59548" y="4801990"/>
            <a:ext cx="3014128" cy="4018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67631" y="1401016"/>
            <a:ext cx="2997961" cy="3997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37509" y="1441433"/>
            <a:ext cx="2997961" cy="3997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39" y="5304344"/>
            <a:ext cx="4046691" cy="3035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8"/>
          <a:stretch/>
        </p:blipFill>
        <p:spPr>
          <a:xfrm>
            <a:off x="11618280" y="1900675"/>
            <a:ext cx="4819154" cy="2997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34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5800" y="0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Вирощування мікрозелені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838200" y="1212750"/>
            <a:ext cx="3034316" cy="507831"/>
          </a:xfrm>
        </p:spPr>
        <p:txBody>
          <a:bodyPr/>
          <a:lstStyle/>
          <a:p>
            <a:r>
              <a:rPr lang="uk-UA" dirty="0" smtClean="0"/>
              <a:t>Теплиця</a:t>
            </a:r>
            <a:endParaRPr lang="en-US" dirty="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3783"/>
            <a:ext cx="2367988" cy="3157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/>
          <a:stretch/>
        </p:blipFill>
        <p:spPr>
          <a:xfrm>
            <a:off x="4023238" y="1838200"/>
            <a:ext cx="3523536" cy="315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574" y="1833784"/>
            <a:ext cx="4209755" cy="3157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09253" y="4657433"/>
            <a:ext cx="3485020" cy="4646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45528"/>
            <a:ext cx="2519375" cy="3359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b="4463"/>
          <a:stretch/>
        </p:blipFill>
        <p:spPr>
          <a:xfrm>
            <a:off x="4023238" y="5238271"/>
            <a:ext cx="2968135" cy="3485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doc_2025-04-16_18-51-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97436" y="1833783"/>
            <a:ext cx="3343942" cy="5936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518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6755789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Порівняння вирощених паростків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3" r="7450"/>
          <a:stretch/>
        </p:blipFill>
        <p:spPr>
          <a:xfrm>
            <a:off x="1397827" y="1638300"/>
            <a:ext cx="4941919" cy="6067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36459"/>
              </p:ext>
            </p:extLst>
          </p:nvPr>
        </p:nvGraphicFramePr>
        <p:xfrm>
          <a:off x="7010401" y="1410568"/>
          <a:ext cx="8701722" cy="670473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292438">
                  <a:extLst>
                    <a:ext uri="{9D8B030D-6E8A-4147-A177-3AD203B41FA5}">
                      <a16:colId xmlns:a16="http://schemas.microsoft.com/office/drawing/2014/main" val="2020892756"/>
                    </a:ext>
                  </a:extLst>
                </a:gridCol>
                <a:gridCol w="3704642">
                  <a:extLst>
                    <a:ext uri="{9D8B030D-6E8A-4147-A177-3AD203B41FA5}">
                      <a16:colId xmlns:a16="http://schemas.microsoft.com/office/drawing/2014/main" val="2157046314"/>
                    </a:ext>
                  </a:extLst>
                </a:gridCol>
                <a:gridCol w="3704642">
                  <a:extLst>
                    <a:ext uri="{9D8B030D-6E8A-4147-A177-3AD203B41FA5}">
                      <a16:colId xmlns:a16="http://schemas.microsoft.com/office/drawing/2014/main" val="3054788299"/>
                    </a:ext>
                  </a:extLst>
                </a:gridCol>
              </a:tblGrid>
              <a:tr h="12759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День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Теплиця (довжина паростка, см)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Горщик (довжина паростка, см)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5151619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1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-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-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3736249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2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Пустило коріння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-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3428376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3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0,5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Пустило коріння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8360741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4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1,1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0,3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5372071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5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1,5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0,8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3820612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6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2,4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1,5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559953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7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3,0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2,5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37797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8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4,2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3,1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6673935"/>
                  </a:ext>
                </a:extLst>
              </a:tr>
              <a:tr h="603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9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effectLst/>
                        </a:rPr>
                        <a:t>5,0</a:t>
                      </a:r>
                      <a:endParaRPr lang="en-US" sz="3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3,5</a:t>
                      </a:r>
                      <a:endParaRPr lang="en-US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5218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15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5800" y="0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5849600" cy="738664"/>
          </a:xfrm>
        </p:spPr>
        <p:txBody>
          <a:bodyPr/>
          <a:lstStyle/>
          <a:p>
            <a:r>
              <a:rPr lang="uk-U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Застосування мікрозелені в приготуванні страв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  <p:pic>
        <p:nvPicPr>
          <p:cNvPr id="11" name="doc_2025-04-16_18-51-4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33769" y="1220768"/>
            <a:ext cx="3657600" cy="6492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281" y="1926325"/>
            <a:ext cx="6954255" cy="5215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652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66800" y="1644631"/>
            <a:ext cx="15149701" cy="640175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У ході виконання дослідження було розроблено автоматизовану 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міні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теплицю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, яка здатна підтримувати оптимальні умови для вирощування мікрозелені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Проведений 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аналіз літературних джерел і технічних рішень дозволив виділити ключові параметри, що впливають на ріст мікрозелені – освітленість, вологість, температура та полив. </a:t>
            </a:r>
            <a:endParaRPr lang="uk-UA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Запропонована 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система передбачає використання сенсорів, пристроїв керування та мікроконтролера, які забезпечують автономність процесу вирощування. </a:t>
            </a:r>
            <a:endParaRPr lang="uk-UA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Такий 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підхід дає змогу зменшити витрати ресурсів, підвищити врожайність та зробити процес більш екологічно 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сталим, що дає можливість вирощувати екологічно чисті продукти для приготування різноманітних страв.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3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33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56407"/>
            <a:ext cx="12039855" cy="923330"/>
          </a:xfrm>
        </p:spPr>
        <p:txBody>
          <a:bodyPr/>
          <a:lstStyle/>
          <a:p>
            <a:r>
              <a:rPr lang="uk-UA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Список використаних джерел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2019300"/>
            <a:ext cx="17221200" cy="743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 виростити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мікрозелень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вдома? Інструкція з вирощування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URL: </a:t>
            </a:r>
            <a:r>
              <a:rPr lang="en-US" sz="3200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https://zelenaferma.com.ua/uk/instrukciya-z-viroschuvannya-mikrozeleni/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Чим корисна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мікрозелень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як її виростити вдома: елементарна інструкція –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US" sz="3200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https://www.unian.ua/lite/advice/kak-vyrastit-mikrozelen-doma-proverennye-sposoby-12142317.html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 вирощувати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мікрозелень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8 способів, які працюють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URL: </a:t>
            </a:r>
            <a:r>
              <a:rPr lang="en-US" sz="3200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https://www.moyo.ua/ua/news/kak_vyrashchivat_mikrozelen_8_sposobov_kotorye_rabotayut.html?srsltid=AfmBOorOmsDQjRzYQ_I55Lu4PEf_luroTFz3GhL-iIUyjFbawsAkxujE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Домашній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мікрогрін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користь для здоров'я, методи вирощування та догляд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URL: </a:t>
            </a:r>
            <a:r>
              <a:rPr lang="en-US" sz="3200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https://espreso.tv/korysni-porady-domashniy-mikrogrin-korist-dlya-zdorovya-metodi-viroshchuvannya-ta-doglyad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Міні-теплиця своїми руками: як зробити та який матеріал краще обрати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URL: </a:t>
            </a:r>
            <a:r>
              <a:rPr lang="en-US" sz="3200" u="sng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https://www.modernpl.com.ua/mini-teplytsya-svoyimy-rukamy-yak-zrobyty-ta-yakyj-material-krashhe-obraty/</a:t>
            </a:r>
            <a:endParaRPr lang="en-US" sz="32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6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AB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1399" y="88854"/>
            <a:ext cx="17440910" cy="8890635"/>
            <a:chOff x="681399" y="698452"/>
            <a:chExt cx="17440910" cy="8890635"/>
          </a:xfrm>
        </p:grpSpPr>
        <p:sp>
          <p:nvSpPr>
            <p:cNvPr id="4" name="object 4"/>
            <p:cNvSpPr/>
            <p:nvPr/>
          </p:nvSpPr>
          <p:spPr>
            <a:xfrm>
              <a:off x="681399" y="698452"/>
              <a:ext cx="16912590" cy="8890635"/>
            </a:xfrm>
            <a:custGeom>
              <a:avLst/>
              <a:gdLst/>
              <a:ahLst/>
              <a:cxnLst/>
              <a:rect l="l" t="t" r="r" b="b"/>
              <a:pathLst>
                <a:path w="16912590" h="8890635">
                  <a:moveTo>
                    <a:pt x="16912017" y="8890095"/>
                  </a:moveTo>
                  <a:lnTo>
                    <a:pt x="0" y="8890095"/>
                  </a:lnTo>
                  <a:lnTo>
                    <a:pt x="0" y="0"/>
                  </a:lnTo>
                  <a:lnTo>
                    <a:pt x="16912017" y="0"/>
                  </a:lnTo>
                  <a:lnTo>
                    <a:pt x="16912017" y="8890095"/>
                  </a:lnTo>
                  <a:close/>
                </a:path>
              </a:pathLst>
            </a:custGeom>
            <a:solidFill>
              <a:srgbClr val="FAF5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82778" y="703401"/>
              <a:ext cx="1738945" cy="4102099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648912" y="3072583"/>
            <a:ext cx="12039855" cy="1154162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en-US" dirty="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9165"/>
            <a:ext cx="4242175" cy="34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F5F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4961</TotalTime>
  <Words>384</Words>
  <Application>Microsoft Office PowerPoint</Application>
  <PresentationFormat>Произвольный</PresentationFormat>
  <Paragraphs>74</Paragraphs>
  <Slides>14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Tahoma</vt:lpstr>
      <vt:lpstr>Times New Roman</vt:lpstr>
      <vt:lpstr>Office Theme</vt:lpstr>
      <vt:lpstr>Автоматизована міні-теплиця для вирощування мікрозелені</vt:lpstr>
      <vt:lpstr>Мета проєкту:   Створення автоматизованої міні-теплиці для вирощування мікрозелені з урахуванням оптимальних параметрів мікроклімату, що сприяють інтенсивному росту рослин у домашніх умовах</vt:lpstr>
      <vt:lpstr>Завдання проєкту:  1) дослідити та проаналізувати принцип роботи теплиці, враховуючи умови вирощування зелені (освітлення, вологість, температура полив) 2) сконструювати  та запрограмувати міні-теплицю для вирощування зелені 3) дослідити роботу створеної теплиці та проаналізувати ефективність вирощування мікрозелені з використання автоматизованої системи</vt:lpstr>
      <vt:lpstr>Презентация PowerPoint</vt:lpstr>
      <vt:lpstr>Мікрозелень вдома</vt:lpstr>
      <vt:lpstr>Збірка та запуск  теплиці</vt:lpstr>
      <vt:lpstr>Вирощування мікрозелені</vt:lpstr>
      <vt:lpstr>Вирощування мікрозелені</vt:lpstr>
      <vt:lpstr>Вирощування мікрозелені</vt:lpstr>
      <vt:lpstr>Порівняння вирощених паростків</vt:lpstr>
      <vt:lpstr>Застосування мікрозелені в приготуванні страв</vt:lpstr>
      <vt:lpstr>Висновки</vt:lpstr>
      <vt:lpstr>Список використаних джерел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Проєкт “Теплиця”</dc:title>
  <dc:creator>Anastasia Chupryna</dc:creator>
  <cp:keywords>DAGWRKPwWz4,BAGQ6KqCgy4</cp:keywords>
  <cp:lastModifiedBy>Nataly</cp:lastModifiedBy>
  <cp:revision>21</cp:revision>
  <dcterms:created xsi:type="dcterms:W3CDTF">2025-04-15T11:37:13Z</dcterms:created>
  <dcterms:modified xsi:type="dcterms:W3CDTF">2025-04-18T22:18:59Z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2024-11-19T00:00:00Z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2025-04-15T00:00:00Z</vt:filetime>
  </property>
  <property fmtid="{D5CDD505-2E9C-101B-9397-08002B2CF9AE}" pid="5" name="Producer">
    <vt:lpwstr>Canva</vt:lpwstr>
  </property>
</Properties>
</file>