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10287000" cx="18288000"/>
  <p:notesSz cx="6858000" cy="9144000"/>
  <p:embeddedFontLst>
    <p:embeddedFont>
      <p:font typeface="Arimo"/>
      <p:bold r:id="rId22"/>
      <p:boldItalic r:id="rId23"/>
    </p:embeddedFont>
    <p:embeddedFont>
      <p:font typeface="Montserrat"/>
      <p:bold r:id="rId24"/>
      <p:boldItalic r:id="rId25"/>
    </p:embeddedFont>
    <p:embeddedFont>
      <p:font typeface="PT Serif"/>
      <p:bold r:id="rId26"/>
      <p:boldItalic r:id="rId27"/>
    </p:embeddedFont>
    <p:embeddedFont>
      <p:font typeface="Carlito"/>
      <p:regular r:id="rId28"/>
      <p:bold r:id="rId29"/>
      <p:italic r:id="rId30"/>
      <p:boldItalic r:id="rId31"/>
    </p:embeddedFont>
    <p:embeddedFont>
      <p:font typeface="Open Sans"/>
      <p:bold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759CA7F-FF4D-4D9F-AFB6-995ABAB75166}">
  <a:tblStyle styleId="{7759CA7F-FF4D-4D9F-AFB6-995ABAB75166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Arimo-bold.fntdata"/><Relationship Id="rId21" Type="http://schemas.openxmlformats.org/officeDocument/2006/relationships/slide" Target="slides/slide15.xml"/><Relationship Id="rId24" Type="http://schemas.openxmlformats.org/officeDocument/2006/relationships/font" Target="fonts/Montserrat-bold.fntdata"/><Relationship Id="rId23" Type="http://schemas.openxmlformats.org/officeDocument/2006/relationships/font" Target="fonts/Arimo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PTSerif-bold.fntdata"/><Relationship Id="rId25" Type="http://schemas.openxmlformats.org/officeDocument/2006/relationships/font" Target="fonts/Montserrat-boldItalic.fntdata"/><Relationship Id="rId28" Type="http://schemas.openxmlformats.org/officeDocument/2006/relationships/font" Target="fonts/Carlito-regular.fntdata"/><Relationship Id="rId27" Type="http://schemas.openxmlformats.org/officeDocument/2006/relationships/font" Target="fonts/PTSerif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Carlito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Carlito-boldItalic.fntdata"/><Relationship Id="rId30" Type="http://schemas.openxmlformats.org/officeDocument/2006/relationships/font" Target="fonts/Carlito-italic.fntdata"/><Relationship Id="rId11" Type="http://schemas.openxmlformats.org/officeDocument/2006/relationships/slide" Target="slides/slide5.xml"/><Relationship Id="rId33" Type="http://schemas.openxmlformats.org/officeDocument/2006/relationships/font" Target="fonts/OpenSans-boldItalic.fntdata"/><Relationship Id="rId10" Type="http://schemas.openxmlformats.org/officeDocument/2006/relationships/slide" Target="slides/slide4.xml"/><Relationship Id="rId32" Type="http://schemas.openxmlformats.org/officeDocument/2006/relationships/font" Target="fonts/OpenSans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86" name="Google Shape;86;p1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87" name="Google Shape;87;p1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90" name="Google Shape;90;p1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05" name="Google Shape;105;p2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06" name="Google Shape;106;p2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09" name="Google Shape;109;p2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27" name="Google Shape;127;p3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28" name="Google Shape;128;p3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p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3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31" name="Google Shape;131;p3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52" name="Google Shape;152;p4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53" name="Google Shape;153;p4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56" name="Google Shape;156;p4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5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81" name="Google Shape;181;p5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82" name="Google Shape;182;p5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p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5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85" name="Google Shape;185;p5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6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20" name="Google Shape;220;p6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21" name="Google Shape;221;p6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2" name="Google Shape;222;p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6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24" name="Google Shape;224;p6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7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50" name="Google Shape;250;p7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51" name="Google Shape;251;p7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p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7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54" name="Google Shape;254;p7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8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75" name="Google Shape;275;p8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76" name="Google Shape;276;p8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7" name="Google Shape;277;p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8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79" name="Google Shape;279;p8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9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94" name="Google Shape;294;p9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95" name="Google Shape;295;p9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6" name="Google Shape;296;p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9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98" name="Google Shape;298;p9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0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42" name="Google Shape;342;p10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43" name="Google Shape;343;p10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4" name="Google Shape;344;p1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10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46" name="Google Shape;346;p10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11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71" name="Google Shape;371;p11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72" name="Google Shape;372;p11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3" name="Google Shape;373;p1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8</a:t>
            </a:r>
            <a:endParaRPr/>
          </a:p>
        </p:txBody>
      </p:sp>
      <p:sp>
        <p:nvSpPr>
          <p:cNvPr id="374" name="Google Shape;374;p11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75" name="Google Shape;375;p11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2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87" name="Google Shape;387;p12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88" name="Google Shape;388;p12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9" name="Google Shape;389;p1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12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91" name="Google Shape;391;p12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3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10" name="Google Shape;410;p13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411" name="Google Shape;411;p13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2" name="Google Shape;412;p1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13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14" name="Google Shape;414;p13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3478287e87e_0_0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3478287e87e_0_0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g3478287e87e_0_0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4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50" name="Google Shape;450;p14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451" name="Google Shape;451;p14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2" name="Google Shape;452;p1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14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54" name="Google Shape;454;p14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3.png"/><Relationship Id="rId4" Type="http://schemas.openxmlformats.org/officeDocument/2006/relationships/image" Target="../media/image14.png"/><Relationship Id="rId5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5" Type="http://schemas.openxmlformats.org/officeDocument/2006/relationships/image" Target="../media/image4.png"/><Relationship Id="rId6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4.png"/><Relationship Id="rId5" Type="http://schemas.openxmlformats.org/officeDocument/2006/relationships/image" Target="../media/image11.png"/><Relationship Id="rId6" Type="http://schemas.openxmlformats.org/officeDocument/2006/relationships/image" Target="../media/image6.jpg"/><Relationship Id="rId7" Type="http://schemas.openxmlformats.org/officeDocument/2006/relationships/image" Target="../media/image19.jpg"/><Relationship Id="rId8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Relationship Id="rId4" Type="http://schemas.openxmlformats.org/officeDocument/2006/relationships/image" Target="../media/image16.jpg"/><Relationship Id="rId10" Type="http://schemas.openxmlformats.org/officeDocument/2006/relationships/image" Target="../media/image4.png"/><Relationship Id="rId9" Type="http://schemas.openxmlformats.org/officeDocument/2006/relationships/image" Target="../media/image22.jpg"/><Relationship Id="rId5" Type="http://schemas.openxmlformats.org/officeDocument/2006/relationships/image" Target="../media/image31.png"/><Relationship Id="rId6" Type="http://schemas.openxmlformats.org/officeDocument/2006/relationships/image" Target="../media/image32.jpg"/><Relationship Id="rId7" Type="http://schemas.openxmlformats.org/officeDocument/2006/relationships/image" Target="../media/image29.jpg"/><Relationship Id="rId8" Type="http://schemas.openxmlformats.org/officeDocument/2006/relationships/image" Target="../media/image3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Relationship Id="rId4" Type="http://schemas.openxmlformats.org/officeDocument/2006/relationships/image" Target="../media/image25.png"/><Relationship Id="rId5" Type="http://schemas.openxmlformats.org/officeDocument/2006/relationships/image" Target="../media/image4.png"/><Relationship Id="rId6" Type="http://schemas.openxmlformats.org/officeDocument/2006/relationships/image" Target="../media/image2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8.png"/><Relationship Id="rId4" Type="http://schemas.openxmlformats.org/officeDocument/2006/relationships/image" Target="../media/image44.jpg"/><Relationship Id="rId9" Type="http://schemas.openxmlformats.org/officeDocument/2006/relationships/image" Target="../media/image4.png"/><Relationship Id="rId5" Type="http://schemas.openxmlformats.org/officeDocument/2006/relationships/image" Target="../media/image26.jpg"/><Relationship Id="rId6" Type="http://schemas.openxmlformats.org/officeDocument/2006/relationships/image" Target="../media/image30.jpg"/><Relationship Id="rId7" Type="http://schemas.openxmlformats.org/officeDocument/2006/relationships/image" Target="../media/image37.jpg"/><Relationship Id="rId8" Type="http://schemas.openxmlformats.org/officeDocument/2006/relationships/image" Target="../media/image2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4.png"/><Relationship Id="rId4" Type="http://schemas.openxmlformats.org/officeDocument/2006/relationships/image" Target="../media/image41.png"/><Relationship Id="rId9" Type="http://schemas.openxmlformats.org/officeDocument/2006/relationships/image" Target="../media/image4.png"/><Relationship Id="rId5" Type="http://schemas.openxmlformats.org/officeDocument/2006/relationships/image" Target="../media/image36.png"/><Relationship Id="rId6" Type="http://schemas.openxmlformats.org/officeDocument/2006/relationships/image" Target="../media/image50.jpg"/><Relationship Id="rId7" Type="http://schemas.openxmlformats.org/officeDocument/2006/relationships/image" Target="../media/image43.jpg"/><Relationship Id="rId8" Type="http://schemas.openxmlformats.org/officeDocument/2006/relationships/image" Target="../media/image4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8.png"/><Relationship Id="rId4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7.png"/><Relationship Id="rId4" Type="http://schemas.openxmlformats.org/officeDocument/2006/relationships/image" Target="../media/image35.png"/><Relationship Id="rId5" Type="http://schemas.openxmlformats.org/officeDocument/2006/relationships/image" Target="../media/image39.png"/><Relationship Id="rId6" Type="http://schemas.openxmlformats.org/officeDocument/2006/relationships/image" Target="../media/image46.png"/><Relationship Id="rId7" Type="http://schemas.openxmlformats.org/officeDocument/2006/relationships/image" Target="../media/image4.png"/><Relationship Id="rId8" Type="http://schemas.openxmlformats.org/officeDocument/2006/relationships/image" Target="../media/image4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5.png"/><Relationship Id="rId4" Type="http://schemas.openxmlformats.org/officeDocument/2006/relationships/image" Target="../media/image40.png"/><Relationship Id="rId5" Type="http://schemas.openxmlformats.org/officeDocument/2006/relationships/image" Target="../media/image54.png"/><Relationship Id="rId6" Type="http://schemas.openxmlformats.org/officeDocument/2006/relationships/image" Target="../media/image5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://vona.pp.ua/cilyushhijkorin-piriyu-likuvalni-vlastivosti-i-zastos" TargetMode="External"/><Relationship Id="rId4" Type="http://schemas.openxmlformats.org/officeDocument/2006/relationships/hyperlink" Target="https://www.uzhnu.edu.ua/uk/news/anemiyauditey.htm" TargetMode="External"/><Relationship Id="rId5" Type="http://schemas.openxmlformats.org/officeDocument/2006/relationships/hyperlink" Target="https://3varta.com.ua/xarchove-vikoristannja-piriju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3.png"/><Relationship Id="rId4" Type="http://schemas.openxmlformats.org/officeDocument/2006/relationships/image" Target="../media/image48.png"/><Relationship Id="rId5" Type="http://schemas.openxmlformats.org/officeDocument/2006/relationships/image" Target="../media/image4.png"/><Relationship Id="rId6" Type="http://schemas.openxmlformats.org/officeDocument/2006/relationships/image" Target="../media/image5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/>
          <p:nvPr/>
        </p:nvSpPr>
        <p:spPr>
          <a:xfrm>
            <a:off x="0" y="83074"/>
            <a:ext cx="12990199" cy="4584292"/>
          </a:xfrm>
          <a:custGeom>
            <a:rect b="b" l="l" r="r" t="t"/>
            <a:pathLst>
              <a:path extrusionOk="0" h="4584292" w="12990199">
                <a:moveTo>
                  <a:pt x="0" y="0"/>
                </a:moveTo>
                <a:lnTo>
                  <a:pt x="12990199" y="0"/>
                </a:lnTo>
                <a:lnTo>
                  <a:pt x="12990199" y="4584292"/>
                </a:lnTo>
                <a:lnTo>
                  <a:pt x="0" y="45842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3" name="Google Shape;93;p13"/>
          <p:cNvSpPr/>
          <p:nvPr/>
        </p:nvSpPr>
        <p:spPr>
          <a:xfrm>
            <a:off x="7620000" y="7521413"/>
            <a:ext cx="10668000" cy="2501687"/>
          </a:xfrm>
          <a:custGeom>
            <a:rect b="b" l="l" r="r" t="t"/>
            <a:pathLst>
              <a:path extrusionOk="0" h="2501687" w="10668000">
                <a:moveTo>
                  <a:pt x="0" y="0"/>
                </a:moveTo>
                <a:lnTo>
                  <a:pt x="10668000" y="0"/>
                </a:lnTo>
                <a:lnTo>
                  <a:pt x="10668000" y="2501687"/>
                </a:lnTo>
                <a:lnTo>
                  <a:pt x="0" y="25016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94" name="Google Shape;94;p13"/>
          <p:cNvGrpSpPr/>
          <p:nvPr/>
        </p:nvGrpSpPr>
        <p:grpSpPr>
          <a:xfrm>
            <a:off x="10778733" y="1771974"/>
            <a:ext cx="6743033" cy="6743033"/>
            <a:chOff x="0" y="0"/>
            <a:chExt cx="8990711" cy="8990711"/>
          </a:xfrm>
        </p:grpSpPr>
        <p:sp>
          <p:nvSpPr>
            <p:cNvPr id="95" name="Google Shape;95;p13"/>
            <p:cNvSpPr/>
            <p:nvPr/>
          </p:nvSpPr>
          <p:spPr>
            <a:xfrm>
              <a:off x="88900" y="88900"/>
              <a:ext cx="8812911" cy="8812911"/>
            </a:xfrm>
            <a:custGeom>
              <a:rect b="b" l="l" r="r" t="t"/>
              <a:pathLst>
                <a:path extrusionOk="0" h="8812911" w="8812911">
                  <a:moveTo>
                    <a:pt x="8812911" y="4406519"/>
                  </a:moveTo>
                  <a:cubicBezTo>
                    <a:pt x="8812911" y="6840093"/>
                    <a:pt x="6839966" y="8812911"/>
                    <a:pt x="4406392" y="8812911"/>
                  </a:cubicBezTo>
                  <a:cubicBezTo>
                    <a:pt x="1972818" y="8812911"/>
                    <a:pt x="0" y="6840093"/>
                    <a:pt x="0" y="4406519"/>
                  </a:cubicBezTo>
                  <a:cubicBezTo>
                    <a:pt x="0" y="1972945"/>
                    <a:pt x="1972818" y="0"/>
                    <a:pt x="4406519" y="0"/>
                  </a:cubicBezTo>
                  <a:cubicBezTo>
                    <a:pt x="6840220" y="0"/>
                    <a:pt x="8812911" y="1972818"/>
                    <a:pt x="8812911" y="4406519"/>
                  </a:cubicBez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28054" l="0" r="0" t="-28054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3"/>
            <p:cNvSpPr/>
            <p:nvPr/>
          </p:nvSpPr>
          <p:spPr>
            <a:xfrm>
              <a:off x="0" y="0"/>
              <a:ext cx="8990711" cy="8990711"/>
            </a:xfrm>
            <a:custGeom>
              <a:rect b="b" l="l" r="r" t="t"/>
              <a:pathLst>
                <a:path extrusionOk="0" h="8990711" w="8990711">
                  <a:moveTo>
                    <a:pt x="8990711" y="4495419"/>
                  </a:moveTo>
                  <a:cubicBezTo>
                    <a:pt x="8990711" y="6978015"/>
                    <a:pt x="6978015" y="8990711"/>
                    <a:pt x="4495292" y="8990711"/>
                  </a:cubicBezTo>
                  <a:lnTo>
                    <a:pt x="4495292" y="8901811"/>
                  </a:lnTo>
                  <a:lnTo>
                    <a:pt x="4495292" y="8990711"/>
                  </a:lnTo>
                  <a:cubicBezTo>
                    <a:pt x="2012696" y="8990711"/>
                    <a:pt x="0" y="6978015"/>
                    <a:pt x="0" y="4495419"/>
                  </a:cubicBezTo>
                  <a:lnTo>
                    <a:pt x="88900" y="4495419"/>
                  </a:lnTo>
                  <a:lnTo>
                    <a:pt x="0" y="4495419"/>
                  </a:lnTo>
                  <a:cubicBezTo>
                    <a:pt x="0" y="2012696"/>
                    <a:pt x="2012696" y="0"/>
                    <a:pt x="4495419" y="0"/>
                  </a:cubicBezTo>
                  <a:lnTo>
                    <a:pt x="4495419" y="88900"/>
                  </a:lnTo>
                  <a:lnTo>
                    <a:pt x="4495419" y="0"/>
                  </a:lnTo>
                  <a:cubicBezTo>
                    <a:pt x="6978142" y="0"/>
                    <a:pt x="8990711" y="2012696"/>
                    <a:pt x="8990711" y="4495419"/>
                  </a:cubicBezTo>
                  <a:lnTo>
                    <a:pt x="8901811" y="4495419"/>
                  </a:lnTo>
                  <a:lnTo>
                    <a:pt x="8990711" y="4495419"/>
                  </a:lnTo>
                  <a:moveTo>
                    <a:pt x="8812911" y="4495419"/>
                  </a:moveTo>
                  <a:cubicBezTo>
                    <a:pt x="8812911" y="2110867"/>
                    <a:pt x="6879971" y="177800"/>
                    <a:pt x="4495419" y="177800"/>
                  </a:cubicBezTo>
                  <a:cubicBezTo>
                    <a:pt x="2110867" y="177800"/>
                    <a:pt x="177800" y="2110867"/>
                    <a:pt x="177800" y="4495419"/>
                  </a:cubicBezTo>
                  <a:cubicBezTo>
                    <a:pt x="177800" y="6879971"/>
                    <a:pt x="2110867" y="8812911"/>
                    <a:pt x="4495419" y="8812911"/>
                  </a:cubicBezTo>
                  <a:cubicBezTo>
                    <a:pt x="6879971" y="8812911"/>
                    <a:pt x="8812911" y="6879844"/>
                    <a:pt x="8812911" y="4495419"/>
                  </a:cubicBezTo>
                  <a:close/>
                </a:path>
              </a:pathLst>
            </a:custGeom>
            <a:solidFill>
              <a:srgbClr val="E99B1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7" name="Google Shape;97;p13"/>
          <p:cNvGrpSpPr/>
          <p:nvPr/>
        </p:nvGrpSpPr>
        <p:grpSpPr>
          <a:xfrm>
            <a:off x="370210" y="324939"/>
            <a:ext cx="11720591" cy="4953207"/>
            <a:chOff x="0" y="-323850"/>
            <a:chExt cx="15627454" cy="6604275"/>
          </a:xfrm>
        </p:grpSpPr>
        <p:sp>
          <p:nvSpPr>
            <p:cNvPr id="98" name="Google Shape;98;p13"/>
            <p:cNvSpPr/>
            <p:nvPr/>
          </p:nvSpPr>
          <p:spPr>
            <a:xfrm>
              <a:off x="0" y="0"/>
              <a:ext cx="15627454" cy="6280425"/>
            </a:xfrm>
            <a:custGeom>
              <a:rect b="b" l="l" r="r" t="t"/>
              <a:pathLst>
                <a:path extrusionOk="0" h="6280425" w="15627454">
                  <a:moveTo>
                    <a:pt x="0" y="0"/>
                  </a:moveTo>
                  <a:lnTo>
                    <a:pt x="15627454" y="0"/>
                  </a:lnTo>
                  <a:lnTo>
                    <a:pt x="15627454" y="6280425"/>
                  </a:lnTo>
                  <a:lnTo>
                    <a:pt x="0" y="628042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99" name="Google Shape;99;p13"/>
            <p:cNvSpPr txBox="1"/>
            <p:nvPr/>
          </p:nvSpPr>
          <p:spPr>
            <a:xfrm>
              <a:off x="0" y="-323850"/>
              <a:ext cx="15627453" cy="66042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7999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5523" u="none" cap="none" strike="noStrik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Лікувальні властивості  </a:t>
              </a:r>
              <a:endParaRPr/>
            </a:p>
            <a:p>
              <a:pPr indent="0" lvl="0" marL="0" marR="0" rtl="0" algn="ctr">
                <a:lnSpc>
                  <a:spcPct val="17999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5523" u="none" cap="none" strike="noStrik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пирію повзучого </a:t>
              </a:r>
              <a:endParaRPr/>
            </a:p>
            <a:p>
              <a:pPr indent="0" lvl="0" marL="0" marR="0" rtl="0" algn="ctr">
                <a:lnSpc>
                  <a:spcPct val="17999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5523" u="none" cap="none" strike="noStrik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Agropyr</a:t>
              </a:r>
              <a:r>
                <a:rPr b="1" lang="en-US" sz="5523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on</a:t>
              </a:r>
              <a:r>
                <a:rPr b="1" i="0" lang="en-US" sz="5523" u="none" cap="none" strike="noStrik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repens</a:t>
              </a:r>
              <a:r>
                <a:rPr b="0" i="1" lang="en-US" sz="5523" u="none" cap="none" strike="noStrik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(L)</a:t>
              </a:r>
              <a:r>
                <a:rPr b="1" i="0" lang="en-US" sz="5523" u="none" cap="none" strike="noStrik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.</a:t>
              </a:r>
              <a:endParaRPr/>
            </a:p>
            <a:p>
              <a:pPr indent="0" lvl="0" marL="0" marR="0" rtl="0" algn="ctr">
                <a:lnSpc>
                  <a:spcPct val="13436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5523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00" name="Google Shape;100;p13"/>
          <p:cNvGrpSpPr/>
          <p:nvPr/>
        </p:nvGrpSpPr>
        <p:grpSpPr>
          <a:xfrm>
            <a:off x="370210" y="4196976"/>
            <a:ext cx="7566056" cy="6617907"/>
            <a:chOff x="0" y="-333375"/>
            <a:chExt cx="10088075" cy="8823875"/>
          </a:xfrm>
        </p:grpSpPr>
        <p:sp>
          <p:nvSpPr>
            <p:cNvPr id="101" name="Google Shape;101;p13"/>
            <p:cNvSpPr/>
            <p:nvPr/>
          </p:nvSpPr>
          <p:spPr>
            <a:xfrm>
              <a:off x="0" y="0"/>
              <a:ext cx="10088075" cy="8490500"/>
            </a:xfrm>
            <a:custGeom>
              <a:rect b="b" l="l" r="r" t="t"/>
              <a:pathLst>
                <a:path extrusionOk="0" h="8490500" w="10088075">
                  <a:moveTo>
                    <a:pt x="0" y="0"/>
                  </a:moveTo>
                  <a:lnTo>
                    <a:pt x="10088075" y="0"/>
                  </a:lnTo>
                  <a:lnTo>
                    <a:pt x="10088075" y="8490500"/>
                  </a:lnTo>
                  <a:lnTo>
                    <a:pt x="0" y="84905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02" name="Google Shape;102;p13"/>
            <p:cNvSpPr txBox="1"/>
            <p:nvPr/>
          </p:nvSpPr>
          <p:spPr>
            <a:xfrm>
              <a:off x="0" y="-333375"/>
              <a:ext cx="10088075" cy="88238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36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68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642" u="none" cap="none" strike="noStrike">
                  <a:solidFill>
                    <a:srgbClr val="578B0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Роботу викона</a:t>
              </a:r>
              <a:r>
                <a:rPr b="1" lang="en-US" sz="2642">
                  <a:solidFill>
                    <a:srgbClr val="578B0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в</a:t>
              </a:r>
              <a:r>
                <a:rPr b="1" i="0" lang="en-US" sz="2642" u="none" cap="none" strike="noStrike">
                  <a:solidFill>
                    <a:srgbClr val="578B0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:  </a:t>
              </a:r>
              <a:endParaRPr/>
            </a:p>
            <a:p>
              <a:pPr indent="0" lvl="0" marL="0" marR="0" rtl="0" algn="l">
                <a:lnSpc>
                  <a:spcPct val="168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642" u="none" cap="none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Черватюк Андрій Ярославович</a:t>
              </a:r>
              <a:r>
                <a:rPr b="0" i="0" lang="en-US" sz="2642" u="none" cap="none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, </a:t>
              </a:r>
              <a:endParaRPr/>
            </a:p>
            <a:p>
              <a:pPr indent="0" lvl="0" marL="0" marR="0" rtl="0" algn="l">
                <a:lnSpc>
                  <a:spcPct val="168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642" u="none" cap="none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учень 9 класу </a:t>
              </a:r>
              <a:endParaRPr/>
            </a:p>
            <a:p>
              <a:pPr indent="0" lvl="0" marL="0" marR="0" rtl="0" algn="l">
                <a:lnSpc>
                  <a:spcPct val="168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642" u="none" cap="none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ОЗЗСО “Новодністровська гімназія” </a:t>
              </a:r>
              <a:endParaRPr/>
            </a:p>
            <a:p>
              <a:pPr indent="0" lvl="0" marL="0" marR="0" rtl="0" algn="l">
                <a:lnSpc>
                  <a:spcPct val="168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642" u="none" cap="none" strike="noStrike">
                  <a:solidFill>
                    <a:srgbClr val="578B0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Науковий керівник: </a:t>
              </a:r>
              <a:endParaRPr/>
            </a:p>
            <a:p>
              <a:pPr indent="0" lvl="0" marL="0" marR="0" rtl="0" algn="l">
                <a:lnSpc>
                  <a:spcPct val="168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642" u="none" cap="none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Рожко Жанна Іванівна, </a:t>
              </a:r>
              <a:endParaRPr/>
            </a:p>
            <a:p>
              <a:pPr indent="0" lvl="0" marL="0" marR="0" rtl="0" algn="l">
                <a:lnSpc>
                  <a:spcPct val="168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642" u="none" cap="none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вчитель хімії і біології </a:t>
              </a:r>
              <a:endParaRPr/>
            </a:p>
            <a:p>
              <a:pPr indent="0" lvl="0" marL="0" marR="0" rtl="0" algn="l">
                <a:lnSpc>
                  <a:spcPct val="168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642" u="none" cap="none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ОЗЗСО “Новодністровська гімназія” ,</a:t>
              </a:r>
              <a:endParaRPr/>
            </a:p>
            <a:p>
              <a:pPr indent="0" lvl="0" marL="0" marR="0" rtl="0" algn="l">
                <a:lnSpc>
                  <a:spcPct val="168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642" u="none" cap="none" strike="noStrike">
                  <a:solidFill>
                    <a:srgbClr val="54545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вчитель-методист  </a:t>
              </a:r>
              <a:endParaRPr/>
            </a:p>
            <a:p>
              <a:pPr indent="0" lvl="0" marL="0" marR="0" rtl="0" algn="l">
                <a:lnSpc>
                  <a:spcPct val="22130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642" u="none" cap="none" strike="noStrike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4"/>
          <p:cNvSpPr/>
          <p:nvPr/>
        </p:nvSpPr>
        <p:spPr>
          <a:xfrm>
            <a:off x="1343609" y="-180826"/>
            <a:ext cx="3188945" cy="10080038"/>
          </a:xfrm>
          <a:custGeom>
            <a:rect b="b" l="l" r="r" t="t"/>
            <a:pathLst>
              <a:path extrusionOk="0" h="10080038" w="3188945">
                <a:moveTo>
                  <a:pt x="0" y="0"/>
                </a:moveTo>
                <a:lnTo>
                  <a:pt x="3188945" y="0"/>
                </a:lnTo>
                <a:lnTo>
                  <a:pt x="3188945" y="10080038"/>
                </a:lnTo>
                <a:lnTo>
                  <a:pt x="0" y="100800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2" name="Google Shape;112;p14"/>
          <p:cNvSpPr/>
          <p:nvPr/>
        </p:nvSpPr>
        <p:spPr>
          <a:xfrm>
            <a:off x="5052933" y="676697"/>
            <a:ext cx="10384152" cy="1138497"/>
          </a:xfrm>
          <a:custGeom>
            <a:rect b="b" l="l" r="r" t="t"/>
            <a:pathLst>
              <a:path extrusionOk="0" h="1138497" w="10384152">
                <a:moveTo>
                  <a:pt x="0" y="0"/>
                </a:moveTo>
                <a:lnTo>
                  <a:pt x="10384152" y="0"/>
                </a:lnTo>
                <a:lnTo>
                  <a:pt x="10384152" y="1138497"/>
                </a:lnTo>
                <a:lnTo>
                  <a:pt x="0" y="1138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13" name="Google Shape;113;p14"/>
          <p:cNvGrpSpPr/>
          <p:nvPr/>
        </p:nvGrpSpPr>
        <p:grpSpPr>
          <a:xfrm>
            <a:off x="6178418" y="2124571"/>
            <a:ext cx="10384152" cy="7436551"/>
            <a:chOff x="0" y="-200025"/>
            <a:chExt cx="13845536" cy="9915401"/>
          </a:xfrm>
        </p:grpSpPr>
        <p:sp>
          <p:nvSpPr>
            <p:cNvPr id="114" name="Google Shape;114;p14"/>
            <p:cNvSpPr/>
            <p:nvPr/>
          </p:nvSpPr>
          <p:spPr>
            <a:xfrm>
              <a:off x="0" y="0"/>
              <a:ext cx="13845536" cy="9715376"/>
            </a:xfrm>
            <a:custGeom>
              <a:rect b="b" l="l" r="r" t="t"/>
              <a:pathLst>
                <a:path extrusionOk="0" h="9715376" w="13845536">
                  <a:moveTo>
                    <a:pt x="0" y="0"/>
                  </a:moveTo>
                  <a:lnTo>
                    <a:pt x="13845536" y="0"/>
                  </a:lnTo>
                  <a:lnTo>
                    <a:pt x="13845536" y="9715376"/>
                  </a:lnTo>
                  <a:lnTo>
                    <a:pt x="0" y="971537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15" name="Google Shape;115;p14"/>
            <p:cNvSpPr txBox="1"/>
            <p:nvPr/>
          </p:nvSpPr>
          <p:spPr>
            <a:xfrm>
              <a:off x="0" y="-200025"/>
              <a:ext cx="13845536" cy="99154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just">
                <a:lnSpc>
                  <a:spcPct val="18002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495" u="none" cap="none" strike="noStrik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  У народній медицині використовуються численні рослини в тому числі і не зовсім традиційні лікарські. Однією із таких є пирій повзучий, який крім звання «злісний бур’ян» має багато корисних властивостей. Зокрема містить Ферум та вітамін С. </a:t>
              </a:r>
              <a:endParaRPr/>
            </a:p>
          </p:txBody>
        </p:sp>
      </p:grpSp>
      <p:grpSp>
        <p:nvGrpSpPr>
          <p:cNvPr id="116" name="Google Shape;116;p14"/>
          <p:cNvGrpSpPr/>
          <p:nvPr/>
        </p:nvGrpSpPr>
        <p:grpSpPr>
          <a:xfrm>
            <a:off x="5166283" y="914136"/>
            <a:ext cx="10384152" cy="901067"/>
            <a:chOff x="0" y="-228600"/>
            <a:chExt cx="13845536" cy="1201423"/>
          </a:xfrm>
        </p:grpSpPr>
        <p:sp>
          <p:nvSpPr>
            <p:cNvPr id="117" name="Google Shape;117;p14"/>
            <p:cNvSpPr/>
            <p:nvPr/>
          </p:nvSpPr>
          <p:spPr>
            <a:xfrm>
              <a:off x="0" y="0"/>
              <a:ext cx="13845536" cy="972823"/>
            </a:xfrm>
            <a:custGeom>
              <a:rect b="b" l="l" r="r" t="t"/>
              <a:pathLst>
                <a:path extrusionOk="0" h="972823" w="13845536">
                  <a:moveTo>
                    <a:pt x="0" y="0"/>
                  </a:moveTo>
                  <a:lnTo>
                    <a:pt x="13845536" y="0"/>
                  </a:lnTo>
                  <a:lnTo>
                    <a:pt x="13845536" y="972823"/>
                  </a:lnTo>
                  <a:lnTo>
                    <a:pt x="0" y="97282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18" name="Google Shape;118;p14"/>
            <p:cNvSpPr txBox="1"/>
            <p:nvPr/>
          </p:nvSpPr>
          <p:spPr>
            <a:xfrm>
              <a:off x="0" y="-228600"/>
              <a:ext cx="13845536" cy="12014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7999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099" u="none" cap="none" strike="noStrik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Актуальність роботи:</a:t>
              </a:r>
              <a:endParaRPr/>
            </a:p>
          </p:txBody>
        </p:sp>
      </p:grpSp>
      <p:grpSp>
        <p:nvGrpSpPr>
          <p:cNvPr id="119" name="Google Shape;119;p14"/>
          <p:cNvGrpSpPr/>
          <p:nvPr/>
        </p:nvGrpSpPr>
        <p:grpSpPr>
          <a:xfrm>
            <a:off x="1009650" y="-19050"/>
            <a:ext cx="4935474" cy="4935474"/>
            <a:chOff x="0" y="0"/>
            <a:chExt cx="6580632" cy="6580632"/>
          </a:xfrm>
        </p:grpSpPr>
        <p:sp>
          <p:nvSpPr>
            <p:cNvPr id="120" name="Google Shape;120;p14"/>
            <p:cNvSpPr/>
            <p:nvPr/>
          </p:nvSpPr>
          <p:spPr>
            <a:xfrm>
              <a:off x="25400" y="25400"/>
              <a:ext cx="6529832" cy="6529832"/>
            </a:xfrm>
            <a:custGeom>
              <a:rect b="b" l="l" r="r" t="t"/>
              <a:pathLst>
                <a:path extrusionOk="0" h="6529832" w="6529832">
                  <a:moveTo>
                    <a:pt x="6529832" y="3264916"/>
                  </a:moveTo>
                  <a:cubicBezTo>
                    <a:pt x="6529832" y="5067935"/>
                    <a:pt x="5068062" y="6529832"/>
                    <a:pt x="3264916" y="6529832"/>
                  </a:cubicBezTo>
                  <a:cubicBezTo>
                    <a:pt x="1461770" y="6529832"/>
                    <a:pt x="0" y="5068062"/>
                    <a:pt x="0" y="3264916"/>
                  </a:cubicBezTo>
                  <a:cubicBezTo>
                    <a:pt x="0" y="1461770"/>
                    <a:pt x="1461770" y="0"/>
                    <a:pt x="3264916" y="0"/>
                  </a:cubicBezTo>
                  <a:cubicBezTo>
                    <a:pt x="5068062" y="0"/>
                    <a:pt x="6529832" y="1461770"/>
                    <a:pt x="6529832" y="3264916"/>
                  </a:cubicBez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27998" l="0" r="0" t="-27998"/>
              </a:stretch>
            </a:blipFill>
            <a:ln cap="sq" cmpd="sng" w="57150">
              <a:solidFill>
                <a:srgbClr val="E99B1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4"/>
            <p:cNvSpPr/>
            <p:nvPr/>
          </p:nvSpPr>
          <p:spPr>
            <a:xfrm>
              <a:off x="0" y="0"/>
              <a:ext cx="6580632" cy="6580632"/>
            </a:xfrm>
            <a:custGeom>
              <a:rect b="b" l="l" r="r" t="t"/>
              <a:pathLst>
                <a:path extrusionOk="0" h="6580632" w="6580632">
                  <a:moveTo>
                    <a:pt x="6580632" y="3290316"/>
                  </a:moveTo>
                  <a:cubicBezTo>
                    <a:pt x="6580632" y="5107432"/>
                    <a:pt x="5107432" y="6580632"/>
                    <a:pt x="3290316" y="6580632"/>
                  </a:cubicBezTo>
                  <a:lnTo>
                    <a:pt x="3290316" y="6555232"/>
                  </a:lnTo>
                  <a:lnTo>
                    <a:pt x="3290316" y="6580632"/>
                  </a:lnTo>
                  <a:cubicBezTo>
                    <a:pt x="1473073" y="6580632"/>
                    <a:pt x="0" y="5107432"/>
                    <a:pt x="0" y="3290316"/>
                  </a:cubicBezTo>
                  <a:lnTo>
                    <a:pt x="25400" y="3290316"/>
                  </a:lnTo>
                  <a:lnTo>
                    <a:pt x="0" y="3290316"/>
                  </a:lnTo>
                  <a:cubicBezTo>
                    <a:pt x="0" y="1473200"/>
                    <a:pt x="1473073" y="0"/>
                    <a:pt x="3290316" y="0"/>
                  </a:cubicBezTo>
                  <a:lnTo>
                    <a:pt x="3290316" y="25400"/>
                  </a:lnTo>
                  <a:lnTo>
                    <a:pt x="3290316" y="0"/>
                  </a:lnTo>
                  <a:cubicBezTo>
                    <a:pt x="5107559" y="0"/>
                    <a:pt x="6580632" y="1473200"/>
                    <a:pt x="6580632" y="3290316"/>
                  </a:cubicBezTo>
                  <a:lnTo>
                    <a:pt x="6555232" y="3290316"/>
                  </a:lnTo>
                  <a:lnTo>
                    <a:pt x="6580632" y="3290316"/>
                  </a:lnTo>
                  <a:moveTo>
                    <a:pt x="6529832" y="3290316"/>
                  </a:moveTo>
                  <a:cubicBezTo>
                    <a:pt x="6529832" y="1501140"/>
                    <a:pt x="5079492" y="50800"/>
                    <a:pt x="3290316" y="50800"/>
                  </a:cubicBezTo>
                  <a:cubicBezTo>
                    <a:pt x="1501140" y="50800"/>
                    <a:pt x="50800" y="1501140"/>
                    <a:pt x="50800" y="3290316"/>
                  </a:cubicBezTo>
                  <a:cubicBezTo>
                    <a:pt x="50800" y="5079492"/>
                    <a:pt x="1501140" y="6529832"/>
                    <a:pt x="3290316" y="6529832"/>
                  </a:cubicBezTo>
                  <a:cubicBezTo>
                    <a:pt x="5079492" y="6529832"/>
                    <a:pt x="6529832" y="5079365"/>
                    <a:pt x="6529832" y="3290316"/>
                  </a:cubicBezTo>
                  <a:close/>
                </a:path>
              </a:pathLst>
            </a:custGeom>
            <a:solidFill>
              <a:srgbClr val="E99B1E"/>
            </a:solidFill>
            <a:ln cap="sq" cmpd="sng" w="57150">
              <a:solidFill>
                <a:srgbClr val="E99B1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2" name="Google Shape;122;p14"/>
          <p:cNvGrpSpPr/>
          <p:nvPr/>
        </p:nvGrpSpPr>
        <p:grpSpPr>
          <a:xfrm>
            <a:off x="17259300" y="633835"/>
            <a:ext cx="393056" cy="627638"/>
            <a:chOff x="0" y="-57150"/>
            <a:chExt cx="524075" cy="836850"/>
          </a:xfrm>
        </p:grpSpPr>
        <p:sp>
          <p:nvSpPr>
            <p:cNvPr id="123" name="Google Shape;123;p14"/>
            <p:cNvSpPr/>
            <p:nvPr/>
          </p:nvSpPr>
          <p:spPr>
            <a:xfrm>
              <a:off x="0" y="0"/>
              <a:ext cx="524075" cy="779700"/>
            </a:xfrm>
            <a:custGeom>
              <a:rect b="b" l="l" r="r" t="t"/>
              <a:pathLst>
                <a:path extrusionOk="0" h="779700" w="524075">
                  <a:moveTo>
                    <a:pt x="0" y="0"/>
                  </a:moveTo>
                  <a:lnTo>
                    <a:pt x="524075" y="0"/>
                  </a:lnTo>
                  <a:lnTo>
                    <a:pt x="524075" y="779700"/>
                  </a:lnTo>
                  <a:lnTo>
                    <a:pt x="0" y="7797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24" name="Google Shape;124;p14"/>
            <p:cNvSpPr txBox="1"/>
            <p:nvPr/>
          </p:nvSpPr>
          <p:spPr>
            <a:xfrm>
              <a:off x="0" y="-57150"/>
              <a:ext cx="524075" cy="8368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200" u="none" cap="none" strike="noStrike">
                  <a:solidFill>
                    <a:srgbClr val="000000"/>
                  </a:solidFill>
                  <a:latin typeface="Carlito"/>
                  <a:ea typeface="Carlito"/>
                  <a:cs typeface="Carlito"/>
                  <a:sym typeface="Carlito"/>
                </a:rPr>
                <a:t>2</a:t>
              </a: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oogle Shape;133;p15"/>
          <p:cNvGrpSpPr/>
          <p:nvPr/>
        </p:nvGrpSpPr>
        <p:grpSpPr>
          <a:xfrm>
            <a:off x="757903" y="1400143"/>
            <a:ext cx="10529602" cy="3140428"/>
            <a:chOff x="0" y="-180975"/>
            <a:chExt cx="14039469" cy="4187238"/>
          </a:xfrm>
        </p:grpSpPr>
        <p:sp>
          <p:nvSpPr>
            <p:cNvPr id="134" name="Google Shape;134;p15"/>
            <p:cNvSpPr/>
            <p:nvPr/>
          </p:nvSpPr>
          <p:spPr>
            <a:xfrm>
              <a:off x="0" y="0"/>
              <a:ext cx="14039469" cy="4006263"/>
            </a:xfrm>
            <a:custGeom>
              <a:rect b="b" l="l" r="r" t="t"/>
              <a:pathLst>
                <a:path extrusionOk="0" h="4006263" w="14039469">
                  <a:moveTo>
                    <a:pt x="0" y="0"/>
                  </a:moveTo>
                  <a:lnTo>
                    <a:pt x="14039469" y="0"/>
                  </a:lnTo>
                  <a:lnTo>
                    <a:pt x="14039469" y="4006263"/>
                  </a:lnTo>
                  <a:lnTo>
                    <a:pt x="0" y="400626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35" name="Google Shape;135;p15"/>
            <p:cNvSpPr txBox="1"/>
            <p:nvPr/>
          </p:nvSpPr>
          <p:spPr>
            <a:xfrm>
              <a:off x="0" y="-180975"/>
              <a:ext cx="14039468" cy="41872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7999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199" u="none" cap="none" strike="noStrike">
                  <a:solidFill>
                    <a:srgbClr val="46670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Мета:</a:t>
              </a:r>
              <a:r>
                <a:rPr b="0" i="0" lang="en-US" sz="3199" u="none" cap="none" strike="noStrike">
                  <a:solidFill>
                    <a:srgbClr val="46670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/>
            </a:p>
            <a:p>
              <a:pPr indent="-198044" lvl="2" marL="594134" marR="0" rtl="0" algn="l">
                <a:lnSpc>
                  <a:spcPct val="179992"/>
                </a:lnSpc>
                <a:spcBef>
                  <a:spcPts val="0"/>
                </a:spcBef>
                <a:spcAft>
                  <a:spcPts val="0"/>
                </a:spcAft>
                <a:buClr>
                  <a:srgbClr val="46670E"/>
                </a:buClr>
                <a:buSzPts val="2599"/>
                <a:buFont typeface="Arial"/>
                <a:buChar char="⚬"/>
              </a:pPr>
              <a:r>
                <a:rPr b="0" i="0" lang="en-US" sz="2599" u="none" cap="none" strike="noStrike">
                  <a:solidFill>
                    <a:srgbClr val="46670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Дослідити лікувальні властивості пирію повзучого;</a:t>
              </a:r>
              <a:endParaRPr/>
            </a:p>
            <a:p>
              <a:pPr indent="-198044" lvl="2" marL="594134" marR="0" rtl="0" algn="l">
                <a:lnSpc>
                  <a:spcPct val="179992"/>
                </a:lnSpc>
                <a:spcBef>
                  <a:spcPts val="0"/>
                </a:spcBef>
                <a:spcAft>
                  <a:spcPts val="0"/>
                </a:spcAft>
                <a:buClr>
                  <a:srgbClr val="46670E"/>
                </a:buClr>
                <a:buSzPts val="2599"/>
                <a:buFont typeface="Arial"/>
                <a:buChar char="⚬"/>
              </a:pPr>
              <a:r>
                <a:rPr b="0" i="0" lang="en-US" sz="2599" u="none" cap="none" strike="noStrike">
                  <a:solidFill>
                    <a:srgbClr val="46670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Визначити вміст іонів феруму і вітаміну С у витяжці проби; </a:t>
              </a:r>
              <a:endParaRPr/>
            </a:p>
            <a:p>
              <a:pPr indent="-33008" lvl="2" marL="594134" marR="0" rtl="0" algn="l">
                <a:lnSpc>
                  <a:spcPct val="179992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99"/>
                <a:buFont typeface="Arial"/>
                <a:buNone/>
              </a:pPr>
              <a:r>
                <a:t/>
              </a:r>
              <a:endParaRPr b="0" i="0" sz="2599" u="none" cap="none" strike="noStrike">
                <a:solidFill>
                  <a:srgbClr val="46670E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136" name="Google Shape;136;p15"/>
          <p:cNvSpPr/>
          <p:nvPr/>
        </p:nvSpPr>
        <p:spPr>
          <a:xfrm>
            <a:off x="0" y="4159614"/>
            <a:ext cx="17047980" cy="5881657"/>
          </a:xfrm>
          <a:custGeom>
            <a:rect b="b" l="l" r="r" t="t"/>
            <a:pathLst>
              <a:path extrusionOk="0" h="5881657" w="17047980">
                <a:moveTo>
                  <a:pt x="0" y="0"/>
                </a:moveTo>
                <a:lnTo>
                  <a:pt x="17047979" y="0"/>
                </a:lnTo>
                <a:lnTo>
                  <a:pt x="17047979" y="5881657"/>
                </a:lnTo>
                <a:lnTo>
                  <a:pt x="0" y="58816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37" name="Google Shape;137;p15"/>
          <p:cNvGrpSpPr/>
          <p:nvPr/>
        </p:nvGrpSpPr>
        <p:grpSpPr>
          <a:xfrm>
            <a:off x="455966" y="3995308"/>
            <a:ext cx="15532174" cy="6405882"/>
            <a:chOff x="0" y="-219075"/>
            <a:chExt cx="20709565" cy="8541177"/>
          </a:xfrm>
        </p:grpSpPr>
        <p:sp>
          <p:nvSpPr>
            <p:cNvPr id="138" name="Google Shape;138;p15"/>
            <p:cNvSpPr/>
            <p:nvPr/>
          </p:nvSpPr>
          <p:spPr>
            <a:xfrm>
              <a:off x="0" y="0"/>
              <a:ext cx="20709565" cy="8322101"/>
            </a:xfrm>
            <a:custGeom>
              <a:rect b="b" l="l" r="r" t="t"/>
              <a:pathLst>
                <a:path extrusionOk="0" h="8322101" w="20709565">
                  <a:moveTo>
                    <a:pt x="0" y="0"/>
                  </a:moveTo>
                  <a:lnTo>
                    <a:pt x="20709565" y="0"/>
                  </a:lnTo>
                  <a:lnTo>
                    <a:pt x="20709565" y="8322101"/>
                  </a:lnTo>
                  <a:lnTo>
                    <a:pt x="0" y="832210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39" name="Google Shape;139;p15"/>
            <p:cNvSpPr txBox="1"/>
            <p:nvPr/>
          </p:nvSpPr>
          <p:spPr>
            <a:xfrm>
              <a:off x="0" y="-219075"/>
              <a:ext cx="20709565" cy="85411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7999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499" u="none" cap="none" strike="noStrike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Завдання:</a:t>
              </a:r>
              <a:endParaRPr/>
            </a:p>
            <a:p>
              <a:pPr indent="-205625" lvl="2" marL="616877" marR="0" rtl="0" algn="l">
                <a:lnSpc>
                  <a:spcPct val="1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700"/>
                <a:buFont typeface="Arial"/>
                <a:buChar char="⚬"/>
              </a:pPr>
              <a:r>
                <a:rPr b="0" i="0" lang="en-US" sz="2700" u="none" cap="none" strike="noStrik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Розглянути загальну еколого-ботанічну характеристику Agropyron repens (L.) </a:t>
              </a:r>
              <a:endParaRPr/>
            </a:p>
            <a:p>
              <a:pPr indent="-205625" lvl="2" marL="616877" marR="0" rtl="0" algn="l">
                <a:lnSpc>
                  <a:spcPct val="1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700"/>
                <a:buFont typeface="Arial"/>
                <a:buChar char="⚬"/>
              </a:pPr>
              <a:r>
                <a:rPr b="0" i="0" lang="en-US" sz="2700" u="none" cap="none" strike="noStrik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Дослідити цілющі властивості пирію повзучого. </a:t>
              </a:r>
              <a:endParaRPr/>
            </a:p>
            <a:p>
              <a:pPr indent="-205625" lvl="2" marL="616877" marR="0" rtl="0" algn="l">
                <a:lnSpc>
                  <a:spcPct val="1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700"/>
                <a:buFont typeface="Arial"/>
                <a:buChar char="⚬"/>
              </a:pPr>
              <a:r>
                <a:rPr b="0" i="0" lang="en-US" sz="2700" u="none" cap="none" strike="noStrik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Встановити біологічне значення феруму та його вміст у продуктах харчування.</a:t>
              </a:r>
              <a:endParaRPr/>
            </a:p>
            <a:p>
              <a:pPr indent="-205625" lvl="2" marL="616877" marR="0" rtl="0" algn="l">
                <a:lnSpc>
                  <a:spcPct val="1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700"/>
                <a:buFont typeface="Arial"/>
                <a:buChar char="⚬"/>
              </a:pPr>
              <a:r>
                <a:rPr b="0" i="0" lang="en-US" sz="2700" u="none" cap="none" strike="noStrik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Роль вітаміну С у метаболізмі феруму.</a:t>
              </a:r>
              <a:endParaRPr/>
            </a:p>
            <a:p>
              <a:pPr indent="-205625" lvl="2" marL="616877" marR="0" rtl="0" algn="l">
                <a:lnSpc>
                  <a:spcPct val="1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700"/>
                <a:buFont typeface="Arial"/>
                <a:buChar char="⚬"/>
              </a:pPr>
              <a:r>
                <a:rPr b="0" i="0" lang="en-US" sz="2700" u="none" cap="none" strike="noStrik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Визначити вміст Fe+3 в досліджуваному матеріалі.</a:t>
              </a:r>
              <a:endParaRPr/>
            </a:p>
            <a:p>
              <a:pPr indent="-205625" lvl="2" marL="616877" marR="0" rtl="0" algn="l">
                <a:lnSpc>
                  <a:spcPct val="1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700"/>
                <a:buFont typeface="Arial"/>
                <a:buChar char="⚬"/>
              </a:pPr>
              <a:r>
                <a:rPr b="1" i="0" lang="en-US" sz="2700" u="none" cap="none" strike="noStrik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b="0" i="0" lang="en-US" sz="2700" u="none" cap="none" strike="noStrik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Визначити наявність вітаміну С, що сприяє засвоєнню феруму організмом людини.</a:t>
              </a:r>
              <a:endParaRPr/>
            </a:p>
            <a:p>
              <a:pPr indent="-205625" lvl="2" marL="616877" marR="0" rtl="0" algn="l">
                <a:lnSpc>
                  <a:spcPct val="1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700"/>
                <a:buFont typeface="Arial"/>
                <a:buChar char="⚬"/>
              </a:pPr>
              <a:r>
                <a:rPr b="0" i="0" lang="en-US" sz="2700" u="none" cap="none" strike="noStrik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Дати рекомендації по застосуванню пирію повзучого.</a:t>
              </a:r>
              <a:endParaRPr/>
            </a:p>
            <a:p>
              <a:pPr indent="-49530" lvl="2" marL="662940" marR="0" rtl="0" algn="l">
                <a:lnSpc>
                  <a:spcPct val="193333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140" name="Google Shape;140;p15"/>
          <p:cNvSpPr/>
          <p:nvPr/>
        </p:nvSpPr>
        <p:spPr>
          <a:xfrm>
            <a:off x="1978814" y="502832"/>
            <a:ext cx="12051792" cy="1033082"/>
          </a:xfrm>
          <a:custGeom>
            <a:rect b="b" l="l" r="r" t="t"/>
            <a:pathLst>
              <a:path extrusionOk="0" h="1377442" w="16069056">
                <a:moveTo>
                  <a:pt x="0" y="0"/>
                </a:moveTo>
                <a:lnTo>
                  <a:pt x="16069056" y="0"/>
                </a:lnTo>
                <a:lnTo>
                  <a:pt x="16069056" y="1377442"/>
                </a:lnTo>
                <a:lnTo>
                  <a:pt x="0" y="1377442"/>
                </a:lnTo>
                <a:close/>
              </a:path>
            </a:pathLst>
          </a:custGeom>
          <a:solidFill>
            <a:srgbClr val="578B03"/>
          </a:solidFill>
          <a:ln>
            <a:noFill/>
          </a:ln>
        </p:spPr>
      </p:sp>
      <p:grpSp>
        <p:nvGrpSpPr>
          <p:cNvPr id="141" name="Google Shape;141;p15"/>
          <p:cNvGrpSpPr/>
          <p:nvPr/>
        </p:nvGrpSpPr>
        <p:grpSpPr>
          <a:xfrm>
            <a:off x="1978814" y="20182"/>
            <a:ext cx="12051811" cy="1515692"/>
            <a:chOff x="0" y="-209550"/>
            <a:chExt cx="16069081" cy="2020922"/>
          </a:xfrm>
        </p:grpSpPr>
        <p:sp>
          <p:nvSpPr>
            <p:cNvPr id="142" name="Google Shape;142;p15"/>
            <p:cNvSpPr/>
            <p:nvPr/>
          </p:nvSpPr>
          <p:spPr>
            <a:xfrm>
              <a:off x="0" y="0"/>
              <a:ext cx="16069081" cy="1811372"/>
            </a:xfrm>
            <a:custGeom>
              <a:rect b="b" l="l" r="r" t="t"/>
              <a:pathLst>
                <a:path extrusionOk="0" h="1811372" w="16069081">
                  <a:moveTo>
                    <a:pt x="0" y="0"/>
                  </a:moveTo>
                  <a:lnTo>
                    <a:pt x="16069081" y="0"/>
                  </a:lnTo>
                  <a:lnTo>
                    <a:pt x="16069081" y="1811372"/>
                  </a:lnTo>
                  <a:lnTo>
                    <a:pt x="0" y="18113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43" name="Google Shape;143;p15"/>
            <p:cNvSpPr txBox="1"/>
            <p:nvPr/>
          </p:nvSpPr>
          <p:spPr>
            <a:xfrm>
              <a:off x="0" y="-209550"/>
              <a:ext cx="16069081" cy="20209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6802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798" u="none" cap="none" strike="noStrik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Мета і завдання:</a:t>
              </a:r>
              <a:endParaRPr/>
            </a:p>
          </p:txBody>
        </p:sp>
      </p:grpSp>
      <p:grpSp>
        <p:nvGrpSpPr>
          <p:cNvPr id="144" name="Google Shape;144;p15"/>
          <p:cNvGrpSpPr/>
          <p:nvPr/>
        </p:nvGrpSpPr>
        <p:grpSpPr>
          <a:xfrm>
            <a:off x="12817084" y="158289"/>
            <a:ext cx="4783157" cy="4783156"/>
            <a:chOff x="0" y="0"/>
            <a:chExt cx="6908800" cy="6908800"/>
          </a:xfrm>
        </p:grpSpPr>
        <p:sp>
          <p:nvSpPr>
            <p:cNvPr id="145" name="Google Shape;145;p15"/>
            <p:cNvSpPr/>
            <p:nvPr/>
          </p:nvSpPr>
          <p:spPr>
            <a:xfrm>
              <a:off x="25400" y="25400"/>
              <a:ext cx="6858000" cy="6858000"/>
            </a:xfrm>
            <a:custGeom>
              <a:rect b="b" l="l" r="r" t="t"/>
              <a:pathLst>
                <a:path extrusionOk="0" h="6858000" w="6858000">
                  <a:moveTo>
                    <a:pt x="6858000" y="3429000"/>
                  </a:moveTo>
                  <a:cubicBezTo>
                    <a:pt x="6858000" y="5322697"/>
                    <a:pt x="5322697" y="6858000"/>
                    <a:pt x="3429000" y="6858000"/>
                  </a:cubicBezTo>
                  <a:cubicBezTo>
                    <a:pt x="1535303" y="6858000"/>
                    <a:pt x="0" y="5322697"/>
                    <a:pt x="0" y="3429000"/>
                  </a:cubicBezTo>
                  <a:cubicBezTo>
                    <a:pt x="0" y="1535303"/>
                    <a:pt x="1535176" y="0"/>
                    <a:pt x="3429000" y="0"/>
                  </a:cubicBezTo>
                  <a:cubicBezTo>
                    <a:pt x="5322824" y="0"/>
                    <a:pt x="6858000" y="1535176"/>
                    <a:pt x="6858000" y="3429000"/>
                  </a:cubicBez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27998" l="0" r="0" t="-27998"/>
              </a:stretch>
            </a:blipFill>
            <a:ln cap="sq" cmpd="sng" w="76200">
              <a:solidFill>
                <a:srgbClr val="E99B1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5"/>
            <p:cNvSpPr/>
            <p:nvPr/>
          </p:nvSpPr>
          <p:spPr>
            <a:xfrm>
              <a:off x="0" y="0"/>
              <a:ext cx="6908800" cy="6908800"/>
            </a:xfrm>
            <a:custGeom>
              <a:rect b="b" l="l" r="r" t="t"/>
              <a:pathLst>
                <a:path extrusionOk="0" h="6908800" w="6908800">
                  <a:moveTo>
                    <a:pt x="6908800" y="3454400"/>
                  </a:moveTo>
                  <a:cubicBezTo>
                    <a:pt x="6908800" y="5362194"/>
                    <a:pt x="5362194" y="6908800"/>
                    <a:pt x="3454400" y="6908800"/>
                  </a:cubicBezTo>
                  <a:lnTo>
                    <a:pt x="3454400" y="6883400"/>
                  </a:lnTo>
                  <a:lnTo>
                    <a:pt x="3454400" y="6908800"/>
                  </a:lnTo>
                  <a:cubicBezTo>
                    <a:pt x="1546606" y="6908800"/>
                    <a:pt x="0" y="5362194"/>
                    <a:pt x="0" y="3454400"/>
                  </a:cubicBezTo>
                  <a:lnTo>
                    <a:pt x="25400" y="3454400"/>
                  </a:lnTo>
                  <a:lnTo>
                    <a:pt x="0" y="3454400"/>
                  </a:lnTo>
                  <a:cubicBezTo>
                    <a:pt x="0" y="1546606"/>
                    <a:pt x="1546606" y="0"/>
                    <a:pt x="3454400" y="0"/>
                  </a:cubicBezTo>
                  <a:lnTo>
                    <a:pt x="3454400" y="25400"/>
                  </a:lnTo>
                  <a:lnTo>
                    <a:pt x="3454400" y="0"/>
                  </a:lnTo>
                  <a:cubicBezTo>
                    <a:pt x="5362194" y="0"/>
                    <a:pt x="6908800" y="1546606"/>
                    <a:pt x="6908800" y="3454400"/>
                  </a:cubicBezTo>
                  <a:lnTo>
                    <a:pt x="6883400" y="3454400"/>
                  </a:lnTo>
                  <a:lnTo>
                    <a:pt x="6908800" y="3454400"/>
                  </a:lnTo>
                  <a:moveTo>
                    <a:pt x="6858000" y="3454400"/>
                  </a:moveTo>
                  <a:cubicBezTo>
                    <a:pt x="6858000" y="1574673"/>
                    <a:pt x="5334127" y="50800"/>
                    <a:pt x="3454400" y="50800"/>
                  </a:cubicBezTo>
                  <a:cubicBezTo>
                    <a:pt x="1574673" y="50800"/>
                    <a:pt x="50800" y="1574673"/>
                    <a:pt x="50800" y="3454400"/>
                  </a:cubicBezTo>
                  <a:cubicBezTo>
                    <a:pt x="50800" y="5334127"/>
                    <a:pt x="1574673" y="6858000"/>
                    <a:pt x="3454400" y="6858000"/>
                  </a:cubicBezTo>
                  <a:cubicBezTo>
                    <a:pt x="5334127" y="6858000"/>
                    <a:pt x="6858000" y="5334127"/>
                    <a:pt x="6858000" y="3454400"/>
                  </a:cubicBezTo>
                  <a:close/>
                </a:path>
              </a:pathLst>
            </a:custGeom>
            <a:solidFill>
              <a:srgbClr val="E99B1E"/>
            </a:solidFill>
            <a:ln cap="sq" cmpd="sng" w="76200">
              <a:solidFill>
                <a:srgbClr val="E99B1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7" name="Google Shape;147;p15"/>
          <p:cNvGrpSpPr/>
          <p:nvPr/>
        </p:nvGrpSpPr>
        <p:grpSpPr>
          <a:xfrm>
            <a:off x="17259300" y="633835"/>
            <a:ext cx="393056" cy="627638"/>
            <a:chOff x="0" y="-57150"/>
            <a:chExt cx="524075" cy="836850"/>
          </a:xfrm>
        </p:grpSpPr>
        <p:sp>
          <p:nvSpPr>
            <p:cNvPr id="148" name="Google Shape;148;p15"/>
            <p:cNvSpPr/>
            <p:nvPr/>
          </p:nvSpPr>
          <p:spPr>
            <a:xfrm>
              <a:off x="0" y="0"/>
              <a:ext cx="524075" cy="779700"/>
            </a:xfrm>
            <a:custGeom>
              <a:rect b="b" l="l" r="r" t="t"/>
              <a:pathLst>
                <a:path extrusionOk="0" h="779700" w="524075">
                  <a:moveTo>
                    <a:pt x="0" y="0"/>
                  </a:moveTo>
                  <a:lnTo>
                    <a:pt x="524075" y="0"/>
                  </a:lnTo>
                  <a:lnTo>
                    <a:pt x="524075" y="779700"/>
                  </a:lnTo>
                  <a:lnTo>
                    <a:pt x="0" y="7797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49" name="Google Shape;149;p15"/>
            <p:cNvSpPr txBox="1"/>
            <p:nvPr/>
          </p:nvSpPr>
          <p:spPr>
            <a:xfrm>
              <a:off x="0" y="-57150"/>
              <a:ext cx="524075" cy="8368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200" u="none" cap="none" strike="noStrike">
                  <a:solidFill>
                    <a:srgbClr val="000000"/>
                  </a:solidFill>
                  <a:latin typeface="Carlito"/>
                  <a:ea typeface="Carlito"/>
                  <a:cs typeface="Carlito"/>
                  <a:sym typeface="Carlito"/>
                </a:rPr>
                <a:t>3</a:t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Google Shape;158;p16"/>
          <p:cNvGrpSpPr/>
          <p:nvPr/>
        </p:nvGrpSpPr>
        <p:grpSpPr>
          <a:xfrm>
            <a:off x="7934434" y="524970"/>
            <a:ext cx="9029873" cy="1035050"/>
            <a:chOff x="0" y="-228600"/>
            <a:chExt cx="12039831" cy="1380067"/>
          </a:xfrm>
        </p:grpSpPr>
        <p:sp>
          <p:nvSpPr>
            <p:cNvPr id="159" name="Google Shape;159;p16"/>
            <p:cNvSpPr/>
            <p:nvPr/>
          </p:nvSpPr>
          <p:spPr>
            <a:xfrm>
              <a:off x="0" y="0"/>
              <a:ext cx="12039831" cy="1151467"/>
            </a:xfrm>
            <a:custGeom>
              <a:rect b="b" l="l" r="r" t="t"/>
              <a:pathLst>
                <a:path extrusionOk="0" h="1151467" w="12039831">
                  <a:moveTo>
                    <a:pt x="0" y="0"/>
                  </a:moveTo>
                  <a:lnTo>
                    <a:pt x="12039831" y="0"/>
                  </a:lnTo>
                  <a:lnTo>
                    <a:pt x="12039831" y="1151467"/>
                  </a:lnTo>
                  <a:lnTo>
                    <a:pt x="0" y="11514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60" name="Google Shape;160;p16"/>
            <p:cNvSpPr txBox="1"/>
            <p:nvPr/>
          </p:nvSpPr>
          <p:spPr>
            <a:xfrm>
              <a:off x="0" y="-228600"/>
              <a:ext cx="12039831" cy="13800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6801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999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Характеристика роботи</a:t>
              </a:r>
              <a:endParaRPr/>
            </a:p>
          </p:txBody>
        </p:sp>
      </p:grpSp>
      <p:sp>
        <p:nvSpPr>
          <p:cNvPr id="161" name="Google Shape;161;p16"/>
          <p:cNvSpPr/>
          <p:nvPr/>
        </p:nvSpPr>
        <p:spPr>
          <a:xfrm>
            <a:off x="847876" y="-2"/>
            <a:ext cx="3062233" cy="5309076"/>
          </a:xfrm>
          <a:custGeom>
            <a:rect b="b" l="l" r="r" t="t"/>
            <a:pathLst>
              <a:path extrusionOk="0" h="5309076" w="3062233">
                <a:moveTo>
                  <a:pt x="0" y="0"/>
                </a:moveTo>
                <a:lnTo>
                  <a:pt x="3062232" y="0"/>
                </a:lnTo>
                <a:lnTo>
                  <a:pt x="3062232" y="5309076"/>
                </a:lnTo>
                <a:lnTo>
                  <a:pt x="0" y="53090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2" name="Google Shape;162;p16"/>
          <p:cNvSpPr/>
          <p:nvPr/>
        </p:nvSpPr>
        <p:spPr>
          <a:xfrm>
            <a:off x="2577244" y="4120046"/>
            <a:ext cx="2940331" cy="6166953"/>
          </a:xfrm>
          <a:custGeom>
            <a:rect b="b" l="l" r="r" t="t"/>
            <a:pathLst>
              <a:path extrusionOk="0" h="6166953" w="2940331">
                <a:moveTo>
                  <a:pt x="0" y="0"/>
                </a:moveTo>
                <a:lnTo>
                  <a:pt x="2940331" y="0"/>
                </a:lnTo>
                <a:lnTo>
                  <a:pt x="2940331" y="6166953"/>
                </a:lnTo>
                <a:lnTo>
                  <a:pt x="0" y="61669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63" name="Google Shape;163;p16"/>
          <p:cNvGrpSpPr/>
          <p:nvPr/>
        </p:nvGrpSpPr>
        <p:grpSpPr>
          <a:xfrm>
            <a:off x="413960" y="1260981"/>
            <a:ext cx="5122640" cy="5122640"/>
            <a:chOff x="0" y="0"/>
            <a:chExt cx="6830187" cy="6830187"/>
          </a:xfrm>
        </p:grpSpPr>
        <p:sp>
          <p:nvSpPr>
            <p:cNvPr id="164" name="Google Shape;164;p16"/>
            <p:cNvSpPr/>
            <p:nvPr/>
          </p:nvSpPr>
          <p:spPr>
            <a:xfrm>
              <a:off x="25400" y="25400"/>
              <a:ext cx="6779387" cy="6779387"/>
            </a:xfrm>
            <a:custGeom>
              <a:rect b="b" l="l" r="r" t="t"/>
              <a:pathLst>
                <a:path extrusionOk="0" h="6779387" w="6779387">
                  <a:moveTo>
                    <a:pt x="6779387" y="3389757"/>
                  </a:moveTo>
                  <a:cubicBezTo>
                    <a:pt x="6779387" y="5261737"/>
                    <a:pt x="5261737" y="6779387"/>
                    <a:pt x="3389630" y="6779387"/>
                  </a:cubicBezTo>
                  <a:cubicBezTo>
                    <a:pt x="1517523" y="6779387"/>
                    <a:pt x="0" y="5261737"/>
                    <a:pt x="0" y="3389757"/>
                  </a:cubicBezTo>
                  <a:cubicBezTo>
                    <a:pt x="0" y="1517777"/>
                    <a:pt x="1517650" y="0"/>
                    <a:pt x="3389757" y="0"/>
                  </a:cubicBezTo>
                  <a:cubicBezTo>
                    <a:pt x="5261864" y="0"/>
                    <a:pt x="6779387" y="1517650"/>
                    <a:pt x="6779387" y="3389757"/>
                  </a:cubicBez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27998" l="0" r="0" t="-27998"/>
              </a:stretch>
            </a:blipFill>
            <a:ln cap="sq" cmpd="sng" w="76200">
              <a:solidFill>
                <a:srgbClr val="E99B1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16"/>
            <p:cNvSpPr/>
            <p:nvPr/>
          </p:nvSpPr>
          <p:spPr>
            <a:xfrm>
              <a:off x="0" y="0"/>
              <a:ext cx="6830187" cy="6830187"/>
            </a:xfrm>
            <a:custGeom>
              <a:rect b="b" l="l" r="r" t="t"/>
              <a:pathLst>
                <a:path extrusionOk="0" h="6830187" w="6830187">
                  <a:moveTo>
                    <a:pt x="6830187" y="3415157"/>
                  </a:moveTo>
                  <a:cubicBezTo>
                    <a:pt x="6830187" y="5301234"/>
                    <a:pt x="5301107" y="6830187"/>
                    <a:pt x="3415030" y="6830187"/>
                  </a:cubicBezTo>
                  <a:lnTo>
                    <a:pt x="3415030" y="6804787"/>
                  </a:lnTo>
                  <a:lnTo>
                    <a:pt x="3415030" y="6830187"/>
                  </a:lnTo>
                  <a:cubicBezTo>
                    <a:pt x="1528953" y="6830187"/>
                    <a:pt x="0" y="5301107"/>
                    <a:pt x="0" y="3415157"/>
                  </a:cubicBezTo>
                  <a:lnTo>
                    <a:pt x="25400" y="3415157"/>
                  </a:lnTo>
                  <a:lnTo>
                    <a:pt x="0" y="3415157"/>
                  </a:lnTo>
                  <a:cubicBezTo>
                    <a:pt x="0" y="1528953"/>
                    <a:pt x="1528953" y="0"/>
                    <a:pt x="3415157" y="0"/>
                  </a:cubicBezTo>
                  <a:lnTo>
                    <a:pt x="3415157" y="25400"/>
                  </a:lnTo>
                  <a:lnTo>
                    <a:pt x="3415157" y="0"/>
                  </a:lnTo>
                  <a:cubicBezTo>
                    <a:pt x="5301234" y="0"/>
                    <a:pt x="6830187" y="1528953"/>
                    <a:pt x="6830187" y="3415157"/>
                  </a:cubicBezTo>
                  <a:lnTo>
                    <a:pt x="6804787" y="3415157"/>
                  </a:lnTo>
                  <a:lnTo>
                    <a:pt x="6830187" y="3415157"/>
                  </a:lnTo>
                  <a:moveTo>
                    <a:pt x="6779387" y="3415157"/>
                  </a:moveTo>
                  <a:cubicBezTo>
                    <a:pt x="6779387" y="1557020"/>
                    <a:pt x="5273167" y="50800"/>
                    <a:pt x="3415157" y="50800"/>
                  </a:cubicBezTo>
                  <a:cubicBezTo>
                    <a:pt x="1557147" y="50800"/>
                    <a:pt x="50800" y="1557020"/>
                    <a:pt x="50800" y="3415157"/>
                  </a:cubicBezTo>
                  <a:cubicBezTo>
                    <a:pt x="50800" y="5273294"/>
                    <a:pt x="1557020" y="6779387"/>
                    <a:pt x="3415157" y="6779387"/>
                  </a:cubicBezTo>
                  <a:cubicBezTo>
                    <a:pt x="5273294" y="6779387"/>
                    <a:pt x="6779514" y="5273167"/>
                    <a:pt x="6779514" y="3415157"/>
                  </a:cubicBezTo>
                  <a:close/>
                </a:path>
              </a:pathLst>
            </a:custGeom>
            <a:solidFill>
              <a:srgbClr val="E99B1E"/>
            </a:solidFill>
            <a:ln cap="sq" cmpd="sng" w="76200">
              <a:solidFill>
                <a:srgbClr val="E99B1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6" name="Google Shape;166;p16"/>
          <p:cNvSpPr/>
          <p:nvPr/>
        </p:nvSpPr>
        <p:spPr>
          <a:xfrm>
            <a:off x="6006064" y="69591"/>
            <a:ext cx="10944388" cy="1138497"/>
          </a:xfrm>
          <a:custGeom>
            <a:rect b="b" l="l" r="r" t="t"/>
            <a:pathLst>
              <a:path extrusionOk="0" h="1138497" w="10944388">
                <a:moveTo>
                  <a:pt x="0" y="0"/>
                </a:moveTo>
                <a:lnTo>
                  <a:pt x="10944388" y="0"/>
                </a:lnTo>
                <a:lnTo>
                  <a:pt x="10944388" y="1138497"/>
                </a:lnTo>
                <a:lnTo>
                  <a:pt x="0" y="1138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67" name="Google Shape;167;p16"/>
          <p:cNvGrpSpPr/>
          <p:nvPr/>
        </p:nvGrpSpPr>
        <p:grpSpPr>
          <a:xfrm>
            <a:off x="6697058" y="24704"/>
            <a:ext cx="10944388" cy="1130000"/>
            <a:chOff x="0" y="-257175"/>
            <a:chExt cx="14592517" cy="1506667"/>
          </a:xfrm>
        </p:grpSpPr>
        <p:sp>
          <p:nvSpPr>
            <p:cNvPr id="168" name="Google Shape;168;p16"/>
            <p:cNvSpPr/>
            <p:nvPr/>
          </p:nvSpPr>
          <p:spPr>
            <a:xfrm>
              <a:off x="0" y="0"/>
              <a:ext cx="14592517" cy="1249492"/>
            </a:xfrm>
            <a:custGeom>
              <a:rect b="b" l="l" r="r" t="t"/>
              <a:pathLst>
                <a:path extrusionOk="0" h="1249492" w="14592517">
                  <a:moveTo>
                    <a:pt x="0" y="0"/>
                  </a:moveTo>
                  <a:lnTo>
                    <a:pt x="14592517" y="0"/>
                  </a:lnTo>
                  <a:lnTo>
                    <a:pt x="14592517" y="1249492"/>
                  </a:lnTo>
                  <a:lnTo>
                    <a:pt x="0" y="124949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69" name="Google Shape;169;p16"/>
            <p:cNvSpPr txBox="1"/>
            <p:nvPr/>
          </p:nvSpPr>
          <p:spPr>
            <a:xfrm>
              <a:off x="0" y="-257175"/>
              <a:ext cx="14592517" cy="15066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6799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5480" u="none" cap="none" strike="noStrik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Характеристика роботи:</a:t>
              </a:r>
              <a:endParaRPr/>
            </a:p>
          </p:txBody>
        </p:sp>
      </p:grpSp>
      <p:grpSp>
        <p:nvGrpSpPr>
          <p:cNvPr id="170" name="Google Shape;170;p16"/>
          <p:cNvGrpSpPr/>
          <p:nvPr/>
        </p:nvGrpSpPr>
        <p:grpSpPr>
          <a:xfrm>
            <a:off x="7150555" y="1371901"/>
            <a:ext cx="10037394" cy="8392955"/>
            <a:chOff x="0" y="-161925"/>
            <a:chExt cx="13383192" cy="11190606"/>
          </a:xfrm>
        </p:grpSpPr>
        <p:sp>
          <p:nvSpPr>
            <p:cNvPr id="171" name="Google Shape;171;p16"/>
            <p:cNvSpPr/>
            <p:nvPr/>
          </p:nvSpPr>
          <p:spPr>
            <a:xfrm>
              <a:off x="0" y="0"/>
              <a:ext cx="13383192" cy="11028681"/>
            </a:xfrm>
            <a:custGeom>
              <a:rect b="b" l="l" r="r" t="t"/>
              <a:pathLst>
                <a:path extrusionOk="0" h="11028681" w="13383192">
                  <a:moveTo>
                    <a:pt x="0" y="0"/>
                  </a:moveTo>
                  <a:lnTo>
                    <a:pt x="13383192" y="0"/>
                  </a:lnTo>
                  <a:lnTo>
                    <a:pt x="13383192" y="11028681"/>
                  </a:lnTo>
                  <a:lnTo>
                    <a:pt x="0" y="1102868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72" name="Google Shape;172;p16"/>
            <p:cNvSpPr txBox="1"/>
            <p:nvPr/>
          </p:nvSpPr>
          <p:spPr>
            <a:xfrm>
              <a:off x="0" y="-161925"/>
              <a:ext cx="13383192" cy="111906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6799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599" u="none" cap="none" strike="noStrike">
                  <a:solidFill>
                    <a:srgbClr val="46670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Предмет дослідження: </a:t>
              </a:r>
              <a:endParaRPr/>
            </a:p>
            <a:p>
              <a:pPr indent="0" lvl="0" marL="0" marR="0" rtl="0" algn="l">
                <a:lnSpc>
                  <a:spcPct val="16803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598" u="none" cap="none" strike="noStrike">
                  <a:solidFill>
                    <a:srgbClr val="46670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кореневища пирію повзучого Agropyrum repens</a:t>
              </a:r>
              <a:r>
                <a:rPr b="0" i="1" lang="en-US" sz="3598" u="none" cap="none" strike="noStrike">
                  <a:solidFill>
                    <a:srgbClr val="46670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(L)</a:t>
              </a:r>
              <a:endParaRPr/>
            </a:p>
            <a:p>
              <a:pPr indent="0" lvl="0" marL="0" marR="0" rtl="0" algn="l">
                <a:lnSpc>
                  <a:spcPct val="16803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598" u="none" cap="none" strike="noStrike">
                  <a:solidFill>
                    <a:srgbClr val="46670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Методи дослідження: </a:t>
              </a:r>
              <a:endParaRPr/>
            </a:p>
            <a:p>
              <a:pPr indent="0" lvl="0" marL="0" marR="0" rtl="0" algn="l">
                <a:lnSpc>
                  <a:spcPct val="16803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598" u="none" cap="none" strike="noStrike">
                  <a:solidFill>
                    <a:srgbClr val="46670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експеримент, узагальнення, порівняння</a:t>
              </a:r>
              <a:endParaRPr/>
            </a:p>
            <a:p>
              <a:pPr indent="0" lvl="0" marL="0" marR="0" rtl="0" algn="l">
                <a:lnSpc>
                  <a:spcPct val="16803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3598" u="none" cap="none" strike="noStrike">
                <a:solidFill>
                  <a:srgbClr val="46670E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6803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598" u="none" cap="none" strike="noStrike">
                  <a:solidFill>
                    <a:srgbClr val="46670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Характеристика роботи:</a:t>
              </a:r>
              <a:r>
                <a:rPr b="0" i="0" lang="en-US" sz="3598" u="none" cap="none" strike="noStrike">
                  <a:solidFill>
                    <a:srgbClr val="46670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/>
            </a:p>
            <a:p>
              <a:pPr indent="0" lvl="0" marL="0" marR="0" rtl="0" algn="l">
                <a:lnSpc>
                  <a:spcPct val="16803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598" u="none" cap="none" strike="noStrike">
                  <a:solidFill>
                    <a:srgbClr val="46670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дослідницька, експериментальна. </a:t>
              </a:r>
              <a:endParaRPr/>
            </a:p>
          </p:txBody>
        </p:sp>
      </p:grpSp>
      <p:grpSp>
        <p:nvGrpSpPr>
          <p:cNvPr id="173" name="Google Shape;173;p16"/>
          <p:cNvGrpSpPr/>
          <p:nvPr/>
        </p:nvGrpSpPr>
        <p:grpSpPr>
          <a:xfrm>
            <a:off x="6553200" y="6342062"/>
            <a:ext cx="2133600" cy="379413"/>
            <a:chOff x="0" y="-19050"/>
            <a:chExt cx="2844800" cy="505883"/>
          </a:xfrm>
        </p:grpSpPr>
        <p:sp>
          <p:nvSpPr>
            <p:cNvPr id="174" name="Google Shape;174;p16"/>
            <p:cNvSpPr/>
            <p:nvPr/>
          </p:nvSpPr>
          <p:spPr>
            <a:xfrm>
              <a:off x="0" y="0"/>
              <a:ext cx="2844800" cy="486833"/>
            </a:xfrm>
            <a:custGeom>
              <a:rect b="b" l="l" r="r" t="t"/>
              <a:pathLst>
                <a:path extrusionOk="0"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75" name="Google Shape;175;p16"/>
            <p:cNvSpPr txBox="1"/>
            <p:nvPr/>
          </p:nvSpPr>
          <p:spPr>
            <a:xfrm>
              <a:off x="0" y="-19050"/>
              <a:ext cx="2844800" cy="5058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1199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200" u="none" cap="none" strike="noStrike">
                  <a:solidFill>
                    <a:srgbClr val="888888"/>
                  </a:solidFill>
                  <a:latin typeface="Carlito"/>
                  <a:ea typeface="Carlito"/>
                  <a:cs typeface="Carlito"/>
                  <a:sym typeface="Carlito"/>
                </a:rPr>
                <a:t>4</a:t>
              </a:r>
              <a:endParaRPr/>
            </a:p>
          </p:txBody>
        </p:sp>
      </p:grpSp>
      <p:grpSp>
        <p:nvGrpSpPr>
          <p:cNvPr id="176" name="Google Shape;176;p16"/>
          <p:cNvGrpSpPr/>
          <p:nvPr/>
        </p:nvGrpSpPr>
        <p:grpSpPr>
          <a:xfrm>
            <a:off x="17259300" y="633835"/>
            <a:ext cx="393056" cy="627638"/>
            <a:chOff x="0" y="-57150"/>
            <a:chExt cx="524075" cy="836850"/>
          </a:xfrm>
        </p:grpSpPr>
        <p:sp>
          <p:nvSpPr>
            <p:cNvPr id="177" name="Google Shape;177;p16"/>
            <p:cNvSpPr/>
            <p:nvPr/>
          </p:nvSpPr>
          <p:spPr>
            <a:xfrm>
              <a:off x="0" y="0"/>
              <a:ext cx="524075" cy="779700"/>
            </a:xfrm>
            <a:custGeom>
              <a:rect b="b" l="l" r="r" t="t"/>
              <a:pathLst>
                <a:path extrusionOk="0" h="779700" w="524075">
                  <a:moveTo>
                    <a:pt x="0" y="0"/>
                  </a:moveTo>
                  <a:lnTo>
                    <a:pt x="524075" y="0"/>
                  </a:lnTo>
                  <a:lnTo>
                    <a:pt x="524075" y="779700"/>
                  </a:lnTo>
                  <a:lnTo>
                    <a:pt x="0" y="7797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78" name="Google Shape;178;p16"/>
            <p:cNvSpPr txBox="1"/>
            <p:nvPr/>
          </p:nvSpPr>
          <p:spPr>
            <a:xfrm>
              <a:off x="0" y="-57150"/>
              <a:ext cx="524075" cy="8368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200" u="none" cap="none" strike="noStrike">
                  <a:solidFill>
                    <a:srgbClr val="000000"/>
                  </a:solidFill>
                  <a:latin typeface="Carlito"/>
                  <a:ea typeface="Carlito"/>
                  <a:cs typeface="Carlito"/>
                  <a:sym typeface="Carlito"/>
                </a:rPr>
                <a:t>4</a:t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Google Shape;187;p17"/>
          <p:cNvGrpSpPr/>
          <p:nvPr/>
        </p:nvGrpSpPr>
        <p:grpSpPr>
          <a:xfrm>
            <a:off x="854149" y="287339"/>
            <a:ext cx="9964274" cy="905034"/>
            <a:chOff x="0" y="-200025"/>
            <a:chExt cx="13285698" cy="1206712"/>
          </a:xfrm>
        </p:grpSpPr>
        <p:sp>
          <p:nvSpPr>
            <p:cNvPr id="188" name="Google Shape;188;p17"/>
            <p:cNvSpPr/>
            <p:nvPr/>
          </p:nvSpPr>
          <p:spPr>
            <a:xfrm>
              <a:off x="0" y="0"/>
              <a:ext cx="13285698" cy="1006687"/>
            </a:xfrm>
            <a:custGeom>
              <a:rect b="b" l="l" r="r" t="t"/>
              <a:pathLst>
                <a:path extrusionOk="0" h="1006687" w="13285698">
                  <a:moveTo>
                    <a:pt x="0" y="0"/>
                  </a:moveTo>
                  <a:lnTo>
                    <a:pt x="13285698" y="0"/>
                  </a:lnTo>
                  <a:lnTo>
                    <a:pt x="13285698" y="1006687"/>
                  </a:lnTo>
                  <a:lnTo>
                    <a:pt x="0" y="100668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89" name="Google Shape;189;p17"/>
            <p:cNvSpPr txBox="1"/>
            <p:nvPr/>
          </p:nvSpPr>
          <p:spPr>
            <a:xfrm>
              <a:off x="0" y="-200025"/>
              <a:ext cx="13285697" cy="12067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6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400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На виконання першого завдання:</a:t>
              </a:r>
              <a:endParaRPr/>
            </a:p>
          </p:txBody>
        </p:sp>
      </p:grpSp>
      <p:sp>
        <p:nvSpPr>
          <p:cNvPr id="190" name="Google Shape;190;p17"/>
          <p:cNvSpPr/>
          <p:nvPr/>
        </p:nvSpPr>
        <p:spPr>
          <a:xfrm>
            <a:off x="-178294" y="7392558"/>
            <a:ext cx="15312167" cy="1865741"/>
          </a:xfrm>
          <a:custGeom>
            <a:rect b="b" l="l" r="r" t="t"/>
            <a:pathLst>
              <a:path extrusionOk="0" h="1865741" w="15312167">
                <a:moveTo>
                  <a:pt x="0" y="0"/>
                </a:moveTo>
                <a:lnTo>
                  <a:pt x="15312167" y="0"/>
                </a:lnTo>
                <a:lnTo>
                  <a:pt x="15312167" y="1865741"/>
                </a:lnTo>
                <a:lnTo>
                  <a:pt x="0" y="1865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1" name="Google Shape;191;p17"/>
          <p:cNvSpPr/>
          <p:nvPr/>
        </p:nvSpPr>
        <p:spPr>
          <a:xfrm>
            <a:off x="14953049" y="0"/>
            <a:ext cx="2877968" cy="10287000"/>
          </a:xfrm>
          <a:custGeom>
            <a:rect b="b" l="l" r="r" t="t"/>
            <a:pathLst>
              <a:path extrusionOk="0" h="10287000" w="2877968">
                <a:moveTo>
                  <a:pt x="0" y="0"/>
                </a:moveTo>
                <a:lnTo>
                  <a:pt x="2877968" y="0"/>
                </a:lnTo>
                <a:lnTo>
                  <a:pt x="287796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2" name="Google Shape;192;p17"/>
          <p:cNvSpPr/>
          <p:nvPr/>
        </p:nvSpPr>
        <p:spPr>
          <a:xfrm>
            <a:off x="3254215" y="378893"/>
            <a:ext cx="10384154" cy="957643"/>
          </a:xfrm>
          <a:custGeom>
            <a:rect b="b" l="l" r="r" t="t"/>
            <a:pathLst>
              <a:path extrusionOk="0" h="1276858" w="13845539">
                <a:moveTo>
                  <a:pt x="0" y="0"/>
                </a:moveTo>
                <a:lnTo>
                  <a:pt x="13845539" y="0"/>
                </a:lnTo>
                <a:lnTo>
                  <a:pt x="13845539" y="1276858"/>
                </a:lnTo>
                <a:lnTo>
                  <a:pt x="0" y="1276858"/>
                </a:lnTo>
                <a:close/>
              </a:path>
            </a:pathLst>
          </a:custGeom>
          <a:solidFill>
            <a:srgbClr val="578B03"/>
          </a:solidFill>
          <a:ln>
            <a:noFill/>
          </a:ln>
        </p:spPr>
      </p:sp>
      <p:grpSp>
        <p:nvGrpSpPr>
          <p:cNvPr id="193" name="Google Shape;193;p17"/>
          <p:cNvGrpSpPr/>
          <p:nvPr/>
        </p:nvGrpSpPr>
        <p:grpSpPr>
          <a:xfrm>
            <a:off x="3254215" y="-53304"/>
            <a:ext cx="10384152" cy="1389868"/>
            <a:chOff x="0" y="-190500"/>
            <a:chExt cx="13845536" cy="1853157"/>
          </a:xfrm>
        </p:grpSpPr>
        <p:sp>
          <p:nvSpPr>
            <p:cNvPr id="194" name="Google Shape;194;p17"/>
            <p:cNvSpPr/>
            <p:nvPr/>
          </p:nvSpPr>
          <p:spPr>
            <a:xfrm>
              <a:off x="0" y="0"/>
              <a:ext cx="13845536" cy="1662657"/>
            </a:xfrm>
            <a:custGeom>
              <a:rect b="b" l="l" r="r" t="t"/>
              <a:pathLst>
                <a:path extrusionOk="0" h="1662657" w="13845536">
                  <a:moveTo>
                    <a:pt x="0" y="0"/>
                  </a:moveTo>
                  <a:lnTo>
                    <a:pt x="13845536" y="0"/>
                  </a:lnTo>
                  <a:lnTo>
                    <a:pt x="13845536" y="1662657"/>
                  </a:lnTo>
                  <a:lnTo>
                    <a:pt x="0" y="166265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95" name="Google Shape;195;p17"/>
            <p:cNvSpPr txBox="1"/>
            <p:nvPr/>
          </p:nvSpPr>
          <p:spPr>
            <a:xfrm>
              <a:off x="0" y="-190500"/>
              <a:ext cx="13845536" cy="18531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6803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198" u="none" cap="none" strike="noStrik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На виконання першого завдання:</a:t>
              </a:r>
              <a:endParaRPr/>
            </a:p>
          </p:txBody>
        </p:sp>
      </p:grpSp>
      <p:grpSp>
        <p:nvGrpSpPr>
          <p:cNvPr id="196" name="Google Shape;196;p17"/>
          <p:cNvGrpSpPr/>
          <p:nvPr/>
        </p:nvGrpSpPr>
        <p:grpSpPr>
          <a:xfrm>
            <a:off x="9287343" y="6639375"/>
            <a:ext cx="4863619" cy="2811125"/>
            <a:chOff x="0" y="0"/>
            <a:chExt cx="8396859" cy="4853305"/>
          </a:xfrm>
        </p:grpSpPr>
        <p:sp>
          <p:nvSpPr>
            <p:cNvPr id="197" name="Google Shape;197;p17"/>
            <p:cNvSpPr/>
            <p:nvPr/>
          </p:nvSpPr>
          <p:spPr>
            <a:xfrm>
              <a:off x="25400" y="25400"/>
              <a:ext cx="8346059" cy="4802505"/>
            </a:xfrm>
            <a:custGeom>
              <a:rect b="b" l="l" r="r" t="t"/>
              <a:pathLst>
                <a:path extrusionOk="0" h="4802505" w="8346059">
                  <a:moveTo>
                    <a:pt x="0" y="0"/>
                  </a:moveTo>
                  <a:lnTo>
                    <a:pt x="8346059" y="0"/>
                  </a:lnTo>
                  <a:lnTo>
                    <a:pt x="8346059" y="4802505"/>
                  </a:lnTo>
                  <a:lnTo>
                    <a:pt x="0" y="480250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2688" r="-2688" t="0"/>
              </a:stretch>
            </a:blipFill>
            <a:ln>
              <a:noFill/>
            </a:ln>
          </p:spPr>
        </p:sp>
        <p:sp>
          <p:nvSpPr>
            <p:cNvPr id="198" name="Google Shape;198;p17"/>
            <p:cNvSpPr/>
            <p:nvPr/>
          </p:nvSpPr>
          <p:spPr>
            <a:xfrm>
              <a:off x="0" y="0"/>
              <a:ext cx="8396859" cy="4853305"/>
            </a:xfrm>
            <a:custGeom>
              <a:rect b="b" l="l" r="r" t="t"/>
              <a:pathLst>
                <a:path extrusionOk="0" h="4853305" w="8396859">
                  <a:moveTo>
                    <a:pt x="25400" y="0"/>
                  </a:moveTo>
                  <a:lnTo>
                    <a:pt x="8371459" y="0"/>
                  </a:lnTo>
                  <a:cubicBezTo>
                    <a:pt x="8385428" y="0"/>
                    <a:pt x="8396859" y="11430"/>
                    <a:pt x="8396859" y="25400"/>
                  </a:cubicBezTo>
                  <a:lnTo>
                    <a:pt x="8396859" y="4827905"/>
                  </a:lnTo>
                  <a:cubicBezTo>
                    <a:pt x="8396859" y="4841875"/>
                    <a:pt x="8385428" y="4853305"/>
                    <a:pt x="8371459" y="4853305"/>
                  </a:cubicBezTo>
                  <a:lnTo>
                    <a:pt x="25400" y="4853305"/>
                  </a:lnTo>
                  <a:cubicBezTo>
                    <a:pt x="11430" y="4853305"/>
                    <a:pt x="0" y="4841875"/>
                    <a:pt x="0" y="4827905"/>
                  </a:cubicBezTo>
                  <a:lnTo>
                    <a:pt x="0" y="25400"/>
                  </a:lnTo>
                  <a:cubicBezTo>
                    <a:pt x="0" y="11430"/>
                    <a:pt x="11430" y="0"/>
                    <a:pt x="25400" y="0"/>
                  </a:cubicBezTo>
                  <a:moveTo>
                    <a:pt x="25400" y="50800"/>
                  </a:moveTo>
                  <a:lnTo>
                    <a:pt x="25400" y="25400"/>
                  </a:lnTo>
                  <a:lnTo>
                    <a:pt x="50800" y="25400"/>
                  </a:lnTo>
                  <a:lnTo>
                    <a:pt x="50800" y="4827905"/>
                  </a:lnTo>
                  <a:lnTo>
                    <a:pt x="25400" y="4827905"/>
                  </a:lnTo>
                  <a:lnTo>
                    <a:pt x="25400" y="4802505"/>
                  </a:lnTo>
                  <a:lnTo>
                    <a:pt x="8371459" y="4802505"/>
                  </a:lnTo>
                  <a:lnTo>
                    <a:pt x="8371459" y="4827905"/>
                  </a:lnTo>
                  <a:lnTo>
                    <a:pt x="8346059" y="4827905"/>
                  </a:lnTo>
                  <a:lnTo>
                    <a:pt x="8346059" y="25400"/>
                  </a:lnTo>
                  <a:lnTo>
                    <a:pt x="8371459" y="25400"/>
                  </a:lnTo>
                  <a:lnTo>
                    <a:pt x="8371459" y="50800"/>
                  </a:lnTo>
                  <a:lnTo>
                    <a:pt x="25400" y="50800"/>
                  </a:lnTo>
                  <a:close/>
                </a:path>
              </a:pathLst>
            </a:custGeom>
            <a:solidFill>
              <a:srgbClr val="46670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9" name="Google Shape;199;p17"/>
          <p:cNvGrpSpPr/>
          <p:nvPr/>
        </p:nvGrpSpPr>
        <p:grpSpPr>
          <a:xfrm>
            <a:off x="2077256" y="1424087"/>
            <a:ext cx="6242443" cy="4799745"/>
            <a:chOff x="0" y="0"/>
            <a:chExt cx="6942074" cy="5337683"/>
          </a:xfrm>
        </p:grpSpPr>
        <p:sp>
          <p:nvSpPr>
            <p:cNvPr id="200" name="Google Shape;200;p17"/>
            <p:cNvSpPr/>
            <p:nvPr/>
          </p:nvSpPr>
          <p:spPr>
            <a:xfrm>
              <a:off x="25400" y="25400"/>
              <a:ext cx="6891274" cy="5286883"/>
            </a:xfrm>
            <a:custGeom>
              <a:rect b="b" l="l" r="r" t="t"/>
              <a:pathLst>
                <a:path extrusionOk="0" h="5286883" w="6891274">
                  <a:moveTo>
                    <a:pt x="0" y="0"/>
                  </a:moveTo>
                  <a:lnTo>
                    <a:pt x="6891274" y="0"/>
                  </a:lnTo>
                  <a:lnTo>
                    <a:pt x="6891274" y="5286883"/>
                  </a:lnTo>
                  <a:lnTo>
                    <a:pt x="0" y="528688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-33018" l="0" r="0" t="-33020"/>
              </a:stretch>
            </a:blipFill>
            <a:ln>
              <a:noFill/>
            </a:ln>
          </p:spPr>
        </p:sp>
        <p:sp>
          <p:nvSpPr>
            <p:cNvPr id="201" name="Google Shape;201;p17"/>
            <p:cNvSpPr/>
            <p:nvPr/>
          </p:nvSpPr>
          <p:spPr>
            <a:xfrm>
              <a:off x="0" y="0"/>
              <a:ext cx="6942074" cy="5337683"/>
            </a:xfrm>
            <a:custGeom>
              <a:rect b="b" l="l" r="r" t="t"/>
              <a:pathLst>
                <a:path extrusionOk="0" h="5337683" w="6942074">
                  <a:moveTo>
                    <a:pt x="25400" y="0"/>
                  </a:moveTo>
                  <a:lnTo>
                    <a:pt x="6916674" y="0"/>
                  </a:lnTo>
                  <a:cubicBezTo>
                    <a:pt x="6930644" y="0"/>
                    <a:pt x="6942074" y="11430"/>
                    <a:pt x="6942074" y="25400"/>
                  </a:cubicBezTo>
                  <a:lnTo>
                    <a:pt x="6942074" y="5312283"/>
                  </a:lnTo>
                  <a:cubicBezTo>
                    <a:pt x="6942074" y="5326253"/>
                    <a:pt x="6930644" y="5337683"/>
                    <a:pt x="6916674" y="5337683"/>
                  </a:cubicBezTo>
                  <a:lnTo>
                    <a:pt x="25400" y="5337683"/>
                  </a:lnTo>
                  <a:cubicBezTo>
                    <a:pt x="11430" y="5337683"/>
                    <a:pt x="0" y="5326253"/>
                    <a:pt x="0" y="5312283"/>
                  </a:cubicBezTo>
                  <a:lnTo>
                    <a:pt x="0" y="25400"/>
                  </a:lnTo>
                  <a:cubicBezTo>
                    <a:pt x="0" y="11430"/>
                    <a:pt x="11430" y="0"/>
                    <a:pt x="25400" y="0"/>
                  </a:cubicBezTo>
                  <a:moveTo>
                    <a:pt x="25400" y="50800"/>
                  </a:moveTo>
                  <a:lnTo>
                    <a:pt x="25400" y="25400"/>
                  </a:lnTo>
                  <a:lnTo>
                    <a:pt x="50800" y="25400"/>
                  </a:lnTo>
                  <a:lnTo>
                    <a:pt x="50800" y="5312283"/>
                  </a:lnTo>
                  <a:lnTo>
                    <a:pt x="25400" y="5312283"/>
                  </a:lnTo>
                  <a:lnTo>
                    <a:pt x="25400" y="5286883"/>
                  </a:lnTo>
                  <a:lnTo>
                    <a:pt x="6916674" y="5286883"/>
                  </a:lnTo>
                  <a:lnTo>
                    <a:pt x="6916674" y="5312283"/>
                  </a:lnTo>
                  <a:lnTo>
                    <a:pt x="6891274" y="5312283"/>
                  </a:lnTo>
                  <a:lnTo>
                    <a:pt x="6891274" y="25400"/>
                  </a:lnTo>
                  <a:lnTo>
                    <a:pt x="6916674" y="25400"/>
                  </a:lnTo>
                  <a:lnTo>
                    <a:pt x="6916674" y="50800"/>
                  </a:lnTo>
                  <a:lnTo>
                    <a:pt x="25400" y="50800"/>
                  </a:lnTo>
                  <a:close/>
                </a:path>
              </a:pathLst>
            </a:custGeom>
            <a:solidFill>
              <a:srgbClr val="46670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2" name="Google Shape;202;p17"/>
          <p:cNvGrpSpPr/>
          <p:nvPr/>
        </p:nvGrpSpPr>
        <p:grpSpPr>
          <a:xfrm>
            <a:off x="9419859" y="1481702"/>
            <a:ext cx="5006968" cy="4684517"/>
            <a:chOff x="0" y="0"/>
            <a:chExt cx="5705094" cy="5337683"/>
          </a:xfrm>
        </p:grpSpPr>
        <p:sp>
          <p:nvSpPr>
            <p:cNvPr id="203" name="Google Shape;203;p17"/>
            <p:cNvSpPr/>
            <p:nvPr/>
          </p:nvSpPr>
          <p:spPr>
            <a:xfrm>
              <a:off x="25400" y="25400"/>
              <a:ext cx="5654294" cy="5286883"/>
            </a:xfrm>
            <a:custGeom>
              <a:rect b="b" l="l" r="r" t="t"/>
              <a:pathLst>
                <a:path extrusionOk="0" h="5286883" w="5654294">
                  <a:moveTo>
                    <a:pt x="0" y="0"/>
                  </a:moveTo>
                  <a:lnTo>
                    <a:pt x="5654294" y="0"/>
                  </a:lnTo>
                  <a:lnTo>
                    <a:pt x="5654294" y="5286883"/>
                  </a:lnTo>
                  <a:lnTo>
                    <a:pt x="0" y="528688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-12333" r="-12331" t="0"/>
              </a:stretch>
            </a:blipFill>
            <a:ln>
              <a:noFill/>
            </a:ln>
          </p:spPr>
        </p:sp>
        <p:sp>
          <p:nvSpPr>
            <p:cNvPr id="204" name="Google Shape;204;p17"/>
            <p:cNvSpPr/>
            <p:nvPr/>
          </p:nvSpPr>
          <p:spPr>
            <a:xfrm>
              <a:off x="0" y="0"/>
              <a:ext cx="5705094" cy="5337683"/>
            </a:xfrm>
            <a:custGeom>
              <a:rect b="b" l="l" r="r" t="t"/>
              <a:pathLst>
                <a:path extrusionOk="0" h="5337683" w="5705094">
                  <a:moveTo>
                    <a:pt x="25400" y="0"/>
                  </a:moveTo>
                  <a:lnTo>
                    <a:pt x="5679694" y="0"/>
                  </a:lnTo>
                  <a:cubicBezTo>
                    <a:pt x="5693664" y="0"/>
                    <a:pt x="5705094" y="11430"/>
                    <a:pt x="5705094" y="25400"/>
                  </a:cubicBezTo>
                  <a:lnTo>
                    <a:pt x="5705094" y="5312283"/>
                  </a:lnTo>
                  <a:cubicBezTo>
                    <a:pt x="5705094" y="5326253"/>
                    <a:pt x="5693664" y="5337683"/>
                    <a:pt x="5679694" y="5337683"/>
                  </a:cubicBezTo>
                  <a:lnTo>
                    <a:pt x="25400" y="5337683"/>
                  </a:lnTo>
                  <a:cubicBezTo>
                    <a:pt x="11430" y="5337683"/>
                    <a:pt x="0" y="5326253"/>
                    <a:pt x="0" y="5312283"/>
                  </a:cubicBezTo>
                  <a:lnTo>
                    <a:pt x="0" y="25400"/>
                  </a:lnTo>
                  <a:cubicBezTo>
                    <a:pt x="0" y="11430"/>
                    <a:pt x="11430" y="0"/>
                    <a:pt x="25400" y="0"/>
                  </a:cubicBezTo>
                  <a:moveTo>
                    <a:pt x="25400" y="50800"/>
                  </a:moveTo>
                  <a:lnTo>
                    <a:pt x="25400" y="25400"/>
                  </a:lnTo>
                  <a:lnTo>
                    <a:pt x="50800" y="25400"/>
                  </a:lnTo>
                  <a:lnTo>
                    <a:pt x="50800" y="5312283"/>
                  </a:lnTo>
                  <a:lnTo>
                    <a:pt x="25400" y="5312283"/>
                  </a:lnTo>
                  <a:lnTo>
                    <a:pt x="25400" y="5286883"/>
                  </a:lnTo>
                  <a:lnTo>
                    <a:pt x="5679694" y="5286883"/>
                  </a:lnTo>
                  <a:lnTo>
                    <a:pt x="5679694" y="5312283"/>
                  </a:lnTo>
                  <a:lnTo>
                    <a:pt x="5654294" y="5312283"/>
                  </a:lnTo>
                  <a:lnTo>
                    <a:pt x="5654294" y="25400"/>
                  </a:lnTo>
                  <a:lnTo>
                    <a:pt x="5679694" y="25400"/>
                  </a:lnTo>
                  <a:lnTo>
                    <a:pt x="5679694" y="50800"/>
                  </a:lnTo>
                  <a:lnTo>
                    <a:pt x="25400" y="50800"/>
                  </a:lnTo>
                  <a:close/>
                </a:path>
              </a:pathLst>
            </a:custGeom>
            <a:solidFill>
              <a:srgbClr val="46670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5" name="Google Shape;205;p17"/>
          <p:cNvGrpSpPr/>
          <p:nvPr/>
        </p:nvGrpSpPr>
        <p:grpSpPr>
          <a:xfrm>
            <a:off x="2582321" y="6589144"/>
            <a:ext cx="5232399" cy="2911586"/>
            <a:chOff x="0" y="0"/>
            <a:chExt cx="8721852" cy="4853305"/>
          </a:xfrm>
        </p:grpSpPr>
        <p:sp>
          <p:nvSpPr>
            <p:cNvPr id="206" name="Google Shape;206;p17"/>
            <p:cNvSpPr/>
            <p:nvPr/>
          </p:nvSpPr>
          <p:spPr>
            <a:xfrm>
              <a:off x="25400" y="25400"/>
              <a:ext cx="8671052" cy="4802505"/>
            </a:xfrm>
            <a:custGeom>
              <a:rect b="b" l="l" r="r" t="t"/>
              <a:pathLst>
                <a:path extrusionOk="0" h="4802505" w="8671052">
                  <a:moveTo>
                    <a:pt x="0" y="0"/>
                  </a:moveTo>
                  <a:lnTo>
                    <a:pt x="8671052" y="0"/>
                  </a:lnTo>
                  <a:lnTo>
                    <a:pt x="8671052" y="4802505"/>
                  </a:lnTo>
                  <a:lnTo>
                    <a:pt x="0" y="480250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-10449" l="0" r="0" t="-10450"/>
              </a:stretch>
            </a:blipFill>
            <a:ln>
              <a:noFill/>
            </a:ln>
          </p:spPr>
        </p:sp>
        <p:sp>
          <p:nvSpPr>
            <p:cNvPr id="207" name="Google Shape;207;p17"/>
            <p:cNvSpPr/>
            <p:nvPr/>
          </p:nvSpPr>
          <p:spPr>
            <a:xfrm>
              <a:off x="0" y="0"/>
              <a:ext cx="8721852" cy="4853305"/>
            </a:xfrm>
            <a:custGeom>
              <a:rect b="b" l="l" r="r" t="t"/>
              <a:pathLst>
                <a:path extrusionOk="0" h="4853305" w="8721852">
                  <a:moveTo>
                    <a:pt x="25400" y="0"/>
                  </a:moveTo>
                  <a:lnTo>
                    <a:pt x="8696452" y="0"/>
                  </a:lnTo>
                  <a:cubicBezTo>
                    <a:pt x="8710422" y="0"/>
                    <a:pt x="8721852" y="11430"/>
                    <a:pt x="8721852" y="25400"/>
                  </a:cubicBezTo>
                  <a:lnTo>
                    <a:pt x="8721852" y="4827905"/>
                  </a:lnTo>
                  <a:cubicBezTo>
                    <a:pt x="8721852" y="4841875"/>
                    <a:pt x="8710422" y="4853305"/>
                    <a:pt x="8696452" y="4853305"/>
                  </a:cubicBezTo>
                  <a:lnTo>
                    <a:pt x="25400" y="4853305"/>
                  </a:lnTo>
                  <a:cubicBezTo>
                    <a:pt x="11430" y="4853305"/>
                    <a:pt x="0" y="4841875"/>
                    <a:pt x="0" y="4827905"/>
                  </a:cubicBezTo>
                  <a:lnTo>
                    <a:pt x="0" y="25400"/>
                  </a:lnTo>
                  <a:cubicBezTo>
                    <a:pt x="0" y="11430"/>
                    <a:pt x="11430" y="0"/>
                    <a:pt x="25400" y="0"/>
                  </a:cubicBezTo>
                  <a:moveTo>
                    <a:pt x="25400" y="50800"/>
                  </a:moveTo>
                  <a:lnTo>
                    <a:pt x="25400" y="25400"/>
                  </a:lnTo>
                  <a:lnTo>
                    <a:pt x="50800" y="25400"/>
                  </a:lnTo>
                  <a:lnTo>
                    <a:pt x="50800" y="4827905"/>
                  </a:lnTo>
                  <a:lnTo>
                    <a:pt x="25400" y="4827905"/>
                  </a:lnTo>
                  <a:lnTo>
                    <a:pt x="25400" y="4802505"/>
                  </a:lnTo>
                  <a:lnTo>
                    <a:pt x="8696452" y="4802505"/>
                  </a:lnTo>
                  <a:lnTo>
                    <a:pt x="8696452" y="4827905"/>
                  </a:lnTo>
                  <a:lnTo>
                    <a:pt x="8671052" y="4827905"/>
                  </a:lnTo>
                  <a:lnTo>
                    <a:pt x="8671052" y="25400"/>
                  </a:lnTo>
                  <a:lnTo>
                    <a:pt x="8696452" y="25400"/>
                  </a:lnTo>
                  <a:lnTo>
                    <a:pt x="8696452" y="50800"/>
                  </a:lnTo>
                  <a:lnTo>
                    <a:pt x="25400" y="50800"/>
                  </a:lnTo>
                  <a:close/>
                </a:path>
              </a:pathLst>
            </a:custGeom>
            <a:solidFill>
              <a:srgbClr val="0752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8" name="Google Shape;208;p17"/>
          <p:cNvGrpSpPr/>
          <p:nvPr/>
        </p:nvGrpSpPr>
        <p:grpSpPr>
          <a:xfrm>
            <a:off x="17259300" y="633835"/>
            <a:ext cx="393056" cy="627638"/>
            <a:chOff x="0" y="-57150"/>
            <a:chExt cx="524075" cy="836850"/>
          </a:xfrm>
        </p:grpSpPr>
        <p:sp>
          <p:nvSpPr>
            <p:cNvPr id="209" name="Google Shape;209;p17"/>
            <p:cNvSpPr/>
            <p:nvPr/>
          </p:nvSpPr>
          <p:spPr>
            <a:xfrm>
              <a:off x="0" y="0"/>
              <a:ext cx="524075" cy="779700"/>
            </a:xfrm>
            <a:custGeom>
              <a:rect b="b" l="l" r="r" t="t"/>
              <a:pathLst>
                <a:path extrusionOk="0" h="779700" w="524075">
                  <a:moveTo>
                    <a:pt x="0" y="0"/>
                  </a:moveTo>
                  <a:lnTo>
                    <a:pt x="524075" y="0"/>
                  </a:lnTo>
                  <a:lnTo>
                    <a:pt x="524075" y="779700"/>
                  </a:lnTo>
                  <a:lnTo>
                    <a:pt x="0" y="7797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10" name="Google Shape;210;p17"/>
            <p:cNvSpPr txBox="1"/>
            <p:nvPr/>
          </p:nvSpPr>
          <p:spPr>
            <a:xfrm>
              <a:off x="0" y="-57150"/>
              <a:ext cx="524075" cy="8368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200" u="none" cap="none" strike="noStrike">
                  <a:solidFill>
                    <a:srgbClr val="000000"/>
                  </a:solidFill>
                  <a:latin typeface="Carlito"/>
                  <a:ea typeface="Carlito"/>
                  <a:cs typeface="Carlito"/>
                  <a:sym typeface="Carlito"/>
                </a:rPr>
                <a:t>5</a:t>
              </a:r>
              <a:endParaRPr/>
            </a:p>
          </p:txBody>
        </p:sp>
      </p:grpSp>
      <p:grpSp>
        <p:nvGrpSpPr>
          <p:cNvPr id="211" name="Google Shape;211;p17"/>
          <p:cNvGrpSpPr/>
          <p:nvPr/>
        </p:nvGrpSpPr>
        <p:grpSpPr>
          <a:xfrm>
            <a:off x="9419859" y="6160418"/>
            <a:ext cx="4800131" cy="478956"/>
            <a:chOff x="0" y="-38100"/>
            <a:chExt cx="6400175" cy="638608"/>
          </a:xfrm>
        </p:grpSpPr>
        <p:sp>
          <p:nvSpPr>
            <p:cNvPr id="212" name="Google Shape;212;p17"/>
            <p:cNvSpPr/>
            <p:nvPr/>
          </p:nvSpPr>
          <p:spPr>
            <a:xfrm>
              <a:off x="0" y="0"/>
              <a:ext cx="6400175" cy="600508"/>
            </a:xfrm>
            <a:custGeom>
              <a:rect b="b" l="l" r="r" t="t"/>
              <a:pathLst>
                <a:path extrusionOk="0" h="600508" w="6400175">
                  <a:moveTo>
                    <a:pt x="0" y="0"/>
                  </a:moveTo>
                  <a:lnTo>
                    <a:pt x="6400175" y="0"/>
                  </a:lnTo>
                  <a:lnTo>
                    <a:pt x="6400175" y="600508"/>
                  </a:lnTo>
                  <a:lnTo>
                    <a:pt x="0" y="60050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13" name="Google Shape;213;p17"/>
            <p:cNvSpPr txBox="1"/>
            <p:nvPr/>
          </p:nvSpPr>
          <p:spPr>
            <a:xfrm>
              <a:off x="0" y="-38100"/>
              <a:ext cx="6400175" cy="6386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rgbClr val="000000"/>
                  </a:solidFill>
                  <a:latin typeface="Carlito"/>
                  <a:ea typeface="Carlito"/>
                  <a:cs typeface="Carlito"/>
                  <a:sym typeface="Carlito"/>
                </a:rPr>
                <a:t>Кореневища пирію</a:t>
              </a:r>
              <a:endParaRPr/>
            </a:p>
          </p:txBody>
        </p:sp>
      </p:grpSp>
      <p:grpSp>
        <p:nvGrpSpPr>
          <p:cNvPr id="214" name="Google Shape;214;p17"/>
          <p:cNvGrpSpPr/>
          <p:nvPr/>
        </p:nvGrpSpPr>
        <p:grpSpPr>
          <a:xfrm>
            <a:off x="2760174" y="6141005"/>
            <a:ext cx="5168496" cy="397907"/>
            <a:chOff x="0" y="-38100"/>
            <a:chExt cx="6891328" cy="530543"/>
          </a:xfrm>
        </p:grpSpPr>
        <p:sp>
          <p:nvSpPr>
            <p:cNvPr id="215" name="Google Shape;215;p17"/>
            <p:cNvSpPr/>
            <p:nvPr/>
          </p:nvSpPr>
          <p:spPr>
            <a:xfrm>
              <a:off x="0" y="0"/>
              <a:ext cx="6891328" cy="492443"/>
            </a:xfrm>
            <a:custGeom>
              <a:rect b="b" l="l" r="r" t="t"/>
              <a:pathLst>
                <a:path extrusionOk="0" h="492443" w="6891328">
                  <a:moveTo>
                    <a:pt x="0" y="0"/>
                  </a:moveTo>
                  <a:lnTo>
                    <a:pt x="6891328" y="0"/>
                  </a:lnTo>
                  <a:lnTo>
                    <a:pt x="6891328" y="492443"/>
                  </a:lnTo>
                  <a:lnTo>
                    <a:pt x="0" y="49244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16" name="Google Shape;216;p17"/>
            <p:cNvSpPr txBox="1"/>
            <p:nvPr/>
          </p:nvSpPr>
          <p:spPr>
            <a:xfrm>
              <a:off x="0" y="-38100"/>
              <a:ext cx="6891328" cy="5305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rgbClr val="000000"/>
                  </a:solidFill>
                  <a:latin typeface="Carlito"/>
                  <a:ea typeface="Carlito"/>
                  <a:cs typeface="Carlito"/>
                  <a:sym typeface="Carlito"/>
                </a:rPr>
                <a:t>Еколого-ботанічна характеристика Agropyron repens</a:t>
              </a:r>
              <a:endParaRPr/>
            </a:p>
          </p:txBody>
        </p:sp>
      </p:grpSp>
      <p:sp>
        <p:nvSpPr>
          <p:cNvPr id="217" name="Google Shape;217;p17"/>
          <p:cNvSpPr/>
          <p:nvPr/>
        </p:nvSpPr>
        <p:spPr>
          <a:xfrm>
            <a:off x="14670934" y="306021"/>
            <a:ext cx="1910902" cy="1910902"/>
          </a:xfrm>
          <a:custGeom>
            <a:rect b="b" l="l" r="r" t="t"/>
            <a:pathLst>
              <a:path extrusionOk="0" h="812800" w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27998" l="0" r="0" t="-27998"/>
            </a:stretch>
          </a:blipFill>
          <a:ln cap="sq" cmpd="sng" w="47625">
            <a:solidFill>
              <a:srgbClr val="E99B1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" name="Google Shape;226;p18"/>
          <p:cNvGrpSpPr/>
          <p:nvPr/>
        </p:nvGrpSpPr>
        <p:grpSpPr>
          <a:xfrm>
            <a:off x="854149" y="287339"/>
            <a:ext cx="9964274" cy="905034"/>
            <a:chOff x="0" y="-200025"/>
            <a:chExt cx="13285698" cy="1206712"/>
          </a:xfrm>
        </p:grpSpPr>
        <p:sp>
          <p:nvSpPr>
            <p:cNvPr id="227" name="Google Shape;227;p18"/>
            <p:cNvSpPr/>
            <p:nvPr/>
          </p:nvSpPr>
          <p:spPr>
            <a:xfrm>
              <a:off x="0" y="0"/>
              <a:ext cx="13285698" cy="1006687"/>
            </a:xfrm>
            <a:custGeom>
              <a:rect b="b" l="l" r="r" t="t"/>
              <a:pathLst>
                <a:path extrusionOk="0" h="1006687" w="13285698">
                  <a:moveTo>
                    <a:pt x="0" y="0"/>
                  </a:moveTo>
                  <a:lnTo>
                    <a:pt x="13285698" y="0"/>
                  </a:lnTo>
                  <a:lnTo>
                    <a:pt x="13285698" y="1006687"/>
                  </a:lnTo>
                  <a:lnTo>
                    <a:pt x="0" y="100668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28" name="Google Shape;228;p18"/>
            <p:cNvSpPr txBox="1"/>
            <p:nvPr/>
          </p:nvSpPr>
          <p:spPr>
            <a:xfrm>
              <a:off x="0" y="-200025"/>
              <a:ext cx="13285697" cy="12067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6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400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На виконання першого завдання:</a:t>
              </a:r>
              <a:endParaRPr/>
            </a:p>
          </p:txBody>
        </p:sp>
      </p:grpSp>
      <p:sp>
        <p:nvSpPr>
          <p:cNvPr id="229" name="Google Shape;229;p18"/>
          <p:cNvSpPr/>
          <p:nvPr/>
        </p:nvSpPr>
        <p:spPr>
          <a:xfrm>
            <a:off x="-178294" y="7392558"/>
            <a:ext cx="15312167" cy="1865741"/>
          </a:xfrm>
          <a:custGeom>
            <a:rect b="b" l="l" r="r" t="t"/>
            <a:pathLst>
              <a:path extrusionOk="0" h="1865741" w="15312167">
                <a:moveTo>
                  <a:pt x="0" y="0"/>
                </a:moveTo>
                <a:lnTo>
                  <a:pt x="15312167" y="0"/>
                </a:lnTo>
                <a:lnTo>
                  <a:pt x="15312167" y="1865741"/>
                </a:lnTo>
                <a:lnTo>
                  <a:pt x="0" y="1865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0" name="Google Shape;230;p18"/>
          <p:cNvSpPr/>
          <p:nvPr/>
        </p:nvSpPr>
        <p:spPr>
          <a:xfrm>
            <a:off x="15133873" y="89571"/>
            <a:ext cx="2877968" cy="10287000"/>
          </a:xfrm>
          <a:custGeom>
            <a:rect b="b" l="l" r="r" t="t"/>
            <a:pathLst>
              <a:path extrusionOk="0" h="10287000" w="2877968">
                <a:moveTo>
                  <a:pt x="0" y="0"/>
                </a:moveTo>
                <a:lnTo>
                  <a:pt x="2877968" y="0"/>
                </a:lnTo>
                <a:lnTo>
                  <a:pt x="287796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1" name="Google Shape;231;p18"/>
          <p:cNvSpPr/>
          <p:nvPr/>
        </p:nvSpPr>
        <p:spPr>
          <a:xfrm>
            <a:off x="3254215" y="378893"/>
            <a:ext cx="10384154" cy="957643"/>
          </a:xfrm>
          <a:custGeom>
            <a:rect b="b" l="l" r="r" t="t"/>
            <a:pathLst>
              <a:path extrusionOk="0" h="1276858" w="13845539">
                <a:moveTo>
                  <a:pt x="0" y="0"/>
                </a:moveTo>
                <a:lnTo>
                  <a:pt x="13845539" y="0"/>
                </a:lnTo>
                <a:lnTo>
                  <a:pt x="13845539" y="1276858"/>
                </a:lnTo>
                <a:lnTo>
                  <a:pt x="0" y="1276858"/>
                </a:lnTo>
                <a:close/>
              </a:path>
            </a:pathLst>
          </a:custGeom>
          <a:solidFill>
            <a:srgbClr val="578B03"/>
          </a:solidFill>
          <a:ln>
            <a:noFill/>
          </a:ln>
        </p:spPr>
      </p:sp>
      <p:grpSp>
        <p:nvGrpSpPr>
          <p:cNvPr id="232" name="Google Shape;232;p18"/>
          <p:cNvGrpSpPr/>
          <p:nvPr/>
        </p:nvGrpSpPr>
        <p:grpSpPr>
          <a:xfrm>
            <a:off x="3254215" y="-53304"/>
            <a:ext cx="10384152" cy="1389868"/>
            <a:chOff x="0" y="-190500"/>
            <a:chExt cx="13845536" cy="1853157"/>
          </a:xfrm>
        </p:grpSpPr>
        <p:sp>
          <p:nvSpPr>
            <p:cNvPr id="233" name="Google Shape;233;p18"/>
            <p:cNvSpPr/>
            <p:nvPr/>
          </p:nvSpPr>
          <p:spPr>
            <a:xfrm>
              <a:off x="0" y="0"/>
              <a:ext cx="13845536" cy="1662657"/>
            </a:xfrm>
            <a:custGeom>
              <a:rect b="b" l="l" r="r" t="t"/>
              <a:pathLst>
                <a:path extrusionOk="0" h="1662657" w="13845536">
                  <a:moveTo>
                    <a:pt x="0" y="0"/>
                  </a:moveTo>
                  <a:lnTo>
                    <a:pt x="13845536" y="0"/>
                  </a:lnTo>
                  <a:lnTo>
                    <a:pt x="13845536" y="1662657"/>
                  </a:lnTo>
                  <a:lnTo>
                    <a:pt x="0" y="166265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34" name="Google Shape;234;p18"/>
            <p:cNvSpPr txBox="1"/>
            <p:nvPr/>
          </p:nvSpPr>
          <p:spPr>
            <a:xfrm>
              <a:off x="0" y="-190500"/>
              <a:ext cx="13845536" cy="18531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6803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198" u="none" cap="none" strike="noStrik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На виконання другого завдання:</a:t>
              </a:r>
              <a:endParaRPr/>
            </a:p>
          </p:txBody>
        </p:sp>
      </p:grpSp>
      <p:grpSp>
        <p:nvGrpSpPr>
          <p:cNvPr id="235" name="Google Shape;235;p18"/>
          <p:cNvGrpSpPr/>
          <p:nvPr/>
        </p:nvGrpSpPr>
        <p:grpSpPr>
          <a:xfrm>
            <a:off x="6553200" y="6342062"/>
            <a:ext cx="2133600" cy="379413"/>
            <a:chOff x="0" y="-19050"/>
            <a:chExt cx="2844800" cy="505883"/>
          </a:xfrm>
        </p:grpSpPr>
        <p:sp>
          <p:nvSpPr>
            <p:cNvPr id="236" name="Google Shape;236;p18"/>
            <p:cNvSpPr/>
            <p:nvPr/>
          </p:nvSpPr>
          <p:spPr>
            <a:xfrm>
              <a:off x="0" y="0"/>
              <a:ext cx="2844800" cy="486833"/>
            </a:xfrm>
            <a:custGeom>
              <a:rect b="b" l="l" r="r" t="t"/>
              <a:pathLst>
                <a:path extrusionOk="0"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37" name="Google Shape;237;p18"/>
            <p:cNvSpPr txBox="1"/>
            <p:nvPr/>
          </p:nvSpPr>
          <p:spPr>
            <a:xfrm>
              <a:off x="0" y="-19050"/>
              <a:ext cx="2844800" cy="5058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1199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200" u="none" cap="none" strike="noStrike">
                  <a:solidFill>
                    <a:srgbClr val="888888"/>
                  </a:solidFill>
                  <a:latin typeface="Carlito"/>
                  <a:ea typeface="Carlito"/>
                  <a:cs typeface="Carlito"/>
                  <a:sym typeface="Carlito"/>
                </a:rPr>
                <a:t>5</a:t>
              </a:r>
              <a:endParaRPr/>
            </a:p>
          </p:txBody>
        </p:sp>
      </p:grpSp>
      <p:grpSp>
        <p:nvGrpSpPr>
          <p:cNvPr id="238" name="Google Shape;238;p18"/>
          <p:cNvGrpSpPr/>
          <p:nvPr/>
        </p:nvGrpSpPr>
        <p:grpSpPr>
          <a:xfrm>
            <a:off x="17243195" y="632078"/>
            <a:ext cx="409161" cy="653355"/>
            <a:chOff x="0" y="-57150"/>
            <a:chExt cx="524075" cy="836850"/>
          </a:xfrm>
        </p:grpSpPr>
        <p:sp>
          <p:nvSpPr>
            <p:cNvPr id="239" name="Google Shape;239;p18"/>
            <p:cNvSpPr/>
            <p:nvPr/>
          </p:nvSpPr>
          <p:spPr>
            <a:xfrm>
              <a:off x="0" y="0"/>
              <a:ext cx="524075" cy="779700"/>
            </a:xfrm>
            <a:custGeom>
              <a:rect b="b" l="l" r="r" t="t"/>
              <a:pathLst>
                <a:path extrusionOk="0" h="779700" w="524075">
                  <a:moveTo>
                    <a:pt x="0" y="0"/>
                  </a:moveTo>
                  <a:lnTo>
                    <a:pt x="524075" y="0"/>
                  </a:lnTo>
                  <a:lnTo>
                    <a:pt x="524075" y="779700"/>
                  </a:lnTo>
                  <a:lnTo>
                    <a:pt x="0" y="7797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40" name="Google Shape;240;p18"/>
            <p:cNvSpPr txBox="1"/>
            <p:nvPr/>
          </p:nvSpPr>
          <p:spPr>
            <a:xfrm>
              <a:off x="0" y="-57150"/>
              <a:ext cx="524075" cy="8368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200" u="none" cap="none" strike="noStrike">
                  <a:solidFill>
                    <a:srgbClr val="000000"/>
                  </a:solidFill>
                  <a:latin typeface="Carlito"/>
                  <a:ea typeface="Carlito"/>
                  <a:cs typeface="Carlito"/>
                  <a:sym typeface="Carlito"/>
                </a:rPr>
                <a:t>6</a:t>
              </a:r>
              <a:endParaRPr/>
            </a:p>
          </p:txBody>
        </p:sp>
      </p:grpSp>
      <p:graphicFrame>
        <p:nvGraphicFramePr>
          <p:cNvPr id="241" name="Google Shape;241;p18"/>
          <p:cNvGraphicFramePr/>
          <p:nvPr/>
        </p:nvGraphicFramePr>
        <p:xfrm>
          <a:off x="1439769" y="193909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{7759CA7F-FF4D-4D9F-AFB6-995ABAB75166}</a:tableStyleId>
              </a:tblPr>
              <a:tblGrid>
                <a:gridCol w="1397425"/>
                <a:gridCol w="9676800"/>
                <a:gridCol w="1928050"/>
              </a:tblGrid>
              <a:tr h="1548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8002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3399" u="none" cap="none" strike="noStrike">
                          <a:solidFill>
                            <a:srgbClr val="07522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№</a:t>
                      </a:r>
                      <a:endParaRPr sz="1100" u="none" cap="none" strike="noStrike"/>
                    </a:p>
                    <a:p>
                      <a:pPr indent="0" lvl="0" marL="0" marR="0" rtl="0" algn="ctr">
                        <a:lnSpc>
                          <a:spcPct val="18002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3399" u="none" cap="none" strike="noStrike">
                          <a:solidFill>
                            <a:srgbClr val="07522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п/п</a:t>
                      </a:r>
                      <a:endParaRPr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8002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3399" u="none" cap="none" strike="noStrike">
                          <a:solidFill>
                            <a:srgbClr val="07522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Речовини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8002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3399" u="none" cap="none" strike="noStrike">
                          <a:solidFill>
                            <a:srgbClr val="07522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Вміст (%)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BBB59"/>
                    </a:solidFill>
                  </a:tcPr>
                </a:tc>
              </a:tr>
              <a:tr h="7720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8002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3399" u="none" cap="none" strike="noStrike">
                          <a:solidFill>
                            <a:srgbClr val="07522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8002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399" u="none" cap="none" strike="noStrike">
                          <a:solidFill>
                            <a:srgbClr val="07522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полісахариди трипцину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7D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8002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399" u="none" cap="none" strike="noStrike">
                          <a:solidFill>
                            <a:srgbClr val="07522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8-10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7D0"/>
                    </a:solidFill>
                  </a:tcPr>
                </a:tc>
              </a:tr>
              <a:tr h="7720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8002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3399" u="none" cap="none" strike="noStrike">
                          <a:solidFill>
                            <a:srgbClr val="07522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8002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399" u="none" cap="none" strike="noStrike">
                          <a:solidFill>
                            <a:srgbClr val="07522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фруктоза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F3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8002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399" u="none" cap="none" strike="noStrike">
                          <a:solidFill>
                            <a:srgbClr val="07522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F3E9"/>
                    </a:solidFill>
                  </a:tcPr>
                </a:tc>
              </a:tr>
              <a:tr h="83872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8002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3399" u="none" cap="none" strike="noStrike">
                          <a:solidFill>
                            <a:srgbClr val="07522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399" u="none" cap="none" strike="noStrike">
                          <a:solidFill>
                            <a:srgbClr val="075222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маніт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7D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8002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399" u="none" cap="none" strike="noStrike">
                          <a:solidFill>
                            <a:srgbClr val="07522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7D0"/>
                    </a:solidFill>
                  </a:tcPr>
                </a:tc>
              </a:tr>
              <a:tr h="83872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8002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3399" u="none" cap="none" strike="noStrike">
                          <a:solidFill>
                            <a:srgbClr val="07522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399" u="none" cap="none" strike="noStrike">
                          <a:solidFill>
                            <a:srgbClr val="075222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Інулін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7D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8002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399" u="none" cap="none" strike="noStrike">
                          <a:solidFill>
                            <a:srgbClr val="07522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7D0"/>
                    </a:solidFill>
                  </a:tcPr>
                </a:tc>
              </a:tr>
              <a:tr h="279242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8002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3399" u="none" cap="none" strike="noStrike">
                          <a:solidFill>
                            <a:srgbClr val="07522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399" u="none" cap="none" strike="noStrike">
                          <a:solidFill>
                            <a:srgbClr val="075222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холін, кальцій, ферум, кремнієва кислота, інозит, аскорбінова кислота, леткі олії, гліколева та глюкуронова кислоти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7D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8002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399" u="none" cap="none" strike="noStrike">
                          <a:solidFill>
                            <a:srgbClr val="07522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8-10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7D0"/>
                    </a:solidFill>
                  </a:tcPr>
                </a:tc>
              </a:tr>
            </a:tbl>
          </a:graphicData>
        </a:graphic>
      </p:graphicFrame>
      <p:grpSp>
        <p:nvGrpSpPr>
          <p:cNvPr id="242" name="Google Shape;242;p18"/>
          <p:cNvGrpSpPr/>
          <p:nvPr/>
        </p:nvGrpSpPr>
        <p:grpSpPr>
          <a:xfrm>
            <a:off x="3302584" y="1235427"/>
            <a:ext cx="10768433" cy="703670"/>
            <a:chOff x="0" y="-66675"/>
            <a:chExt cx="14357911" cy="938227"/>
          </a:xfrm>
        </p:grpSpPr>
        <p:sp>
          <p:nvSpPr>
            <p:cNvPr id="243" name="Google Shape;243;p18"/>
            <p:cNvSpPr/>
            <p:nvPr/>
          </p:nvSpPr>
          <p:spPr>
            <a:xfrm>
              <a:off x="0" y="0"/>
              <a:ext cx="14357911" cy="871552"/>
            </a:xfrm>
            <a:custGeom>
              <a:rect b="b" l="l" r="r" t="t"/>
              <a:pathLst>
                <a:path extrusionOk="0" h="871552" w="14357911">
                  <a:moveTo>
                    <a:pt x="0" y="0"/>
                  </a:moveTo>
                  <a:lnTo>
                    <a:pt x="14357911" y="0"/>
                  </a:lnTo>
                  <a:lnTo>
                    <a:pt x="14357911" y="871552"/>
                  </a:lnTo>
                  <a:lnTo>
                    <a:pt x="0" y="87155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44" name="Google Shape;244;p18"/>
            <p:cNvSpPr txBox="1"/>
            <p:nvPr/>
          </p:nvSpPr>
          <p:spPr>
            <a:xfrm>
              <a:off x="0" y="-66675"/>
              <a:ext cx="14357911" cy="938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just">
                <a:lnSpc>
                  <a:spcPct val="12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499" u="none" cap="none" strike="noStrike">
                  <a:solidFill>
                    <a:srgbClr val="000000"/>
                  </a:solidFill>
                  <a:latin typeface="Carlito"/>
                  <a:ea typeface="Carlito"/>
                  <a:cs typeface="Carlito"/>
                  <a:sym typeface="Carlito"/>
                </a:rPr>
                <a:t>Хімічний склад кореневищ пирію повзучого</a:t>
              </a:r>
              <a:endParaRPr/>
            </a:p>
          </p:txBody>
        </p:sp>
      </p:grpSp>
      <p:grpSp>
        <p:nvGrpSpPr>
          <p:cNvPr id="245" name="Google Shape;245;p18"/>
          <p:cNvGrpSpPr/>
          <p:nvPr/>
        </p:nvGrpSpPr>
        <p:grpSpPr>
          <a:xfrm>
            <a:off x="14442045" y="239569"/>
            <a:ext cx="2091725" cy="2091725"/>
            <a:chOff x="0" y="0"/>
            <a:chExt cx="6830187" cy="6830187"/>
          </a:xfrm>
        </p:grpSpPr>
        <p:sp>
          <p:nvSpPr>
            <p:cNvPr id="246" name="Google Shape;246;p18"/>
            <p:cNvSpPr/>
            <p:nvPr/>
          </p:nvSpPr>
          <p:spPr>
            <a:xfrm>
              <a:off x="25400" y="25400"/>
              <a:ext cx="6779387" cy="6779387"/>
            </a:xfrm>
            <a:custGeom>
              <a:rect b="b" l="l" r="r" t="t"/>
              <a:pathLst>
                <a:path extrusionOk="0" h="6779387" w="6779387">
                  <a:moveTo>
                    <a:pt x="6779387" y="3389757"/>
                  </a:moveTo>
                  <a:cubicBezTo>
                    <a:pt x="6779387" y="5261737"/>
                    <a:pt x="5261737" y="6779387"/>
                    <a:pt x="3389630" y="6779387"/>
                  </a:cubicBezTo>
                  <a:cubicBezTo>
                    <a:pt x="1517523" y="6779387"/>
                    <a:pt x="0" y="5261737"/>
                    <a:pt x="0" y="3389757"/>
                  </a:cubicBezTo>
                  <a:cubicBezTo>
                    <a:pt x="0" y="1517777"/>
                    <a:pt x="1517650" y="0"/>
                    <a:pt x="3389757" y="0"/>
                  </a:cubicBezTo>
                  <a:cubicBezTo>
                    <a:pt x="5261864" y="0"/>
                    <a:pt x="6779387" y="1517650"/>
                    <a:pt x="6779387" y="3389757"/>
                  </a:cubicBez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27998" l="0" r="0" t="-27998"/>
              </a:stretch>
            </a:blipFill>
            <a:ln cap="sq" cmpd="sng" w="38100">
              <a:solidFill>
                <a:srgbClr val="E99B1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18"/>
            <p:cNvSpPr/>
            <p:nvPr/>
          </p:nvSpPr>
          <p:spPr>
            <a:xfrm>
              <a:off x="0" y="0"/>
              <a:ext cx="6830187" cy="6830187"/>
            </a:xfrm>
            <a:custGeom>
              <a:rect b="b" l="l" r="r" t="t"/>
              <a:pathLst>
                <a:path extrusionOk="0" h="6830187" w="6830187">
                  <a:moveTo>
                    <a:pt x="6830187" y="3415157"/>
                  </a:moveTo>
                  <a:cubicBezTo>
                    <a:pt x="6830187" y="5301234"/>
                    <a:pt x="5301107" y="6830187"/>
                    <a:pt x="3415030" y="6830187"/>
                  </a:cubicBezTo>
                  <a:lnTo>
                    <a:pt x="3415030" y="6804787"/>
                  </a:lnTo>
                  <a:lnTo>
                    <a:pt x="3415030" y="6830187"/>
                  </a:lnTo>
                  <a:cubicBezTo>
                    <a:pt x="1528953" y="6830187"/>
                    <a:pt x="0" y="5301107"/>
                    <a:pt x="0" y="3415157"/>
                  </a:cubicBezTo>
                  <a:lnTo>
                    <a:pt x="25400" y="3415157"/>
                  </a:lnTo>
                  <a:lnTo>
                    <a:pt x="0" y="3415157"/>
                  </a:lnTo>
                  <a:cubicBezTo>
                    <a:pt x="0" y="1528953"/>
                    <a:pt x="1528953" y="0"/>
                    <a:pt x="3415157" y="0"/>
                  </a:cubicBezTo>
                  <a:lnTo>
                    <a:pt x="3415157" y="25400"/>
                  </a:lnTo>
                  <a:lnTo>
                    <a:pt x="3415157" y="0"/>
                  </a:lnTo>
                  <a:cubicBezTo>
                    <a:pt x="5301234" y="0"/>
                    <a:pt x="6830187" y="1528953"/>
                    <a:pt x="6830187" y="3415157"/>
                  </a:cubicBezTo>
                  <a:lnTo>
                    <a:pt x="6804787" y="3415157"/>
                  </a:lnTo>
                  <a:lnTo>
                    <a:pt x="6830187" y="3415157"/>
                  </a:lnTo>
                  <a:moveTo>
                    <a:pt x="6779387" y="3415157"/>
                  </a:moveTo>
                  <a:cubicBezTo>
                    <a:pt x="6779387" y="1557020"/>
                    <a:pt x="5273167" y="50800"/>
                    <a:pt x="3415157" y="50800"/>
                  </a:cubicBezTo>
                  <a:cubicBezTo>
                    <a:pt x="1557147" y="50800"/>
                    <a:pt x="50800" y="1557020"/>
                    <a:pt x="50800" y="3415157"/>
                  </a:cubicBezTo>
                  <a:cubicBezTo>
                    <a:pt x="50800" y="5273294"/>
                    <a:pt x="1557020" y="6779387"/>
                    <a:pt x="3415157" y="6779387"/>
                  </a:cubicBezTo>
                  <a:cubicBezTo>
                    <a:pt x="5273294" y="6779387"/>
                    <a:pt x="6779514" y="5273167"/>
                    <a:pt x="6779514" y="3415157"/>
                  </a:cubicBezTo>
                  <a:close/>
                </a:path>
              </a:pathLst>
            </a:custGeom>
            <a:solidFill>
              <a:srgbClr val="E99B1E"/>
            </a:solidFill>
            <a:ln cap="sq" cmpd="sng" w="38100">
              <a:solidFill>
                <a:srgbClr val="E99B1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9"/>
          <p:cNvSpPr/>
          <p:nvPr/>
        </p:nvSpPr>
        <p:spPr>
          <a:xfrm>
            <a:off x="2848948" y="369775"/>
            <a:ext cx="11246422" cy="1198619"/>
          </a:xfrm>
          <a:custGeom>
            <a:rect b="b" l="l" r="r" t="t"/>
            <a:pathLst>
              <a:path extrusionOk="0" h="1198619" w="11246422">
                <a:moveTo>
                  <a:pt x="0" y="0"/>
                </a:moveTo>
                <a:lnTo>
                  <a:pt x="11246422" y="0"/>
                </a:lnTo>
                <a:lnTo>
                  <a:pt x="11246422" y="1198619"/>
                </a:lnTo>
                <a:lnTo>
                  <a:pt x="0" y="11986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7" name="Google Shape;257;p19"/>
          <p:cNvSpPr/>
          <p:nvPr/>
        </p:nvSpPr>
        <p:spPr>
          <a:xfrm>
            <a:off x="481192" y="1568394"/>
            <a:ext cx="4736916" cy="4159793"/>
          </a:xfrm>
          <a:custGeom>
            <a:rect b="b" l="l" r="r" t="t"/>
            <a:pathLst>
              <a:path extrusionOk="0" h="9787382" w="11145266">
                <a:moveTo>
                  <a:pt x="0" y="0"/>
                </a:moveTo>
                <a:lnTo>
                  <a:pt x="11145266" y="0"/>
                </a:lnTo>
                <a:lnTo>
                  <a:pt x="11145266" y="9787382"/>
                </a:lnTo>
                <a:lnTo>
                  <a:pt x="0" y="97873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8480" r="-8482" t="0"/>
            </a:stretch>
          </a:blipFill>
          <a:ln>
            <a:noFill/>
          </a:ln>
        </p:spPr>
      </p:sp>
      <p:grpSp>
        <p:nvGrpSpPr>
          <p:cNvPr id="258" name="Google Shape;258;p19"/>
          <p:cNvGrpSpPr/>
          <p:nvPr/>
        </p:nvGrpSpPr>
        <p:grpSpPr>
          <a:xfrm>
            <a:off x="3623244" y="286515"/>
            <a:ext cx="12145295" cy="1019919"/>
            <a:chOff x="0" y="-190500"/>
            <a:chExt cx="16193727" cy="1359892"/>
          </a:xfrm>
        </p:grpSpPr>
        <p:sp>
          <p:nvSpPr>
            <p:cNvPr id="259" name="Google Shape;259;p19"/>
            <p:cNvSpPr/>
            <p:nvPr/>
          </p:nvSpPr>
          <p:spPr>
            <a:xfrm>
              <a:off x="0" y="0"/>
              <a:ext cx="16193726" cy="1169392"/>
            </a:xfrm>
            <a:custGeom>
              <a:rect b="b" l="l" r="r" t="t"/>
              <a:pathLst>
                <a:path extrusionOk="0" h="1169392" w="16193726">
                  <a:moveTo>
                    <a:pt x="0" y="0"/>
                  </a:moveTo>
                  <a:lnTo>
                    <a:pt x="16193726" y="0"/>
                  </a:lnTo>
                  <a:lnTo>
                    <a:pt x="16193726" y="1169392"/>
                  </a:lnTo>
                  <a:lnTo>
                    <a:pt x="0" y="116939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60" name="Google Shape;260;p19"/>
            <p:cNvSpPr txBox="1"/>
            <p:nvPr/>
          </p:nvSpPr>
          <p:spPr>
            <a:xfrm>
              <a:off x="0" y="-190500"/>
              <a:ext cx="16193727" cy="13598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6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400" u="none" cap="none" strike="noStrik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На виконання третього завдання:</a:t>
              </a:r>
              <a:endParaRPr/>
            </a:p>
          </p:txBody>
        </p:sp>
      </p:grpSp>
      <p:grpSp>
        <p:nvGrpSpPr>
          <p:cNvPr id="261" name="Google Shape;261;p19"/>
          <p:cNvGrpSpPr/>
          <p:nvPr/>
        </p:nvGrpSpPr>
        <p:grpSpPr>
          <a:xfrm>
            <a:off x="6553200" y="6342062"/>
            <a:ext cx="2133600" cy="379413"/>
            <a:chOff x="0" y="-19050"/>
            <a:chExt cx="2844800" cy="505883"/>
          </a:xfrm>
        </p:grpSpPr>
        <p:sp>
          <p:nvSpPr>
            <p:cNvPr id="262" name="Google Shape;262;p19"/>
            <p:cNvSpPr/>
            <p:nvPr/>
          </p:nvSpPr>
          <p:spPr>
            <a:xfrm>
              <a:off x="0" y="0"/>
              <a:ext cx="2844800" cy="486833"/>
            </a:xfrm>
            <a:custGeom>
              <a:rect b="b" l="l" r="r" t="t"/>
              <a:pathLst>
                <a:path extrusionOk="0"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63" name="Google Shape;263;p19"/>
            <p:cNvSpPr txBox="1"/>
            <p:nvPr/>
          </p:nvSpPr>
          <p:spPr>
            <a:xfrm>
              <a:off x="0" y="-19050"/>
              <a:ext cx="2844800" cy="5058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1199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200" u="none" cap="none" strike="noStrike">
                  <a:solidFill>
                    <a:srgbClr val="888888"/>
                  </a:solidFill>
                  <a:latin typeface="Carlito"/>
                  <a:ea typeface="Carlito"/>
                  <a:cs typeface="Carlito"/>
                  <a:sym typeface="Carlito"/>
                </a:rPr>
                <a:t>6</a:t>
              </a:r>
              <a:endParaRPr/>
            </a:p>
          </p:txBody>
        </p:sp>
      </p:grpSp>
      <p:grpSp>
        <p:nvGrpSpPr>
          <p:cNvPr id="264" name="Google Shape;264;p19"/>
          <p:cNvGrpSpPr/>
          <p:nvPr/>
        </p:nvGrpSpPr>
        <p:grpSpPr>
          <a:xfrm>
            <a:off x="17245956" y="633834"/>
            <a:ext cx="406400" cy="1133079"/>
            <a:chOff x="0" y="-57150"/>
            <a:chExt cx="541867" cy="1510771"/>
          </a:xfrm>
        </p:grpSpPr>
        <p:sp>
          <p:nvSpPr>
            <p:cNvPr id="265" name="Google Shape;265;p19"/>
            <p:cNvSpPr/>
            <p:nvPr/>
          </p:nvSpPr>
          <p:spPr>
            <a:xfrm>
              <a:off x="0" y="0"/>
              <a:ext cx="541867" cy="1453621"/>
            </a:xfrm>
            <a:custGeom>
              <a:rect b="b" l="l" r="r" t="t"/>
              <a:pathLst>
                <a:path extrusionOk="0" h="1453621" w="541867">
                  <a:moveTo>
                    <a:pt x="0" y="0"/>
                  </a:moveTo>
                  <a:lnTo>
                    <a:pt x="541867" y="0"/>
                  </a:lnTo>
                  <a:lnTo>
                    <a:pt x="541867" y="1453621"/>
                  </a:lnTo>
                  <a:lnTo>
                    <a:pt x="0" y="145362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66" name="Google Shape;266;p19"/>
            <p:cNvSpPr txBox="1"/>
            <p:nvPr/>
          </p:nvSpPr>
          <p:spPr>
            <a:xfrm>
              <a:off x="0" y="-57150"/>
              <a:ext cx="541867" cy="15107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200" u="none" cap="none" strike="noStrike">
                  <a:solidFill>
                    <a:srgbClr val="000000"/>
                  </a:solidFill>
                  <a:latin typeface="Carlito"/>
                  <a:ea typeface="Carlito"/>
                  <a:cs typeface="Carlito"/>
                  <a:sym typeface="Carlito"/>
                </a:rPr>
                <a:t>7</a:t>
              </a:r>
              <a:endParaRPr/>
            </a:p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3200" u="none" cap="none" strike="noStrike">
                <a:solidFill>
                  <a:srgbClr val="000000"/>
                </a:solidFill>
                <a:latin typeface="Carlito"/>
                <a:ea typeface="Carlito"/>
                <a:cs typeface="Carlito"/>
                <a:sym typeface="Carlito"/>
              </a:endParaRPr>
            </a:p>
          </p:txBody>
        </p:sp>
      </p:grpSp>
      <p:sp>
        <p:nvSpPr>
          <p:cNvPr id="267" name="Google Shape;267;p19"/>
          <p:cNvSpPr/>
          <p:nvPr/>
        </p:nvSpPr>
        <p:spPr>
          <a:xfrm>
            <a:off x="6683310" y="2257142"/>
            <a:ext cx="4921381" cy="3694892"/>
          </a:xfrm>
          <a:custGeom>
            <a:rect b="b" l="l" r="r" t="t"/>
            <a:pathLst>
              <a:path extrusionOk="0" h="3694892" w="4921381">
                <a:moveTo>
                  <a:pt x="0" y="0"/>
                </a:moveTo>
                <a:lnTo>
                  <a:pt x="4921380" y="0"/>
                </a:lnTo>
                <a:lnTo>
                  <a:pt x="4921380" y="3694892"/>
                </a:lnTo>
                <a:lnTo>
                  <a:pt x="0" y="36948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8" name="Google Shape;268;p19"/>
          <p:cNvSpPr/>
          <p:nvPr/>
        </p:nvSpPr>
        <p:spPr>
          <a:xfrm>
            <a:off x="11886649" y="1734542"/>
            <a:ext cx="5372651" cy="3741668"/>
          </a:xfrm>
          <a:custGeom>
            <a:rect b="b" l="l" r="r" t="t"/>
            <a:pathLst>
              <a:path extrusionOk="0" h="3741668" w="5372651">
                <a:moveTo>
                  <a:pt x="0" y="0"/>
                </a:moveTo>
                <a:lnTo>
                  <a:pt x="5372651" y="0"/>
                </a:lnTo>
                <a:lnTo>
                  <a:pt x="5372651" y="3741667"/>
                </a:lnTo>
                <a:lnTo>
                  <a:pt x="0" y="37416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9" name="Google Shape;269;p19"/>
          <p:cNvSpPr/>
          <p:nvPr/>
        </p:nvSpPr>
        <p:spPr>
          <a:xfrm>
            <a:off x="12519711" y="6283954"/>
            <a:ext cx="5412436" cy="3723893"/>
          </a:xfrm>
          <a:custGeom>
            <a:rect b="b" l="l" r="r" t="t"/>
            <a:pathLst>
              <a:path extrusionOk="0" h="3723893" w="5412436">
                <a:moveTo>
                  <a:pt x="0" y="0"/>
                </a:moveTo>
                <a:lnTo>
                  <a:pt x="5412436" y="0"/>
                </a:lnTo>
                <a:lnTo>
                  <a:pt x="5412436" y="3723893"/>
                </a:lnTo>
                <a:lnTo>
                  <a:pt x="0" y="37238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-8911"/>
            </a:stretch>
          </a:blipFill>
          <a:ln>
            <a:noFill/>
          </a:ln>
        </p:spPr>
      </p:sp>
      <p:sp>
        <p:nvSpPr>
          <p:cNvPr id="270" name="Google Shape;270;p19"/>
          <p:cNvSpPr/>
          <p:nvPr/>
        </p:nvSpPr>
        <p:spPr>
          <a:xfrm>
            <a:off x="111014" y="6283954"/>
            <a:ext cx="5477245" cy="3651497"/>
          </a:xfrm>
          <a:custGeom>
            <a:rect b="b" l="l" r="r" t="t"/>
            <a:pathLst>
              <a:path extrusionOk="0" h="3651497" w="5477245">
                <a:moveTo>
                  <a:pt x="0" y="0"/>
                </a:moveTo>
                <a:lnTo>
                  <a:pt x="5477246" y="0"/>
                </a:lnTo>
                <a:lnTo>
                  <a:pt x="5477246" y="3651497"/>
                </a:lnTo>
                <a:lnTo>
                  <a:pt x="0" y="3651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1" name="Google Shape;271;p19"/>
          <p:cNvSpPr/>
          <p:nvPr/>
        </p:nvSpPr>
        <p:spPr>
          <a:xfrm>
            <a:off x="5721610" y="6283954"/>
            <a:ext cx="6660109" cy="3796289"/>
          </a:xfrm>
          <a:custGeom>
            <a:rect b="b" l="l" r="r" t="t"/>
            <a:pathLst>
              <a:path extrusionOk="0" h="3796289" w="6660109">
                <a:moveTo>
                  <a:pt x="0" y="0"/>
                </a:moveTo>
                <a:lnTo>
                  <a:pt x="6660109" y="0"/>
                </a:lnTo>
                <a:lnTo>
                  <a:pt x="6660109" y="3796289"/>
                </a:lnTo>
                <a:lnTo>
                  <a:pt x="0" y="3796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57" l="0" r="-7673" t="-58"/>
            </a:stretch>
          </a:blipFill>
          <a:ln>
            <a:noFill/>
          </a:ln>
        </p:spPr>
      </p:sp>
      <p:sp>
        <p:nvSpPr>
          <p:cNvPr id="272" name="Google Shape;272;p19"/>
          <p:cNvSpPr/>
          <p:nvPr/>
        </p:nvSpPr>
        <p:spPr>
          <a:xfrm>
            <a:off x="14095370" y="-87538"/>
            <a:ext cx="1910902" cy="1910902"/>
          </a:xfrm>
          <a:custGeom>
            <a:rect b="b" l="l" r="r" t="t"/>
            <a:pathLst>
              <a:path extrusionOk="0" h="812800" w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27998" l="0" r="0" t="-27998"/>
            </a:stretch>
          </a:blipFill>
          <a:ln cap="sq" cmpd="sng" w="47625">
            <a:solidFill>
              <a:srgbClr val="E99B1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0"/>
          <p:cNvSpPr/>
          <p:nvPr/>
        </p:nvSpPr>
        <p:spPr>
          <a:xfrm>
            <a:off x="2848948" y="369775"/>
            <a:ext cx="11246422" cy="1198619"/>
          </a:xfrm>
          <a:custGeom>
            <a:rect b="b" l="l" r="r" t="t"/>
            <a:pathLst>
              <a:path extrusionOk="0" h="1198619" w="11246422">
                <a:moveTo>
                  <a:pt x="0" y="0"/>
                </a:moveTo>
                <a:lnTo>
                  <a:pt x="11246422" y="0"/>
                </a:lnTo>
                <a:lnTo>
                  <a:pt x="11246422" y="1198619"/>
                </a:lnTo>
                <a:lnTo>
                  <a:pt x="0" y="11986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2" name="Google Shape;282;p20"/>
          <p:cNvSpPr/>
          <p:nvPr/>
        </p:nvSpPr>
        <p:spPr>
          <a:xfrm>
            <a:off x="1264520" y="3509123"/>
            <a:ext cx="6900313" cy="6059612"/>
          </a:xfrm>
          <a:custGeom>
            <a:rect b="b" l="l" r="r" t="t"/>
            <a:pathLst>
              <a:path extrusionOk="0" h="9787382" w="11145266">
                <a:moveTo>
                  <a:pt x="0" y="0"/>
                </a:moveTo>
                <a:lnTo>
                  <a:pt x="11145266" y="0"/>
                </a:lnTo>
                <a:lnTo>
                  <a:pt x="11145266" y="9787382"/>
                </a:lnTo>
                <a:lnTo>
                  <a:pt x="0" y="97873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628" l="0" r="0" t="-1627"/>
            </a:stretch>
          </a:blipFill>
          <a:ln>
            <a:noFill/>
          </a:ln>
        </p:spPr>
      </p:sp>
      <p:grpSp>
        <p:nvGrpSpPr>
          <p:cNvPr id="283" name="Google Shape;283;p20"/>
          <p:cNvGrpSpPr/>
          <p:nvPr/>
        </p:nvGrpSpPr>
        <p:grpSpPr>
          <a:xfrm>
            <a:off x="3071353" y="281901"/>
            <a:ext cx="12145295" cy="1019886"/>
            <a:chOff x="0" y="-190500"/>
            <a:chExt cx="16193727" cy="1359848"/>
          </a:xfrm>
        </p:grpSpPr>
        <p:sp>
          <p:nvSpPr>
            <p:cNvPr id="284" name="Google Shape;284;p20"/>
            <p:cNvSpPr/>
            <p:nvPr/>
          </p:nvSpPr>
          <p:spPr>
            <a:xfrm>
              <a:off x="0" y="0"/>
              <a:ext cx="16193726" cy="1169348"/>
            </a:xfrm>
            <a:custGeom>
              <a:rect b="b" l="l" r="r" t="t"/>
              <a:pathLst>
                <a:path extrusionOk="0" h="1169348" w="16193726">
                  <a:moveTo>
                    <a:pt x="0" y="0"/>
                  </a:moveTo>
                  <a:lnTo>
                    <a:pt x="16193726" y="0"/>
                  </a:lnTo>
                  <a:lnTo>
                    <a:pt x="16193726" y="1169348"/>
                  </a:lnTo>
                  <a:lnTo>
                    <a:pt x="0" y="116934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85" name="Google Shape;285;p20"/>
            <p:cNvSpPr txBox="1"/>
            <p:nvPr/>
          </p:nvSpPr>
          <p:spPr>
            <a:xfrm>
              <a:off x="0" y="-190500"/>
              <a:ext cx="16193727" cy="13598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6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400" u="none" cap="none" strike="noStrik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На виконання четвертого завдання:</a:t>
              </a:r>
              <a:endParaRPr/>
            </a:p>
          </p:txBody>
        </p:sp>
      </p:grpSp>
      <p:grpSp>
        <p:nvGrpSpPr>
          <p:cNvPr id="286" name="Google Shape;286;p20"/>
          <p:cNvGrpSpPr/>
          <p:nvPr/>
        </p:nvGrpSpPr>
        <p:grpSpPr>
          <a:xfrm>
            <a:off x="17245956" y="633834"/>
            <a:ext cx="406400" cy="1133079"/>
            <a:chOff x="0" y="-57150"/>
            <a:chExt cx="541867" cy="1510771"/>
          </a:xfrm>
        </p:grpSpPr>
        <p:sp>
          <p:nvSpPr>
            <p:cNvPr id="287" name="Google Shape;287;p20"/>
            <p:cNvSpPr/>
            <p:nvPr/>
          </p:nvSpPr>
          <p:spPr>
            <a:xfrm>
              <a:off x="0" y="0"/>
              <a:ext cx="541867" cy="1453621"/>
            </a:xfrm>
            <a:custGeom>
              <a:rect b="b" l="l" r="r" t="t"/>
              <a:pathLst>
                <a:path extrusionOk="0" h="1453621" w="541867">
                  <a:moveTo>
                    <a:pt x="0" y="0"/>
                  </a:moveTo>
                  <a:lnTo>
                    <a:pt x="541867" y="0"/>
                  </a:lnTo>
                  <a:lnTo>
                    <a:pt x="541867" y="1453621"/>
                  </a:lnTo>
                  <a:lnTo>
                    <a:pt x="0" y="145362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88" name="Google Shape;288;p20"/>
            <p:cNvSpPr txBox="1"/>
            <p:nvPr/>
          </p:nvSpPr>
          <p:spPr>
            <a:xfrm>
              <a:off x="0" y="-57150"/>
              <a:ext cx="541867" cy="15107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200" u="none" cap="none" strike="noStrike">
                  <a:solidFill>
                    <a:srgbClr val="000000"/>
                  </a:solidFill>
                  <a:latin typeface="Carlito"/>
                  <a:ea typeface="Carlito"/>
                  <a:cs typeface="Carlito"/>
                  <a:sym typeface="Carlito"/>
                </a:rPr>
                <a:t>7</a:t>
              </a:r>
              <a:endParaRPr/>
            </a:p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3200" u="none" cap="none" strike="noStrike">
                <a:solidFill>
                  <a:srgbClr val="000000"/>
                </a:solidFill>
                <a:latin typeface="Carlito"/>
                <a:ea typeface="Carlito"/>
                <a:cs typeface="Carlito"/>
                <a:sym typeface="Carlito"/>
              </a:endParaRPr>
            </a:p>
          </p:txBody>
        </p:sp>
      </p:grpSp>
      <p:sp>
        <p:nvSpPr>
          <p:cNvPr id="289" name="Google Shape;289;p20"/>
          <p:cNvSpPr/>
          <p:nvPr/>
        </p:nvSpPr>
        <p:spPr>
          <a:xfrm>
            <a:off x="13943276" y="73249"/>
            <a:ext cx="1910902" cy="1910902"/>
          </a:xfrm>
          <a:custGeom>
            <a:rect b="b" l="l" r="r" t="t"/>
            <a:pathLst>
              <a:path extrusionOk="0" h="812800" w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27998" l="0" r="0" t="-27998"/>
            </a:stretch>
          </a:blipFill>
          <a:ln cap="sq" cmpd="sng" w="47625">
            <a:solidFill>
              <a:srgbClr val="E99B1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20"/>
          <p:cNvSpPr/>
          <p:nvPr/>
        </p:nvSpPr>
        <p:spPr>
          <a:xfrm>
            <a:off x="10713254" y="3466261"/>
            <a:ext cx="5393448" cy="6007035"/>
          </a:xfrm>
          <a:custGeom>
            <a:rect b="b" l="l" r="r" t="t"/>
            <a:pathLst>
              <a:path extrusionOk="0" h="6007035" w="5393448">
                <a:moveTo>
                  <a:pt x="0" y="0"/>
                </a:moveTo>
                <a:lnTo>
                  <a:pt x="5393448" y="0"/>
                </a:lnTo>
                <a:lnTo>
                  <a:pt x="5393448" y="6007035"/>
                </a:lnTo>
                <a:lnTo>
                  <a:pt x="0" y="60070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9793" l="0" r="0" t="0"/>
            </a:stretch>
          </a:blipFill>
          <a:ln>
            <a:noFill/>
          </a:ln>
        </p:spPr>
      </p:sp>
      <p:sp>
        <p:nvSpPr>
          <p:cNvPr id="291" name="Google Shape;291;p20"/>
          <p:cNvSpPr txBox="1"/>
          <p:nvPr/>
        </p:nvSpPr>
        <p:spPr>
          <a:xfrm>
            <a:off x="309167" y="2092362"/>
            <a:ext cx="17539392" cy="5546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87" u="none" cap="none" strike="noStrike">
                <a:solidFill>
                  <a:srgbClr val="578B03"/>
                </a:solidFill>
                <a:latin typeface="Carlito"/>
                <a:ea typeface="Carlito"/>
                <a:cs typeface="Carlito"/>
                <a:sym typeface="Carlito"/>
              </a:rPr>
              <a:t>Прооксидантна активність вітаміну С, яка відіграє критичну роль у підвищенні біодоступності заліза</a:t>
            </a:r>
            <a:r>
              <a:rPr b="0" i="0" lang="en-US" sz="3187" u="none" cap="none" strike="noStrike">
                <a:solidFill>
                  <a:srgbClr val="000000"/>
                </a:solidFill>
                <a:latin typeface="Carlito"/>
                <a:ea typeface="Carlito"/>
                <a:cs typeface="Carlito"/>
                <a:sym typeface="Carlito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1"/>
          <p:cNvSpPr/>
          <p:nvPr/>
        </p:nvSpPr>
        <p:spPr>
          <a:xfrm>
            <a:off x="-180825" y="7121623"/>
            <a:ext cx="18468826" cy="2136677"/>
          </a:xfrm>
          <a:custGeom>
            <a:rect b="b" l="l" r="r" t="t"/>
            <a:pathLst>
              <a:path extrusionOk="0" h="2136677" w="18468826">
                <a:moveTo>
                  <a:pt x="0" y="0"/>
                </a:moveTo>
                <a:lnTo>
                  <a:pt x="18468825" y="0"/>
                </a:lnTo>
                <a:lnTo>
                  <a:pt x="18468825" y="2136677"/>
                </a:lnTo>
                <a:lnTo>
                  <a:pt x="0" y="21366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1" name="Google Shape;301;p21"/>
          <p:cNvSpPr/>
          <p:nvPr/>
        </p:nvSpPr>
        <p:spPr>
          <a:xfrm>
            <a:off x="2118606" y="269377"/>
            <a:ext cx="12240710" cy="1062722"/>
          </a:xfrm>
          <a:custGeom>
            <a:rect b="b" l="l" r="r" t="t"/>
            <a:pathLst>
              <a:path extrusionOk="0" h="1348994" w="15538069">
                <a:moveTo>
                  <a:pt x="0" y="0"/>
                </a:moveTo>
                <a:lnTo>
                  <a:pt x="15538069" y="0"/>
                </a:lnTo>
                <a:lnTo>
                  <a:pt x="15538069" y="1348994"/>
                </a:lnTo>
                <a:lnTo>
                  <a:pt x="0" y="1348994"/>
                </a:lnTo>
                <a:close/>
              </a:path>
            </a:pathLst>
          </a:custGeom>
          <a:solidFill>
            <a:srgbClr val="578B03"/>
          </a:solidFill>
          <a:ln>
            <a:noFill/>
          </a:ln>
        </p:spPr>
      </p:sp>
      <p:grpSp>
        <p:nvGrpSpPr>
          <p:cNvPr id="302" name="Google Shape;302;p21"/>
          <p:cNvGrpSpPr/>
          <p:nvPr/>
        </p:nvGrpSpPr>
        <p:grpSpPr>
          <a:xfrm>
            <a:off x="2118606" y="-25041"/>
            <a:ext cx="12426629" cy="1494369"/>
            <a:chOff x="0" y="-209550"/>
            <a:chExt cx="16568838" cy="1992493"/>
          </a:xfrm>
        </p:grpSpPr>
        <p:sp>
          <p:nvSpPr>
            <p:cNvPr id="303" name="Google Shape;303;p21"/>
            <p:cNvSpPr/>
            <p:nvPr/>
          </p:nvSpPr>
          <p:spPr>
            <a:xfrm>
              <a:off x="0" y="0"/>
              <a:ext cx="16568838" cy="1782943"/>
            </a:xfrm>
            <a:custGeom>
              <a:rect b="b" l="l" r="r" t="t"/>
              <a:pathLst>
                <a:path extrusionOk="0" h="1782943" w="16568838">
                  <a:moveTo>
                    <a:pt x="0" y="0"/>
                  </a:moveTo>
                  <a:lnTo>
                    <a:pt x="16568838" y="0"/>
                  </a:lnTo>
                  <a:lnTo>
                    <a:pt x="16568838" y="1782943"/>
                  </a:lnTo>
                  <a:lnTo>
                    <a:pt x="0" y="178294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304" name="Google Shape;304;p21"/>
            <p:cNvSpPr txBox="1"/>
            <p:nvPr/>
          </p:nvSpPr>
          <p:spPr>
            <a:xfrm>
              <a:off x="0" y="-209550"/>
              <a:ext cx="16568838" cy="19924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6797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700" u="none" cap="none" strike="noStrik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На виконання п’ятого завдання: </a:t>
              </a:r>
              <a:endParaRPr/>
            </a:p>
          </p:txBody>
        </p:sp>
      </p:grpSp>
      <p:grpSp>
        <p:nvGrpSpPr>
          <p:cNvPr id="305" name="Google Shape;305;p21"/>
          <p:cNvGrpSpPr/>
          <p:nvPr/>
        </p:nvGrpSpPr>
        <p:grpSpPr>
          <a:xfrm>
            <a:off x="7307184" y="4931751"/>
            <a:ext cx="4014121" cy="4014121"/>
            <a:chOff x="0" y="0"/>
            <a:chExt cx="5352161" cy="5352161"/>
          </a:xfrm>
        </p:grpSpPr>
        <p:sp>
          <p:nvSpPr>
            <p:cNvPr id="306" name="Google Shape;306;p21"/>
            <p:cNvSpPr/>
            <p:nvPr/>
          </p:nvSpPr>
          <p:spPr>
            <a:xfrm>
              <a:off x="50800" y="50800"/>
              <a:ext cx="5250561" cy="5250561"/>
            </a:xfrm>
            <a:custGeom>
              <a:rect b="b" l="l" r="r" t="t"/>
              <a:pathLst>
                <a:path extrusionOk="0" h="5250561" w="5250561">
                  <a:moveTo>
                    <a:pt x="292100" y="0"/>
                  </a:moveTo>
                  <a:lnTo>
                    <a:pt x="4958461" y="0"/>
                  </a:lnTo>
                  <a:cubicBezTo>
                    <a:pt x="5035931" y="0"/>
                    <a:pt x="5110226" y="30734"/>
                    <a:pt x="5164963" y="85598"/>
                  </a:cubicBezTo>
                  <a:cubicBezTo>
                    <a:pt x="5219700" y="140462"/>
                    <a:pt x="5250561" y="214630"/>
                    <a:pt x="5250561" y="292100"/>
                  </a:cubicBezTo>
                  <a:lnTo>
                    <a:pt x="5250561" y="4958461"/>
                  </a:lnTo>
                  <a:cubicBezTo>
                    <a:pt x="5250561" y="5035931"/>
                    <a:pt x="5219827" y="5110226"/>
                    <a:pt x="5164963" y="5164963"/>
                  </a:cubicBezTo>
                  <a:cubicBezTo>
                    <a:pt x="5110099" y="5219700"/>
                    <a:pt x="5035931" y="5250561"/>
                    <a:pt x="4958461" y="5250561"/>
                  </a:cubicBezTo>
                  <a:lnTo>
                    <a:pt x="292100" y="5250561"/>
                  </a:lnTo>
                  <a:cubicBezTo>
                    <a:pt x="214630" y="5250561"/>
                    <a:pt x="140335" y="5219827"/>
                    <a:pt x="85598" y="5164963"/>
                  </a:cubicBezTo>
                  <a:cubicBezTo>
                    <a:pt x="30861" y="5110099"/>
                    <a:pt x="0" y="5035931"/>
                    <a:pt x="0" y="4958461"/>
                  </a:cubicBezTo>
                  <a:lnTo>
                    <a:pt x="0" y="292100"/>
                  </a:lnTo>
                  <a:cubicBezTo>
                    <a:pt x="0" y="214630"/>
                    <a:pt x="30734" y="140335"/>
                    <a:pt x="85598" y="85598"/>
                  </a:cubicBezTo>
                  <a:cubicBezTo>
                    <a:pt x="140462" y="30861"/>
                    <a:pt x="214630" y="0"/>
                    <a:pt x="292100" y="0"/>
                  </a:cubicBez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-42372" r="-80289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21"/>
            <p:cNvSpPr/>
            <p:nvPr/>
          </p:nvSpPr>
          <p:spPr>
            <a:xfrm>
              <a:off x="0" y="0"/>
              <a:ext cx="5352161" cy="5352161"/>
            </a:xfrm>
            <a:custGeom>
              <a:rect b="b" l="l" r="r" t="t"/>
              <a:pathLst>
                <a:path extrusionOk="0" h="5352161" w="5352161">
                  <a:moveTo>
                    <a:pt x="342900" y="0"/>
                  </a:moveTo>
                  <a:lnTo>
                    <a:pt x="5009261" y="0"/>
                  </a:lnTo>
                  <a:lnTo>
                    <a:pt x="5009261" y="50800"/>
                  </a:lnTo>
                  <a:lnTo>
                    <a:pt x="5009261" y="0"/>
                  </a:lnTo>
                  <a:cubicBezTo>
                    <a:pt x="5100193" y="0"/>
                    <a:pt x="5187442" y="36068"/>
                    <a:pt x="5251704" y="100457"/>
                  </a:cubicBezTo>
                  <a:lnTo>
                    <a:pt x="5215763" y="136398"/>
                  </a:lnTo>
                  <a:lnTo>
                    <a:pt x="5251704" y="100457"/>
                  </a:lnTo>
                  <a:cubicBezTo>
                    <a:pt x="5315966" y="164719"/>
                    <a:pt x="5352161" y="251968"/>
                    <a:pt x="5352161" y="342900"/>
                  </a:cubicBezTo>
                  <a:lnTo>
                    <a:pt x="5301361" y="342900"/>
                  </a:lnTo>
                  <a:lnTo>
                    <a:pt x="5352161" y="342900"/>
                  </a:lnTo>
                  <a:lnTo>
                    <a:pt x="5352161" y="5009261"/>
                  </a:lnTo>
                  <a:lnTo>
                    <a:pt x="5301361" y="5009261"/>
                  </a:lnTo>
                  <a:lnTo>
                    <a:pt x="5352161" y="5009261"/>
                  </a:lnTo>
                  <a:cubicBezTo>
                    <a:pt x="5352161" y="5100193"/>
                    <a:pt x="5316093" y="5187442"/>
                    <a:pt x="5251704" y="5251704"/>
                  </a:cubicBezTo>
                  <a:lnTo>
                    <a:pt x="5215763" y="5215763"/>
                  </a:lnTo>
                  <a:lnTo>
                    <a:pt x="5251704" y="5251704"/>
                  </a:lnTo>
                  <a:cubicBezTo>
                    <a:pt x="5187442" y="5315966"/>
                    <a:pt x="5100193" y="5352161"/>
                    <a:pt x="5009261" y="5352161"/>
                  </a:cubicBezTo>
                  <a:lnTo>
                    <a:pt x="5009261" y="5301361"/>
                  </a:lnTo>
                  <a:lnTo>
                    <a:pt x="5009261" y="5352161"/>
                  </a:lnTo>
                  <a:lnTo>
                    <a:pt x="342900" y="5352161"/>
                  </a:lnTo>
                  <a:lnTo>
                    <a:pt x="342900" y="5301361"/>
                  </a:lnTo>
                  <a:lnTo>
                    <a:pt x="342900" y="5352161"/>
                  </a:lnTo>
                  <a:cubicBezTo>
                    <a:pt x="251968" y="5352161"/>
                    <a:pt x="164719" y="5316093"/>
                    <a:pt x="100457" y="5251704"/>
                  </a:cubicBezTo>
                  <a:lnTo>
                    <a:pt x="136398" y="5215763"/>
                  </a:lnTo>
                  <a:lnTo>
                    <a:pt x="100457" y="5251704"/>
                  </a:lnTo>
                  <a:cubicBezTo>
                    <a:pt x="36068" y="5187442"/>
                    <a:pt x="0" y="5100193"/>
                    <a:pt x="0" y="5009261"/>
                  </a:cubicBezTo>
                  <a:lnTo>
                    <a:pt x="50800" y="5009261"/>
                  </a:lnTo>
                  <a:lnTo>
                    <a:pt x="0" y="5009261"/>
                  </a:lnTo>
                  <a:lnTo>
                    <a:pt x="0" y="342900"/>
                  </a:lnTo>
                  <a:lnTo>
                    <a:pt x="50800" y="342900"/>
                  </a:lnTo>
                  <a:lnTo>
                    <a:pt x="0" y="342900"/>
                  </a:lnTo>
                  <a:cubicBezTo>
                    <a:pt x="0" y="251968"/>
                    <a:pt x="36068" y="164719"/>
                    <a:pt x="100457" y="100457"/>
                  </a:cubicBezTo>
                  <a:lnTo>
                    <a:pt x="136398" y="136398"/>
                  </a:lnTo>
                  <a:lnTo>
                    <a:pt x="100457" y="100457"/>
                  </a:lnTo>
                  <a:cubicBezTo>
                    <a:pt x="164719" y="36068"/>
                    <a:pt x="251968" y="0"/>
                    <a:pt x="342900" y="0"/>
                  </a:cubicBezTo>
                  <a:lnTo>
                    <a:pt x="342900" y="50800"/>
                  </a:lnTo>
                  <a:lnTo>
                    <a:pt x="342900" y="0"/>
                  </a:lnTo>
                  <a:moveTo>
                    <a:pt x="342900" y="101600"/>
                  </a:moveTo>
                  <a:cubicBezTo>
                    <a:pt x="278892" y="101600"/>
                    <a:pt x="217551" y="127000"/>
                    <a:pt x="172212" y="172212"/>
                  </a:cubicBezTo>
                  <a:cubicBezTo>
                    <a:pt x="126873" y="217424"/>
                    <a:pt x="101600" y="278892"/>
                    <a:pt x="101600" y="342900"/>
                  </a:cubicBezTo>
                  <a:lnTo>
                    <a:pt x="101600" y="5009261"/>
                  </a:lnTo>
                  <a:cubicBezTo>
                    <a:pt x="101600" y="5073269"/>
                    <a:pt x="127000" y="5134610"/>
                    <a:pt x="172212" y="5179949"/>
                  </a:cubicBezTo>
                  <a:cubicBezTo>
                    <a:pt x="217424" y="5225288"/>
                    <a:pt x="278892" y="5250561"/>
                    <a:pt x="342900" y="5250561"/>
                  </a:cubicBezTo>
                  <a:lnTo>
                    <a:pt x="5009261" y="5250561"/>
                  </a:lnTo>
                  <a:cubicBezTo>
                    <a:pt x="5073269" y="5250561"/>
                    <a:pt x="5134610" y="5225161"/>
                    <a:pt x="5179949" y="5179949"/>
                  </a:cubicBezTo>
                  <a:cubicBezTo>
                    <a:pt x="5225288" y="5134737"/>
                    <a:pt x="5250561" y="5073269"/>
                    <a:pt x="5250561" y="5009261"/>
                  </a:cubicBezTo>
                  <a:lnTo>
                    <a:pt x="5250561" y="342900"/>
                  </a:lnTo>
                  <a:cubicBezTo>
                    <a:pt x="5250561" y="278892"/>
                    <a:pt x="5225161" y="217551"/>
                    <a:pt x="5179949" y="172212"/>
                  </a:cubicBezTo>
                  <a:cubicBezTo>
                    <a:pt x="5134737" y="126873"/>
                    <a:pt x="5073269" y="101600"/>
                    <a:pt x="5009261" y="101600"/>
                  </a:cubicBezTo>
                  <a:lnTo>
                    <a:pt x="342900" y="101600"/>
                  </a:lnTo>
                  <a:close/>
                </a:path>
              </a:pathLst>
            </a:custGeom>
            <a:solidFill>
              <a:srgbClr val="0752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8" name="Google Shape;308;p21"/>
          <p:cNvGrpSpPr/>
          <p:nvPr/>
        </p:nvGrpSpPr>
        <p:grpSpPr>
          <a:xfrm>
            <a:off x="13634374" y="1851472"/>
            <a:ext cx="4242064" cy="7094361"/>
            <a:chOff x="0" y="0"/>
            <a:chExt cx="4639305" cy="7758699"/>
          </a:xfrm>
        </p:grpSpPr>
        <p:sp>
          <p:nvSpPr>
            <p:cNvPr id="309" name="Google Shape;309;p21"/>
            <p:cNvSpPr/>
            <p:nvPr/>
          </p:nvSpPr>
          <p:spPr>
            <a:xfrm>
              <a:off x="24220" y="40505"/>
              <a:ext cx="4590866" cy="7677688"/>
            </a:xfrm>
            <a:custGeom>
              <a:rect b="b" l="l" r="r" t="t"/>
              <a:pathLst>
                <a:path extrusionOk="0" h="7677688" w="4590866">
                  <a:moveTo>
                    <a:pt x="278528" y="0"/>
                  </a:moveTo>
                  <a:lnTo>
                    <a:pt x="4312338" y="0"/>
                  </a:lnTo>
                  <a:cubicBezTo>
                    <a:pt x="4386208" y="0"/>
                    <a:pt x="4457051" y="49011"/>
                    <a:pt x="4509245" y="136501"/>
                  </a:cubicBezTo>
                  <a:cubicBezTo>
                    <a:pt x="4561438" y="223991"/>
                    <a:pt x="4590865" y="342266"/>
                    <a:pt x="4590865" y="465805"/>
                  </a:cubicBezTo>
                  <a:lnTo>
                    <a:pt x="4590865" y="7211883"/>
                  </a:lnTo>
                  <a:cubicBezTo>
                    <a:pt x="4590865" y="7335423"/>
                    <a:pt x="4561559" y="7453900"/>
                    <a:pt x="4509245" y="7541187"/>
                  </a:cubicBezTo>
                  <a:cubicBezTo>
                    <a:pt x="4456930" y="7628475"/>
                    <a:pt x="4386208" y="7677688"/>
                    <a:pt x="4312338" y="7677688"/>
                  </a:cubicBezTo>
                  <a:lnTo>
                    <a:pt x="278528" y="7677688"/>
                  </a:lnTo>
                  <a:cubicBezTo>
                    <a:pt x="204657" y="7677688"/>
                    <a:pt x="133814" y="7628677"/>
                    <a:pt x="81621" y="7541187"/>
                  </a:cubicBezTo>
                  <a:cubicBezTo>
                    <a:pt x="29427" y="7453696"/>
                    <a:pt x="0" y="7335423"/>
                    <a:pt x="0" y="7211883"/>
                  </a:cubicBezTo>
                  <a:lnTo>
                    <a:pt x="0" y="465805"/>
                  </a:lnTo>
                  <a:cubicBezTo>
                    <a:pt x="0" y="342266"/>
                    <a:pt x="29306" y="223789"/>
                    <a:pt x="81621" y="136501"/>
                  </a:cubicBezTo>
                  <a:cubicBezTo>
                    <a:pt x="133935" y="49213"/>
                    <a:pt x="204657" y="0"/>
                    <a:pt x="278528" y="0"/>
                  </a:cubicBez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25922" l="-526" r="-536" t="-864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21"/>
            <p:cNvSpPr/>
            <p:nvPr/>
          </p:nvSpPr>
          <p:spPr>
            <a:xfrm>
              <a:off x="0" y="0"/>
              <a:ext cx="4639305" cy="7758699"/>
            </a:xfrm>
            <a:custGeom>
              <a:rect b="b" l="l" r="r" t="t"/>
              <a:pathLst>
                <a:path extrusionOk="0" h="7758699" w="4639305">
                  <a:moveTo>
                    <a:pt x="302748" y="0"/>
                  </a:moveTo>
                  <a:lnTo>
                    <a:pt x="4336558" y="0"/>
                  </a:lnTo>
                  <a:lnTo>
                    <a:pt x="4336558" y="40505"/>
                  </a:lnTo>
                  <a:lnTo>
                    <a:pt x="4336558" y="0"/>
                  </a:lnTo>
                  <a:cubicBezTo>
                    <a:pt x="4416846" y="0"/>
                    <a:pt x="4493865" y="53264"/>
                    <a:pt x="4550661" y="148248"/>
                  </a:cubicBezTo>
                  <a:lnTo>
                    <a:pt x="4533586" y="176804"/>
                  </a:lnTo>
                  <a:lnTo>
                    <a:pt x="4550661" y="148248"/>
                  </a:lnTo>
                  <a:cubicBezTo>
                    <a:pt x="4607456" y="243231"/>
                    <a:pt x="4639305" y="372037"/>
                    <a:pt x="4639305" y="506310"/>
                  </a:cubicBezTo>
                  <a:lnTo>
                    <a:pt x="4615085" y="506310"/>
                  </a:lnTo>
                  <a:lnTo>
                    <a:pt x="4639305" y="506310"/>
                  </a:lnTo>
                  <a:lnTo>
                    <a:pt x="4639305" y="7252388"/>
                  </a:lnTo>
                  <a:lnTo>
                    <a:pt x="4615085" y="7252388"/>
                  </a:lnTo>
                  <a:lnTo>
                    <a:pt x="4639305" y="7252388"/>
                  </a:lnTo>
                  <a:cubicBezTo>
                    <a:pt x="4639305" y="7386662"/>
                    <a:pt x="4607456" y="7515467"/>
                    <a:pt x="4550661" y="7610450"/>
                  </a:cubicBezTo>
                  <a:lnTo>
                    <a:pt x="4533586" y="7581895"/>
                  </a:lnTo>
                  <a:lnTo>
                    <a:pt x="4550661" y="7610450"/>
                  </a:lnTo>
                  <a:cubicBezTo>
                    <a:pt x="4493865" y="7705434"/>
                    <a:pt x="4416846" y="7758699"/>
                    <a:pt x="4336558" y="7758699"/>
                  </a:cubicBezTo>
                  <a:lnTo>
                    <a:pt x="4336558" y="7718193"/>
                  </a:lnTo>
                  <a:lnTo>
                    <a:pt x="4336558" y="7758699"/>
                  </a:lnTo>
                  <a:lnTo>
                    <a:pt x="302748" y="7758699"/>
                  </a:lnTo>
                  <a:lnTo>
                    <a:pt x="302748" y="7718193"/>
                  </a:lnTo>
                  <a:lnTo>
                    <a:pt x="302748" y="7758699"/>
                  </a:lnTo>
                  <a:cubicBezTo>
                    <a:pt x="222459" y="7758699"/>
                    <a:pt x="145440" y="7705434"/>
                    <a:pt x="88645" y="7610450"/>
                  </a:cubicBezTo>
                  <a:lnTo>
                    <a:pt x="105719" y="7581895"/>
                  </a:lnTo>
                  <a:lnTo>
                    <a:pt x="88645" y="7610450"/>
                  </a:lnTo>
                  <a:cubicBezTo>
                    <a:pt x="31849" y="7515467"/>
                    <a:pt x="0" y="7386662"/>
                    <a:pt x="0" y="7252388"/>
                  </a:cubicBezTo>
                  <a:lnTo>
                    <a:pt x="24220" y="7252388"/>
                  </a:lnTo>
                  <a:lnTo>
                    <a:pt x="0" y="7252388"/>
                  </a:lnTo>
                  <a:lnTo>
                    <a:pt x="0" y="506310"/>
                  </a:lnTo>
                  <a:lnTo>
                    <a:pt x="24220" y="506310"/>
                  </a:lnTo>
                  <a:lnTo>
                    <a:pt x="0" y="506310"/>
                  </a:lnTo>
                  <a:cubicBezTo>
                    <a:pt x="0" y="372037"/>
                    <a:pt x="31849" y="243231"/>
                    <a:pt x="88645" y="148248"/>
                  </a:cubicBezTo>
                  <a:lnTo>
                    <a:pt x="105841" y="177006"/>
                  </a:lnTo>
                  <a:lnTo>
                    <a:pt x="88645" y="148248"/>
                  </a:lnTo>
                  <a:cubicBezTo>
                    <a:pt x="145440" y="53264"/>
                    <a:pt x="222459" y="0"/>
                    <a:pt x="302748" y="0"/>
                  </a:cubicBezTo>
                  <a:lnTo>
                    <a:pt x="302748" y="40505"/>
                  </a:lnTo>
                  <a:lnTo>
                    <a:pt x="302748" y="0"/>
                  </a:lnTo>
                  <a:moveTo>
                    <a:pt x="302748" y="81010"/>
                  </a:moveTo>
                  <a:cubicBezTo>
                    <a:pt x="235295" y="81010"/>
                    <a:pt x="170629" y="125767"/>
                    <a:pt x="122916" y="205562"/>
                  </a:cubicBezTo>
                  <a:cubicBezTo>
                    <a:pt x="75203" y="285356"/>
                    <a:pt x="48440" y="393504"/>
                    <a:pt x="48440" y="506310"/>
                  </a:cubicBezTo>
                  <a:lnTo>
                    <a:pt x="48440" y="7252388"/>
                  </a:lnTo>
                  <a:cubicBezTo>
                    <a:pt x="48440" y="7365194"/>
                    <a:pt x="75203" y="7473342"/>
                    <a:pt x="122916" y="7553137"/>
                  </a:cubicBezTo>
                  <a:cubicBezTo>
                    <a:pt x="170629" y="7632931"/>
                    <a:pt x="235295" y="7677689"/>
                    <a:pt x="302748" y="7677689"/>
                  </a:cubicBezTo>
                  <a:lnTo>
                    <a:pt x="4336558" y="7677689"/>
                  </a:lnTo>
                  <a:cubicBezTo>
                    <a:pt x="4404010" y="7677689"/>
                    <a:pt x="4468677" y="7632931"/>
                    <a:pt x="4516390" y="7553137"/>
                  </a:cubicBezTo>
                  <a:cubicBezTo>
                    <a:pt x="4564103" y="7473342"/>
                    <a:pt x="4590866" y="7365194"/>
                    <a:pt x="4590866" y="7252388"/>
                  </a:cubicBezTo>
                  <a:lnTo>
                    <a:pt x="4590866" y="506310"/>
                  </a:lnTo>
                  <a:cubicBezTo>
                    <a:pt x="4590866" y="393504"/>
                    <a:pt x="4564103" y="285356"/>
                    <a:pt x="4516390" y="205562"/>
                  </a:cubicBezTo>
                  <a:cubicBezTo>
                    <a:pt x="4468677" y="125767"/>
                    <a:pt x="4404010" y="81010"/>
                    <a:pt x="4336558" y="81010"/>
                  </a:cubicBezTo>
                  <a:lnTo>
                    <a:pt x="302748" y="81010"/>
                  </a:lnTo>
                  <a:close/>
                </a:path>
              </a:pathLst>
            </a:custGeom>
            <a:solidFill>
              <a:srgbClr val="0752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1" name="Google Shape;311;p21"/>
          <p:cNvGrpSpPr/>
          <p:nvPr/>
        </p:nvGrpSpPr>
        <p:grpSpPr>
          <a:xfrm>
            <a:off x="387419" y="2035196"/>
            <a:ext cx="4606689" cy="6910667"/>
            <a:chOff x="0" y="0"/>
            <a:chExt cx="5008753" cy="7513817"/>
          </a:xfrm>
        </p:grpSpPr>
        <p:sp>
          <p:nvSpPr>
            <p:cNvPr id="312" name="Google Shape;312;p21"/>
            <p:cNvSpPr/>
            <p:nvPr/>
          </p:nvSpPr>
          <p:spPr>
            <a:xfrm>
              <a:off x="25400" y="38103"/>
              <a:ext cx="4957953" cy="7437609"/>
            </a:xfrm>
            <a:custGeom>
              <a:rect b="b" l="l" r="r" t="t"/>
              <a:pathLst>
                <a:path extrusionOk="0" h="7437609" w="4957953">
                  <a:moveTo>
                    <a:pt x="292100" y="0"/>
                  </a:moveTo>
                  <a:lnTo>
                    <a:pt x="4665853" y="0"/>
                  </a:lnTo>
                  <a:cubicBezTo>
                    <a:pt x="4743323" y="0"/>
                    <a:pt x="4817618" y="46106"/>
                    <a:pt x="4872355" y="128409"/>
                  </a:cubicBezTo>
                  <a:cubicBezTo>
                    <a:pt x="4927092" y="210713"/>
                    <a:pt x="4957953" y="321975"/>
                    <a:pt x="4957953" y="438191"/>
                  </a:cubicBezTo>
                  <a:lnTo>
                    <a:pt x="4957953" y="6999419"/>
                  </a:lnTo>
                  <a:cubicBezTo>
                    <a:pt x="4957953" y="7115636"/>
                    <a:pt x="4927219" y="7227088"/>
                    <a:pt x="4872355" y="7309201"/>
                  </a:cubicBezTo>
                  <a:cubicBezTo>
                    <a:pt x="4817491" y="7391314"/>
                    <a:pt x="4743323" y="7437610"/>
                    <a:pt x="4665853" y="7437610"/>
                  </a:cubicBezTo>
                  <a:lnTo>
                    <a:pt x="292100" y="7437610"/>
                  </a:lnTo>
                  <a:cubicBezTo>
                    <a:pt x="214630" y="7437610"/>
                    <a:pt x="140335" y="7391504"/>
                    <a:pt x="85598" y="7309201"/>
                  </a:cubicBezTo>
                  <a:cubicBezTo>
                    <a:pt x="30861" y="7226898"/>
                    <a:pt x="0" y="7115635"/>
                    <a:pt x="0" y="6999419"/>
                  </a:cubicBezTo>
                  <a:lnTo>
                    <a:pt x="0" y="438191"/>
                  </a:lnTo>
                  <a:cubicBezTo>
                    <a:pt x="0" y="321975"/>
                    <a:pt x="30734" y="210522"/>
                    <a:pt x="85598" y="128409"/>
                  </a:cubicBezTo>
                  <a:cubicBezTo>
                    <a:pt x="140462" y="46296"/>
                    <a:pt x="214630" y="0"/>
                    <a:pt x="292100" y="0"/>
                  </a:cubicBez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-48477" l="-510" r="-520" t="-149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21"/>
            <p:cNvSpPr/>
            <p:nvPr/>
          </p:nvSpPr>
          <p:spPr>
            <a:xfrm>
              <a:off x="0" y="0"/>
              <a:ext cx="5008753" cy="7513817"/>
            </a:xfrm>
            <a:custGeom>
              <a:rect b="b" l="l" r="r" t="t"/>
              <a:pathLst>
                <a:path extrusionOk="0" h="7513817" w="5008753">
                  <a:moveTo>
                    <a:pt x="317500" y="0"/>
                  </a:moveTo>
                  <a:lnTo>
                    <a:pt x="4691253" y="0"/>
                  </a:lnTo>
                  <a:lnTo>
                    <a:pt x="4691253" y="38103"/>
                  </a:lnTo>
                  <a:lnTo>
                    <a:pt x="4691253" y="0"/>
                  </a:lnTo>
                  <a:cubicBezTo>
                    <a:pt x="4775454" y="0"/>
                    <a:pt x="4856226" y="50106"/>
                    <a:pt x="4915789" y="139459"/>
                  </a:cubicBezTo>
                  <a:lnTo>
                    <a:pt x="4897882" y="166322"/>
                  </a:lnTo>
                  <a:lnTo>
                    <a:pt x="4915789" y="139459"/>
                  </a:lnTo>
                  <a:cubicBezTo>
                    <a:pt x="4975352" y="228811"/>
                    <a:pt x="5008753" y="349981"/>
                    <a:pt x="5008753" y="476294"/>
                  </a:cubicBezTo>
                  <a:lnTo>
                    <a:pt x="4983353" y="476294"/>
                  </a:lnTo>
                  <a:lnTo>
                    <a:pt x="5008753" y="476294"/>
                  </a:lnTo>
                  <a:lnTo>
                    <a:pt x="5008753" y="7037522"/>
                  </a:lnTo>
                  <a:lnTo>
                    <a:pt x="4983353" y="7037522"/>
                  </a:lnTo>
                  <a:lnTo>
                    <a:pt x="5008753" y="7037522"/>
                  </a:lnTo>
                  <a:cubicBezTo>
                    <a:pt x="5008753" y="7163836"/>
                    <a:pt x="4975352" y="7285005"/>
                    <a:pt x="4915789" y="7374358"/>
                  </a:cubicBezTo>
                  <a:lnTo>
                    <a:pt x="4897882" y="7347494"/>
                  </a:lnTo>
                  <a:lnTo>
                    <a:pt x="4915789" y="7374358"/>
                  </a:lnTo>
                  <a:cubicBezTo>
                    <a:pt x="4856226" y="7463710"/>
                    <a:pt x="4775454" y="7513817"/>
                    <a:pt x="4691253" y="7513817"/>
                  </a:cubicBezTo>
                  <a:lnTo>
                    <a:pt x="4691253" y="7475713"/>
                  </a:lnTo>
                  <a:lnTo>
                    <a:pt x="4691253" y="7513817"/>
                  </a:lnTo>
                  <a:lnTo>
                    <a:pt x="317500" y="7513817"/>
                  </a:lnTo>
                  <a:lnTo>
                    <a:pt x="317500" y="7475713"/>
                  </a:lnTo>
                  <a:lnTo>
                    <a:pt x="317500" y="7513817"/>
                  </a:lnTo>
                  <a:cubicBezTo>
                    <a:pt x="233299" y="7513817"/>
                    <a:pt x="152527" y="7463710"/>
                    <a:pt x="92964" y="7374358"/>
                  </a:cubicBezTo>
                  <a:lnTo>
                    <a:pt x="110871" y="7347494"/>
                  </a:lnTo>
                  <a:lnTo>
                    <a:pt x="92964" y="7374358"/>
                  </a:lnTo>
                  <a:cubicBezTo>
                    <a:pt x="33401" y="7285005"/>
                    <a:pt x="0" y="7163836"/>
                    <a:pt x="0" y="7037522"/>
                  </a:cubicBezTo>
                  <a:lnTo>
                    <a:pt x="25400" y="7037522"/>
                  </a:lnTo>
                  <a:lnTo>
                    <a:pt x="0" y="7037522"/>
                  </a:lnTo>
                  <a:lnTo>
                    <a:pt x="0" y="476294"/>
                  </a:lnTo>
                  <a:lnTo>
                    <a:pt x="25400" y="476294"/>
                  </a:lnTo>
                  <a:lnTo>
                    <a:pt x="0" y="476294"/>
                  </a:lnTo>
                  <a:cubicBezTo>
                    <a:pt x="0" y="349981"/>
                    <a:pt x="33401" y="228811"/>
                    <a:pt x="92964" y="139459"/>
                  </a:cubicBezTo>
                  <a:lnTo>
                    <a:pt x="110998" y="166512"/>
                  </a:lnTo>
                  <a:lnTo>
                    <a:pt x="92964" y="139459"/>
                  </a:lnTo>
                  <a:cubicBezTo>
                    <a:pt x="152527" y="50106"/>
                    <a:pt x="233299" y="0"/>
                    <a:pt x="317500" y="0"/>
                  </a:cubicBezTo>
                  <a:lnTo>
                    <a:pt x="317500" y="38103"/>
                  </a:lnTo>
                  <a:lnTo>
                    <a:pt x="317500" y="0"/>
                  </a:lnTo>
                  <a:moveTo>
                    <a:pt x="317500" y="76207"/>
                  </a:moveTo>
                  <a:cubicBezTo>
                    <a:pt x="246761" y="76207"/>
                    <a:pt x="178943" y="118311"/>
                    <a:pt x="128905" y="193375"/>
                  </a:cubicBezTo>
                  <a:cubicBezTo>
                    <a:pt x="78867" y="268439"/>
                    <a:pt x="50800" y="370175"/>
                    <a:pt x="50800" y="476294"/>
                  </a:cubicBezTo>
                  <a:lnTo>
                    <a:pt x="50800" y="7037522"/>
                  </a:lnTo>
                  <a:cubicBezTo>
                    <a:pt x="50800" y="7143641"/>
                    <a:pt x="78867" y="7245377"/>
                    <a:pt x="128905" y="7320442"/>
                  </a:cubicBezTo>
                  <a:cubicBezTo>
                    <a:pt x="178943" y="7395505"/>
                    <a:pt x="246761" y="7437610"/>
                    <a:pt x="317500" y="7437610"/>
                  </a:cubicBezTo>
                  <a:lnTo>
                    <a:pt x="4691253" y="7437610"/>
                  </a:lnTo>
                  <a:cubicBezTo>
                    <a:pt x="4761992" y="7437610"/>
                    <a:pt x="4829810" y="7395505"/>
                    <a:pt x="4879848" y="7320442"/>
                  </a:cubicBezTo>
                  <a:cubicBezTo>
                    <a:pt x="4929886" y="7245377"/>
                    <a:pt x="4957953" y="7143641"/>
                    <a:pt x="4957953" y="7037522"/>
                  </a:cubicBezTo>
                  <a:lnTo>
                    <a:pt x="4957953" y="476294"/>
                  </a:lnTo>
                  <a:cubicBezTo>
                    <a:pt x="4957953" y="370175"/>
                    <a:pt x="4929886" y="268439"/>
                    <a:pt x="4879848" y="193375"/>
                  </a:cubicBezTo>
                  <a:cubicBezTo>
                    <a:pt x="4829810" y="118311"/>
                    <a:pt x="4761992" y="76207"/>
                    <a:pt x="4691253" y="76207"/>
                  </a:cubicBezTo>
                  <a:lnTo>
                    <a:pt x="317500" y="76207"/>
                  </a:lnTo>
                  <a:close/>
                </a:path>
              </a:pathLst>
            </a:custGeom>
            <a:solidFill>
              <a:srgbClr val="0752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4" name="Google Shape;314;p21"/>
          <p:cNvGrpSpPr/>
          <p:nvPr/>
        </p:nvGrpSpPr>
        <p:grpSpPr>
          <a:xfrm>
            <a:off x="4432543" y="2371010"/>
            <a:ext cx="4512676" cy="3027692"/>
            <a:chOff x="0" y="0"/>
            <a:chExt cx="7374255" cy="4947613"/>
          </a:xfrm>
        </p:grpSpPr>
        <p:sp>
          <p:nvSpPr>
            <p:cNvPr id="315" name="Google Shape;315;p21"/>
            <p:cNvSpPr/>
            <p:nvPr/>
          </p:nvSpPr>
          <p:spPr>
            <a:xfrm>
              <a:off x="25400" y="29000"/>
              <a:ext cx="7323455" cy="4889619"/>
            </a:xfrm>
            <a:custGeom>
              <a:rect b="b" l="l" r="r" t="t"/>
              <a:pathLst>
                <a:path extrusionOk="0" h="4889619" w="7323455">
                  <a:moveTo>
                    <a:pt x="165989" y="0"/>
                  </a:moveTo>
                  <a:lnTo>
                    <a:pt x="7157339" y="0"/>
                  </a:lnTo>
                  <a:cubicBezTo>
                    <a:pt x="7249033" y="0"/>
                    <a:pt x="7323455" y="80332"/>
                    <a:pt x="7323455" y="179368"/>
                  </a:cubicBezTo>
                  <a:lnTo>
                    <a:pt x="7323455" y="4710251"/>
                  </a:lnTo>
                  <a:cubicBezTo>
                    <a:pt x="7323455" y="4809288"/>
                    <a:pt x="7249160" y="4889619"/>
                    <a:pt x="7157339" y="4889619"/>
                  </a:cubicBezTo>
                  <a:lnTo>
                    <a:pt x="165989" y="4889619"/>
                  </a:lnTo>
                  <a:cubicBezTo>
                    <a:pt x="74295" y="4889619"/>
                    <a:pt x="0" y="4809288"/>
                    <a:pt x="0" y="4710251"/>
                  </a:cubicBezTo>
                  <a:lnTo>
                    <a:pt x="0" y="179368"/>
                  </a:lnTo>
                  <a:cubicBezTo>
                    <a:pt x="0" y="80332"/>
                    <a:pt x="74295" y="0"/>
                    <a:pt x="165989" y="0"/>
                  </a:cubicBez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-606" l="-25172" r="-25280" t="-59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21"/>
            <p:cNvSpPr/>
            <p:nvPr/>
          </p:nvSpPr>
          <p:spPr>
            <a:xfrm>
              <a:off x="0" y="0"/>
              <a:ext cx="7374255" cy="4947613"/>
            </a:xfrm>
            <a:custGeom>
              <a:rect b="b" l="l" r="r" t="t"/>
              <a:pathLst>
                <a:path extrusionOk="0" h="4947613" w="7374255">
                  <a:moveTo>
                    <a:pt x="191389" y="0"/>
                  </a:moveTo>
                  <a:lnTo>
                    <a:pt x="7182739" y="0"/>
                  </a:lnTo>
                  <a:lnTo>
                    <a:pt x="7182739" y="29000"/>
                  </a:lnTo>
                  <a:lnTo>
                    <a:pt x="7182739" y="0"/>
                  </a:lnTo>
                  <a:cubicBezTo>
                    <a:pt x="7287133" y="0"/>
                    <a:pt x="7374255" y="91786"/>
                    <a:pt x="7374255" y="208368"/>
                  </a:cubicBezTo>
                  <a:lnTo>
                    <a:pt x="7348855" y="208368"/>
                  </a:lnTo>
                  <a:lnTo>
                    <a:pt x="7374255" y="208368"/>
                  </a:lnTo>
                  <a:lnTo>
                    <a:pt x="7374255" y="4739251"/>
                  </a:lnTo>
                  <a:lnTo>
                    <a:pt x="7348855" y="4739251"/>
                  </a:lnTo>
                  <a:lnTo>
                    <a:pt x="7374255" y="4739251"/>
                  </a:lnTo>
                  <a:cubicBezTo>
                    <a:pt x="7374255" y="4855833"/>
                    <a:pt x="7287133" y="4947613"/>
                    <a:pt x="7182739" y="4947613"/>
                  </a:cubicBezTo>
                  <a:lnTo>
                    <a:pt x="7182739" y="4918619"/>
                  </a:lnTo>
                  <a:lnTo>
                    <a:pt x="7182739" y="4947613"/>
                  </a:lnTo>
                  <a:lnTo>
                    <a:pt x="191389" y="4947613"/>
                  </a:lnTo>
                  <a:lnTo>
                    <a:pt x="191389" y="4918619"/>
                  </a:lnTo>
                  <a:lnTo>
                    <a:pt x="191389" y="4947613"/>
                  </a:lnTo>
                  <a:cubicBezTo>
                    <a:pt x="87122" y="4947613"/>
                    <a:pt x="0" y="4855833"/>
                    <a:pt x="0" y="4739251"/>
                  </a:cubicBezTo>
                  <a:lnTo>
                    <a:pt x="25400" y="4739251"/>
                  </a:lnTo>
                  <a:lnTo>
                    <a:pt x="0" y="4739251"/>
                  </a:lnTo>
                  <a:lnTo>
                    <a:pt x="0" y="208368"/>
                  </a:lnTo>
                  <a:lnTo>
                    <a:pt x="25400" y="208368"/>
                  </a:lnTo>
                  <a:lnTo>
                    <a:pt x="0" y="208368"/>
                  </a:lnTo>
                  <a:cubicBezTo>
                    <a:pt x="0" y="91786"/>
                    <a:pt x="87122" y="0"/>
                    <a:pt x="191389" y="0"/>
                  </a:cubicBezTo>
                  <a:lnTo>
                    <a:pt x="191389" y="29000"/>
                  </a:lnTo>
                  <a:lnTo>
                    <a:pt x="191389" y="0"/>
                  </a:lnTo>
                  <a:moveTo>
                    <a:pt x="191389" y="58001"/>
                  </a:moveTo>
                  <a:cubicBezTo>
                    <a:pt x="112395" y="58001"/>
                    <a:pt x="50800" y="126877"/>
                    <a:pt x="50800" y="208368"/>
                  </a:cubicBezTo>
                  <a:lnTo>
                    <a:pt x="50800" y="4739251"/>
                  </a:lnTo>
                  <a:cubicBezTo>
                    <a:pt x="50800" y="4820743"/>
                    <a:pt x="112395" y="4889619"/>
                    <a:pt x="191389" y="4889619"/>
                  </a:cubicBezTo>
                  <a:lnTo>
                    <a:pt x="7182739" y="4889619"/>
                  </a:lnTo>
                  <a:cubicBezTo>
                    <a:pt x="7261733" y="4889619"/>
                    <a:pt x="7323455" y="4820743"/>
                    <a:pt x="7323455" y="4739251"/>
                  </a:cubicBezTo>
                  <a:lnTo>
                    <a:pt x="7323455" y="208368"/>
                  </a:lnTo>
                  <a:cubicBezTo>
                    <a:pt x="7323455" y="126877"/>
                    <a:pt x="7261860" y="58001"/>
                    <a:pt x="7182866" y="58001"/>
                  </a:cubicBezTo>
                  <a:lnTo>
                    <a:pt x="191389" y="58001"/>
                  </a:lnTo>
                  <a:close/>
                </a:path>
              </a:pathLst>
            </a:custGeom>
            <a:solidFill>
              <a:srgbClr val="0752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7" name="Google Shape;317;p21"/>
          <p:cNvGrpSpPr/>
          <p:nvPr/>
        </p:nvGrpSpPr>
        <p:grpSpPr>
          <a:xfrm>
            <a:off x="9762939" y="2357097"/>
            <a:ext cx="4415151" cy="3041575"/>
            <a:chOff x="0" y="0"/>
            <a:chExt cx="5471585" cy="3769346"/>
          </a:xfrm>
        </p:grpSpPr>
        <p:sp>
          <p:nvSpPr>
            <p:cNvPr id="318" name="Google Shape;318;p21"/>
            <p:cNvSpPr/>
            <p:nvPr/>
          </p:nvSpPr>
          <p:spPr>
            <a:xfrm>
              <a:off x="26216" y="18060"/>
              <a:ext cx="5419154" cy="3733226"/>
            </a:xfrm>
            <a:custGeom>
              <a:rect b="b" l="l" r="r" t="t"/>
              <a:pathLst>
                <a:path extrusionOk="0" h="3733226" w="5419154">
                  <a:moveTo>
                    <a:pt x="301479" y="0"/>
                  </a:moveTo>
                  <a:lnTo>
                    <a:pt x="5117674" y="0"/>
                  </a:lnTo>
                  <a:cubicBezTo>
                    <a:pt x="5197632" y="0"/>
                    <a:pt x="5274312" y="21852"/>
                    <a:pt x="5330807" y="60861"/>
                  </a:cubicBezTo>
                  <a:cubicBezTo>
                    <a:pt x="5387301" y="99870"/>
                    <a:pt x="5419153" y="152605"/>
                    <a:pt x="5419153" y="207687"/>
                  </a:cubicBezTo>
                  <a:lnTo>
                    <a:pt x="5419153" y="3525539"/>
                  </a:lnTo>
                  <a:cubicBezTo>
                    <a:pt x="5419153" y="3580621"/>
                    <a:pt x="5387432" y="3633446"/>
                    <a:pt x="5330807" y="3672365"/>
                  </a:cubicBezTo>
                  <a:cubicBezTo>
                    <a:pt x="5274181" y="3711284"/>
                    <a:pt x="5197632" y="3733226"/>
                    <a:pt x="5117674" y="3733226"/>
                  </a:cubicBezTo>
                  <a:lnTo>
                    <a:pt x="301479" y="3733226"/>
                  </a:lnTo>
                  <a:cubicBezTo>
                    <a:pt x="221521" y="3733226"/>
                    <a:pt x="144841" y="3711374"/>
                    <a:pt x="88346" y="3672365"/>
                  </a:cubicBezTo>
                  <a:cubicBezTo>
                    <a:pt x="31852" y="3633356"/>
                    <a:pt x="0" y="3580621"/>
                    <a:pt x="0" y="3525539"/>
                  </a:cubicBezTo>
                  <a:lnTo>
                    <a:pt x="0" y="207687"/>
                  </a:lnTo>
                  <a:cubicBezTo>
                    <a:pt x="0" y="152605"/>
                    <a:pt x="31720" y="99780"/>
                    <a:pt x="88346" y="60861"/>
                  </a:cubicBezTo>
                  <a:cubicBezTo>
                    <a:pt x="144972" y="21942"/>
                    <a:pt x="221521" y="0"/>
                    <a:pt x="301479" y="0"/>
                  </a:cubicBez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-491" l="-1158" r="-863" t="-482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21"/>
            <p:cNvSpPr/>
            <p:nvPr/>
          </p:nvSpPr>
          <p:spPr>
            <a:xfrm>
              <a:off x="0" y="0"/>
              <a:ext cx="5471585" cy="3769346"/>
            </a:xfrm>
            <a:custGeom>
              <a:rect b="b" l="l" r="r" t="t"/>
              <a:pathLst>
                <a:path extrusionOk="0" h="3769346" w="5471585">
                  <a:moveTo>
                    <a:pt x="327695" y="0"/>
                  </a:moveTo>
                  <a:lnTo>
                    <a:pt x="5143890" y="0"/>
                  </a:lnTo>
                  <a:lnTo>
                    <a:pt x="5143890" y="18060"/>
                  </a:lnTo>
                  <a:lnTo>
                    <a:pt x="5143890" y="0"/>
                  </a:lnTo>
                  <a:cubicBezTo>
                    <a:pt x="5230795" y="0"/>
                    <a:pt x="5314160" y="23749"/>
                    <a:pt x="5375636" y="66099"/>
                  </a:cubicBezTo>
                  <a:lnTo>
                    <a:pt x="5357154" y="78831"/>
                  </a:lnTo>
                  <a:lnTo>
                    <a:pt x="5375636" y="66099"/>
                  </a:lnTo>
                  <a:cubicBezTo>
                    <a:pt x="5437111" y="108449"/>
                    <a:pt x="5471585" y="165879"/>
                    <a:pt x="5471585" y="225747"/>
                  </a:cubicBezTo>
                  <a:lnTo>
                    <a:pt x="5445369" y="225747"/>
                  </a:lnTo>
                  <a:lnTo>
                    <a:pt x="5471585" y="225747"/>
                  </a:lnTo>
                  <a:lnTo>
                    <a:pt x="5471585" y="3543599"/>
                  </a:lnTo>
                  <a:lnTo>
                    <a:pt x="5445369" y="3543599"/>
                  </a:lnTo>
                  <a:lnTo>
                    <a:pt x="5471585" y="3543599"/>
                  </a:lnTo>
                  <a:cubicBezTo>
                    <a:pt x="5471585" y="3603467"/>
                    <a:pt x="5437111" y="3660897"/>
                    <a:pt x="5375636" y="3703247"/>
                  </a:cubicBezTo>
                  <a:lnTo>
                    <a:pt x="5357154" y="3690515"/>
                  </a:lnTo>
                  <a:lnTo>
                    <a:pt x="5375636" y="3703247"/>
                  </a:lnTo>
                  <a:cubicBezTo>
                    <a:pt x="5314160" y="3745597"/>
                    <a:pt x="5230795" y="3769346"/>
                    <a:pt x="5143890" y="3769346"/>
                  </a:cubicBezTo>
                  <a:lnTo>
                    <a:pt x="5143890" y="3751286"/>
                  </a:lnTo>
                  <a:lnTo>
                    <a:pt x="5143890" y="3769346"/>
                  </a:lnTo>
                  <a:lnTo>
                    <a:pt x="327695" y="3769346"/>
                  </a:lnTo>
                  <a:lnTo>
                    <a:pt x="327695" y="3751286"/>
                  </a:lnTo>
                  <a:lnTo>
                    <a:pt x="327695" y="3769346"/>
                  </a:lnTo>
                  <a:cubicBezTo>
                    <a:pt x="240790" y="3769346"/>
                    <a:pt x="157425" y="3745597"/>
                    <a:pt x="95949" y="3703247"/>
                  </a:cubicBezTo>
                  <a:lnTo>
                    <a:pt x="114431" y="3690515"/>
                  </a:lnTo>
                  <a:lnTo>
                    <a:pt x="95949" y="3703247"/>
                  </a:lnTo>
                  <a:cubicBezTo>
                    <a:pt x="34473" y="3660897"/>
                    <a:pt x="0" y="3603467"/>
                    <a:pt x="0" y="3543599"/>
                  </a:cubicBezTo>
                  <a:lnTo>
                    <a:pt x="26216" y="3543599"/>
                  </a:lnTo>
                  <a:lnTo>
                    <a:pt x="0" y="3543599"/>
                  </a:lnTo>
                  <a:lnTo>
                    <a:pt x="0" y="225747"/>
                  </a:lnTo>
                  <a:lnTo>
                    <a:pt x="26216" y="225747"/>
                  </a:lnTo>
                  <a:lnTo>
                    <a:pt x="0" y="225747"/>
                  </a:lnTo>
                  <a:cubicBezTo>
                    <a:pt x="0" y="165879"/>
                    <a:pt x="34473" y="108449"/>
                    <a:pt x="95949" y="66099"/>
                  </a:cubicBezTo>
                  <a:lnTo>
                    <a:pt x="114562" y="78921"/>
                  </a:lnTo>
                  <a:lnTo>
                    <a:pt x="95949" y="66099"/>
                  </a:lnTo>
                  <a:cubicBezTo>
                    <a:pt x="157425" y="23749"/>
                    <a:pt x="240790" y="0"/>
                    <a:pt x="327695" y="0"/>
                  </a:cubicBezTo>
                  <a:lnTo>
                    <a:pt x="327695" y="18060"/>
                  </a:lnTo>
                  <a:lnTo>
                    <a:pt x="327695" y="0"/>
                  </a:lnTo>
                  <a:moveTo>
                    <a:pt x="327695" y="36120"/>
                  </a:moveTo>
                  <a:cubicBezTo>
                    <a:pt x="254684" y="36120"/>
                    <a:pt x="184689" y="56076"/>
                    <a:pt x="133044" y="91653"/>
                  </a:cubicBezTo>
                  <a:cubicBezTo>
                    <a:pt x="81399" y="127231"/>
                    <a:pt x="52431" y="175451"/>
                    <a:pt x="52431" y="225747"/>
                  </a:cubicBezTo>
                  <a:lnTo>
                    <a:pt x="52431" y="3543599"/>
                  </a:lnTo>
                  <a:cubicBezTo>
                    <a:pt x="52431" y="3593895"/>
                    <a:pt x="81399" y="3642115"/>
                    <a:pt x="133044" y="3677693"/>
                  </a:cubicBezTo>
                  <a:cubicBezTo>
                    <a:pt x="184689" y="3713271"/>
                    <a:pt x="254684" y="3733226"/>
                    <a:pt x="327695" y="3733226"/>
                  </a:cubicBezTo>
                  <a:lnTo>
                    <a:pt x="5143890" y="3733226"/>
                  </a:lnTo>
                  <a:cubicBezTo>
                    <a:pt x="5216901" y="3733226"/>
                    <a:pt x="5286896" y="3713271"/>
                    <a:pt x="5338541" y="3677693"/>
                  </a:cubicBezTo>
                  <a:cubicBezTo>
                    <a:pt x="5390185" y="3642115"/>
                    <a:pt x="5419154" y="3593895"/>
                    <a:pt x="5419154" y="3543599"/>
                  </a:cubicBezTo>
                  <a:lnTo>
                    <a:pt x="5419154" y="225747"/>
                  </a:lnTo>
                  <a:cubicBezTo>
                    <a:pt x="5419154" y="175451"/>
                    <a:pt x="5390185" y="127231"/>
                    <a:pt x="5338541" y="91653"/>
                  </a:cubicBezTo>
                  <a:cubicBezTo>
                    <a:pt x="5286896" y="56076"/>
                    <a:pt x="5216901" y="36120"/>
                    <a:pt x="5143890" y="36120"/>
                  </a:cubicBezTo>
                  <a:lnTo>
                    <a:pt x="327695" y="36120"/>
                  </a:lnTo>
                  <a:close/>
                </a:path>
              </a:pathLst>
            </a:custGeom>
            <a:solidFill>
              <a:srgbClr val="0752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0" name="Google Shape;320;p21"/>
          <p:cNvGrpSpPr/>
          <p:nvPr/>
        </p:nvGrpSpPr>
        <p:grpSpPr>
          <a:xfrm>
            <a:off x="17245956" y="633834"/>
            <a:ext cx="406400" cy="647304"/>
            <a:chOff x="0" y="-57150"/>
            <a:chExt cx="541867" cy="863071"/>
          </a:xfrm>
        </p:grpSpPr>
        <p:sp>
          <p:nvSpPr>
            <p:cNvPr id="321" name="Google Shape;321;p21"/>
            <p:cNvSpPr/>
            <p:nvPr/>
          </p:nvSpPr>
          <p:spPr>
            <a:xfrm>
              <a:off x="0" y="0"/>
              <a:ext cx="541867" cy="805921"/>
            </a:xfrm>
            <a:custGeom>
              <a:rect b="b" l="l" r="r" t="t"/>
              <a:pathLst>
                <a:path extrusionOk="0" h="805921" w="541867">
                  <a:moveTo>
                    <a:pt x="0" y="0"/>
                  </a:moveTo>
                  <a:lnTo>
                    <a:pt x="541867" y="0"/>
                  </a:lnTo>
                  <a:lnTo>
                    <a:pt x="541867" y="805921"/>
                  </a:lnTo>
                  <a:lnTo>
                    <a:pt x="0" y="80592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322" name="Google Shape;322;p21"/>
            <p:cNvSpPr txBox="1"/>
            <p:nvPr/>
          </p:nvSpPr>
          <p:spPr>
            <a:xfrm>
              <a:off x="0" y="-57150"/>
              <a:ext cx="541867" cy="8630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200" u="none" cap="none" strike="noStrike">
                  <a:solidFill>
                    <a:srgbClr val="000000"/>
                  </a:solidFill>
                  <a:latin typeface="Carlito"/>
                  <a:ea typeface="Carlito"/>
                  <a:cs typeface="Carlito"/>
                  <a:sym typeface="Carlito"/>
                </a:rPr>
                <a:t>8</a:t>
              </a:r>
              <a:endParaRPr/>
            </a:p>
          </p:txBody>
        </p:sp>
      </p:grpSp>
      <p:grpSp>
        <p:nvGrpSpPr>
          <p:cNvPr id="323" name="Google Shape;323;p21"/>
          <p:cNvGrpSpPr/>
          <p:nvPr/>
        </p:nvGrpSpPr>
        <p:grpSpPr>
          <a:xfrm>
            <a:off x="5104731" y="1959190"/>
            <a:ext cx="3484418" cy="397907"/>
            <a:chOff x="0" y="-38100"/>
            <a:chExt cx="4645891" cy="530543"/>
          </a:xfrm>
        </p:grpSpPr>
        <p:sp>
          <p:nvSpPr>
            <p:cNvPr id="324" name="Google Shape;324;p21"/>
            <p:cNvSpPr/>
            <p:nvPr/>
          </p:nvSpPr>
          <p:spPr>
            <a:xfrm>
              <a:off x="0" y="0"/>
              <a:ext cx="4645891" cy="492443"/>
            </a:xfrm>
            <a:custGeom>
              <a:rect b="b" l="l" r="r" t="t"/>
              <a:pathLst>
                <a:path extrusionOk="0" h="492443" w="4645891">
                  <a:moveTo>
                    <a:pt x="0" y="0"/>
                  </a:moveTo>
                  <a:lnTo>
                    <a:pt x="4645891" y="0"/>
                  </a:lnTo>
                  <a:lnTo>
                    <a:pt x="4645891" y="492443"/>
                  </a:lnTo>
                  <a:lnTo>
                    <a:pt x="0" y="492443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>
              <a:noFill/>
            </a:ln>
          </p:spPr>
        </p:sp>
        <p:sp>
          <p:nvSpPr>
            <p:cNvPr id="325" name="Google Shape;325;p21"/>
            <p:cNvSpPr txBox="1"/>
            <p:nvPr/>
          </p:nvSpPr>
          <p:spPr>
            <a:xfrm>
              <a:off x="0" y="-38100"/>
              <a:ext cx="4645891" cy="5305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rgbClr val="000000"/>
                  </a:solidFill>
                  <a:latin typeface="Carlito"/>
                  <a:ea typeface="Carlito"/>
                  <a:cs typeface="Carlito"/>
                  <a:sym typeface="Carlito"/>
                </a:rPr>
                <a:t>Підготовка калібрувальної шкали</a:t>
              </a:r>
              <a:endParaRPr/>
            </a:p>
          </p:txBody>
        </p:sp>
      </p:grpSp>
      <p:grpSp>
        <p:nvGrpSpPr>
          <p:cNvPr id="326" name="Google Shape;326;p21"/>
          <p:cNvGrpSpPr/>
          <p:nvPr/>
        </p:nvGrpSpPr>
        <p:grpSpPr>
          <a:xfrm>
            <a:off x="10548458" y="1959190"/>
            <a:ext cx="2463714" cy="397907"/>
            <a:chOff x="0" y="-38100"/>
            <a:chExt cx="3284952" cy="530543"/>
          </a:xfrm>
        </p:grpSpPr>
        <p:sp>
          <p:nvSpPr>
            <p:cNvPr id="327" name="Google Shape;327;p21"/>
            <p:cNvSpPr/>
            <p:nvPr/>
          </p:nvSpPr>
          <p:spPr>
            <a:xfrm>
              <a:off x="0" y="0"/>
              <a:ext cx="3284952" cy="492443"/>
            </a:xfrm>
            <a:custGeom>
              <a:rect b="b" l="l" r="r" t="t"/>
              <a:pathLst>
                <a:path extrusionOk="0" h="492443" w="3284952">
                  <a:moveTo>
                    <a:pt x="0" y="0"/>
                  </a:moveTo>
                  <a:lnTo>
                    <a:pt x="3284952" y="0"/>
                  </a:lnTo>
                  <a:lnTo>
                    <a:pt x="3284952" y="492443"/>
                  </a:lnTo>
                  <a:lnTo>
                    <a:pt x="0" y="49244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328" name="Google Shape;328;p21"/>
            <p:cNvSpPr txBox="1"/>
            <p:nvPr/>
          </p:nvSpPr>
          <p:spPr>
            <a:xfrm>
              <a:off x="0" y="-38100"/>
              <a:ext cx="3284952" cy="5305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rgbClr val="000000"/>
                  </a:solidFill>
                  <a:latin typeface="Carlito"/>
                  <a:ea typeface="Carlito"/>
                  <a:cs typeface="Carlito"/>
                  <a:sym typeface="Carlito"/>
                </a:rPr>
                <a:t>Калібрувальний графік</a:t>
              </a:r>
              <a:endParaRPr/>
            </a:p>
          </p:txBody>
        </p:sp>
      </p:grpSp>
      <p:grpSp>
        <p:nvGrpSpPr>
          <p:cNvPr id="329" name="Google Shape;329;p21"/>
          <p:cNvGrpSpPr/>
          <p:nvPr/>
        </p:nvGrpSpPr>
        <p:grpSpPr>
          <a:xfrm>
            <a:off x="1028700" y="9349222"/>
            <a:ext cx="3036316" cy="552152"/>
            <a:chOff x="0" y="-38100"/>
            <a:chExt cx="4948469" cy="899875"/>
          </a:xfrm>
        </p:grpSpPr>
        <p:sp>
          <p:nvSpPr>
            <p:cNvPr id="330" name="Google Shape;330;p21"/>
            <p:cNvSpPr/>
            <p:nvPr/>
          </p:nvSpPr>
          <p:spPr>
            <a:xfrm>
              <a:off x="0" y="0"/>
              <a:ext cx="4948469" cy="861775"/>
            </a:xfrm>
            <a:custGeom>
              <a:rect b="b" l="l" r="r" t="t"/>
              <a:pathLst>
                <a:path extrusionOk="0" h="861775" w="4948469">
                  <a:moveTo>
                    <a:pt x="0" y="0"/>
                  </a:moveTo>
                  <a:lnTo>
                    <a:pt x="4948469" y="0"/>
                  </a:lnTo>
                  <a:lnTo>
                    <a:pt x="4948469" y="861775"/>
                  </a:lnTo>
                  <a:lnTo>
                    <a:pt x="0" y="86177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331" name="Google Shape;331;p21"/>
            <p:cNvSpPr txBox="1"/>
            <p:nvPr/>
          </p:nvSpPr>
          <p:spPr>
            <a:xfrm>
              <a:off x="0" y="-38100"/>
              <a:ext cx="4948469" cy="8998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rgbClr val="000000"/>
                  </a:solidFill>
                  <a:latin typeface="Carlito"/>
                  <a:ea typeface="Carlito"/>
                  <a:cs typeface="Carlito"/>
                  <a:sym typeface="Carlito"/>
                </a:rPr>
                <a:t>Підготовка проби до аналізу</a:t>
              </a:r>
              <a:endParaRPr/>
            </a:p>
          </p:txBody>
        </p:sp>
      </p:grpSp>
      <p:grpSp>
        <p:nvGrpSpPr>
          <p:cNvPr id="332" name="Google Shape;332;p21"/>
          <p:cNvGrpSpPr/>
          <p:nvPr/>
        </p:nvGrpSpPr>
        <p:grpSpPr>
          <a:xfrm>
            <a:off x="13773079" y="9229725"/>
            <a:ext cx="4269125" cy="674906"/>
            <a:chOff x="0" y="-38100"/>
            <a:chExt cx="5692167" cy="899875"/>
          </a:xfrm>
        </p:grpSpPr>
        <p:sp>
          <p:nvSpPr>
            <p:cNvPr id="333" name="Google Shape;333;p21"/>
            <p:cNvSpPr/>
            <p:nvPr/>
          </p:nvSpPr>
          <p:spPr>
            <a:xfrm>
              <a:off x="0" y="0"/>
              <a:ext cx="5692167" cy="861775"/>
            </a:xfrm>
            <a:custGeom>
              <a:rect b="b" l="l" r="r" t="t"/>
              <a:pathLst>
                <a:path extrusionOk="0" h="861775" w="5692167">
                  <a:moveTo>
                    <a:pt x="0" y="0"/>
                  </a:moveTo>
                  <a:lnTo>
                    <a:pt x="5692167" y="0"/>
                  </a:lnTo>
                  <a:lnTo>
                    <a:pt x="5692167" y="861775"/>
                  </a:lnTo>
                  <a:lnTo>
                    <a:pt x="0" y="86177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334" name="Google Shape;334;p21"/>
            <p:cNvSpPr txBox="1"/>
            <p:nvPr/>
          </p:nvSpPr>
          <p:spPr>
            <a:xfrm>
              <a:off x="0" y="-38100"/>
              <a:ext cx="5692167" cy="8998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rgbClr val="000000"/>
                  </a:solidFill>
                  <a:latin typeface="Carlito"/>
                  <a:ea typeface="Carlito"/>
                  <a:cs typeface="Carlito"/>
                  <a:sym typeface="Carlito"/>
                </a:rPr>
                <a:t>Фотоколометричне визначення Fe3+</a:t>
              </a:r>
              <a:endParaRPr/>
            </a:p>
          </p:txBody>
        </p:sp>
      </p:grpSp>
      <p:grpSp>
        <p:nvGrpSpPr>
          <p:cNvPr id="335" name="Google Shape;335;p21"/>
          <p:cNvGrpSpPr/>
          <p:nvPr/>
        </p:nvGrpSpPr>
        <p:grpSpPr>
          <a:xfrm>
            <a:off x="8344236" y="9229725"/>
            <a:ext cx="1418702" cy="529085"/>
            <a:chOff x="0" y="-38100"/>
            <a:chExt cx="1891603" cy="705447"/>
          </a:xfrm>
        </p:grpSpPr>
        <p:sp>
          <p:nvSpPr>
            <p:cNvPr id="336" name="Google Shape;336;p21"/>
            <p:cNvSpPr/>
            <p:nvPr/>
          </p:nvSpPr>
          <p:spPr>
            <a:xfrm>
              <a:off x="0" y="0"/>
              <a:ext cx="1891603" cy="667347"/>
            </a:xfrm>
            <a:custGeom>
              <a:rect b="b" l="l" r="r" t="t"/>
              <a:pathLst>
                <a:path extrusionOk="0" h="667347" w="1891603">
                  <a:moveTo>
                    <a:pt x="0" y="0"/>
                  </a:moveTo>
                  <a:lnTo>
                    <a:pt x="1891603" y="0"/>
                  </a:lnTo>
                  <a:lnTo>
                    <a:pt x="1891603" y="667347"/>
                  </a:lnTo>
                  <a:lnTo>
                    <a:pt x="0" y="66734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337" name="Google Shape;337;p21"/>
            <p:cNvSpPr txBox="1"/>
            <p:nvPr/>
          </p:nvSpPr>
          <p:spPr>
            <a:xfrm>
              <a:off x="0" y="-38100"/>
              <a:ext cx="1891603" cy="7054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rgbClr val="000000"/>
                  </a:solidFill>
                  <a:latin typeface="Carlito"/>
                  <a:ea typeface="Carlito"/>
                  <a:cs typeface="Carlito"/>
                  <a:sym typeface="Carlito"/>
                </a:rPr>
                <a:t>Розчин задачі</a:t>
              </a:r>
              <a:endParaRPr/>
            </a:p>
          </p:txBody>
        </p:sp>
      </p:grpSp>
      <p:sp>
        <p:nvSpPr>
          <p:cNvPr id="338" name="Google Shape;338;p21"/>
          <p:cNvSpPr/>
          <p:nvPr/>
        </p:nvSpPr>
        <p:spPr>
          <a:xfrm>
            <a:off x="387419" y="0"/>
            <a:ext cx="1910902" cy="1910902"/>
          </a:xfrm>
          <a:custGeom>
            <a:rect b="b" l="l" r="r" t="t"/>
            <a:pathLst>
              <a:path extrusionOk="0" h="812800" w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27998" l="0" r="0" t="-27998"/>
            </a:stretch>
          </a:blipFill>
          <a:ln cap="sq" cmpd="sng" w="47625">
            <a:solidFill>
              <a:srgbClr val="E99B1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21"/>
          <p:cNvSpPr txBox="1"/>
          <p:nvPr/>
        </p:nvSpPr>
        <p:spPr>
          <a:xfrm>
            <a:off x="2118606" y="1255872"/>
            <a:ext cx="12046000" cy="6794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rgbClr val="578B03"/>
                </a:solidFill>
                <a:latin typeface="PT Serif"/>
                <a:ea typeface="PT Serif"/>
                <a:cs typeface="PT Serif"/>
                <a:sym typeface="PT Serif"/>
              </a:rPr>
              <a:t>Фотоколометричне визначення Fe3+ на КФК-1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2"/>
          <p:cNvSpPr/>
          <p:nvPr/>
        </p:nvSpPr>
        <p:spPr>
          <a:xfrm>
            <a:off x="-194681" y="2481650"/>
            <a:ext cx="14213340" cy="1457948"/>
          </a:xfrm>
          <a:custGeom>
            <a:rect b="b" l="l" r="r" t="t"/>
            <a:pathLst>
              <a:path extrusionOk="0" h="1457948" w="14213340">
                <a:moveTo>
                  <a:pt x="0" y="0"/>
                </a:moveTo>
                <a:lnTo>
                  <a:pt x="14213340" y="0"/>
                </a:lnTo>
                <a:lnTo>
                  <a:pt x="14213340" y="1457948"/>
                </a:lnTo>
                <a:lnTo>
                  <a:pt x="0" y="14579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9" name="Google Shape;349;p22"/>
          <p:cNvSpPr/>
          <p:nvPr/>
        </p:nvSpPr>
        <p:spPr>
          <a:xfrm>
            <a:off x="2788347" y="253105"/>
            <a:ext cx="12711307" cy="1138497"/>
          </a:xfrm>
          <a:custGeom>
            <a:rect b="b" l="l" r="r" t="t"/>
            <a:pathLst>
              <a:path extrusionOk="0" h="1138497" w="12711307">
                <a:moveTo>
                  <a:pt x="0" y="0"/>
                </a:moveTo>
                <a:lnTo>
                  <a:pt x="12711307" y="0"/>
                </a:lnTo>
                <a:lnTo>
                  <a:pt x="12711307" y="1138497"/>
                </a:lnTo>
                <a:lnTo>
                  <a:pt x="0" y="1138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0" name="Google Shape;350;p22"/>
          <p:cNvSpPr/>
          <p:nvPr/>
        </p:nvSpPr>
        <p:spPr>
          <a:xfrm>
            <a:off x="4162322" y="6886492"/>
            <a:ext cx="14125678" cy="1877827"/>
          </a:xfrm>
          <a:custGeom>
            <a:rect b="b" l="l" r="r" t="t"/>
            <a:pathLst>
              <a:path extrusionOk="0" h="1877827" w="14125678">
                <a:moveTo>
                  <a:pt x="0" y="0"/>
                </a:moveTo>
                <a:lnTo>
                  <a:pt x="14125678" y="0"/>
                </a:lnTo>
                <a:lnTo>
                  <a:pt x="14125678" y="1877827"/>
                </a:lnTo>
                <a:lnTo>
                  <a:pt x="0" y="18778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1" name="Google Shape;351;p22"/>
          <p:cNvSpPr/>
          <p:nvPr/>
        </p:nvSpPr>
        <p:spPr>
          <a:xfrm>
            <a:off x="11984541" y="3053950"/>
            <a:ext cx="5608742" cy="6969971"/>
          </a:xfrm>
          <a:custGeom>
            <a:rect b="b" l="l" r="r" t="t"/>
            <a:pathLst>
              <a:path extrusionOk="0" h="9293294" w="7478322">
                <a:moveTo>
                  <a:pt x="0" y="0"/>
                </a:moveTo>
                <a:lnTo>
                  <a:pt x="7478322" y="0"/>
                </a:lnTo>
                <a:lnTo>
                  <a:pt x="7478322" y="9293294"/>
                </a:lnTo>
                <a:lnTo>
                  <a:pt x="0" y="92932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49841" l="0" r="0" t="-29334"/>
            </a:stretch>
          </a:blipFill>
          <a:ln>
            <a:noFill/>
          </a:ln>
        </p:spPr>
      </p:sp>
      <p:sp>
        <p:nvSpPr>
          <p:cNvPr id="352" name="Google Shape;352;p22"/>
          <p:cNvSpPr/>
          <p:nvPr/>
        </p:nvSpPr>
        <p:spPr>
          <a:xfrm>
            <a:off x="5749431" y="2758860"/>
            <a:ext cx="6093666" cy="5784590"/>
          </a:xfrm>
          <a:custGeom>
            <a:rect b="b" l="l" r="r" t="t"/>
            <a:pathLst>
              <a:path extrusionOk="0" h="7712787" w="8124887">
                <a:moveTo>
                  <a:pt x="0" y="0"/>
                </a:moveTo>
                <a:lnTo>
                  <a:pt x="8124887" y="0"/>
                </a:lnTo>
                <a:lnTo>
                  <a:pt x="8124887" y="7712787"/>
                </a:lnTo>
                <a:lnTo>
                  <a:pt x="0" y="77127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-30567" r="-30569" t="0"/>
            </a:stretch>
          </a:blipFill>
          <a:ln>
            <a:noFill/>
          </a:ln>
        </p:spPr>
      </p:sp>
      <p:sp>
        <p:nvSpPr>
          <p:cNvPr id="353" name="Google Shape;353;p22"/>
          <p:cNvSpPr/>
          <p:nvPr/>
        </p:nvSpPr>
        <p:spPr>
          <a:xfrm>
            <a:off x="309952" y="1355685"/>
            <a:ext cx="5298070" cy="7064046"/>
          </a:xfrm>
          <a:custGeom>
            <a:rect b="b" l="l" r="r" t="t"/>
            <a:pathLst>
              <a:path extrusionOk="0" h="6224651" w="4668520">
                <a:moveTo>
                  <a:pt x="0" y="0"/>
                </a:moveTo>
                <a:lnTo>
                  <a:pt x="4668520" y="0"/>
                </a:lnTo>
                <a:lnTo>
                  <a:pt x="4668520" y="6224651"/>
                </a:lnTo>
                <a:lnTo>
                  <a:pt x="0" y="62246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33500" l="0" r="0" t="-33500"/>
            </a:stretch>
          </a:blipFill>
          <a:ln>
            <a:noFill/>
          </a:ln>
        </p:spPr>
      </p:sp>
      <p:grpSp>
        <p:nvGrpSpPr>
          <p:cNvPr id="354" name="Google Shape;354;p22"/>
          <p:cNvGrpSpPr/>
          <p:nvPr/>
        </p:nvGrpSpPr>
        <p:grpSpPr>
          <a:xfrm>
            <a:off x="3457684" y="279093"/>
            <a:ext cx="11372633" cy="1097001"/>
            <a:chOff x="0" y="-209550"/>
            <a:chExt cx="15163511" cy="1462668"/>
          </a:xfrm>
        </p:grpSpPr>
        <p:sp>
          <p:nvSpPr>
            <p:cNvPr id="355" name="Google Shape;355;p22"/>
            <p:cNvSpPr/>
            <p:nvPr/>
          </p:nvSpPr>
          <p:spPr>
            <a:xfrm>
              <a:off x="0" y="0"/>
              <a:ext cx="15163510" cy="1253118"/>
            </a:xfrm>
            <a:custGeom>
              <a:rect b="b" l="l" r="r" t="t"/>
              <a:pathLst>
                <a:path extrusionOk="0" h="1253118" w="15163510">
                  <a:moveTo>
                    <a:pt x="0" y="0"/>
                  </a:moveTo>
                  <a:lnTo>
                    <a:pt x="15163510" y="0"/>
                  </a:lnTo>
                  <a:lnTo>
                    <a:pt x="15163510" y="1253118"/>
                  </a:lnTo>
                  <a:lnTo>
                    <a:pt x="0" y="125311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356" name="Google Shape;356;p22"/>
            <p:cNvSpPr txBox="1"/>
            <p:nvPr/>
          </p:nvSpPr>
          <p:spPr>
            <a:xfrm>
              <a:off x="0" y="-209550"/>
              <a:ext cx="15163511" cy="14626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6797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700" u="none" cap="none" strike="noStrik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На виконання шостого завдання:</a:t>
              </a:r>
              <a:endParaRPr/>
            </a:p>
          </p:txBody>
        </p:sp>
      </p:grpSp>
      <p:grpSp>
        <p:nvGrpSpPr>
          <p:cNvPr id="357" name="Google Shape;357;p22"/>
          <p:cNvGrpSpPr/>
          <p:nvPr/>
        </p:nvGrpSpPr>
        <p:grpSpPr>
          <a:xfrm>
            <a:off x="17259300" y="633835"/>
            <a:ext cx="393056" cy="627638"/>
            <a:chOff x="0" y="-57150"/>
            <a:chExt cx="524075" cy="836850"/>
          </a:xfrm>
        </p:grpSpPr>
        <p:sp>
          <p:nvSpPr>
            <p:cNvPr id="358" name="Google Shape;358;p22"/>
            <p:cNvSpPr/>
            <p:nvPr/>
          </p:nvSpPr>
          <p:spPr>
            <a:xfrm>
              <a:off x="0" y="0"/>
              <a:ext cx="524075" cy="779700"/>
            </a:xfrm>
            <a:custGeom>
              <a:rect b="b" l="l" r="r" t="t"/>
              <a:pathLst>
                <a:path extrusionOk="0" h="779700" w="524075">
                  <a:moveTo>
                    <a:pt x="0" y="0"/>
                  </a:moveTo>
                  <a:lnTo>
                    <a:pt x="524075" y="0"/>
                  </a:lnTo>
                  <a:lnTo>
                    <a:pt x="524075" y="779700"/>
                  </a:lnTo>
                  <a:lnTo>
                    <a:pt x="0" y="7797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359" name="Google Shape;359;p22"/>
            <p:cNvSpPr txBox="1"/>
            <p:nvPr/>
          </p:nvSpPr>
          <p:spPr>
            <a:xfrm>
              <a:off x="0" y="-57150"/>
              <a:ext cx="524075" cy="8368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200" u="none" cap="none" strike="noStrike">
                  <a:solidFill>
                    <a:srgbClr val="000000"/>
                  </a:solidFill>
                  <a:latin typeface="Carlito"/>
                  <a:ea typeface="Carlito"/>
                  <a:cs typeface="Carlito"/>
                  <a:sym typeface="Carlito"/>
                </a:rPr>
                <a:t>9</a:t>
              </a:r>
              <a:endParaRPr/>
            </a:p>
          </p:txBody>
        </p:sp>
      </p:grpSp>
      <p:grpSp>
        <p:nvGrpSpPr>
          <p:cNvPr id="360" name="Google Shape;360;p22"/>
          <p:cNvGrpSpPr/>
          <p:nvPr/>
        </p:nvGrpSpPr>
        <p:grpSpPr>
          <a:xfrm>
            <a:off x="2787715" y="9346464"/>
            <a:ext cx="2749214" cy="677411"/>
            <a:chOff x="0" y="-38100"/>
            <a:chExt cx="3665619" cy="903214"/>
          </a:xfrm>
        </p:grpSpPr>
        <p:sp>
          <p:nvSpPr>
            <p:cNvPr id="361" name="Google Shape;361;p22"/>
            <p:cNvSpPr/>
            <p:nvPr/>
          </p:nvSpPr>
          <p:spPr>
            <a:xfrm>
              <a:off x="0" y="0"/>
              <a:ext cx="3665619" cy="865114"/>
            </a:xfrm>
            <a:custGeom>
              <a:rect b="b" l="l" r="r" t="t"/>
              <a:pathLst>
                <a:path extrusionOk="0" h="865114" w="3665619">
                  <a:moveTo>
                    <a:pt x="0" y="0"/>
                  </a:moveTo>
                  <a:lnTo>
                    <a:pt x="3665619" y="0"/>
                  </a:lnTo>
                  <a:lnTo>
                    <a:pt x="3665619" y="865114"/>
                  </a:lnTo>
                  <a:lnTo>
                    <a:pt x="0" y="8651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362" name="Google Shape;362;p22"/>
            <p:cNvSpPr txBox="1"/>
            <p:nvPr/>
          </p:nvSpPr>
          <p:spPr>
            <a:xfrm>
              <a:off x="0" y="-38100"/>
              <a:ext cx="3665619" cy="9032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3" name="Google Shape;363;p22"/>
          <p:cNvGrpSpPr/>
          <p:nvPr/>
        </p:nvGrpSpPr>
        <p:grpSpPr>
          <a:xfrm>
            <a:off x="14142847" y="2592172"/>
            <a:ext cx="2713615" cy="493812"/>
            <a:chOff x="0" y="-57150"/>
            <a:chExt cx="3618153" cy="658415"/>
          </a:xfrm>
        </p:grpSpPr>
        <p:sp>
          <p:nvSpPr>
            <p:cNvPr id="364" name="Google Shape;364;p22"/>
            <p:cNvSpPr/>
            <p:nvPr/>
          </p:nvSpPr>
          <p:spPr>
            <a:xfrm>
              <a:off x="0" y="0"/>
              <a:ext cx="3618153" cy="601265"/>
            </a:xfrm>
            <a:custGeom>
              <a:rect b="b" l="l" r="r" t="t"/>
              <a:pathLst>
                <a:path extrusionOk="0" h="601265" w="3618153">
                  <a:moveTo>
                    <a:pt x="0" y="0"/>
                  </a:moveTo>
                  <a:lnTo>
                    <a:pt x="3618153" y="0"/>
                  </a:lnTo>
                  <a:lnTo>
                    <a:pt x="3618153" y="601265"/>
                  </a:lnTo>
                  <a:lnTo>
                    <a:pt x="0" y="60126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365" name="Google Shape;365;p22"/>
            <p:cNvSpPr txBox="1"/>
            <p:nvPr/>
          </p:nvSpPr>
          <p:spPr>
            <a:xfrm>
              <a:off x="0" y="-57150"/>
              <a:ext cx="3618153" cy="6584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399" u="none" cap="none" strike="noStrike">
                  <a:solidFill>
                    <a:srgbClr val="000000"/>
                  </a:solidFill>
                  <a:latin typeface="Carlito"/>
                  <a:ea typeface="Carlito"/>
                  <a:cs typeface="Carlito"/>
                  <a:sym typeface="Carlito"/>
                </a:rPr>
                <a:t>Кінець титрування</a:t>
              </a:r>
              <a:endParaRPr/>
            </a:p>
          </p:txBody>
        </p:sp>
      </p:grpSp>
      <p:sp>
        <p:nvSpPr>
          <p:cNvPr id="366" name="Google Shape;366;p22"/>
          <p:cNvSpPr/>
          <p:nvPr/>
        </p:nvSpPr>
        <p:spPr>
          <a:xfrm>
            <a:off x="15089358" y="73249"/>
            <a:ext cx="1910902" cy="1910902"/>
          </a:xfrm>
          <a:custGeom>
            <a:rect b="b" l="l" r="r" t="t"/>
            <a:pathLst>
              <a:path extrusionOk="0" h="812800" w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27998" l="0" r="0" t="-27998"/>
            </a:stretch>
          </a:blipFill>
          <a:ln cap="sq" cmpd="sng" w="47625">
            <a:solidFill>
              <a:srgbClr val="E99B1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22"/>
          <p:cNvSpPr txBox="1"/>
          <p:nvPr/>
        </p:nvSpPr>
        <p:spPr>
          <a:xfrm>
            <a:off x="5120320" y="1449482"/>
            <a:ext cx="10743591" cy="10121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900" u="none" cap="none" strike="noStrike">
                <a:solidFill>
                  <a:srgbClr val="578B03"/>
                </a:solidFill>
                <a:latin typeface="Open Sans"/>
                <a:ea typeface="Open Sans"/>
                <a:cs typeface="Open Sans"/>
                <a:sym typeface="Open Sans"/>
              </a:rPr>
              <a:t>Визначення Вітаміну С методом йодометричного титрування</a:t>
            </a:r>
            <a:endParaRPr/>
          </a:p>
        </p:txBody>
      </p:sp>
      <p:sp>
        <p:nvSpPr>
          <p:cNvPr id="368" name="Google Shape;368;p22"/>
          <p:cNvSpPr txBox="1"/>
          <p:nvPr/>
        </p:nvSpPr>
        <p:spPr>
          <a:xfrm>
            <a:off x="1505337" y="8505412"/>
            <a:ext cx="2564755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rlito"/>
                <a:ea typeface="Carlito"/>
                <a:cs typeface="Carlito"/>
                <a:sym typeface="Carlito"/>
              </a:rPr>
              <a:t>Початок титрування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3"/>
          <p:cNvSpPr/>
          <p:nvPr/>
        </p:nvSpPr>
        <p:spPr>
          <a:xfrm>
            <a:off x="2357724" y="544696"/>
            <a:ext cx="12939051" cy="1198628"/>
          </a:xfrm>
          <a:custGeom>
            <a:rect b="b" l="l" r="r" t="t"/>
            <a:pathLst>
              <a:path extrusionOk="0" h="1198628" w="12939051">
                <a:moveTo>
                  <a:pt x="0" y="0"/>
                </a:moveTo>
                <a:lnTo>
                  <a:pt x="12939051" y="0"/>
                </a:lnTo>
                <a:lnTo>
                  <a:pt x="12939051" y="1198628"/>
                </a:lnTo>
                <a:lnTo>
                  <a:pt x="0" y="11986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78" name="Google Shape;378;p23"/>
          <p:cNvGrpSpPr/>
          <p:nvPr/>
        </p:nvGrpSpPr>
        <p:grpSpPr>
          <a:xfrm>
            <a:off x="2570533" y="291286"/>
            <a:ext cx="12275100" cy="1386036"/>
            <a:chOff x="0" y="-247650"/>
            <a:chExt cx="16366800" cy="1848047"/>
          </a:xfrm>
        </p:grpSpPr>
        <p:sp>
          <p:nvSpPr>
            <p:cNvPr id="379" name="Google Shape;379;p23"/>
            <p:cNvSpPr/>
            <p:nvPr/>
          </p:nvSpPr>
          <p:spPr>
            <a:xfrm>
              <a:off x="0" y="0"/>
              <a:ext cx="16366799" cy="1600397"/>
            </a:xfrm>
            <a:custGeom>
              <a:rect b="b" l="l" r="r" t="t"/>
              <a:pathLst>
                <a:path extrusionOk="0" h="1600397" w="16366799">
                  <a:moveTo>
                    <a:pt x="0" y="0"/>
                  </a:moveTo>
                  <a:lnTo>
                    <a:pt x="16366799" y="0"/>
                  </a:lnTo>
                  <a:lnTo>
                    <a:pt x="16366799" y="1600397"/>
                  </a:lnTo>
                  <a:lnTo>
                    <a:pt x="0" y="160039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380" name="Google Shape;380;p23"/>
            <p:cNvSpPr txBox="1"/>
            <p:nvPr/>
          </p:nvSpPr>
          <p:spPr>
            <a:xfrm>
              <a:off x="0" y="-247650"/>
              <a:ext cx="16366800" cy="18480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400" u="none" cap="none" strike="noStrik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Результати хімічного аналізу</a:t>
              </a:r>
              <a:endParaRPr/>
            </a:p>
          </p:txBody>
        </p:sp>
      </p:grpSp>
      <p:sp>
        <p:nvSpPr>
          <p:cNvPr id="381" name="Google Shape;381;p23"/>
          <p:cNvSpPr/>
          <p:nvPr/>
        </p:nvSpPr>
        <p:spPr>
          <a:xfrm>
            <a:off x="13559748" y="188560"/>
            <a:ext cx="3196787" cy="3196787"/>
          </a:xfrm>
          <a:custGeom>
            <a:rect b="b" l="l" r="r" t="t"/>
            <a:pathLst>
              <a:path extrusionOk="0" h="812800" w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7998" l="0" r="0" t="-27998"/>
            </a:stretch>
          </a:blipFill>
          <a:ln cap="sq" cmpd="sng" w="85725">
            <a:solidFill>
              <a:srgbClr val="E99B1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382" name="Google Shape;382;p23"/>
          <p:cNvGraphicFramePr/>
          <p:nvPr/>
        </p:nvGraphicFramePr>
        <p:xfrm>
          <a:off x="1825421" y="380625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{7759CA7F-FF4D-4D9F-AFB6-995ABAB75166}</a:tableStyleId>
              </a:tblPr>
              <a:tblGrid>
                <a:gridCol w="7584200"/>
                <a:gridCol w="7584200"/>
              </a:tblGrid>
              <a:tr h="2898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4500" u="none" cap="none" strike="noStrike">
                          <a:solidFill>
                            <a:srgbClr val="46670E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Вміст Феруму загального у кореневищах пирію повзучого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E99B1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E99B1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E99B1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E99B1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4500" u="none" cap="none" strike="noStrike">
                          <a:solidFill>
                            <a:srgbClr val="46670E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2,2±</a:t>
                      </a:r>
                      <a:r>
                        <a:rPr i="1" lang="en-US" sz="4500" u="none" cap="none" strike="noStrike">
                          <a:solidFill>
                            <a:srgbClr val="46670E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0,2</a:t>
                      </a:r>
                      <a:r>
                        <a:rPr b="1" lang="en-US" sz="4500" u="none" cap="none" strike="noStrike">
                          <a:solidFill>
                            <a:srgbClr val="46670E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 мг/100г (0,88</a:t>
                      </a:r>
                      <a:r>
                        <a:rPr i="1" lang="en-US" sz="4500" u="none" cap="none" strike="noStrike">
                          <a:solidFill>
                            <a:srgbClr val="46670E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±0,08</a:t>
                      </a:r>
                      <a:r>
                        <a:rPr b="1" lang="en-US" sz="4500" u="none" cap="none" strike="noStrike">
                          <a:solidFill>
                            <a:srgbClr val="46670E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мг/л)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E99B1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E99B1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E99B1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E99B1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92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4500" u="none" cap="none" strike="noStrike">
                          <a:solidFill>
                            <a:srgbClr val="46670E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Наявність аскорбінової кислоти (вітамін С)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E99B1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E99B1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E99B1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E99B1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4499" u="none" cap="none" strike="noStrike">
                          <a:solidFill>
                            <a:srgbClr val="46670E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31</a:t>
                      </a:r>
                      <a:r>
                        <a:rPr i="1" lang="en-US" sz="4499" u="none" cap="none" strike="noStrike">
                          <a:solidFill>
                            <a:srgbClr val="46670E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±0,5</a:t>
                      </a:r>
                      <a:r>
                        <a:rPr b="1" lang="en-US" sz="4499" u="none" cap="none" strike="noStrike">
                          <a:solidFill>
                            <a:srgbClr val="46670E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 мг/л. 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E99B1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E99B1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E99B1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E99B1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83" name="Google Shape;383;p23"/>
          <p:cNvSpPr txBox="1"/>
          <p:nvPr/>
        </p:nvSpPr>
        <p:spPr>
          <a:xfrm>
            <a:off x="17259611" y="626061"/>
            <a:ext cx="734309" cy="4054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12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10</a:t>
            </a:r>
            <a:endParaRPr/>
          </a:p>
        </p:txBody>
      </p:sp>
      <p:sp>
        <p:nvSpPr>
          <p:cNvPr id="384" name="Google Shape;384;p23"/>
          <p:cNvSpPr txBox="1"/>
          <p:nvPr/>
        </p:nvSpPr>
        <p:spPr>
          <a:xfrm>
            <a:off x="2210425" y="8997575"/>
            <a:ext cx="142119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500"/>
              <a:t>Примітка: *статистично значуща різниця позначена при порівнянні повторюваностей досліду</a:t>
            </a:r>
            <a:endParaRPr sz="25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24"/>
          <p:cNvSpPr/>
          <p:nvPr/>
        </p:nvSpPr>
        <p:spPr>
          <a:xfrm>
            <a:off x="11830608" y="353149"/>
            <a:ext cx="6089998" cy="9531422"/>
          </a:xfrm>
          <a:custGeom>
            <a:rect b="b" l="l" r="r" t="t"/>
            <a:pathLst>
              <a:path extrusionOk="0" h="9531422" w="6089998">
                <a:moveTo>
                  <a:pt x="0" y="0"/>
                </a:moveTo>
                <a:lnTo>
                  <a:pt x="6089998" y="0"/>
                </a:lnTo>
                <a:lnTo>
                  <a:pt x="6089998" y="9531422"/>
                </a:lnTo>
                <a:lnTo>
                  <a:pt x="0" y="95314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4" name="Google Shape;394;p24"/>
          <p:cNvSpPr/>
          <p:nvPr/>
        </p:nvSpPr>
        <p:spPr>
          <a:xfrm>
            <a:off x="2064399" y="371306"/>
            <a:ext cx="13588983" cy="1133961"/>
          </a:xfrm>
          <a:custGeom>
            <a:rect b="b" l="l" r="r" t="t"/>
            <a:pathLst>
              <a:path extrusionOk="0" h="1133961" w="13588983">
                <a:moveTo>
                  <a:pt x="0" y="0"/>
                </a:moveTo>
                <a:lnTo>
                  <a:pt x="13588983" y="0"/>
                </a:lnTo>
                <a:lnTo>
                  <a:pt x="13588983" y="1133961"/>
                </a:lnTo>
                <a:lnTo>
                  <a:pt x="0" y="11339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95" name="Google Shape;395;p24"/>
          <p:cNvGrpSpPr/>
          <p:nvPr/>
        </p:nvGrpSpPr>
        <p:grpSpPr>
          <a:xfrm>
            <a:off x="3232141" y="309244"/>
            <a:ext cx="12260089" cy="1096957"/>
            <a:chOff x="0" y="-209550"/>
            <a:chExt cx="16346785" cy="1462608"/>
          </a:xfrm>
        </p:grpSpPr>
        <p:sp>
          <p:nvSpPr>
            <p:cNvPr id="396" name="Google Shape;396;p24"/>
            <p:cNvSpPr/>
            <p:nvPr/>
          </p:nvSpPr>
          <p:spPr>
            <a:xfrm>
              <a:off x="0" y="0"/>
              <a:ext cx="16346785" cy="1253058"/>
            </a:xfrm>
            <a:custGeom>
              <a:rect b="b" l="l" r="r" t="t"/>
              <a:pathLst>
                <a:path extrusionOk="0" h="1253058" w="16346785">
                  <a:moveTo>
                    <a:pt x="0" y="0"/>
                  </a:moveTo>
                  <a:lnTo>
                    <a:pt x="16346785" y="0"/>
                  </a:lnTo>
                  <a:lnTo>
                    <a:pt x="16346785" y="1253058"/>
                  </a:lnTo>
                  <a:lnTo>
                    <a:pt x="0" y="125305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397" name="Google Shape;397;p24"/>
            <p:cNvSpPr txBox="1"/>
            <p:nvPr/>
          </p:nvSpPr>
          <p:spPr>
            <a:xfrm>
              <a:off x="0" y="-209550"/>
              <a:ext cx="16346785" cy="14626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6799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699" u="none" cap="none" strike="noStrik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На виконання сьомого завдання:</a:t>
              </a:r>
              <a:endParaRPr/>
            </a:p>
          </p:txBody>
        </p:sp>
      </p:grpSp>
      <p:sp>
        <p:nvSpPr>
          <p:cNvPr id="398" name="Google Shape;398;p24"/>
          <p:cNvSpPr/>
          <p:nvPr/>
        </p:nvSpPr>
        <p:spPr>
          <a:xfrm>
            <a:off x="6078364" y="5904825"/>
            <a:ext cx="5512594" cy="3964019"/>
          </a:xfrm>
          <a:custGeom>
            <a:rect b="b" l="l" r="r" t="t"/>
            <a:pathLst>
              <a:path extrusionOk="0" h="5285359" w="7350125">
                <a:moveTo>
                  <a:pt x="0" y="0"/>
                </a:moveTo>
                <a:lnTo>
                  <a:pt x="7350125" y="0"/>
                </a:lnTo>
                <a:lnTo>
                  <a:pt x="7350125" y="5285359"/>
                </a:lnTo>
                <a:lnTo>
                  <a:pt x="0" y="52853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10466" r="-10465" t="0"/>
            </a:stretch>
          </a:blipFill>
          <a:ln>
            <a:noFill/>
          </a:ln>
        </p:spPr>
      </p:sp>
      <p:sp>
        <p:nvSpPr>
          <p:cNvPr id="399" name="Google Shape;399;p24"/>
          <p:cNvSpPr/>
          <p:nvPr/>
        </p:nvSpPr>
        <p:spPr>
          <a:xfrm>
            <a:off x="6057748" y="1728058"/>
            <a:ext cx="5553265" cy="3852957"/>
          </a:xfrm>
          <a:custGeom>
            <a:rect b="b" l="l" r="r" t="t"/>
            <a:pathLst>
              <a:path extrusionOk="0" h="5137277" w="7404354">
                <a:moveTo>
                  <a:pt x="0" y="0"/>
                </a:moveTo>
                <a:lnTo>
                  <a:pt x="7404354" y="0"/>
                </a:lnTo>
                <a:lnTo>
                  <a:pt x="7404354" y="5137277"/>
                </a:lnTo>
                <a:lnTo>
                  <a:pt x="0" y="51372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2842" r="-2842" t="0"/>
            </a:stretch>
          </a:blipFill>
          <a:ln>
            <a:noFill/>
          </a:ln>
        </p:spPr>
      </p:sp>
      <p:grpSp>
        <p:nvGrpSpPr>
          <p:cNvPr id="400" name="Google Shape;400;p24"/>
          <p:cNvGrpSpPr/>
          <p:nvPr/>
        </p:nvGrpSpPr>
        <p:grpSpPr>
          <a:xfrm>
            <a:off x="12123598" y="2369726"/>
            <a:ext cx="5639554" cy="6293910"/>
            <a:chOff x="0" y="-171450"/>
            <a:chExt cx="7519405" cy="8391881"/>
          </a:xfrm>
        </p:grpSpPr>
        <p:sp>
          <p:nvSpPr>
            <p:cNvPr id="401" name="Google Shape;401;p24"/>
            <p:cNvSpPr/>
            <p:nvPr/>
          </p:nvSpPr>
          <p:spPr>
            <a:xfrm>
              <a:off x="0" y="0"/>
              <a:ext cx="7519405" cy="8220431"/>
            </a:xfrm>
            <a:custGeom>
              <a:rect b="b" l="l" r="r" t="t"/>
              <a:pathLst>
                <a:path extrusionOk="0" h="8220431" w="7519405">
                  <a:moveTo>
                    <a:pt x="0" y="0"/>
                  </a:moveTo>
                  <a:lnTo>
                    <a:pt x="7519405" y="0"/>
                  </a:lnTo>
                  <a:lnTo>
                    <a:pt x="7519405" y="8220431"/>
                  </a:lnTo>
                  <a:lnTo>
                    <a:pt x="0" y="822043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402" name="Google Shape;402;p24"/>
            <p:cNvSpPr txBox="1"/>
            <p:nvPr/>
          </p:nvSpPr>
          <p:spPr>
            <a:xfrm>
              <a:off x="0" y="-171450"/>
              <a:ext cx="7519405" cy="83918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just">
                <a:lnSpc>
                  <a:spcPct val="16802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199" u="none" cap="none" strike="noStrike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Страви з пирієм повзучим:</a:t>
              </a:r>
              <a:endParaRPr/>
            </a:p>
            <a:p>
              <a:pPr indent="-302260" lvl="1" marL="604519" marR="0" rtl="0" algn="just">
                <a:lnSpc>
                  <a:spcPct val="168024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799"/>
                <a:buFont typeface="Arial"/>
                <a:buChar char="•"/>
              </a:pPr>
              <a:r>
                <a:rPr b="0" i="0" lang="en-US" sz="2799" u="none" cap="none" strike="noStrike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Салат з кореневищ пирію з іншими рослинами. </a:t>
              </a:r>
              <a:endParaRPr/>
            </a:p>
            <a:p>
              <a:pPr indent="-302260" lvl="1" marL="604519" marR="0" rtl="0" algn="just">
                <a:lnSpc>
                  <a:spcPct val="168024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799"/>
                <a:buFont typeface="Arial"/>
                <a:buChar char="•"/>
              </a:pPr>
              <a:r>
                <a:rPr b="0" i="0" lang="en-US" sz="2799" u="none" cap="none" strike="noStrike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Хліб з кореневищ пирію.</a:t>
              </a:r>
              <a:endParaRPr/>
            </a:p>
            <a:p>
              <a:pPr indent="-302260" lvl="1" marL="604519" marR="0" rtl="0" algn="just">
                <a:lnSpc>
                  <a:spcPct val="168024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799"/>
                <a:buFont typeface="Arial"/>
                <a:buChar char="•"/>
              </a:pPr>
              <a:r>
                <a:rPr b="0" i="0" lang="en-US" sz="2799" u="none" cap="none" strike="noStrike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Суп з кореневищами пирію.</a:t>
              </a:r>
              <a:endParaRPr/>
            </a:p>
            <a:p>
              <a:pPr indent="-302260" lvl="1" marL="604519" marR="0" rtl="0" algn="just">
                <a:lnSpc>
                  <a:spcPct val="168024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799"/>
                <a:buFont typeface="Arial"/>
                <a:buChar char="•"/>
              </a:pPr>
              <a:r>
                <a:rPr b="0" i="0" lang="en-US" sz="2799" u="none" cap="none" strike="noStrike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Каші з крупою з пирію.</a:t>
              </a:r>
              <a:endParaRPr/>
            </a:p>
            <a:p>
              <a:pPr indent="-302260" lvl="1" marL="604519" marR="0" rtl="0" algn="just">
                <a:lnSpc>
                  <a:spcPct val="168024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799"/>
                <a:buFont typeface="Arial"/>
                <a:buChar char="•"/>
              </a:pPr>
              <a:r>
                <a:rPr b="0" i="0" lang="en-US" sz="2799" u="none" cap="none" strike="noStrike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Запіканка з пирію.</a:t>
              </a:r>
              <a:endParaRPr/>
            </a:p>
            <a:p>
              <a:pPr indent="-302260" lvl="1" marL="604519" marR="0" rtl="0" algn="just">
                <a:lnSpc>
                  <a:spcPct val="168024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799"/>
                <a:buFont typeface="Arial"/>
                <a:buChar char="•"/>
              </a:pPr>
              <a:r>
                <a:rPr b="0" i="0" lang="en-US" sz="2799" u="none" cap="none" strike="noStrike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Пюре з пирію.</a:t>
              </a:r>
              <a:endParaRPr/>
            </a:p>
            <a:p>
              <a:pPr indent="0" lvl="0" marL="0" marR="0" rtl="0" algn="ctr">
                <a:lnSpc>
                  <a:spcPct val="11975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799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grpSp>
        <p:nvGrpSpPr>
          <p:cNvPr id="403" name="Google Shape;403;p24"/>
          <p:cNvGrpSpPr/>
          <p:nvPr/>
        </p:nvGrpSpPr>
        <p:grpSpPr>
          <a:xfrm>
            <a:off x="17188642" y="520962"/>
            <a:ext cx="463714" cy="740465"/>
            <a:chOff x="0" y="-57150"/>
            <a:chExt cx="524075" cy="836850"/>
          </a:xfrm>
        </p:grpSpPr>
        <p:sp>
          <p:nvSpPr>
            <p:cNvPr id="404" name="Google Shape;404;p24"/>
            <p:cNvSpPr/>
            <p:nvPr/>
          </p:nvSpPr>
          <p:spPr>
            <a:xfrm>
              <a:off x="0" y="0"/>
              <a:ext cx="524075" cy="779700"/>
            </a:xfrm>
            <a:custGeom>
              <a:rect b="b" l="l" r="r" t="t"/>
              <a:pathLst>
                <a:path extrusionOk="0" h="779700" w="524075">
                  <a:moveTo>
                    <a:pt x="0" y="0"/>
                  </a:moveTo>
                  <a:lnTo>
                    <a:pt x="524075" y="0"/>
                  </a:lnTo>
                  <a:lnTo>
                    <a:pt x="524075" y="779700"/>
                  </a:lnTo>
                  <a:lnTo>
                    <a:pt x="0" y="7797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405" name="Google Shape;405;p24"/>
            <p:cNvSpPr txBox="1"/>
            <p:nvPr/>
          </p:nvSpPr>
          <p:spPr>
            <a:xfrm>
              <a:off x="0" y="-57150"/>
              <a:ext cx="524075" cy="8368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200" u="none" cap="none" strike="noStrike">
                  <a:solidFill>
                    <a:srgbClr val="000000"/>
                  </a:solidFill>
                  <a:latin typeface="Carlito"/>
                  <a:ea typeface="Carlito"/>
                  <a:cs typeface="Carlito"/>
                  <a:sym typeface="Carlito"/>
                </a:rPr>
                <a:t>11</a:t>
              </a:r>
              <a:endParaRPr/>
            </a:p>
          </p:txBody>
        </p:sp>
      </p:grpSp>
      <p:sp>
        <p:nvSpPr>
          <p:cNvPr id="406" name="Google Shape;406;p24"/>
          <p:cNvSpPr/>
          <p:nvPr/>
        </p:nvSpPr>
        <p:spPr>
          <a:xfrm>
            <a:off x="467536" y="208305"/>
            <a:ext cx="1910902" cy="1910902"/>
          </a:xfrm>
          <a:custGeom>
            <a:rect b="b" l="l" r="r" t="t"/>
            <a:pathLst>
              <a:path extrusionOk="0" h="812800" w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27998" l="0" r="0" t="-27998"/>
            </a:stretch>
          </a:blipFill>
          <a:ln cap="sq" cmpd="sng" w="47625">
            <a:solidFill>
              <a:srgbClr val="E99B1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24"/>
          <p:cNvSpPr/>
          <p:nvPr/>
        </p:nvSpPr>
        <p:spPr>
          <a:xfrm>
            <a:off x="646390" y="2669075"/>
            <a:ext cx="5192262" cy="5819792"/>
          </a:xfrm>
          <a:custGeom>
            <a:rect b="b" l="l" r="r" t="t"/>
            <a:pathLst>
              <a:path extrusionOk="0" h="8299235" w="7404354">
                <a:moveTo>
                  <a:pt x="0" y="0"/>
                </a:moveTo>
                <a:lnTo>
                  <a:pt x="7404354" y="0"/>
                </a:lnTo>
                <a:lnTo>
                  <a:pt x="7404354" y="8299235"/>
                </a:lnTo>
                <a:lnTo>
                  <a:pt x="0" y="82992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-25930" r="-23696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25"/>
          <p:cNvSpPr/>
          <p:nvPr/>
        </p:nvSpPr>
        <p:spPr>
          <a:xfrm>
            <a:off x="3951924" y="549865"/>
            <a:ext cx="10384154" cy="1011745"/>
          </a:xfrm>
          <a:custGeom>
            <a:rect b="b" l="l" r="r" t="t"/>
            <a:pathLst>
              <a:path extrusionOk="0" h="1348994" w="13845539">
                <a:moveTo>
                  <a:pt x="0" y="0"/>
                </a:moveTo>
                <a:lnTo>
                  <a:pt x="13845539" y="0"/>
                </a:lnTo>
                <a:lnTo>
                  <a:pt x="13845539" y="1348994"/>
                </a:lnTo>
                <a:lnTo>
                  <a:pt x="0" y="1348994"/>
                </a:lnTo>
                <a:close/>
              </a:path>
            </a:pathLst>
          </a:custGeom>
          <a:solidFill>
            <a:srgbClr val="578B03"/>
          </a:solidFill>
          <a:ln>
            <a:noFill/>
          </a:ln>
        </p:spPr>
      </p:sp>
      <p:grpSp>
        <p:nvGrpSpPr>
          <p:cNvPr id="417" name="Google Shape;417;p25"/>
          <p:cNvGrpSpPr/>
          <p:nvPr/>
        </p:nvGrpSpPr>
        <p:grpSpPr>
          <a:xfrm>
            <a:off x="3951924" y="67216"/>
            <a:ext cx="10384152" cy="1494368"/>
            <a:chOff x="0" y="-209550"/>
            <a:chExt cx="13845536" cy="1992490"/>
          </a:xfrm>
        </p:grpSpPr>
        <p:sp>
          <p:nvSpPr>
            <p:cNvPr id="418" name="Google Shape;418;p25"/>
            <p:cNvSpPr/>
            <p:nvPr/>
          </p:nvSpPr>
          <p:spPr>
            <a:xfrm>
              <a:off x="0" y="0"/>
              <a:ext cx="13845536" cy="1782940"/>
            </a:xfrm>
            <a:custGeom>
              <a:rect b="b" l="l" r="r" t="t"/>
              <a:pathLst>
                <a:path extrusionOk="0" h="1782940" w="13845536">
                  <a:moveTo>
                    <a:pt x="0" y="0"/>
                  </a:moveTo>
                  <a:lnTo>
                    <a:pt x="13845536" y="0"/>
                  </a:lnTo>
                  <a:lnTo>
                    <a:pt x="13845536" y="1782940"/>
                  </a:lnTo>
                  <a:lnTo>
                    <a:pt x="0" y="178294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419" name="Google Shape;419;p25"/>
            <p:cNvSpPr txBox="1"/>
            <p:nvPr/>
          </p:nvSpPr>
          <p:spPr>
            <a:xfrm>
              <a:off x="0" y="-209550"/>
              <a:ext cx="13845536" cy="19924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6799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699" u="none" cap="none" strike="noStrik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Висновки:</a:t>
              </a:r>
              <a:endParaRPr/>
            </a:p>
          </p:txBody>
        </p:sp>
      </p:grpSp>
      <p:sp>
        <p:nvSpPr>
          <p:cNvPr id="420" name="Google Shape;420;p25"/>
          <p:cNvSpPr/>
          <p:nvPr/>
        </p:nvSpPr>
        <p:spPr>
          <a:xfrm>
            <a:off x="813139" y="2112367"/>
            <a:ext cx="965740" cy="965740"/>
          </a:xfrm>
          <a:custGeom>
            <a:rect b="b" l="l" r="r" t="t"/>
            <a:pathLst>
              <a:path extrusionOk="0" h="1287653" w="1287653">
                <a:moveTo>
                  <a:pt x="0" y="0"/>
                </a:moveTo>
                <a:lnTo>
                  <a:pt x="1287653" y="0"/>
                </a:lnTo>
                <a:lnTo>
                  <a:pt x="1287653" y="1287653"/>
                </a:lnTo>
                <a:lnTo>
                  <a:pt x="0" y="12876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1" l="0" r="1" t="0"/>
            </a:stretch>
          </a:blipFill>
          <a:ln>
            <a:noFill/>
          </a:ln>
        </p:spPr>
      </p:sp>
      <p:sp>
        <p:nvSpPr>
          <p:cNvPr id="421" name="Google Shape;421;p25"/>
          <p:cNvSpPr/>
          <p:nvPr/>
        </p:nvSpPr>
        <p:spPr>
          <a:xfrm>
            <a:off x="813139" y="4081477"/>
            <a:ext cx="965740" cy="965740"/>
          </a:xfrm>
          <a:custGeom>
            <a:rect b="b" l="l" r="r" t="t"/>
            <a:pathLst>
              <a:path extrusionOk="0" h="1287653" w="1287653">
                <a:moveTo>
                  <a:pt x="0" y="0"/>
                </a:moveTo>
                <a:lnTo>
                  <a:pt x="1287653" y="0"/>
                </a:lnTo>
                <a:lnTo>
                  <a:pt x="1287653" y="1287653"/>
                </a:lnTo>
                <a:lnTo>
                  <a:pt x="0" y="12876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1" l="0" r="1" t="0"/>
            </a:stretch>
          </a:blipFill>
          <a:ln>
            <a:noFill/>
          </a:ln>
        </p:spPr>
      </p:sp>
      <p:sp>
        <p:nvSpPr>
          <p:cNvPr id="422" name="Google Shape;422;p25"/>
          <p:cNvSpPr/>
          <p:nvPr/>
        </p:nvSpPr>
        <p:spPr>
          <a:xfrm>
            <a:off x="813139" y="6169330"/>
            <a:ext cx="965740" cy="965740"/>
          </a:xfrm>
          <a:custGeom>
            <a:rect b="b" l="l" r="r" t="t"/>
            <a:pathLst>
              <a:path extrusionOk="0" h="1287653" w="1287653">
                <a:moveTo>
                  <a:pt x="0" y="0"/>
                </a:moveTo>
                <a:lnTo>
                  <a:pt x="1287653" y="0"/>
                </a:lnTo>
                <a:lnTo>
                  <a:pt x="1287653" y="1287653"/>
                </a:lnTo>
                <a:lnTo>
                  <a:pt x="0" y="12876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1" l="0" r="1" t="0"/>
            </a:stretch>
          </a:blipFill>
          <a:ln>
            <a:noFill/>
          </a:ln>
        </p:spPr>
      </p:sp>
      <p:sp>
        <p:nvSpPr>
          <p:cNvPr id="423" name="Google Shape;423;p25"/>
          <p:cNvSpPr/>
          <p:nvPr/>
        </p:nvSpPr>
        <p:spPr>
          <a:xfrm>
            <a:off x="817948" y="8034474"/>
            <a:ext cx="960882" cy="960882"/>
          </a:xfrm>
          <a:custGeom>
            <a:rect b="b" l="l" r="r" t="t"/>
            <a:pathLst>
              <a:path extrusionOk="0" h="1281176" w="1281176">
                <a:moveTo>
                  <a:pt x="0" y="0"/>
                </a:moveTo>
                <a:lnTo>
                  <a:pt x="1281176" y="0"/>
                </a:lnTo>
                <a:lnTo>
                  <a:pt x="1281176" y="1281176"/>
                </a:lnTo>
                <a:lnTo>
                  <a:pt x="0" y="1281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" l="0" r="-1" t="0"/>
            </a:stretch>
          </a:blipFill>
          <a:ln>
            <a:noFill/>
          </a:ln>
        </p:spPr>
      </p:sp>
      <p:grpSp>
        <p:nvGrpSpPr>
          <p:cNvPr id="424" name="Google Shape;424;p25"/>
          <p:cNvGrpSpPr/>
          <p:nvPr/>
        </p:nvGrpSpPr>
        <p:grpSpPr>
          <a:xfrm>
            <a:off x="2009520" y="2160695"/>
            <a:ext cx="15144757" cy="1418660"/>
            <a:chOff x="0" y="-142875"/>
            <a:chExt cx="20193009" cy="1891546"/>
          </a:xfrm>
        </p:grpSpPr>
        <p:sp>
          <p:nvSpPr>
            <p:cNvPr id="425" name="Google Shape;425;p25"/>
            <p:cNvSpPr/>
            <p:nvPr/>
          </p:nvSpPr>
          <p:spPr>
            <a:xfrm>
              <a:off x="0" y="0"/>
              <a:ext cx="20193009" cy="1748671"/>
            </a:xfrm>
            <a:custGeom>
              <a:rect b="b" l="l" r="r" t="t"/>
              <a:pathLst>
                <a:path extrusionOk="0" h="1748671" w="20193009">
                  <a:moveTo>
                    <a:pt x="0" y="0"/>
                  </a:moveTo>
                  <a:lnTo>
                    <a:pt x="20193009" y="0"/>
                  </a:lnTo>
                  <a:lnTo>
                    <a:pt x="20193009" y="1748671"/>
                  </a:lnTo>
                  <a:lnTo>
                    <a:pt x="0" y="174867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426" name="Google Shape;426;p25"/>
            <p:cNvSpPr txBox="1"/>
            <p:nvPr/>
          </p:nvSpPr>
          <p:spPr>
            <a:xfrm>
              <a:off x="0" y="-142875"/>
              <a:ext cx="20193009" cy="18915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6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200" u="none" cap="none" strike="noStrike">
                  <a:solidFill>
                    <a:srgbClr val="578B0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Пирій повзучий є цінною лікарською рослиною</a:t>
              </a:r>
              <a:endParaRPr/>
            </a:p>
            <a:p>
              <a:pPr indent="0" lvl="0" marL="0" marR="0" rtl="0" algn="l">
                <a:lnSpc>
                  <a:spcPct val="16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3200" u="none" cap="none" strike="noStrike">
                <a:solidFill>
                  <a:srgbClr val="578B0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427" name="Google Shape;427;p25"/>
          <p:cNvGrpSpPr/>
          <p:nvPr/>
        </p:nvGrpSpPr>
        <p:grpSpPr>
          <a:xfrm>
            <a:off x="2009520" y="3946144"/>
            <a:ext cx="15144757" cy="2094935"/>
            <a:chOff x="0" y="-142875"/>
            <a:chExt cx="20193009" cy="2793246"/>
          </a:xfrm>
        </p:grpSpPr>
        <p:sp>
          <p:nvSpPr>
            <p:cNvPr id="428" name="Google Shape;428;p25"/>
            <p:cNvSpPr/>
            <p:nvPr/>
          </p:nvSpPr>
          <p:spPr>
            <a:xfrm>
              <a:off x="0" y="0"/>
              <a:ext cx="20193009" cy="2650371"/>
            </a:xfrm>
            <a:custGeom>
              <a:rect b="b" l="l" r="r" t="t"/>
              <a:pathLst>
                <a:path extrusionOk="0" h="2650371" w="20193009">
                  <a:moveTo>
                    <a:pt x="0" y="0"/>
                  </a:moveTo>
                  <a:lnTo>
                    <a:pt x="20193009" y="0"/>
                  </a:lnTo>
                  <a:lnTo>
                    <a:pt x="20193009" y="2650371"/>
                  </a:lnTo>
                  <a:lnTo>
                    <a:pt x="0" y="265037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429" name="Google Shape;429;p25"/>
            <p:cNvSpPr txBox="1"/>
            <p:nvPr/>
          </p:nvSpPr>
          <p:spPr>
            <a:xfrm>
              <a:off x="0" y="-142875"/>
              <a:ext cx="20193009" cy="27932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6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200" u="none" cap="none" strike="noStrike">
                  <a:solidFill>
                    <a:srgbClr val="578B0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Вміст Феруму загального у кореневищах пирію повзучого 2,2</a:t>
              </a:r>
              <a:r>
                <a:rPr b="0" i="1" lang="en-US" sz="3200" u="none" cap="none" strike="noStrike">
                  <a:solidFill>
                    <a:srgbClr val="578B0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±0,2</a:t>
              </a:r>
              <a:r>
                <a:rPr b="1" i="0" lang="en-US" sz="3200" u="none" cap="none" strike="noStrike">
                  <a:solidFill>
                    <a:srgbClr val="578B0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мг/100г, що є досить значним. </a:t>
              </a:r>
              <a:endParaRPr/>
            </a:p>
            <a:p>
              <a:pPr indent="0" lvl="0" marL="0" marR="0" rtl="0" algn="l">
                <a:lnSpc>
                  <a:spcPct val="16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3200" u="none" cap="none" strike="noStrike">
                <a:solidFill>
                  <a:srgbClr val="578B0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430" name="Google Shape;430;p25"/>
          <p:cNvGrpSpPr/>
          <p:nvPr/>
        </p:nvGrpSpPr>
        <p:grpSpPr>
          <a:xfrm>
            <a:off x="2009520" y="5939305"/>
            <a:ext cx="14602080" cy="2095169"/>
            <a:chOff x="0" y="-142875"/>
            <a:chExt cx="19469440" cy="2793560"/>
          </a:xfrm>
        </p:grpSpPr>
        <p:sp>
          <p:nvSpPr>
            <p:cNvPr id="431" name="Google Shape;431;p25"/>
            <p:cNvSpPr/>
            <p:nvPr/>
          </p:nvSpPr>
          <p:spPr>
            <a:xfrm>
              <a:off x="0" y="0"/>
              <a:ext cx="19469440" cy="2650685"/>
            </a:xfrm>
            <a:custGeom>
              <a:rect b="b" l="l" r="r" t="t"/>
              <a:pathLst>
                <a:path extrusionOk="0" h="2650685" w="19469440">
                  <a:moveTo>
                    <a:pt x="0" y="0"/>
                  </a:moveTo>
                  <a:lnTo>
                    <a:pt x="19469440" y="0"/>
                  </a:lnTo>
                  <a:lnTo>
                    <a:pt x="19469440" y="2650685"/>
                  </a:lnTo>
                  <a:lnTo>
                    <a:pt x="0" y="265068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432" name="Google Shape;432;p25"/>
            <p:cNvSpPr txBox="1"/>
            <p:nvPr/>
          </p:nvSpPr>
          <p:spPr>
            <a:xfrm>
              <a:off x="0" y="-142875"/>
              <a:ext cx="19469440" cy="27935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6787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200" u="none" cap="none" strike="noStrike">
                  <a:solidFill>
                    <a:srgbClr val="578B0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Наявність аскорбінової кислоти (31</a:t>
              </a:r>
              <a:r>
                <a:rPr b="0" i="1" lang="en-US" sz="3200" u="none" cap="none" strike="noStrike">
                  <a:solidFill>
                    <a:srgbClr val="578B0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±0,5</a:t>
              </a:r>
              <a:r>
                <a:rPr b="1" i="0" lang="en-US" sz="3200" u="none" cap="none" strike="noStrike">
                  <a:solidFill>
                    <a:srgbClr val="578B0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мг/л) сприяє кращому засвоєнню наявного феруму у рослині до 80%.</a:t>
              </a:r>
              <a:endParaRPr/>
            </a:p>
            <a:p>
              <a:pPr indent="0" lvl="0" marL="0" marR="0" rtl="0" algn="l">
                <a:lnSpc>
                  <a:spcPct val="16796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3200" u="none" cap="none" strike="noStrike">
                <a:solidFill>
                  <a:srgbClr val="578B0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433" name="Google Shape;433;p25"/>
          <p:cNvGrpSpPr/>
          <p:nvPr/>
        </p:nvGrpSpPr>
        <p:grpSpPr>
          <a:xfrm>
            <a:off x="2009520" y="8138847"/>
            <a:ext cx="13745766" cy="742339"/>
            <a:chOff x="0" y="-142875"/>
            <a:chExt cx="18327688" cy="989786"/>
          </a:xfrm>
        </p:grpSpPr>
        <p:sp>
          <p:nvSpPr>
            <p:cNvPr id="434" name="Google Shape;434;p25"/>
            <p:cNvSpPr/>
            <p:nvPr/>
          </p:nvSpPr>
          <p:spPr>
            <a:xfrm>
              <a:off x="0" y="0"/>
              <a:ext cx="18327688" cy="846911"/>
            </a:xfrm>
            <a:custGeom>
              <a:rect b="b" l="l" r="r" t="t"/>
              <a:pathLst>
                <a:path extrusionOk="0" h="846911" w="18327688">
                  <a:moveTo>
                    <a:pt x="0" y="0"/>
                  </a:moveTo>
                  <a:lnTo>
                    <a:pt x="18327688" y="0"/>
                  </a:lnTo>
                  <a:lnTo>
                    <a:pt x="18327688" y="846911"/>
                  </a:lnTo>
                  <a:lnTo>
                    <a:pt x="0" y="84691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435" name="Google Shape;435;p25"/>
            <p:cNvSpPr txBox="1"/>
            <p:nvPr/>
          </p:nvSpPr>
          <p:spPr>
            <a:xfrm>
              <a:off x="0" y="-142875"/>
              <a:ext cx="18327688" cy="9897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6798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199" u="none" cap="none" strike="noStrike">
                  <a:solidFill>
                    <a:srgbClr val="578B0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Пирій можна застосовувати, як відвар та і у вигляді страв.</a:t>
              </a:r>
              <a:endParaRPr/>
            </a:p>
          </p:txBody>
        </p:sp>
      </p:grpSp>
      <p:grpSp>
        <p:nvGrpSpPr>
          <p:cNvPr id="436" name="Google Shape;436;p25"/>
          <p:cNvGrpSpPr/>
          <p:nvPr/>
        </p:nvGrpSpPr>
        <p:grpSpPr>
          <a:xfrm>
            <a:off x="17259300" y="633834"/>
            <a:ext cx="601447" cy="647304"/>
            <a:chOff x="0" y="-57150"/>
            <a:chExt cx="801929" cy="863071"/>
          </a:xfrm>
        </p:grpSpPr>
        <p:sp>
          <p:nvSpPr>
            <p:cNvPr id="437" name="Google Shape;437;p25"/>
            <p:cNvSpPr/>
            <p:nvPr/>
          </p:nvSpPr>
          <p:spPr>
            <a:xfrm>
              <a:off x="0" y="0"/>
              <a:ext cx="801929" cy="805921"/>
            </a:xfrm>
            <a:custGeom>
              <a:rect b="b" l="l" r="r" t="t"/>
              <a:pathLst>
                <a:path extrusionOk="0" h="805921" w="801929">
                  <a:moveTo>
                    <a:pt x="0" y="0"/>
                  </a:moveTo>
                  <a:lnTo>
                    <a:pt x="801929" y="0"/>
                  </a:lnTo>
                  <a:lnTo>
                    <a:pt x="801929" y="805921"/>
                  </a:lnTo>
                  <a:lnTo>
                    <a:pt x="0" y="80592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438" name="Google Shape;438;p25"/>
            <p:cNvSpPr txBox="1"/>
            <p:nvPr/>
          </p:nvSpPr>
          <p:spPr>
            <a:xfrm>
              <a:off x="0" y="-57150"/>
              <a:ext cx="801929" cy="8630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200" u="none" cap="none" strike="noStrike">
                  <a:solidFill>
                    <a:srgbClr val="000000"/>
                  </a:solidFill>
                  <a:latin typeface="Carlito"/>
                  <a:ea typeface="Carlito"/>
                  <a:cs typeface="Carlito"/>
                  <a:sym typeface="Carlito"/>
                </a:rPr>
                <a:t>13</a:t>
              </a:r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4" name="Google Shape;444;p26"/>
          <p:cNvGrpSpPr/>
          <p:nvPr/>
        </p:nvGrpSpPr>
        <p:grpSpPr>
          <a:xfrm>
            <a:off x="3951900" y="393129"/>
            <a:ext cx="11648701" cy="995442"/>
            <a:chOff x="0" y="-209537"/>
            <a:chExt cx="15531601" cy="1992477"/>
          </a:xfrm>
        </p:grpSpPr>
        <p:sp>
          <p:nvSpPr>
            <p:cNvPr id="445" name="Google Shape;445;p26"/>
            <p:cNvSpPr/>
            <p:nvPr/>
          </p:nvSpPr>
          <p:spPr>
            <a:xfrm>
              <a:off x="0" y="0"/>
              <a:ext cx="13845536" cy="1782940"/>
            </a:xfrm>
            <a:custGeom>
              <a:rect b="b" l="l" r="r" t="t"/>
              <a:pathLst>
                <a:path extrusionOk="0" h="1782940" w="13845536">
                  <a:moveTo>
                    <a:pt x="0" y="0"/>
                  </a:moveTo>
                  <a:lnTo>
                    <a:pt x="13845536" y="0"/>
                  </a:lnTo>
                  <a:lnTo>
                    <a:pt x="13845536" y="1782940"/>
                  </a:lnTo>
                  <a:lnTo>
                    <a:pt x="0" y="178294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</p:sp>
        <p:sp>
          <p:nvSpPr>
            <p:cNvPr id="446" name="Google Shape;446;p26"/>
            <p:cNvSpPr txBox="1"/>
            <p:nvPr/>
          </p:nvSpPr>
          <p:spPr>
            <a:xfrm>
              <a:off x="1" y="-209537"/>
              <a:ext cx="15531600" cy="1270500"/>
            </a:xfrm>
            <a:prstGeom prst="rect">
              <a:avLst/>
            </a:prstGeom>
            <a:solidFill>
              <a:srgbClr val="6AA84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22860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-US" sz="36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СПИСОК ВИКОРИСТАНИХ ДЖЕРЕЛ</a:t>
              </a:r>
              <a:endParaRPr sz="3600">
                <a:solidFill>
                  <a:schemeClr val="lt1"/>
                </a:solidFill>
              </a:endParaRPr>
            </a:p>
          </p:txBody>
        </p:sp>
      </p:grpSp>
      <p:sp>
        <p:nvSpPr>
          <p:cNvPr id="447" name="Google Shape;447;p26"/>
          <p:cNvSpPr txBox="1"/>
          <p:nvPr/>
        </p:nvSpPr>
        <p:spPr>
          <a:xfrm>
            <a:off x="210150" y="1246875"/>
            <a:ext cx="17867700" cy="92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AutoNum type="arabicPeriod"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Activation of dioxygen by a TAML activator in reverse micelles: characterization of an FeIII FeIV dimer and associated catalytic chemistry / [L. L. Tang, W. Gunderson, A. Weitz et al.]. // Journal American Chemical Society. – 2015. – №137 (30). – Р. 9704–9715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AutoNum type="arabicPeriod"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Залізодефіцитна анемія: основні ланки розвитку, методи ранньої діагностики та корекції/ Машура Г. Ю., Дербак М. А., Блецкан М. М., Машура В. В., Устич О. В – Ужгород, 2024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AutoNum type="arabicPeriod"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Велика енциклопедія народної медицини/укладачі І.Алєксєв, А. Діброва. - Донецьк: ТОВ Глорія Трейд, 2011. - 704 ст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AutoNum type="arabicPeriod"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https://uk.wikipedia.org/wiki/%D0%9F%D0%B8%D1%80%D1%96%D0%B9_%D0%BF%D0%BE%D0%B2%D0%B7%D1%83%D1%87%D0%B8%D0%B9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AutoNum type="arabicPeriod"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Основи екологічного аграрного виробництва/С.П. Полторецький – доктор с.-г. наук, професор А.О. Яценко – доктор с.-г. наук, професор ч/12 с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AutoNum type="arabicPeriod"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Сучасні аспекти збереження здоров’я людини: збірник праць ХІІ Міжнародної міждисциплінарної наук.-практ. конф. / За ред. проф. Т.М. Ганича./ Можливості використання пирію у виробництві харчових продуктів і медицині Решетило Л.І.– Ужгород: ДВНЗ «УжНУ», 2019. – 429 с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AutoNum type="arabicPeriod"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Велика енциклопедія народної медицини/укладачі І.Алєксєв, А. Діброва. - Донецьк: ТОВ Глорія Трейд, 2011. - 704 ст.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AutoNum type="arabicPeriod"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Цілющий корінь пирію: лікувальні властивості і застосування у народній медицині. [Електронни ресурс]. − Режим доступу: </a:t>
            </a:r>
            <a:r>
              <a:rPr lang="en-US" sz="1600">
                <a:solidFill>
                  <a:schemeClr val="dk1"/>
                </a:solidFill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http://vona.pp.ua/cilyushhijkorin-piriyu-likuvalni-vlastivosti-i-zastos</a:t>
            </a: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AutoNum type="arabicPeriod"/>
            </a:pPr>
            <a:r>
              <a:rPr lang="en-US" sz="1600">
                <a:solidFill>
                  <a:schemeClr val="dk1"/>
                </a:solidFill>
                <a:highlight>
                  <a:srgbClr val="FFFFFF"/>
                </a:highlight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https://www.uzhnu.edu.ua/uk/news/anemiyauditey.htm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AutoNum type="arabicPeriod"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Loganathan V., Bharathi A., Prince A.M. et al. (2023) Treatment efficacy of vitamin C or ascorbate given as co-intervention with iron for anemia – A systematic review and meta-analysis of experimental studies. Clin Nutr ESPEN, 57, 459-468.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AutoNum type="arabicPeriod"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[Warner MJ, Kamran MT. Iron Deficiency Anemia. 2022 Aug 8. In: StatPearls [Internet]. Treasure Island (FL): StatPearls Publishing; 2023 Jan. Available from: https://www.ncbi.nlm.nih.gov/books/ NBK448065/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AutoNum type="arabicPeriod"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Macan A.M., Kraljević T.G., Raić-malić S. (2019) Therapeutic Perspective of Vitamin C and Its Derivatives. Antioxidants, 8, 247.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AutoNum type="arabicPeriod"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Сучасні аспекти збереження здоров’я людини: збірник праць ХІІ Міжнародної міждисциплінарної наук.-практ. конф. / За ред. проф. Т.М. Ганича./ Можливості використання пирію у виробництві харчових продуктів і медицині Решетило Л.І.– Ужгород: ДВНЗ «УжНУ», 2019. – 429 с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AutoNum type="arabicPeriod"/>
            </a:pPr>
            <a:r>
              <a:rPr lang="en-US" sz="1600">
                <a:solidFill>
                  <a:schemeClr val="dk1"/>
                </a:solidFill>
                <a:highlight>
                  <a:srgbClr val="FFFFFF"/>
                </a:highlight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https://3varta.com.ua/xarchove-vikoristannja-piriju</a:t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AutoNum type="arabicPeriod"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Сучасні аспекти збереження здоров’я людини: збірник праць ХІІ Міжнародної міждисциплінарної наук.-практ. конф. / За ред. проф. Т.М. Ганича./ Можливості використання пирію у виробництві харчових продуктів і медицині Решетило Л.І.– Ужгород: ДВНЗ «УжНУ», 2019. – 429 с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AutoNum type="arabicPeriod"/>
            </a:pPr>
            <a:r>
              <a:rPr lang="en-US" sz="16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ДСТУ ISO 6332:2003 Якість води. Визначення заліза. Спектрометричний метод із використанням 1,10-фенантроліну (ISO 6332:1988, IDT) 01.07.2004</a:t>
            </a: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AutoNum type="arabicPeriod"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Більченко М.М. Лабораторний практикум з аналітичної хімії. Кількісний аналіз: [навч. посіб. для студ. вищ. навч. закл. рек. МОНУ] / М.М. Більченко. – Суми : Університетська книга, 2007. – 142 с.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AutoNum type="arabicPeriod"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Шевряков М.В. Практикум з аналітичної хімії. Кількісний аналіз: [навч. посіб. для студ. вищ. навч. закл. рек. МОНУ] / Шевряков М. В., Повстяной М. В., Рябініна Г. О. – Херсон: Олді-плюс, 2012. – 207с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27"/>
          <p:cNvSpPr/>
          <p:nvPr/>
        </p:nvSpPr>
        <p:spPr>
          <a:xfrm>
            <a:off x="-685800" y="692513"/>
            <a:ext cx="10287744" cy="1001497"/>
          </a:xfrm>
          <a:custGeom>
            <a:rect b="b" l="l" r="r" t="t"/>
            <a:pathLst>
              <a:path extrusionOk="0" h="1001497" w="10287744">
                <a:moveTo>
                  <a:pt x="0" y="0"/>
                </a:moveTo>
                <a:lnTo>
                  <a:pt x="10287744" y="0"/>
                </a:lnTo>
                <a:lnTo>
                  <a:pt x="10287744" y="1001497"/>
                </a:lnTo>
                <a:lnTo>
                  <a:pt x="0" y="1001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572416" l="0" r="0" t="0"/>
            </a:stretch>
          </a:blipFill>
          <a:ln>
            <a:noFill/>
          </a:ln>
        </p:spPr>
      </p:sp>
      <p:sp>
        <p:nvSpPr>
          <p:cNvPr id="457" name="Google Shape;457;p27"/>
          <p:cNvSpPr/>
          <p:nvPr/>
        </p:nvSpPr>
        <p:spPr>
          <a:xfrm>
            <a:off x="997652" y="0"/>
            <a:ext cx="983548" cy="4758316"/>
          </a:xfrm>
          <a:custGeom>
            <a:rect b="b" l="l" r="r" t="t"/>
            <a:pathLst>
              <a:path extrusionOk="0" h="4758316" w="983548">
                <a:moveTo>
                  <a:pt x="0" y="0"/>
                </a:moveTo>
                <a:lnTo>
                  <a:pt x="983548" y="0"/>
                </a:lnTo>
                <a:lnTo>
                  <a:pt x="983548" y="4758316"/>
                </a:lnTo>
                <a:lnTo>
                  <a:pt x="0" y="4758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-35277" t="0"/>
            </a:stretch>
          </a:blipFill>
          <a:ln>
            <a:noFill/>
          </a:ln>
        </p:spPr>
      </p:sp>
      <p:sp>
        <p:nvSpPr>
          <p:cNvPr id="458" name="Google Shape;458;p27"/>
          <p:cNvSpPr/>
          <p:nvPr/>
        </p:nvSpPr>
        <p:spPr>
          <a:xfrm>
            <a:off x="590709" y="7962900"/>
            <a:ext cx="16192181" cy="1745618"/>
          </a:xfrm>
          <a:custGeom>
            <a:rect b="b" l="l" r="r" t="t"/>
            <a:pathLst>
              <a:path extrusionOk="0" h="1745618" w="16192181">
                <a:moveTo>
                  <a:pt x="0" y="0"/>
                </a:moveTo>
                <a:lnTo>
                  <a:pt x="16192181" y="0"/>
                </a:lnTo>
                <a:lnTo>
                  <a:pt x="16192181" y="1745618"/>
                </a:lnTo>
                <a:lnTo>
                  <a:pt x="0" y="17456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216750" l="0" r="0" t="0"/>
            </a:stretch>
          </a:blipFill>
          <a:ln>
            <a:noFill/>
          </a:ln>
        </p:spPr>
      </p:sp>
      <p:sp>
        <p:nvSpPr>
          <p:cNvPr id="459" name="Google Shape;459;p27"/>
          <p:cNvSpPr/>
          <p:nvPr/>
        </p:nvSpPr>
        <p:spPr>
          <a:xfrm>
            <a:off x="14868570" y="-177937"/>
            <a:ext cx="2876459" cy="10287000"/>
          </a:xfrm>
          <a:custGeom>
            <a:rect b="b" l="l" r="r" t="t"/>
            <a:pathLst>
              <a:path extrusionOk="0" h="10287000" w="2876459">
                <a:moveTo>
                  <a:pt x="0" y="0"/>
                </a:moveTo>
                <a:lnTo>
                  <a:pt x="2876459" y="0"/>
                </a:lnTo>
                <a:lnTo>
                  <a:pt x="287645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60" name="Google Shape;460;p27"/>
          <p:cNvGrpSpPr/>
          <p:nvPr/>
        </p:nvGrpSpPr>
        <p:grpSpPr>
          <a:xfrm>
            <a:off x="2450389" y="2603915"/>
            <a:ext cx="12237766" cy="3328388"/>
            <a:chOff x="0" y="-47625"/>
            <a:chExt cx="16317021" cy="4437850"/>
          </a:xfrm>
        </p:grpSpPr>
        <p:sp>
          <p:nvSpPr>
            <p:cNvPr id="461" name="Google Shape;461;p27"/>
            <p:cNvSpPr/>
            <p:nvPr/>
          </p:nvSpPr>
          <p:spPr>
            <a:xfrm>
              <a:off x="0" y="0"/>
              <a:ext cx="16317021" cy="4390225"/>
            </a:xfrm>
            <a:custGeom>
              <a:rect b="b" l="l" r="r" t="t"/>
              <a:pathLst>
                <a:path extrusionOk="0" h="4390225" w="16317021">
                  <a:moveTo>
                    <a:pt x="0" y="0"/>
                  </a:moveTo>
                  <a:lnTo>
                    <a:pt x="16317021" y="0"/>
                  </a:lnTo>
                  <a:lnTo>
                    <a:pt x="16317021" y="4390225"/>
                  </a:lnTo>
                  <a:lnTo>
                    <a:pt x="0" y="439022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462" name="Google Shape;462;p27"/>
            <p:cNvSpPr txBox="1"/>
            <p:nvPr/>
          </p:nvSpPr>
          <p:spPr>
            <a:xfrm>
              <a:off x="0" y="-47625"/>
              <a:ext cx="16317020" cy="44378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1998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9600" u="none" cap="none" strike="noStrike">
                  <a:solidFill>
                    <a:srgbClr val="4F6128"/>
                  </a:solidFill>
                  <a:latin typeface="Arial"/>
                  <a:ea typeface="Arial"/>
                  <a:cs typeface="Arial"/>
                  <a:sym typeface="Arial"/>
                </a:rPr>
                <a:t>Хворобу краще попередити, ніж лікувати…</a:t>
              </a:r>
              <a:endParaRPr/>
            </a:p>
          </p:txBody>
        </p:sp>
      </p:grpSp>
      <p:sp>
        <p:nvSpPr>
          <p:cNvPr id="463" name="Google Shape;463;p27"/>
          <p:cNvSpPr/>
          <p:nvPr/>
        </p:nvSpPr>
        <p:spPr>
          <a:xfrm>
            <a:off x="587439" y="291275"/>
            <a:ext cx="2751104" cy="2751104"/>
          </a:xfrm>
          <a:custGeom>
            <a:rect b="b" l="l" r="r" t="t"/>
            <a:pathLst>
              <a:path extrusionOk="0" h="812800" w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27998" l="0" r="0" t="-27998"/>
            </a:stretch>
          </a:blipFill>
          <a:ln cap="sq" cmpd="sng" w="47625">
            <a:solidFill>
              <a:srgbClr val="E99B1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64" name="Google Shape;464;p27"/>
          <p:cNvGrpSpPr/>
          <p:nvPr/>
        </p:nvGrpSpPr>
        <p:grpSpPr>
          <a:xfrm>
            <a:off x="12563408" y="4758316"/>
            <a:ext cx="5181600" cy="5181600"/>
            <a:chOff x="0" y="0"/>
            <a:chExt cx="6908800" cy="6908800"/>
          </a:xfrm>
        </p:grpSpPr>
        <p:sp>
          <p:nvSpPr>
            <p:cNvPr id="465" name="Google Shape;465;p27"/>
            <p:cNvSpPr/>
            <p:nvPr/>
          </p:nvSpPr>
          <p:spPr>
            <a:xfrm>
              <a:off x="25400" y="25400"/>
              <a:ext cx="6858000" cy="6858000"/>
            </a:xfrm>
            <a:custGeom>
              <a:rect b="b" l="l" r="r" t="t"/>
              <a:pathLst>
                <a:path extrusionOk="0" h="6858000" w="6858000">
                  <a:moveTo>
                    <a:pt x="6858000" y="3429000"/>
                  </a:moveTo>
                  <a:cubicBezTo>
                    <a:pt x="6858000" y="5322697"/>
                    <a:pt x="5322697" y="6858000"/>
                    <a:pt x="3429000" y="6858000"/>
                  </a:cubicBezTo>
                  <a:cubicBezTo>
                    <a:pt x="1535303" y="6858000"/>
                    <a:pt x="0" y="5322697"/>
                    <a:pt x="0" y="3429000"/>
                  </a:cubicBezTo>
                  <a:cubicBezTo>
                    <a:pt x="0" y="1535303"/>
                    <a:pt x="1535176" y="0"/>
                    <a:pt x="3429000" y="0"/>
                  </a:cubicBezTo>
                  <a:cubicBezTo>
                    <a:pt x="5322824" y="0"/>
                    <a:pt x="6858000" y="1535176"/>
                    <a:pt x="6858000" y="3429000"/>
                  </a:cubicBez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-19442" r="-19440" t="0"/>
              </a:stretch>
            </a:blipFill>
            <a:ln cap="sq" cmpd="sng" w="76200">
              <a:solidFill>
                <a:srgbClr val="E99B1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27"/>
            <p:cNvSpPr/>
            <p:nvPr/>
          </p:nvSpPr>
          <p:spPr>
            <a:xfrm>
              <a:off x="0" y="0"/>
              <a:ext cx="6908800" cy="6908800"/>
            </a:xfrm>
            <a:custGeom>
              <a:rect b="b" l="l" r="r" t="t"/>
              <a:pathLst>
                <a:path extrusionOk="0" h="6908800" w="6908800">
                  <a:moveTo>
                    <a:pt x="6908800" y="3454400"/>
                  </a:moveTo>
                  <a:cubicBezTo>
                    <a:pt x="6908800" y="5362194"/>
                    <a:pt x="5362194" y="6908800"/>
                    <a:pt x="3454400" y="6908800"/>
                  </a:cubicBezTo>
                  <a:lnTo>
                    <a:pt x="3454400" y="6883400"/>
                  </a:lnTo>
                  <a:lnTo>
                    <a:pt x="3454400" y="6908800"/>
                  </a:lnTo>
                  <a:cubicBezTo>
                    <a:pt x="1546606" y="6908800"/>
                    <a:pt x="0" y="5362194"/>
                    <a:pt x="0" y="3454400"/>
                  </a:cubicBezTo>
                  <a:lnTo>
                    <a:pt x="25400" y="3454400"/>
                  </a:lnTo>
                  <a:lnTo>
                    <a:pt x="0" y="3454400"/>
                  </a:lnTo>
                  <a:cubicBezTo>
                    <a:pt x="0" y="1546606"/>
                    <a:pt x="1546606" y="0"/>
                    <a:pt x="3454400" y="0"/>
                  </a:cubicBezTo>
                  <a:lnTo>
                    <a:pt x="3454400" y="25400"/>
                  </a:lnTo>
                  <a:lnTo>
                    <a:pt x="3454400" y="0"/>
                  </a:lnTo>
                  <a:cubicBezTo>
                    <a:pt x="5362194" y="0"/>
                    <a:pt x="6908800" y="1546606"/>
                    <a:pt x="6908800" y="3454400"/>
                  </a:cubicBezTo>
                  <a:lnTo>
                    <a:pt x="6883400" y="3454400"/>
                  </a:lnTo>
                  <a:lnTo>
                    <a:pt x="6908800" y="3454400"/>
                  </a:lnTo>
                  <a:moveTo>
                    <a:pt x="6858000" y="3454400"/>
                  </a:moveTo>
                  <a:cubicBezTo>
                    <a:pt x="6858000" y="1574673"/>
                    <a:pt x="5334127" y="50800"/>
                    <a:pt x="3454400" y="50800"/>
                  </a:cubicBezTo>
                  <a:cubicBezTo>
                    <a:pt x="1574673" y="50800"/>
                    <a:pt x="50800" y="1574673"/>
                    <a:pt x="50800" y="3454400"/>
                  </a:cubicBezTo>
                  <a:cubicBezTo>
                    <a:pt x="50800" y="5334127"/>
                    <a:pt x="1574673" y="6858000"/>
                    <a:pt x="3454400" y="6858000"/>
                  </a:cubicBezTo>
                  <a:cubicBezTo>
                    <a:pt x="5334127" y="6858000"/>
                    <a:pt x="6858000" y="5334127"/>
                    <a:pt x="6858000" y="3454400"/>
                  </a:cubicBezTo>
                  <a:close/>
                </a:path>
              </a:pathLst>
            </a:custGeom>
            <a:solidFill>
              <a:srgbClr val="E99B1E"/>
            </a:solidFill>
            <a:ln cap="sq" cmpd="sng" w="76200">
              <a:solidFill>
                <a:srgbClr val="E99B1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