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  <p:sldId id="271" r:id="rId16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72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E0E3B5FC-DFE9-41BB-8CD4-D1823D650631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74F6AD74-326E-404F-86B0-93AF5F96341D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6300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3B5FC-DFE9-41BB-8CD4-D1823D650631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6AD74-326E-404F-86B0-93AF5F96341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05407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3B5FC-DFE9-41BB-8CD4-D1823D650631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6AD74-326E-404F-86B0-93AF5F96341D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9735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3B5FC-DFE9-41BB-8CD4-D1823D650631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6AD74-326E-404F-86B0-93AF5F96341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20869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3B5FC-DFE9-41BB-8CD4-D1823D650631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6AD74-326E-404F-86B0-93AF5F96341D}" type="slidenum">
              <a:rPr lang="uk-UA" smtClean="0"/>
              <a:t>‹#›</a:t>
            </a:fld>
            <a:endParaRPr lang="uk-UA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63566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3B5FC-DFE9-41BB-8CD4-D1823D650631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6AD74-326E-404F-86B0-93AF5F96341D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6037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3B5FC-DFE9-41BB-8CD4-D1823D650631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6AD74-326E-404F-86B0-93AF5F96341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99796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3B5FC-DFE9-41BB-8CD4-D1823D650631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6AD74-326E-404F-86B0-93AF5F96341D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07080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3B5FC-DFE9-41BB-8CD4-D1823D650631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6AD74-326E-404F-86B0-93AF5F96341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33481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3B5FC-DFE9-41BB-8CD4-D1823D650631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6AD74-326E-404F-86B0-93AF5F96341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23028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3B5FC-DFE9-41BB-8CD4-D1823D650631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6AD74-326E-404F-86B0-93AF5F96341D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64496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3B5FC-DFE9-41BB-8CD4-D1823D650631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6AD74-326E-404F-86B0-93AF5F96341D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02853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3B5FC-DFE9-41BB-8CD4-D1823D650631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6AD74-326E-404F-86B0-93AF5F96341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152242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3B5FC-DFE9-41BB-8CD4-D1823D650631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6AD74-326E-404F-86B0-93AF5F96341D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43671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3B5FC-DFE9-41BB-8CD4-D1823D650631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6AD74-326E-404F-86B0-93AF5F96341D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11011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3B5FC-DFE9-41BB-8CD4-D1823D650631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6AD74-326E-404F-86B0-93AF5F96341D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6248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3B5FC-DFE9-41BB-8CD4-D1823D650631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6AD74-326E-404F-86B0-93AF5F96341D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3408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0E3B5FC-DFE9-41BB-8CD4-D1823D650631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4F6AD74-326E-404F-86B0-93AF5F96341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97301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88165" y="1766356"/>
            <a:ext cx="6815669" cy="1515533"/>
          </a:xfrm>
        </p:spPr>
        <p:txBody>
          <a:bodyPr/>
          <a:lstStyle/>
          <a:p>
            <a:r>
              <a:rPr lang="ru-RU" sz="4000" dirty="0" smtClean="0"/>
              <a:t>«Екскурсія до культурно-ділового центру «Менора»</a:t>
            </a:r>
            <a:endParaRPr lang="uk-UA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uk-UA" dirty="0" smtClean="0"/>
              <a:t>Презентація Чепурної Вероніки Сергіївни </a:t>
            </a:r>
          </a:p>
          <a:p>
            <a:r>
              <a:rPr lang="uk-UA" dirty="0" smtClean="0"/>
              <a:t>Учениці 8-А </a:t>
            </a:r>
            <a:r>
              <a:rPr lang="uk-UA" dirty="0" smtClean="0"/>
              <a:t>класу</a:t>
            </a:r>
            <a:endParaRPr lang="en-US" dirty="0" smtClean="0"/>
          </a:p>
          <a:p>
            <a:r>
              <a:rPr lang="uk-UA" dirty="0" smtClean="0"/>
              <a:t>Дніпровського ліцею № 31 </a:t>
            </a:r>
          </a:p>
          <a:p>
            <a:r>
              <a:rPr lang="uk-UA" dirty="0" smtClean="0"/>
              <a:t>«Пріоритет»</a:t>
            </a:r>
            <a:r>
              <a:rPr lang="uk-UA" dirty="0" smtClean="0"/>
              <a:t> </a:t>
            </a:r>
            <a:endParaRPr lang="uk-UA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285999" y="0"/>
            <a:ext cx="7620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Всеукраїнський інтерактивний конкурс "</a:t>
            </a:r>
            <a:r>
              <a:rPr lang="ru-RU" sz="2000" dirty="0" smtClean="0"/>
              <a:t>МАН-</a:t>
            </a:r>
            <a:r>
              <a:rPr lang="ru-RU" sz="2000" dirty="0" err="1" smtClean="0"/>
              <a:t>Юніор</a:t>
            </a:r>
            <a:r>
              <a:rPr lang="ru-RU" dirty="0" smtClean="0"/>
              <a:t> Дослідник"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546001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76275" y="761913"/>
            <a:ext cx="49720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u="sng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Актуальність</a:t>
            </a:r>
            <a:r>
              <a:rPr lang="ru-RU" b="1" u="sn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b="1" u="sng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роботи</a:t>
            </a:r>
            <a:r>
              <a:rPr lang="ru-RU" b="1" u="sn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полягає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у </a:t>
            </a:r>
            <a:r>
              <a:rPr lang="ru-RU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вихованні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у молодого </a:t>
            </a:r>
            <a:r>
              <a:rPr lang="ru-RU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покоління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історичних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цінностей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патріотизму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зацікавленості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сучасним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розвитком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рідного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краю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429374" y="594838"/>
            <a:ext cx="530542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u="sng" dirty="0" smtClean="0"/>
              <a:t>Метою дослідження є</a:t>
            </a:r>
            <a:r>
              <a:rPr lang="uk-UA" b="1" dirty="0" smtClean="0"/>
              <a:t> ознайомлення учнівської молоді з сучасним центром «Менора», з історією його побудови, з сучасною діяльністю </a:t>
            </a:r>
            <a:r>
              <a:rPr lang="uk-UA" b="1" dirty="0" err="1" smtClean="0"/>
              <a:t>цетру</a:t>
            </a:r>
            <a:r>
              <a:rPr lang="uk-UA" b="1" dirty="0" smtClean="0"/>
              <a:t>. Виховати любов до Рідного міста, </a:t>
            </a:r>
            <a:r>
              <a:rPr lang="uk-UA" b="1" dirty="0" err="1" smtClean="0"/>
              <a:t>патриотизм</a:t>
            </a:r>
            <a:r>
              <a:rPr lang="uk-UA" b="1" dirty="0" smtClean="0"/>
              <a:t>, пізнавальний інтерес до сучасної історії рідного краю. </a:t>
            </a:r>
            <a:endParaRPr lang="uk-UA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76275" y="2349164"/>
            <a:ext cx="49720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u="sng" dirty="0" smtClean="0"/>
              <a:t>Предметом </a:t>
            </a:r>
            <a:r>
              <a:rPr lang="ru-RU" b="1" u="sng" dirty="0" err="1" smtClean="0"/>
              <a:t>дослідження</a:t>
            </a:r>
            <a:r>
              <a:rPr lang="ru-RU" b="1" u="sng" dirty="0" smtClean="0"/>
              <a:t> є </a:t>
            </a:r>
            <a:r>
              <a:rPr lang="ru-RU" b="1" dirty="0" err="1" smtClean="0"/>
              <a:t>найбілший</a:t>
            </a:r>
            <a:r>
              <a:rPr lang="ru-RU" b="1" dirty="0" smtClean="0"/>
              <a:t> в </a:t>
            </a:r>
            <a:r>
              <a:rPr lang="ru-RU" b="1" dirty="0" err="1" smtClean="0"/>
              <a:t>світі</a:t>
            </a:r>
            <a:r>
              <a:rPr lang="ru-RU" b="1" dirty="0" smtClean="0"/>
              <a:t> </a:t>
            </a:r>
            <a:r>
              <a:rPr lang="ru-RU" b="1" dirty="0" err="1" smtClean="0"/>
              <a:t>еврейський</a:t>
            </a:r>
            <a:r>
              <a:rPr lang="ru-RU" b="1" dirty="0" smtClean="0"/>
              <a:t> центр «Менора».</a:t>
            </a:r>
            <a:endParaRPr lang="uk-UA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324599" y="2349164"/>
            <a:ext cx="54102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u="sng" dirty="0" err="1" smtClean="0"/>
              <a:t>Практичне</a:t>
            </a:r>
            <a:r>
              <a:rPr lang="ru-RU" b="1" u="sng" dirty="0" smtClean="0"/>
              <a:t> </a:t>
            </a:r>
            <a:r>
              <a:rPr lang="ru-RU" b="1" u="sng" dirty="0" err="1" smtClean="0"/>
              <a:t>значення</a:t>
            </a:r>
            <a:r>
              <a:rPr lang="ru-RU" b="1" u="sng" dirty="0" smtClean="0"/>
              <a:t> </a:t>
            </a:r>
            <a:r>
              <a:rPr lang="ru-RU" b="1" u="sng" dirty="0" err="1" smtClean="0"/>
              <a:t>роботи</a:t>
            </a:r>
            <a:r>
              <a:rPr lang="ru-RU" b="1" dirty="0" smtClean="0"/>
              <a:t> </a:t>
            </a:r>
            <a:r>
              <a:rPr lang="ru-RU" b="1" dirty="0" err="1" smtClean="0"/>
              <a:t>полягає</a:t>
            </a:r>
            <a:r>
              <a:rPr lang="ru-RU" b="1" dirty="0" smtClean="0"/>
              <a:t> у тому, </a:t>
            </a:r>
            <a:r>
              <a:rPr lang="ru-RU" b="1" dirty="0" err="1" smtClean="0"/>
              <a:t>що</a:t>
            </a:r>
            <a:r>
              <a:rPr lang="ru-RU" b="1" dirty="0" smtClean="0"/>
              <a:t> </a:t>
            </a:r>
            <a:r>
              <a:rPr lang="ru-RU" b="1" dirty="0" err="1" smtClean="0"/>
              <a:t>матеріали</a:t>
            </a:r>
            <a:r>
              <a:rPr lang="ru-RU" b="1" dirty="0" smtClean="0"/>
              <a:t> </a:t>
            </a:r>
            <a:r>
              <a:rPr lang="ru-RU" b="1" dirty="0" err="1" smtClean="0"/>
              <a:t>роботи</a:t>
            </a:r>
            <a:endParaRPr lang="ru-RU" b="1" dirty="0" smtClean="0"/>
          </a:p>
          <a:p>
            <a:r>
              <a:rPr lang="ru-RU" b="1" dirty="0" err="1" smtClean="0"/>
              <a:t>можуть</a:t>
            </a:r>
            <a:r>
              <a:rPr lang="ru-RU" b="1" dirty="0" smtClean="0"/>
              <a:t> бути </a:t>
            </a:r>
            <a:r>
              <a:rPr lang="ru-RU" b="1" dirty="0" err="1" smtClean="0"/>
              <a:t>використані</a:t>
            </a:r>
            <a:r>
              <a:rPr lang="ru-RU" b="1" dirty="0" smtClean="0"/>
              <a:t> для </a:t>
            </a:r>
            <a:r>
              <a:rPr lang="ru-RU" b="1" dirty="0" err="1" smtClean="0"/>
              <a:t>проведення</a:t>
            </a:r>
            <a:r>
              <a:rPr lang="ru-RU" b="1" dirty="0" smtClean="0"/>
              <a:t> </a:t>
            </a:r>
            <a:r>
              <a:rPr lang="ru-RU" b="1" dirty="0" err="1" smtClean="0"/>
              <a:t>виховних</a:t>
            </a:r>
            <a:r>
              <a:rPr lang="ru-RU" b="1" dirty="0" smtClean="0"/>
              <a:t> </a:t>
            </a:r>
            <a:r>
              <a:rPr lang="ru-RU" b="1" dirty="0" err="1" smtClean="0"/>
              <a:t>заходів</a:t>
            </a:r>
            <a:r>
              <a:rPr lang="ru-RU" b="1" dirty="0" smtClean="0"/>
              <a:t>, </a:t>
            </a:r>
            <a:r>
              <a:rPr lang="ru-RU" b="1" dirty="0" err="1" smtClean="0"/>
              <a:t>круглих</a:t>
            </a:r>
            <a:r>
              <a:rPr lang="ru-RU" b="1" dirty="0" smtClean="0"/>
              <a:t> </a:t>
            </a:r>
            <a:r>
              <a:rPr lang="ru-RU" b="1" dirty="0" err="1" smtClean="0"/>
              <a:t>столів</a:t>
            </a:r>
            <a:r>
              <a:rPr lang="ru-RU" b="1" dirty="0" smtClean="0"/>
              <a:t>,</a:t>
            </a:r>
          </a:p>
          <a:p>
            <a:r>
              <a:rPr lang="ru-RU" b="1" dirty="0" err="1" smtClean="0"/>
              <a:t>конференцій</a:t>
            </a:r>
            <a:r>
              <a:rPr lang="ru-RU" b="1" dirty="0" smtClean="0"/>
              <a:t>, </a:t>
            </a:r>
            <a:r>
              <a:rPr lang="ru-RU" b="1" dirty="0" err="1" smtClean="0"/>
              <a:t>популяризації</a:t>
            </a:r>
            <a:r>
              <a:rPr lang="ru-RU" b="1" dirty="0" smtClean="0"/>
              <a:t> </a:t>
            </a:r>
            <a:r>
              <a:rPr lang="ru-RU" b="1" dirty="0" err="1" smtClean="0"/>
              <a:t>культурної</a:t>
            </a:r>
            <a:r>
              <a:rPr lang="ru-RU" b="1" dirty="0" smtClean="0"/>
              <a:t> </a:t>
            </a:r>
            <a:r>
              <a:rPr lang="ru-RU" b="1" dirty="0" err="1" smtClean="0"/>
              <a:t>спадщини</a:t>
            </a:r>
            <a:r>
              <a:rPr lang="ru-RU" b="1" dirty="0" smtClean="0"/>
              <a:t> </a:t>
            </a:r>
            <a:r>
              <a:rPr lang="ru-RU" b="1" dirty="0" err="1" smtClean="0"/>
              <a:t>Дніпропетровщини</a:t>
            </a:r>
            <a:r>
              <a:rPr lang="ru-RU" b="1" dirty="0" smtClean="0"/>
              <a:t> </a:t>
            </a:r>
          </a:p>
          <a:p>
            <a:r>
              <a:rPr lang="ru-RU" b="1" dirty="0" smtClean="0"/>
              <a:t>Новизна </a:t>
            </a:r>
            <a:r>
              <a:rPr lang="ru-RU" b="1" dirty="0" err="1" smtClean="0"/>
              <a:t>дослідження</a:t>
            </a:r>
            <a:r>
              <a:rPr lang="ru-RU" b="1" dirty="0" smtClean="0"/>
              <a:t> </a:t>
            </a:r>
            <a:r>
              <a:rPr lang="ru-RU" b="1" dirty="0" err="1" smtClean="0"/>
              <a:t>полягає</a:t>
            </a:r>
            <a:r>
              <a:rPr lang="ru-RU" b="1" dirty="0" smtClean="0"/>
              <a:t> у тому, </a:t>
            </a:r>
            <a:r>
              <a:rPr lang="ru-RU" b="1" dirty="0" err="1" smtClean="0"/>
              <a:t>що</a:t>
            </a:r>
            <a:r>
              <a:rPr lang="ru-RU" b="1" dirty="0" smtClean="0"/>
              <a:t> в </a:t>
            </a:r>
            <a:r>
              <a:rPr lang="ru-RU" b="1" dirty="0" err="1" smtClean="0"/>
              <a:t>результаті</a:t>
            </a:r>
            <a:r>
              <a:rPr lang="ru-RU" b="1" dirty="0" smtClean="0"/>
              <a:t> </a:t>
            </a:r>
            <a:r>
              <a:rPr lang="ru-RU" b="1" dirty="0" err="1" smtClean="0"/>
              <a:t>пошукової</a:t>
            </a:r>
            <a:endParaRPr lang="ru-RU" b="1" dirty="0" smtClean="0"/>
          </a:p>
          <a:p>
            <a:r>
              <a:rPr lang="ru-RU" b="1" dirty="0" err="1" smtClean="0"/>
              <a:t>роботи</a:t>
            </a:r>
            <a:r>
              <a:rPr lang="ru-RU" b="1" dirty="0" smtClean="0"/>
              <a:t> </a:t>
            </a:r>
            <a:r>
              <a:rPr lang="ru-RU" b="1" dirty="0" err="1" smtClean="0"/>
              <a:t>знайдено</a:t>
            </a:r>
            <a:r>
              <a:rPr lang="ru-RU" b="1" dirty="0" smtClean="0"/>
              <a:t> </a:t>
            </a:r>
            <a:r>
              <a:rPr lang="ru-RU" b="1" dirty="0" err="1" smtClean="0"/>
              <a:t>нові</a:t>
            </a:r>
            <a:r>
              <a:rPr lang="ru-RU" b="1" dirty="0" smtClean="0"/>
              <a:t> </a:t>
            </a:r>
            <a:r>
              <a:rPr lang="ru-RU" b="1" dirty="0" err="1" smtClean="0"/>
              <a:t>матеріали</a:t>
            </a:r>
            <a:r>
              <a:rPr lang="ru-RU" b="1" dirty="0" smtClean="0"/>
              <a:t> і </a:t>
            </a:r>
            <a:r>
              <a:rPr lang="ru-RU" b="1" dirty="0" err="1" smtClean="0"/>
              <a:t>факти</a:t>
            </a:r>
            <a:r>
              <a:rPr lang="ru-RU" b="1" dirty="0" smtClean="0"/>
              <a:t> з </a:t>
            </a:r>
            <a:r>
              <a:rPr lang="ru-RU" b="1" dirty="0" err="1" smtClean="0"/>
              <a:t>історії</a:t>
            </a:r>
            <a:r>
              <a:rPr lang="ru-RU" b="1" dirty="0" smtClean="0"/>
              <a:t> </a:t>
            </a:r>
            <a:r>
              <a:rPr lang="ru-RU" b="1" dirty="0" err="1" smtClean="0"/>
              <a:t>побудови</a:t>
            </a:r>
            <a:r>
              <a:rPr lang="ru-RU" b="1" dirty="0" smtClean="0"/>
              <a:t> центру «Менора»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736270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67000" y="1408063"/>
            <a:ext cx="6619875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 smtClean="0"/>
              <a:t>Завдання: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uk-UA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uk-UA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dirty="0" smtClean="0"/>
              <a:t>Вивчити історію створення центру «Менора»;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dirty="0" smtClean="0"/>
              <a:t>Зібрати інформацію про всі </a:t>
            </a:r>
            <a:r>
              <a:rPr lang="uk-UA" sz="2400" dirty="0" err="1" smtClean="0"/>
              <a:t>обєкти</a:t>
            </a:r>
            <a:r>
              <a:rPr lang="uk-UA" sz="2400" dirty="0" smtClean="0"/>
              <a:t> центру;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dirty="0" smtClean="0"/>
              <a:t>Скласти програму екскурсії 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dirty="0" smtClean="0"/>
              <a:t>Виявити проблеми, що стримують розвиток туризму в сучасні культурні центри. 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dirty="0" smtClean="0"/>
              <a:t>Тип екскурсії: пішохідна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dirty="0" smtClean="0"/>
              <a:t>Тривалість: 2 години 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2328714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399" y="1041400"/>
            <a:ext cx="6241816" cy="1371600"/>
          </a:xfrm>
        </p:spPr>
        <p:txBody>
          <a:bodyPr/>
          <a:lstStyle/>
          <a:p>
            <a:r>
              <a:rPr lang="ru-RU" dirty="0"/>
              <a:t>Зупинка 1. – </a:t>
            </a:r>
            <a:r>
              <a:rPr lang="ru-RU" sz="2400" dirty="0" err="1" smtClean="0"/>
              <a:t>Інформаційно-туристичний</a:t>
            </a:r>
            <a:r>
              <a:rPr lang="ru-RU" dirty="0" smtClean="0"/>
              <a:t> </a:t>
            </a:r>
            <a:r>
              <a:rPr lang="ru-RU" dirty="0"/>
              <a:t>центр Менора</a:t>
            </a:r>
            <a:endParaRPr lang="uk-UA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9118" r="29118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95399" y="2626781"/>
            <a:ext cx="6241816" cy="2602443"/>
          </a:xfrm>
        </p:spPr>
        <p:txBody>
          <a:bodyPr>
            <a:noAutofit/>
          </a:bodyPr>
          <a:lstStyle/>
          <a:p>
            <a:r>
              <a:rPr lang="ru-RU" sz="2000" dirty="0"/>
              <a:t>Центр «Менора» — </a:t>
            </a:r>
            <a:r>
              <a:rPr lang="ru-RU" sz="2000" dirty="0" err="1"/>
              <a:t>найбільший</a:t>
            </a:r>
            <a:r>
              <a:rPr lang="ru-RU" sz="2000" dirty="0"/>
              <a:t> у </a:t>
            </a:r>
            <a:r>
              <a:rPr lang="ru-RU" sz="2000" dirty="0" err="1"/>
              <a:t>світі</a:t>
            </a:r>
            <a:r>
              <a:rPr lang="ru-RU" sz="2000" dirty="0"/>
              <a:t> </a:t>
            </a:r>
            <a:r>
              <a:rPr lang="ru-RU" sz="2000" dirty="0" err="1"/>
              <a:t>єврейський</a:t>
            </a:r>
            <a:r>
              <a:rPr lang="ru-RU" sz="2000" dirty="0"/>
              <a:t> </a:t>
            </a:r>
            <a:r>
              <a:rPr lang="ru-RU" sz="2000" dirty="0" err="1"/>
              <a:t>громадський</a:t>
            </a:r>
            <a:r>
              <a:rPr lang="ru-RU" sz="2000" dirty="0"/>
              <a:t> комплекс, </a:t>
            </a:r>
            <a:r>
              <a:rPr lang="ru-RU" sz="2000" dirty="0" err="1"/>
              <a:t>відкритий</a:t>
            </a:r>
            <a:r>
              <a:rPr lang="ru-RU" sz="2000" dirty="0"/>
              <a:t> у </a:t>
            </a:r>
            <a:r>
              <a:rPr lang="ru-RU" sz="2000" dirty="0" err="1"/>
              <a:t>жовтні</a:t>
            </a:r>
            <a:r>
              <a:rPr lang="ru-RU" sz="2000" dirty="0"/>
              <a:t> 2012 року у </a:t>
            </a:r>
            <a:r>
              <a:rPr lang="ru-RU" sz="2000" dirty="0" err="1"/>
              <a:t>Дніпрі</a:t>
            </a:r>
            <a:r>
              <a:rPr lang="ru-RU" sz="2000" dirty="0"/>
              <a:t>. </a:t>
            </a:r>
            <a:r>
              <a:rPr lang="ru-RU" sz="2000" dirty="0" err="1"/>
              <a:t>Розташований</a:t>
            </a:r>
            <a:r>
              <a:rPr lang="ru-RU" sz="2000" dirty="0"/>
              <a:t> за </a:t>
            </a:r>
            <a:r>
              <a:rPr lang="ru-RU" sz="2000" dirty="0" err="1"/>
              <a:t>адресою</a:t>
            </a:r>
            <a:r>
              <a:rPr lang="ru-RU" sz="2000" dirty="0"/>
              <a:t> </a:t>
            </a:r>
            <a:r>
              <a:rPr lang="ru-RU" sz="2000" dirty="0" err="1"/>
              <a:t>вул</a:t>
            </a:r>
            <a:r>
              <a:rPr lang="ru-RU" sz="2000" dirty="0"/>
              <a:t>. Шолом-Алейхема, 4/26. «Менора» </a:t>
            </a:r>
            <a:r>
              <a:rPr lang="ru-RU" sz="2000" dirty="0" err="1"/>
              <a:t>знаходиться</a:t>
            </a:r>
            <a:r>
              <a:rPr lang="ru-RU" sz="2000" dirty="0"/>
              <a:t> в </a:t>
            </a:r>
            <a:r>
              <a:rPr lang="ru-RU" sz="2000" dirty="0" err="1"/>
              <a:t>єдиному</a:t>
            </a:r>
            <a:r>
              <a:rPr lang="ru-RU" sz="2000" dirty="0"/>
              <a:t> </a:t>
            </a:r>
            <a:r>
              <a:rPr lang="ru-RU" sz="2000" dirty="0" err="1"/>
              <a:t>комплексі</a:t>
            </a:r>
            <a:r>
              <a:rPr lang="ru-RU" sz="2000" dirty="0"/>
              <a:t> з центральною синагогою </a:t>
            </a:r>
            <a:r>
              <a:rPr lang="ru-RU" sz="2000" dirty="0" err="1" smtClean="0"/>
              <a:t>Дніпра</a:t>
            </a:r>
            <a:endParaRPr lang="ru-RU" sz="2000" dirty="0" smtClean="0"/>
          </a:p>
          <a:p>
            <a:r>
              <a:rPr lang="ru-RU" sz="2000" dirty="0" smtClean="0"/>
              <a:t> </a:t>
            </a:r>
            <a:r>
              <a:rPr lang="ru-RU" sz="2000" dirty="0"/>
              <a:t>«Золота </a:t>
            </a:r>
            <a:r>
              <a:rPr lang="ru-RU" sz="2000" dirty="0" err="1"/>
              <a:t>Троянда</a:t>
            </a:r>
            <a:r>
              <a:rPr lang="ru-RU" sz="2000" dirty="0" smtClean="0"/>
              <a:t>».</a:t>
            </a: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1924211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2000" y="829866"/>
            <a:ext cx="10668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 smtClean="0"/>
              <a:t>Головний архітектор </a:t>
            </a:r>
            <a:r>
              <a:rPr lang="uk-UA" sz="2000" dirty="0" err="1" smtClean="0"/>
              <a:t>проєкту</a:t>
            </a:r>
            <a:r>
              <a:rPr lang="uk-UA" sz="2000" dirty="0" smtClean="0"/>
              <a:t> — Андрій </a:t>
            </a:r>
            <a:r>
              <a:rPr lang="uk-UA" sz="2000" dirty="0" err="1" smtClean="0"/>
              <a:t>Сорін</a:t>
            </a:r>
            <a:r>
              <a:rPr lang="uk-UA" sz="2000" dirty="0" smtClean="0"/>
              <a:t>, центр створено на кошти меценатів — підприємця Геннадія </a:t>
            </a:r>
            <a:r>
              <a:rPr lang="uk-UA" sz="2000" dirty="0" err="1" smtClean="0"/>
              <a:t>Аксельрода</a:t>
            </a:r>
            <a:r>
              <a:rPr lang="uk-UA" sz="2000" dirty="0" smtClean="0"/>
              <a:t>[2], президента Дніпровської єврейської громади Геннадія Боголюбова та президента Об'єднаної єврейської громади Ігоря Коломойського.[3] Стратегічна ідея створення такого унікального Центру, ідеологія його структури та наповнення, що поєднують минуле, сьогодення і майбутнє єврейського життя Катеринослава-Дніпра, належать Президентові Дніпровської єврейської общини Геннадію Борисовичу Боголюбову та президентові Об'єднаної єврейської громади України, керівникові Європейської ради єврейської громади і Європейського єврейського союзу Ігорю Валерійовичу Коломойському.</a:t>
            </a:r>
            <a:endParaRPr lang="uk-UA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62000" y="3514724"/>
            <a:ext cx="10668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 smtClean="0"/>
              <a:t>Менора – це світильник, це лампа, це спосіб поширення світла. Її ставлять на вікно чи біля дверей, щоб вона освітлювала вулицю. «Тому це те духовне світло, яке ми поширюємо довкола себе. Така ж сама функція «</a:t>
            </a:r>
            <a:r>
              <a:rPr lang="uk-UA" sz="2000" dirty="0" err="1" smtClean="0"/>
              <a:t>Менори</a:t>
            </a:r>
            <a:r>
              <a:rPr lang="uk-UA" sz="2000" dirty="0" smtClean="0"/>
              <a:t>». Це єврейський центр не лише для євреїв. Цей центр — для всіх. Втім, тут дають можливість євреям дотримуватися їхніх традицій. Тому у комплексі є ритуальні мокви – басейни для омовіння, кошерні готель, магазин та ресторан»</a:t>
            </a: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2428695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1101" y="578907"/>
            <a:ext cx="6241816" cy="1371600"/>
          </a:xfrm>
        </p:spPr>
        <p:txBody>
          <a:bodyPr/>
          <a:lstStyle/>
          <a:p>
            <a:endParaRPr lang="uk-UA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5948" r="25948"/>
          <a:stretch>
            <a:fillRect/>
          </a:stretch>
        </p:blipFill>
        <p:spPr>
          <a:xfrm>
            <a:off x="8132931" y="1041400"/>
            <a:ext cx="3063347" cy="4775200"/>
          </a:xfrm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81101" y="1950507"/>
            <a:ext cx="6241816" cy="4097867"/>
          </a:xfrm>
        </p:spPr>
        <p:txBody>
          <a:bodyPr>
            <a:normAutofit/>
          </a:bodyPr>
          <a:lstStyle/>
          <a:p>
            <a:r>
              <a:rPr lang="uk-UA" dirty="0"/>
              <a:t>Загальна площа комплексу 50 </a:t>
            </a:r>
            <a:r>
              <a:rPr lang="uk-UA" dirty="0" err="1"/>
              <a:t>тис.кв.м</a:t>
            </a:r>
            <a:r>
              <a:rPr lang="uk-UA" dirty="0"/>
              <a:t>. Зовні комплекс являє сім будівель-веж різної висоти, об'єднаних між собою. Перші вежі семиповерхові, наступні дві — дванадцяти- та </a:t>
            </a:r>
            <a:r>
              <a:rPr lang="uk-UA" dirty="0" err="1"/>
              <a:t>сімнадцятиповерхові</a:t>
            </a:r>
            <a:r>
              <a:rPr lang="uk-UA" dirty="0"/>
              <a:t>, єднає дві лінії веж найвища двадцятиповерхова башта, довжина якої 77 м. Кожна вежа являє собою квадрат зі стороною 20 м. У комплексі розташовані офісні приміщення, торгові площі, кафе, ресторани та інші сфери бізнесу і послуг. На 1 поверсі (в Галереї) комплексу «Менора» розташований інформаційно-туристичний центр, в якому відвідувачам надають всю необхідну інформацію про інфраструктуру центру, організовують екскурсії по комплексу та місту. Діє квиткова каса, де можна придбати квитки на різні заходи. Також в інформаційно-туристичному центрі можна знайти широкий асортимент сувенірної продукції.</a:t>
            </a:r>
          </a:p>
        </p:txBody>
      </p:sp>
    </p:spTree>
    <p:extLst>
      <p:ext uri="{BB962C8B-B14F-4D97-AF65-F5344CB8AC3E}">
        <p14:creationId xmlns:p14="http://schemas.microsoft.com/office/powerpoint/2010/main" val="2278728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3811" y="743539"/>
            <a:ext cx="3718455" cy="1332911"/>
          </a:xfrm>
        </p:spPr>
        <p:txBody>
          <a:bodyPr>
            <a:normAutofit fontScale="90000"/>
          </a:bodyPr>
          <a:lstStyle/>
          <a:p>
            <a:r>
              <a:rPr lang="ru-RU" dirty="0"/>
              <a:t>Зупинка 2. </a:t>
            </a:r>
            <a:br>
              <a:rPr lang="ru-RU" dirty="0"/>
            </a:br>
            <a:r>
              <a:rPr lang="ru-RU" dirty="0"/>
              <a:t>Галерея з фасадами </a:t>
            </a:r>
            <a:r>
              <a:rPr lang="ru-RU" dirty="0" err="1"/>
              <a:t>старовинного</a:t>
            </a:r>
            <a:r>
              <a:rPr lang="ru-RU" dirty="0"/>
              <a:t> </a:t>
            </a:r>
            <a:r>
              <a:rPr lang="ru-RU" dirty="0" err="1"/>
              <a:t>Катеринослава</a:t>
            </a:r>
            <a:r>
              <a:rPr lang="ru-RU" dirty="0"/>
              <a:t/>
            </a:r>
            <a:br>
              <a:rPr lang="ru-RU" dirty="0"/>
            </a:br>
            <a:endParaRPr lang="uk-UA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81052" y="1828801"/>
            <a:ext cx="5638798" cy="4667249"/>
          </a:xfrm>
        </p:spPr>
        <p:txBody>
          <a:bodyPr>
            <a:normAutofit/>
          </a:bodyPr>
          <a:lstStyle/>
          <a:p>
            <a:r>
              <a:rPr lang="uk-UA" dirty="0"/>
              <a:t>Ми заходимо до Галереї на першому поверсі. Вона зроблена з мармуру та унікального єрусалимського </a:t>
            </a:r>
            <a:r>
              <a:rPr lang="uk-UA" dirty="0" err="1"/>
              <a:t>каменя</a:t>
            </a:r>
            <a:r>
              <a:rPr lang="uk-UA" dirty="0"/>
              <a:t>. У Галереї є 12 фасадів-барельєфів, які присвячені будинкам старовинного Катеринослава (так називався Дніпро до 1926-го року), що пов’язані з історією місцевих євреїв. В них були розташовані чоловічі і жіночі училища, синагоги, пункти обміну </a:t>
            </a:r>
            <a:r>
              <a:rPr lang="uk-UA" dirty="0" err="1"/>
              <a:t>шекелів</a:t>
            </a:r>
            <a:r>
              <a:rPr lang="uk-UA" dirty="0"/>
              <a:t>, </a:t>
            </a:r>
            <a:r>
              <a:rPr lang="uk-UA" dirty="0" err="1"/>
              <a:t>мацепекарні</a:t>
            </a:r>
            <a:r>
              <a:rPr lang="uk-UA" dirty="0"/>
              <a:t> і всілякі місця, де проходило єврейське життя міста.</a:t>
            </a:r>
          </a:p>
          <a:p>
            <a:r>
              <a:rPr lang="uk-UA" dirty="0"/>
              <a:t>Галерея центру «Менора» – унікальна у своєму роді галерея, в якій </a:t>
            </a:r>
            <a:r>
              <a:rPr lang="uk-UA" dirty="0" err="1"/>
              <a:t>комфортно</a:t>
            </a:r>
            <a:r>
              <a:rPr lang="uk-UA" dirty="0"/>
              <a:t> проводити різноманітні виставки та покази, незалежно від розміру експозиції та експонатів, а також культурні та святкові заходи як дніпропетровського, так і всеукраїнського масштабу.</a:t>
            </a:r>
          </a:p>
          <a:p>
            <a:r>
              <a:rPr lang="uk-UA" dirty="0"/>
              <a:t>Галерея, з’єднує всі сім веж будівлі. Вона виконана в стилі старовинного Катеринослава – стінні прольоти зроблені у вигляді фасадів знаменитих дніпропетровських будівель, декор виконаний з мармуру і єрусалимського </a:t>
            </a:r>
            <a:r>
              <a:rPr lang="uk-UA" dirty="0" err="1"/>
              <a:t>каменя</a:t>
            </a:r>
            <a:r>
              <a:rPr lang="uk-UA" dirty="0"/>
              <a:t>.</a:t>
            </a:r>
          </a:p>
          <a:p>
            <a:endParaRPr lang="uk-UA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60371" y="1828801"/>
            <a:ext cx="4712709" cy="3533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794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3811" y="893234"/>
            <a:ext cx="3718455" cy="1371600"/>
          </a:xfrm>
        </p:spPr>
        <p:txBody>
          <a:bodyPr/>
          <a:lstStyle/>
          <a:p>
            <a:r>
              <a:rPr lang="ru-RU" dirty="0"/>
              <a:t>Зупинка 3 Музей «</a:t>
            </a:r>
            <a:r>
              <a:rPr lang="ru-RU" dirty="0" err="1"/>
              <a:t>Пам’ять</a:t>
            </a:r>
            <a:r>
              <a:rPr lang="ru-RU" dirty="0"/>
              <a:t> </a:t>
            </a:r>
            <a:r>
              <a:rPr lang="ru-RU" dirty="0" err="1"/>
              <a:t>єврейського</a:t>
            </a:r>
            <a:r>
              <a:rPr lang="ru-RU" dirty="0"/>
              <a:t> народу і </a:t>
            </a:r>
            <a:r>
              <a:rPr lang="ru-RU" dirty="0" err="1"/>
              <a:t>Голокост</a:t>
            </a:r>
            <a:r>
              <a:rPr lang="ru-RU" dirty="0"/>
              <a:t> в </a:t>
            </a:r>
            <a:r>
              <a:rPr lang="ru-RU" dirty="0" err="1"/>
              <a:t>Україні</a:t>
            </a:r>
            <a:r>
              <a:rPr lang="ru-RU" dirty="0"/>
              <a:t>» </a:t>
            </a:r>
            <a:endParaRPr lang="uk-UA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72125" y="1429339"/>
            <a:ext cx="5600931" cy="4199099"/>
          </a:xfrm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17586" y="2264834"/>
            <a:ext cx="4144964" cy="3678766"/>
          </a:xfrm>
        </p:spPr>
        <p:txBody>
          <a:bodyPr>
            <a:normAutofit fontScale="92500" lnSpcReduction="10000"/>
          </a:bodyPr>
          <a:lstStyle/>
          <a:p>
            <a:r>
              <a:rPr lang="uk-UA" dirty="0"/>
              <a:t>Центр «Менора» орієнтований на активну сучасну людину для якої значимі поняття духовності, вірності традиціям історії. </a:t>
            </a:r>
          </a:p>
          <a:p>
            <a:r>
              <a:rPr lang="uk-UA" dirty="0"/>
              <a:t>Саме тут розташований Музей «Пам’ять єврейського народу і Голокост в Україні» – третій у світі за величиною меморіальний комплекс, присвячений Голокосту. Музей розташований на трьох поверхах центру і складається з чотирьох основних залів. Загальна площа експозиції становить близько чотирьох тис. </a:t>
            </a:r>
            <a:r>
              <a:rPr lang="uk-UA" dirty="0" err="1"/>
              <a:t>кв</a:t>
            </a:r>
            <a:r>
              <a:rPr lang="uk-UA" dirty="0"/>
              <a:t>. м. Перший зал Музею складається з двох частин і присвячений традиціям юдаїзму, а також особливостям життя євреїв у містах і селах. Найбільший зал присвячений Голокосту, ця експозиція займає більше 800 </a:t>
            </a:r>
            <a:r>
              <a:rPr lang="uk-UA" dirty="0" err="1"/>
              <a:t>кв</a:t>
            </a:r>
            <a:r>
              <a:rPr lang="uk-UA" dirty="0"/>
              <a:t>. м.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487161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3811" y="743539"/>
            <a:ext cx="3718455" cy="1371600"/>
          </a:xfrm>
        </p:spPr>
        <p:txBody>
          <a:bodyPr/>
          <a:lstStyle/>
          <a:p>
            <a:endParaRPr lang="uk-UA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68134" y="1724614"/>
            <a:ext cx="5004921" cy="3752261"/>
          </a:xfrm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42951" y="2409824"/>
            <a:ext cx="5133974" cy="3457576"/>
          </a:xfrm>
        </p:spPr>
        <p:txBody>
          <a:bodyPr>
            <a:normAutofit/>
          </a:bodyPr>
          <a:lstStyle/>
          <a:p>
            <a:r>
              <a:rPr lang="uk-UA" dirty="0"/>
              <a:t>За залом історії Голокосту слідує «Зал пам’яті – зал імен», присвячений пам`яті шести мільйонів загиблих євреїв знищених нацистами. Відвідувачів не можуть залишити байдужими розповідь про духовний подвиг Митрополита </a:t>
            </a:r>
            <a:r>
              <a:rPr lang="uk-UA" dirty="0" err="1"/>
              <a:t>Андрея</a:t>
            </a:r>
            <a:r>
              <a:rPr lang="uk-UA" dirty="0"/>
              <a:t> Шептицького та Омеляна </a:t>
            </a:r>
            <a:r>
              <a:rPr lang="uk-UA" dirty="0" err="1"/>
              <a:t>Ковча</a:t>
            </a:r>
            <a:r>
              <a:rPr lang="uk-UA" dirty="0"/>
              <a:t>, історія спасіння родини </a:t>
            </a:r>
            <a:r>
              <a:rPr lang="uk-UA" dirty="0" err="1"/>
              <a:t>Вайса</a:t>
            </a:r>
            <a:r>
              <a:rPr lang="uk-UA" dirty="0"/>
              <a:t> та інші. Одним із </a:t>
            </a:r>
            <a:r>
              <a:rPr lang="uk-UA" dirty="0" err="1"/>
              <a:t>емоційно</a:t>
            </a:r>
            <a:r>
              <a:rPr lang="uk-UA" dirty="0"/>
              <a:t> кульмінаційних частин Музею є діорама «Бабин Яр. Бабині Яри України» – страшні свідчення масового знищення євреїв – речі та їхні історії, нацистські накази і </a:t>
            </a:r>
            <a:r>
              <a:rPr lang="uk-UA" dirty="0" err="1"/>
              <a:t>зафільмовані</a:t>
            </a:r>
            <a:r>
              <a:rPr lang="uk-UA" dirty="0"/>
              <a:t> кадри розстрілів. Біля виходу з Музею гості можуть побачити інсталяцію «Розлом світу», що нагадує про катастрофу цивілізації після приходу нацистів до влади.</a:t>
            </a:r>
          </a:p>
        </p:txBody>
      </p:sp>
    </p:spTree>
    <p:extLst>
      <p:ext uri="{BB962C8B-B14F-4D97-AF65-F5344CB8AC3E}">
        <p14:creationId xmlns:p14="http://schemas.microsoft.com/office/powerpoint/2010/main" val="40797608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2400" dirty="0"/>
              <a:t>Відмінною особливістю Музею «Пам’ять єврейського народу і Голокост в Україні» є те, що в експозиціях окрім традиційних вітрин з експонатами, використовуються мультимедійні інсталяції, голограми, трансляція відео- й </a:t>
            </a:r>
            <a:r>
              <a:rPr lang="uk-UA" sz="2400" dirty="0" err="1"/>
              <a:t>аудіозаписів</a:t>
            </a:r>
            <a:r>
              <a:rPr lang="uk-UA" sz="2400" dirty="0"/>
              <a:t>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7037" y="2486025"/>
            <a:ext cx="6257926" cy="370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2298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3812" y="645584"/>
            <a:ext cx="3706814" cy="745066"/>
          </a:xfrm>
        </p:spPr>
        <p:txBody>
          <a:bodyPr>
            <a:normAutofit fontScale="90000"/>
          </a:bodyPr>
          <a:lstStyle/>
          <a:p>
            <a:r>
              <a:rPr lang="ru-RU" dirty="0"/>
              <a:t>Зупинка 4 Синагога «Золота роза»</a:t>
            </a:r>
            <a:endParaRPr lang="uk-UA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65735" y="1485901"/>
            <a:ext cx="5107345" cy="3829050"/>
          </a:xfrm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81048" y="1285875"/>
            <a:ext cx="5484687" cy="5276850"/>
          </a:xfrm>
        </p:spPr>
        <p:txBody>
          <a:bodyPr>
            <a:normAutofit/>
          </a:bodyPr>
          <a:lstStyle/>
          <a:p>
            <a:r>
              <a:rPr lang="ru-RU" sz="2000" dirty="0" err="1"/>
              <a:t>Ця</a:t>
            </a:r>
            <a:r>
              <a:rPr lang="ru-RU" sz="2000" dirty="0"/>
              <a:t> синагога </a:t>
            </a:r>
            <a:r>
              <a:rPr lang="ru-RU" sz="2000" dirty="0" err="1"/>
              <a:t>була</a:t>
            </a:r>
            <a:r>
              <a:rPr lang="ru-RU" sz="2000" dirty="0"/>
              <a:t> </a:t>
            </a:r>
            <a:r>
              <a:rPr lang="ru-RU" sz="2000" dirty="0" err="1"/>
              <a:t>побудована</a:t>
            </a:r>
            <a:r>
              <a:rPr lang="ru-RU" sz="2000" dirty="0"/>
              <a:t> </a:t>
            </a:r>
            <a:r>
              <a:rPr lang="ru-RU" sz="2000" dirty="0" err="1"/>
              <a:t>саме</a:t>
            </a:r>
            <a:r>
              <a:rPr lang="ru-RU" sz="2000" dirty="0"/>
              <a:t> як велика. То </a:t>
            </a:r>
            <a:r>
              <a:rPr lang="ru-RU" sz="2000" dirty="0" err="1"/>
              <a:t>була</a:t>
            </a:r>
            <a:r>
              <a:rPr lang="ru-RU" sz="2000" dirty="0"/>
              <a:t> </a:t>
            </a:r>
            <a:r>
              <a:rPr lang="ru-RU" sz="2000" dirty="0" err="1"/>
              <a:t>значна</a:t>
            </a:r>
            <a:r>
              <a:rPr lang="ru-RU" sz="2000" dirty="0"/>
              <a:t> </a:t>
            </a:r>
            <a:r>
              <a:rPr lang="ru-RU" sz="2000" dirty="0" err="1"/>
              <a:t>подія</a:t>
            </a:r>
            <a:r>
              <a:rPr lang="ru-RU" sz="2000" dirty="0"/>
              <a:t> для </a:t>
            </a:r>
            <a:r>
              <a:rPr lang="ru-RU" sz="2000" dirty="0" err="1"/>
              <a:t>міста</a:t>
            </a:r>
            <a:r>
              <a:rPr lang="ru-RU" sz="2000" dirty="0"/>
              <a:t>. Вона, </a:t>
            </a:r>
            <a:r>
              <a:rPr lang="ru-RU" sz="2000" dirty="0" err="1"/>
              <a:t>звичайно</a:t>
            </a:r>
            <a:r>
              <a:rPr lang="ru-RU" sz="2000" dirty="0"/>
              <a:t>, </a:t>
            </a:r>
            <a:r>
              <a:rPr lang="ru-RU" sz="2000" dirty="0" err="1"/>
              <a:t>виглядала</a:t>
            </a:r>
            <a:r>
              <a:rPr lang="ru-RU" sz="2000" dirty="0"/>
              <a:t> </a:t>
            </a:r>
            <a:r>
              <a:rPr lang="ru-RU" sz="2000" dirty="0" err="1"/>
              <a:t>інакше</a:t>
            </a:r>
            <a:r>
              <a:rPr lang="ru-RU" sz="2000" dirty="0"/>
              <a:t>. Тут </a:t>
            </a:r>
            <a:r>
              <a:rPr lang="ru-RU" sz="2000" dirty="0" err="1"/>
              <a:t>були</a:t>
            </a:r>
            <a:r>
              <a:rPr lang="ru-RU" sz="2000" dirty="0"/>
              <a:t> </a:t>
            </a:r>
            <a:r>
              <a:rPr lang="ru-RU" sz="2000" dirty="0" err="1"/>
              <a:t>дві</a:t>
            </a:r>
            <a:r>
              <a:rPr lang="ru-RU" sz="2000" dirty="0"/>
              <a:t> </a:t>
            </a:r>
            <a:r>
              <a:rPr lang="ru-RU" sz="2000" dirty="0" err="1"/>
              <a:t>башти</a:t>
            </a:r>
            <a:r>
              <a:rPr lang="ru-RU" sz="2000" dirty="0"/>
              <a:t>, купол, люстру для </a:t>
            </a:r>
            <a:r>
              <a:rPr lang="ru-RU" sz="2000" dirty="0" err="1"/>
              <a:t>неї</a:t>
            </a:r>
            <a:r>
              <a:rPr lang="ru-RU" sz="2000" dirty="0"/>
              <a:t> </a:t>
            </a:r>
            <a:r>
              <a:rPr lang="ru-RU" sz="2000" dirty="0" err="1"/>
              <a:t>подарував</a:t>
            </a:r>
            <a:r>
              <a:rPr lang="ru-RU" sz="2000" dirty="0"/>
              <a:t> </a:t>
            </a:r>
            <a:r>
              <a:rPr lang="ru-RU" sz="2000" dirty="0" err="1"/>
              <a:t>тодішній</a:t>
            </a:r>
            <a:r>
              <a:rPr lang="ru-RU" sz="2000" dirty="0"/>
              <a:t> губернатор </a:t>
            </a:r>
            <a:r>
              <a:rPr lang="ru-RU" sz="2000" dirty="0" err="1"/>
              <a:t>Катеринославщини</a:t>
            </a:r>
            <a:r>
              <a:rPr lang="ru-RU" sz="2000" dirty="0"/>
              <a:t> – </a:t>
            </a:r>
            <a:r>
              <a:rPr lang="ru-RU" sz="2000" dirty="0" err="1"/>
              <a:t>замовляв</a:t>
            </a:r>
            <a:r>
              <a:rPr lang="ru-RU" sz="2000" dirty="0"/>
              <a:t> </a:t>
            </a:r>
            <a:r>
              <a:rPr lang="ru-RU" sz="2000" dirty="0" err="1"/>
              <a:t>її</a:t>
            </a:r>
            <a:r>
              <a:rPr lang="ru-RU" sz="2000" dirty="0"/>
              <a:t> у Санкт-</a:t>
            </a:r>
            <a:r>
              <a:rPr lang="ru-RU" sz="2000" dirty="0" err="1"/>
              <a:t>Петербурзі</a:t>
            </a:r>
            <a:r>
              <a:rPr lang="ru-RU" sz="2000" dirty="0"/>
              <a:t>. І вона </a:t>
            </a:r>
            <a:r>
              <a:rPr lang="ru-RU" sz="2000" dirty="0" err="1"/>
              <a:t>була</a:t>
            </a:r>
            <a:r>
              <a:rPr lang="ru-RU" sz="2000" dirty="0"/>
              <a:t> </a:t>
            </a:r>
            <a:r>
              <a:rPr lang="ru-RU" sz="2000" dirty="0" err="1"/>
              <a:t>відомим</a:t>
            </a:r>
            <a:r>
              <a:rPr lang="ru-RU" sz="2000" dirty="0"/>
              <a:t> символом </a:t>
            </a:r>
            <a:r>
              <a:rPr lang="ru-RU" sz="2000" dirty="0" err="1"/>
              <a:t>міста</a:t>
            </a:r>
            <a:r>
              <a:rPr lang="ru-RU" sz="2000" dirty="0"/>
              <a:t>. </a:t>
            </a:r>
            <a:r>
              <a:rPr lang="ru-RU" sz="2000" dirty="0" err="1"/>
              <a:t>Це</a:t>
            </a:r>
            <a:r>
              <a:rPr lang="ru-RU" sz="2000" dirty="0"/>
              <a:t> </a:t>
            </a:r>
            <a:r>
              <a:rPr lang="ru-RU" sz="2000" dirty="0" err="1"/>
              <a:t>був</a:t>
            </a:r>
            <a:r>
              <a:rPr lang="ru-RU" sz="2000" dirty="0"/>
              <a:t> великий </a:t>
            </a:r>
            <a:r>
              <a:rPr lang="ru-RU" sz="2000" dirty="0" err="1"/>
              <a:t>єврейський</a:t>
            </a:r>
            <a:r>
              <a:rPr lang="ru-RU" sz="2000" dirty="0"/>
              <a:t> квартал.</a:t>
            </a:r>
          </a:p>
          <a:p>
            <a:r>
              <a:rPr lang="ru-RU" sz="2000" dirty="0"/>
              <a:t>Як </a:t>
            </a:r>
            <a:r>
              <a:rPr lang="ru-RU" sz="2000" dirty="0" err="1"/>
              <a:t>тільки</a:t>
            </a:r>
            <a:r>
              <a:rPr lang="ru-RU" sz="2000" dirty="0"/>
              <a:t>-но зайти до синагоги – першим </a:t>
            </a:r>
            <a:r>
              <a:rPr lang="ru-RU" sz="2000" dirty="0" err="1"/>
              <a:t>ділом</a:t>
            </a:r>
            <a:r>
              <a:rPr lang="ru-RU" sz="2000" dirty="0"/>
              <a:t> </a:t>
            </a:r>
            <a:r>
              <a:rPr lang="ru-RU" sz="2000" dirty="0" err="1"/>
              <a:t>потрапляємо</a:t>
            </a:r>
            <a:r>
              <a:rPr lang="ru-RU" sz="2000" dirty="0"/>
              <a:t> до </a:t>
            </a:r>
            <a:r>
              <a:rPr lang="ru-RU" sz="2000" dirty="0" err="1"/>
              <a:t>холу</a:t>
            </a:r>
            <a:r>
              <a:rPr lang="ru-RU" sz="2000" dirty="0"/>
              <a:t>. На </a:t>
            </a:r>
            <a:r>
              <a:rPr lang="ru-RU" sz="2000" dirty="0" err="1"/>
              <a:t>стінах</a:t>
            </a:r>
            <a:r>
              <a:rPr lang="ru-RU" sz="2000" dirty="0"/>
              <a:t> – </a:t>
            </a:r>
            <a:r>
              <a:rPr lang="ru-RU" sz="2000" dirty="0" err="1"/>
              <a:t>імена</a:t>
            </a:r>
            <a:r>
              <a:rPr lang="ru-RU" sz="2000" dirty="0"/>
              <a:t> та </a:t>
            </a:r>
            <a:r>
              <a:rPr lang="ru-RU" sz="2000" dirty="0" err="1"/>
              <a:t>прізвища</a:t>
            </a:r>
            <a:r>
              <a:rPr lang="ru-RU" sz="2000" dirty="0"/>
              <a:t> тих, </a:t>
            </a:r>
            <a:r>
              <a:rPr lang="ru-RU" sz="2000" dirty="0" err="1"/>
              <a:t>хто</a:t>
            </a:r>
            <a:r>
              <a:rPr lang="ru-RU" sz="2000" dirty="0"/>
              <a:t> </a:t>
            </a:r>
            <a:r>
              <a:rPr lang="ru-RU" sz="2000" dirty="0" err="1"/>
              <a:t>жертвував</a:t>
            </a:r>
            <a:r>
              <a:rPr lang="ru-RU" sz="2000" dirty="0"/>
              <a:t> на </a:t>
            </a:r>
            <a:r>
              <a:rPr lang="ru-RU" sz="2000" dirty="0" err="1"/>
              <a:t>відродження</a:t>
            </a:r>
            <a:r>
              <a:rPr lang="ru-RU" sz="2000" dirty="0"/>
              <a:t> </a:t>
            </a:r>
            <a:r>
              <a:rPr lang="ru-RU" sz="2000" dirty="0" err="1"/>
              <a:t>будівлі</a:t>
            </a:r>
            <a:r>
              <a:rPr lang="ru-RU" sz="2000" dirty="0"/>
              <a:t>. Тут же </a:t>
            </a:r>
            <a:r>
              <a:rPr lang="ru-RU" sz="2000" dirty="0" err="1"/>
              <a:t>можна</a:t>
            </a:r>
            <a:r>
              <a:rPr lang="ru-RU" sz="2000" dirty="0"/>
              <a:t> </a:t>
            </a:r>
            <a:r>
              <a:rPr lang="ru-RU" sz="2000" dirty="0" err="1"/>
              <a:t>дати</a:t>
            </a:r>
            <a:r>
              <a:rPr lang="ru-RU" sz="2000" dirty="0"/>
              <a:t> на </a:t>
            </a:r>
            <a:r>
              <a:rPr lang="ru-RU" sz="2000" dirty="0" err="1"/>
              <a:t>пожертву</a:t>
            </a:r>
            <a:r>
              <a:rPr lang="ru-RU" sz="2000" dirty="0"/>
              <a:t> і зараз: </a:t>
            </a:r>
            <a:r>
              <a:rPr lang="ru-RU" sz="2000" dirty="0" err="1"/>
              <a:t>звичним</a:t>
            </a:r>
            <a:r>
              <a:rPr lang="ru-RU" sz="2000" dirty="0"/>
              <a:t> чином, </a:t>
            </a:r>
            <a:r>
              <a:rPr lang="ru-RU" sz="2000" dirty="0" err="1"/>
              <a:t>залишивши</a:t>
            </a:r>
            <a:r>
              <a:rPr lang="ru-RU" sz="2000" dirty="0"/>
              <a:t> </a:t>
            </a:r>
            <a:r>
              <a:rPr lang="ru-RU" sz="2000" dirty="0" err="1"/>
              <a:t>паперові</a:t>
            </a:r>
            <a:r>
              <a:rPr lang="ru-RU" sz="2000" dirty="0"/>
              <a:t> </a:t>
            </a:r>
            <a:r>
              <a:rPr lang="ru-RU" sz="2000" dirty="0" err="1"/>
              <a:t>гроші</a:t>
            </a:r>
            <a:r>
              <a:rPr lang="ru-RU" sz="2000" dirty="0"/>
              <a:t> </a:t>
            </a:r>
            <a:r>
              <a:rPr lang="ru-RU" sz="2000" dirty="0" err="1"/>
              <a:t>або</a:t>
            </a:r>
            <a:r>
              <a:rPr lang="ru-RU" sz="2000" dirty="0"/>
              <a:t> ж </a:t>
            </a:r>
            <a:r>
              <a:rPr lang="ru-RU" sz="2000" dirty="0" err="1"/>
              <a:t>сплатити</a:t>
            </a:r>
            <a:r>
              <a:rPr lang="ru-RU" sz="2000" dirty="0"/>
              <a:t> </a:t>
            </a:r>
            <a:r>
              <a:rPr lang="ru-RU" sz="2000" dirty="0" err="1"/>
              <a:t>електронною</a:t>
            </a:r>
            <a:r>
              <a:rPr lang="ru-RU" sz="2000" dirty="0"/>
              <a:t> </a:t>
            </a:r>
            <a:r>
              <a:rPr lang="ru-RU" sz="2000" dirty="0" err="1"/>
              <a:t>карткою</a:t>
            </a:r>
            <a:r>
              <a:rPr lang="ru-RU" sz="2000" dirty="0"/>
              <a:t> – через </a:t>
            </a:r>
            <a:r>
              <a:rPr lang="ru-RU" sz="2000" dirty="0" err="1"/>
              <a:t>спеціальний</a:t>
            </a:r>
            <a:r>
              <a:rPr lang="ru-RU" sz="2000" dirty="0"/>
              <a:t> </a:t>
            </a:r>
            <a:r>
              <a:rPr lang="ru-RU" sz="2000" dirty="0" err="1"/>
              <a:t>цдакомат</a:t>
            </a:r>
            <a:r>
              <a:rPr lang="ru-RU" sz="2000" dirty="0"/>
              <a:t> («</a:t>
            </a:r>
            <a:r>
              <a:rPr lang="ru-RU" sz="2000" dirty="0" err="1"/>
              <a:t>цдака</a:t>
            </a:r>
            <a:r>
              <a:rPr lang="ru-RU" sz="2000" dirty="0"/>
              <a:t>» з </a:t>
            </a:r>
            <a:r>
              <a:rPr lang="ru-RU" sz="2000" dirty="0" err="1"/>
              <a:t>івриту</a:t>
            </a:r>
            <a:r>
              <a:rPr lang="ru-RU" sz="2000" dirty="0"/>
              <a:t> – «</a:t>
            </a:r>
            <a:r>
              <a:rPr lang="ru-RU" sz="2000" dirty="0" err="1"/>
              <a:t>пожертва</a:t>
            </a:r>
            <a:r>
              <a:rPr lang="ru-RU" sz="2000" dirty="0"/>
              <a:t>»).</a:t>
            </a:r>
          </a:p>
          <a:p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11613815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3810" y="769409"/>
            <a:ext cx="3718455" cy="1371600"/>
          </a:xfrm>
        </p:spPr>
        <p:txBody>
          <a:bodyPr/>
          <a:lstStyle/>
          <a:p>
            <a:r>
              <a:rPr lang="ru-RU" dirty="0"/>
              <a:t>Зупинка 5 - </a:t>
            </a:r>
            <a:r>
              <a:rPr lang="ru-RU" dirty="0" err="1"/>
              <a:t>Будинок</a:t>
            </a:r>
            <a:r>
              <a:rPr lang="ru-RU" dirty="0"/>
              <a:t> Давида </a:t>
            </a:r>
            <a:r>
              <a:rPr lang="ru-RU" dirty="0" err="1"/>
              <a:t>Пчолкіна</a:t>
            </a:r>
            <a:endParaRPr lang="uk-UA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8175" y="2314575"/>
            <a:ext cx="5886450" cy="3905250"/>
          </a:xfrm>
        </p:spPr>
        <p:txBody>
          <a:bodyPr>
            <a:normAutofit/>
          </a:bodyPr>
          <a:lstStyle/>
          <a:p>
            <a:r>
              <a:rPr lang="uk-UA" sz="1800" dirty="0"/>
              <a:t>В  ансамбль центру «Менора» входить пам'ятник архітектури «Будинок </a:t>
            </a:r>
            <a:r>
              <a:rPr lang="uk-UA" sz="1800" dirty="0" err="1"/>
              <a:t>Пчолкіна</a:t>
            </a:r>
            <a:r>
              <a:rPr lang="uk-UA" sz="1800" dirty="0"/>
              <a:t>». Особняк, побудований відомим Катеринославським купцем в 1898 році, за більш ніж 100-річну історію пережив кілька власників і використовувався для самих різних потреб: від комунального житла до ательє і магазинів. У 1996 році будинок отримав статус пам'ятки архітектури. Під час будівництва центру «Менора» він був реконструйований, в залах відновлено унікальне ліплення на стелі, мармурові </a:t>
            </a:r>
            <a:r>
              <a:rPr lang="uk-UA" sz="1800" dirty="0" smtClean="0"/>
              <a:t>каміни. </a:t>
            </a:r>
            <a:r>
              <a:rPr lang="uk-UA" sz="1800" dirty="0"/>
              <a:t>Сьогодні вишукані зали «Будинок </a:t>
            </a:r>
            <a:r>
              <a:rPr lang="uk-UA" sz="1800" dirty="0" err="1"/>
              <a:t>Пчолкіна</a:t>
            </a:r>
            <a:r>
              <a:rPr lang="uk-UA" sz="1800" dirty="0"/>
              <a:t>» стали популярним майданчиком для організації й проведення різних </a:t>
            </a:r>
            <a:r>
              <a:rPr lang="uk-UA" sz="1800" dirty="0" smtClean="0"/>
              <a:t>заходів, </a:t>
            </a:r>
            <a:r>
              <a:rPr lang="uk-UA" sz="1800" dirty="0"/>
              <a:t>весільних </a:t>
            </a:r>
            <a:r>
              <a:rPr lang="uk-UA" sz="1800" dirty="0" smtClean="0"/>
              <a:t>церемоній, </a:t>
            </a:r>
            <a:r>
              <a:rPr lang="uk-UA" sz="1800" dirty="0"/>
              <a:t>урочистих бенкетів, конференцій і виставок.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65023" y="1986778"/>
            <a:ext cx="4354897" cy="2899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837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Зупинка 6 </a:t>
            </a:r>
            <a:r>
              <a:rPr lang="ru-RU" dirty="0" err="1"/>
              <a:t>Оглядовий</a:t>
            </a:r>
            <a:r>
              <a:rPr lang="ru-RU" dirty="0"/>
              <a:t> </a:t>
            </a:r>
            <a:r>
              <a:rPr lang="ru-RU" dirty="0" err="1"/>
              <a:t>майданчик</a:t>
            </a:r>
            <a:r>
              <a:rPr lang="ru-RU" dirty="0"/>
              <a:t> з панорамою на </a:t>
            </a:r>
            <a:r>
              <a:rPr lang="ru-RU" dirty="0" err="1"/>
              <a:t>місто</a:t>
            </a:r>
            <a:r>
              <a:rPr lang="ru-RU" dirty="0"/>
              <a:t> (13 поверх) </a:t>
            </a:r>
            <a:endParaRPr lang="uk-UA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67325" y="1628774"/>
            <a:ext cx="5553306" cy="3533776"/>
          </a:xfrm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2400" dirty="0" err="1"/>
              <a:t>Він</a:t>
            </a:r>
            <a:r>
              <a:rPr lang="ru-RU" sz="2400" dirty="0"/>
              <a:t> </a:t>
            </a:r>
            <a:r>
              <a:rPr lang="ru-RU" sz="2400" dirty="0" err="1"/>
              <a:t>знаходиться</a:t>
            </a:r>
            <a:r>
              <a:rPr lang="ru-RU" sz="2400" dirty="0"/>
              <a:t> на </a:t>
            </a:r>
            <a:r>
              <a:rPr lang="ru-RU" sz="2400" dirty="0" err="1"/>
              <a:t>даху</a:t>
            </a:r>
            <a:r>
              <a:rPr lang="ru-RU" sz="2400" dirty="0"/>
              <a:t> 6-ї </a:t>
            </a:r>
            <a:r>
              <a:rPr lang="ru-RU" sz="2400" dirty="0" err="1"/>
              <a:t>башти</a:t>
            </a:r>
            <a:r>
              <a:rPr lang="ru-RU" sz="2400" dirty="0"/>
              <a:t> на </a:t>
            </a:r>
            <a:r>
              <a:rPr lang="ru-RU" sz="2400" dirty="0" err="1"/>
              <a:t>висоті</a:t>
            </a:r>
            <a:r>
              <a:rPr lang="ru-RU" sz="2400" dirty="0"/>
              <a:t> 18 поверху (63 </a:t>
            </a:r>
            <a:r>
              <a:rPr lang="ru-RU" sz="2400" dirty="0" err="1"/>
              <a:t>метри</a:t>
            </a:r>
            <a:r>
              <a:rPr lang="ru-RU" sz="2400" dirty="0"/>
              <a:t>). З </a:t>
            </a:r>
            <a:r>
              <a:rPr lang="ru-RU" sz="2400" dirty="0" err="1"/>
              <a:t>нього</a:t>
            </a:r>
            <a:r>
              <a:rPr lang="ru-RU" sz="2400" dirty="0"/>
              <a:t> </a:t>
            </a:r>
            <a:r>
              <a:rPr lang="ru-RU" sz="2400" dirty="0" err="1"/>
              <a:t>відкривається</a:t>
            </a:r>
            <a:r>
              <a:rPr lang="ru-RU" sz="2400" dirty="0"/>
              <a:t> </a:t>
            </a:r>
            <a:r>
              <a:rPr lang="ru-RU" sz="2400" dirty="0" err="1"/>
              <a:t>панорамний</a:t>
            </a:r>
            <a:r>
              <a:rPr lang="ru-RU" sz="2400" dirty="0"/>
              <a:t> вид на </a:t>
            </a:r>
            <a:r>
              <a:rPr lang="ru-RU" sz="2400" dirty="0" err="1"/>
              <a:t>місто</a:t>
            </a:r>
            <a:r>
              <a:rPr lang="ru-RU" sz="2400" dirty="0"/>
              <a:t> </a:t>
            </a:r>
            <a:r>
              <a:rPr lang="ru-RU" sz="2400" dirty="0" err="1"/>
              <a:t>Дніпро</a:t>
            </a:r>
            <a:r>
              <a:rPr lang="ru-RU" sz="2400" dirty="0"/>
              <a:t>.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29528770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476128" y="967859"/>
            <a:ext cx="11063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/>
              <a:t>Висновок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6253699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19449" y="2143125"/>
            <a:ext cx="65246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065793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85</TotalTime>
  <Words>1207</Words>
  <Application>Microsoft Office PowerPoint</Application>
  <PresentationFormat>Широкоэкранный</PresentationFormat>
  <Paragraphs>46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8" baseType="lpstr">
      <vt:lpstr>Arial</vt:lpstr>
      <vt:lpstr>Garamond</vt:lpstr>
      <vt:lpstr>Натуральные материалы</vt:lpstr>
      <vt:lpstr>«Екскурсія до культурно-ділового центру «Менора»</vt:lpstr>
      <vt:lpstr>Презентация PowerPoint</vt:lpstr>
      <vt:lpstr>Презентация PowerPoint</vt:lpstr>
      <vt:lpstr>Зупинка 1. – Інформаційно-туристичний центр Менора</vt:lpstr>
      <vt:lpstr>Презентация PowerPoint</vt:lpstr>
      <vt:lpstr>Презентация PowerPoint</vt:lpstr>
      <vt:lpstr>Зупинка 2.  Галерея з фасадами старовинного Катеринослава </vt:lpstr>
      <vt:lpstr>Зупинка 3 Музей «Пам’ять єврейського народу і Голокост в Україні» </vt:lpstr>
      <vt:lpstr>Презентация PowerPoint</vt:lpstr>
      <vt:lpstr>Відмінною особливістю Музею «Пам’ять єврейського народу і Голокост в Україні» є те, що в експозиціях окрім традиційних вітрин з експонатами, використовуються мультимедійні інсталяції, голограми, трансляція відео- й аудіозаписів.</vt:lpstr>
      <vt:lpstr>Зупинка 4 Синагога «Золота роза»</vt:lpstr>
      <vt:lpstr>Зупинка 5 - Будинок Давида Пчолкіна</vt:lpstr>
      <vt:lpstr>Зупинка 6 Оглядовий майданчик з панорамою на місто (13 поверх) 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«Екскурсія до культурно-ділового центру «Менора»</dc:title>
  <dc:creator>ASUS</dc:creator>
  <cp:lastModifiedBy>ASUS</cp:lastModifiedBy>
  <cp:revision>7</cp:revision>
  <dcterms:created xsi:type="dcterms:W3CDTF">2025-03-20T18:55:09Z</dcterms:created>
  <dcterms:modified xsi:type="dcterms:W3CDTF">2025-04-14T05:51:59Z</dcterms:modified>
</cp:coreProperties>
</file>