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65" r:id="rId4"/>
    <p:sldId id="257" r:id="rId5"/>
    <p:sldId id="259" r:id="rId6"/>
    <p:sldId id="261" r:id="rId7"/>
    <p:sldId id="263" r:id="rId8"/>
    <p:sldId id="264" r:id="rId9"/>
    <p:sldId id="262" r:id="rId10"/>
    <p:sldId id="273" r:id="rId11"/>
    <p:sldId id="268" r:id="rId12"/>
    <p:sldId id="266" r:id="rId13"/>
    <p:sldId id="267" r:id="rId14"/>
    <p:sldId id="272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C93259-7FED-7385-7171-AE3702C1BAF1}"/>
              </a:ext>
            </a:extLst>
          </p:cNvPr>
          <p:cNvSpPr txBox="1"/>
          <p:nvPr/>
        </p:nvSpPr>
        <p:spPr>
          <a:xfrm>
            <a:off x="5181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B3EADC-0C3D-C2B8-5050-1F79D7B0B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3E3FBE-C2B1-9F6E-B475-206C9C885223}"/>
              </a:ext>
            </a:extLst>
          </p:cNvPr>
          <p:cNvSpPr txBox="1"/>
          <p:nvPr/>
        </p:nvSpPr>
        <p:spPr>
          <a:xfrm>
            <a:off x="5281385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8279B-DCDE-FA5C-6AE7-56F8D5977C81}"/>
              </a:ext>
            </a:extLst>
          </p:cNvPr>
          <p:cNvSpPr txBox="1"/>
          <p:nvPr/>
        </p:nvSpPr>
        <p:spPr>
          <a:xfrm>
            <a:off x="2092653" y="1213009"/>
            <a:ext cx="68485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/>
              <a:t>Історико-культурний простір </a:t>
            </a:r>
            <a:r>
              <a:rPr lang="uk-UA" sz="4000" dirty="0"/>
              <a:t>села Романів:</a:t>
            </a:r>
          </a:p>
          <a:p>
            <a:pPr algn="ctr"/>
            <a:r>
              <a:rPr lang="uk-UA" sz="4000" dirty="0"/>
              <a:t>в</a:t>
            </a:r>
            <a:r>
              <a:rPr lang="uk-UA" sz="4000" dirty="0" smtClean="0"/>
              <a:t>ід давнини </a:t>
            </a:r>
            <a:r>
              <a:rPr lang="uk-UA" sz="4000" dirty="0"/>
              <a:t>до </a:t>
            </a:r>
            <a:r>
              <a:rPr lang="uk-UA" sz="4000" dirty="0" smtClean="0"/>
              <a:t>сьогодення</a:t>
            </a:r>
          </a:p>
          <a:p>
            <a:pPr algn="ctr"/>
            <a:r>
              <a:rPr lang="uk-UA" i="1" dirty="0" smtClean="0"/>
              <a:t>Піша екскурсія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2" name="TextBox 1"/>
          <p:cNvSpPr txBox="1"/>
          <p:nvPr/>
        </p:nvSpPr>
        <p:spPr>
          <a:xfrm>
            <a:off x="3726162" y="192621"/>
            <a:ext cx="3862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Всеукраїнський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інтерактивний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конкурс «МАН-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Юніор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Дослідник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8298" y="745300"/>
            <a:ext cx="393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Номінація: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Історик-Юніор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6184" y="3351376"/>
            <a:ext cx="40658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Роботу виконала:</a:t>
            </a:r>
          </a:p>
          <a:p>
            <a:r>
              <a:rPr lang="uk-UA" sz="1600" dirty="0" err="1" smtClean="0"/>
              <a:t>Цудна</a:t>
            </a:r>
            <a:r>
              <a:rPr lang="uk-UA" sz="1600" dirty="0" smtClean="0"/>
              <a:t> Софія Іванівна, учениця 9 класу </a:t>
            </a:r>
            <a:r>
              <a:rPr lang="uk-UA" sz="1600" dirty="0" err="1" smtClean="0"/>
              <a:t>Романівського</a:t>
            </a:r>
            <a:r>
              <a:rPr lang="uk-UA" sz="1600" dirty="0" smtClean="0"/>
              <a:t> ліцею </a:t>
            </a:r>
            <a:r>
              <a:rPr lang="uk-UA" sz="1600" dirty="0" err="1" smtClean="0"/>
              <a:t>Бібрської</a:t>
            </a:r>
            <a:r>
              <a:rPr lang="uk-UA" sz="1600" dirty="0" smtClean="0"/>
              <a:t> міської ради;</a:t>
            </a:r>
          </a:p>
          <a:p>
            <a:r>
              <a:rPr lang="uk-UA" sz="1600" dirty="0" smtClean="0"/>
              <a:t>Слухачка гуртка «Новітня історія України» КЗ ЛОР «Львівська обласна Мала академія наук учнівської молоді»</a:t>
            </a:r>
            <a:endParaRPr lang="uk-UA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8126184" y="5414359"/>
            <a:ext cx="3830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Керівник </a:t>
            </a:r>
            <a:r>
              <a:rPr lang="uk-UA" sz="1600" dirty="0" err="1" smtClean="0"/>
              <a:t>проєкту</a:t>
            </a:r>
            <a:r>
              <a:rPr lang="uk-UA" sz="1600" dirty="0" smtClean="0"/>
              <a:t>: Михайлів Ірина Григорівна, методист КЗ ЛОР «Львівська обласна Мала академія наук учнівської молоді»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62482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24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125125-DA7A-1411-2084-FCCE133A7414}"/>
              </a:ext>
            </a:extLst>
          </p:cNvPr>
          <p:cNvSpPr txBox="1"/>
          <p:nvPr/>
        </p:nvSpPr>
        <p:spPr>
          <a:xfrm>
            <a:off x="573597" y="592410"/>
            <a:ext cx="118954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Мета</a:t>
            </a:r>
            <a:r>
              <a:rPr lang="uk-UA" sz="2800" dirty="0"/>
              <a:t> </a:t>
            </a:r>
            <a:r>
              <a:rPr lang="uk-UA" sz="2800" b="1" dirty="0" err="1" smtClean="0"/>
              <a:t>проєкту</a:t>
            </a:r>
            <a:r>
              <a:rPr lang="uk-UA" sz="2800" dirty="0" smtClean="0"/>
              <a:t>– </a:t>
            </a:r>
            <a:r>
              <a:rPr lang="uk-UA" sz="2800" dirty="0"/>
              <a:t>дослідити </a:t>
            </a:r>
            <a:r>
              <a:rPr lang="uk-UA" sz="2800" dirty="0" smtClean="0"/>
              <a:t>історико-культурний простір </a:t>
            </a:r>
            <a:r>
              <a:rPr lang="uk-UA" sz="2800" dirty="0"/>
              <a:t>села Романів.</a:t>
            </a:r>
          </a:p>
          <a:p>
            <a:endParaRPr lang="uk-UA" sz="2800" dirty="0"/>
          </a:p>
          <a:p>
            <a:r>
              <a:rPr lang="uk-UA" sz="2800" b="1" dirty="0"/>
              <a:t>Завдання</a:t>
            </a:r>
            <a:r>
              <a:rPr lang="uk-UA" sz="2800" dirty="0" smtClean="0"/>
              <a:t>:</a:t>
            </a:r>
          </a:p>
          <a:p>
            <a:endParaRPr lang="uk-U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/>
              <a:t>Проаналізувати комплекс джерельних матеріалів з історії села Романів (</a:t>
            </a:r>
            <a:r>
              <a:rPr lang="uk-UA" sz="2800" dirty="0" err="1" smtClean="0"/>
              <a:t>пам</a:t>
            </a:r>
            <a:r>
              <a:rPr lang="en-US" sz="2800" dirty="0" smtClean="0"/>
              <a:t>’</a:t>
            </a:r>
            <a:r>
              <a:rPr lang="uk-UA" sz="2800" dirty="0" err="1" smtClean="0"/>
              <a:t>ятники</a:t>
            </a:r>
            <a:r>
              <a:rPr lang="uk-UA" sz="2800" dirty="0"/>
              <a:t>, архітектурні </a:t>
            </a:r>
            <a:r>
              <a:rPr lang="uk-UA" sz="2800" dirty="0" err="1"/>
              <a:t>пам</a:t>
            </a:r>
            <a:r>
              <a:rPr lang="en-US" sz="2800" dirty="0"/>
              <a:t>’</a:t>
            </a:r>
            <a:r>
              <a:rPr lang="uk-UA" sz="2800" dirty="0" smtClean="0"/>
              <a:t>ятки, місця </a:t>
            </a:r>
            <a:r>
              <a:rPr lang="uk-UA" sz="2800" dirty="0" err="1" smtClean="0"/>
              <a:t>пам</a:t>
            </a:r>
            <a:r>
              <a:rPr lang="en-US" sz="2800" dirty="0" smtClean="0"/>
              <a:t>’</a:t>
            </a:r>
            <a:r>
              <a:rPr lang="uk-UA" sz="2800" dirty="0" smtClean="0"/>
              <a:t>яті);</a:t>
            </a:r>
          </a:p>
          <a:p>
            <a:endParaRPr lang="uk-U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/>
              <a:t>Простежити </a:t>
            </a:r>
            <a:r>
              <a:rPr lang="uk-UA" sz="2800" dirty="0" smtClean="0"/>
              <a:t>вплив </a:t>
            </a:r>
            <a:r>
              <a:rPr lang="uk-UA" sz="2800" dirty="0"/>
              <a:t>історичних подій на розвиток меморіального простору </a:t>
            </a:r>
            <a:r>
              <a:rPr lang="uk-UA" sz="2800" dirty="0" smtClean="0"/>
              <a:t>села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90464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C97F11-62CB-C7AD-8FA8-C0E4350C1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EED48A-7CF5-DFB1-1A72-B323B98B02EB}"/>
              </a:ext>
            </a:extLst>
          </p:cNvPr>
          <p:cNvSpPr txBox="1"/>
          <p:nvPr/>
        </p:nvSpPr>
        <p:spPr>
          <a:xfrm>
            <a:off x="0" y="0"/>
            <a:ext cx="9906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/>
              <a:t>Природний</a:t>
            </a:r>
            <a:r>
              <a:rPr lang="uk-UA" sz="5400" b="1" dirty="0" smtClean="0"/>
              <a:t> </a:t>
            </a:r>
            <a:r>
              <a:rPr lang="uk-UA" sz="4000" b="1" dirty="0" smtClean="0"/>
              <a:t>простір</a:t>
            </a:r>
            <a:r>
              <a:rPr lang="uk-UA" sz="5400" b="1" dirty="0">
                <a:latin typeface="+mj-lt"/>
              </a:rPr>
              <a:t>
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036C9A-A07D-9E88-0C5B-791B0CA4884A}"/>
              </a:ext>
            </a:extLst>
          </p:cNvPr>
          <p:cNvSpPr txBox="1"/>
          <p:nvPr/>
        </p:nvSpPr>
        <p:spPr>
          <a:xfrm>
            <a:off x="568165" y="856357"/>
            <a:ext cx="599865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/>
              <a:t>Гора </a:t>
            </a:r>
            <a:r>
              <a:rPr lang="uk-UA" sz="2400" dirty="0" err="1"/>
              <a:t>Камула</a:t>
            </a:r>
            <a:r>
              <a:rPr lang="uk-UA" sz="2400" dirty="0"/>
              <a:t> найвища вершина Подільської </a:t>
            </a:r>
            <a:r>
              <a:rPr lang="uk-UA" sz="2400" dirty="0" smtClean="0"/>
              <a:t>височини висотою 471 метри, </a:t>
            </a:r>
            <a:r>
              <a:rPr lang="uk-UA" sz="2400" dirty="0"/>
              <a:t>з якої відкриваються захоплюючі краєвиди</a:t>
            </a:r>
            <a:r>
              <a:rPr lang="uk-UA" sz="2400" dirty="0" smtClean="0"/>
              <a:t>.</a:t>
            </a:r>
          </a:p>
          <a:p>
            <a:pPr algn="l"/>
            <a:endParaRPr lang="uk-UA" sz="2400" dirty="0"/>
          </a:p>
          <a:p>
            <a:r>
              <a:rPr lang="ru-RU" sz="2400" dirty="0"/>
              <a:t>На одному з </a:t>
            </a:r>
            <a:r>
              <a:rPr lang="ru-RU" sz="2400" dirty="0" err="1"/>
              <a:t>виступів</a:t>
            </a:r>
            <a:r>
              <a:rPr lang="ru-RU" sz="2400" dirty="0"/>
              <a:t> </a:t>
            </a:r>
            <a:r>
              <a:rPr lang="ru-RU" sz="2400" dirty="0" err="1"/>
              <a:t>цієї</a:t>
            </a:r>
            <a:r>
              <a:rPr lang="ru-RU" sz="2400" dirty="0"/>
              <a:t> гори </a:t>
            </a:r>
            <a:r>
              <a:rPr lang="ru-RU" sz="2400" dirty="0" err="1"/>
              <a:t>розташована</a:t>
            </a:r>
            <a:r>
              <a:rPr lang="ru-RU" sz="2400" dirty="0"/>
              <a:t> </a:t>
            </a:r>
            <a:r>
              <a:rPr lang="ru-RU" sz="2400" dirty="0" err="1"/>
              <a:t>природна</a:t>
            </a:r>
            <a:r>
              <a:rPr lang="ru-RU" sz="2400" dirty="0"/>
              <a:t> </a:t>
            </a:r>
            <a:r>
              <a:rPr lang="ru-RU" sz="2400" dirty="0" err="1"/>
              <a:t>тераса</a:t>
            </a:r>
            <a:r>
              <a:rPr lang="ru-RU" sz="2400" dirty="0"/>
              <a:t>, де в IX–XI </a:t>
            </a:r>
            <a:r>
              <a:rPr lang="ru-RU" sz="2400" dirty="0" err="1"/>
              <a:t>століттях</a:t>
            </a:r>
            <a:r>
              <a:rPr lang="ru-RU" sz="2400" dirty="0"/>
              <a:t> </a:t>
            </a:r>
            <a:r>
              <a:rPr lang="ru-RU" sz="2400" dirty="0" err="1"/>
              <a:t>існував</a:t>
            </a:r>
            <a:r>
              <a:rPr lang="ru-RU" sz="2400" dirty="0"/>
              <a:t> </a:t>
            </a:r>
            <a:r>
              <a:rPr lang="ru-RU" sz="2400" dirty="0" err="1"/>
              <a:t>культовий</a:t>
            </a:r>
            <a:r>
              <a:rPr lang="ru-RU" sz="2400" dirty="0"/>
              <a:t> центр. Тут </a:t>
            </a:r>
            <a:r>
              <a:rPr lang="ru-RU" sz="2400" dirty="0" err="1"/>
              <a:t>знаходиться</a:t>
            </a:r>
            <a:r>
              <a:rPr lang="ru-RU" sz="2400" dirty="0"/>
              <a:t> велика </a:t>
            </a:r>
            <a:r>
              <a:rPr lang="ru-RU" sz="2400" dirty="0" err="1" smtClean="0"/>
              <a:t>кам</a:t>
            </a:r>
            <a:r>
              <a:rPr lang="en-US" sz="2400" dirty="0" smtClean="0"/>
              <a:t>’</a:t>
            </a:r>
            <a:r>
              <a:rPr lang="ru-RU" sz="2400" dirty="0" err="1" smtClean="0"/>
              <a:t>яна</a:t>
            </a:r>
            <a:r>
              <a:rPr lang="ru-RU" sz="2400" dirty="0" smtClean="0"/>
              <a:t> </a:t>
            </a:r>
            <a:r>
              <a:rPr lang="ru-RU" sz="2400" dirty="0"/>
              <a:t>брила </a:t>
            </a:r>
            <a:r>
              <a:rPr lang="ru-RU" sz="2400" dirty="0" err="1"/>
              <a:t>висотою</a:t>
            </a:r>
            <a:r>
              <a:rPr lang="ru-RU" sz="2400" dirty="0"/>
              <a:t> </a:t>
            </a:r>
            <a:r>
              <a:rPr lang="ru-RU" sz="2400" dirty="0" err="1"/>
              <a:t>понад</a:t>
            </a:r>
            <a:r>
              <a:rPr lang="ru-RU" sz="2400" dirty="0"/>
              <a:t> 6 </a:t>
            </a:r>
            <a:r>
              <a:rPr lang="ru-RU" sz="2400" dirty="0" err="1"/>
              <a:t>метрів</a:t>
            </a:r>
            <a:r>
              <a:rPr lang="ru-RU" sz="2400" dirty="0"/>
              <a:t>, яка, </a:t>
            </a:r>
            <a:r>
              <a:rPr lang="ru-RU" sz="2400" dirty="0" err="1"/>
              <a:t>ймовірно</a:t>
            </a:r>
            <a:r>
              <a:rPr lang="ru-RU" sz="2400" dirty="0"/>
              <a:t>, мала </a:t>
            </a:r>
            <a:r>
              <a:rPr lang="ru-RU" sz="2400" dirty="0" err="1"/>
              <a:t>ритуальне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для </a:t>
            </a:r>
            <a:r>
              <a:rPr lang="ru-RU" sz="2400" dirty="0" err="1"/>
              <a:t>місцевого</a:t>
            </a:r>
            <a:r>
              <a:rPr lang="ru-RU" sz="2400" dirty="0"/>
              <a:t> </a:t>
            </a:r>
            <a:r>
              <a:rPr lang="ru-RU" sz="2400" dirty="0" err="1"/>
              <a:t>населення</a:t>
            </a:r>
            <a:r>
              <a:rPr lang="ru-RU" sz="2400" dirty="0"/>
              <a:t>. </a:t>
            </a:r>
            <a:r>
              <a:rPr lang="uk-UA" sz="2400" dirty="0"/>
              <a:t>
Це місце має особливе значення для місцевих жителів, надихаючи на нові звершення та з’єднуючи з природою.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059" y="1400788"/>
            <a:ext cx="5278700" cy="34232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0059" y="4932218"/>
            <a:ext cx="4689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Джерело: </a:t>
            </a:r>
            <a:r>
              <a:rPr lang="en-US" sz="1200" dirty="0" smtClean="0"/>
              <a:t>https</a:t>
            </a:r>
            <a:r>
              <a:rPr lang="en-US" sz="1200" dirty="0"/>
              <a:t>://leopolis.name/uk/eternal-3949-kamula-najvyshha-vershyna-rivnynnoyi-chastyny-lvivshhyny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219436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E725CF-B020-39CF-2B3F-230F1C720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048210-A11C-70A9-EC16-1EEA5AD731A2}"/>
              </a:ext>
            </a:extLst>
          </p:cNvPr>
          <p:cNvSpPr txBox="1"/>
          <p:nvPr/>
        </p:nvSpPr>
        <p:spPr>
          <a:xfrm rot="10800000" flipV="1">
            <a:off x="3097973" y="335811"/>
            <a:ext cx="6834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>
                <a:latin typeface="+mj-lt"/>
              </a:rPr>
              <a:t>Перша згадка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125125-DA7A-1411-2084-FCCE133A7414}"/>
              </a:ext>
            </a:extLst>
          </p:cNvPr>
          <p:cNvSpPr txBox="1"/>
          <p:nvPr/>
        </p:nvSpPr>
        <p:spPr>
          <a:xfrm>
            <a:off x="513440" y="1687285"/>
            <a:ext cx="98337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2800" dirty="0"/>
              <a:t>Перша письмова згадка про село Романів датована 1410 роком, коли воно згадується в документах як частина Львівської землі Руського </a:t>
            </a:r>
            <a:r>
              <a:rPr lang="uk-UA" sz="2800" dirty="0" smtClean="0"/>
              <a:t>воєводства.</a:t>
            </a:r>
          </a:p>
          <a:p>
            <a:pPr algn="just"/>
            <a:endParaRPr lang="uk-UA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/>
              <a:t>Археологічні </a:t>
            </a:r>
            <a:r>
              <a:rPr lang="uk-UA" sz="2800" dirty="0"/>
              <a:t>дослідження в урочищі Камінна (Лиса) Гора підтверджують </a:t>
            </a:r>
            <a:r>
              <a:rPr lang="uk-UA" sz="2800" dirty="0" smtClean="0"/>
              <a:t>існування </a:t>
            </a:r>
            <a:r>
              <a:rPr lang="uk-UA" sz="2800" dirty="0"/>
              <a:t>поселень ще в епоху мезоліту, що свідчить про давнє заселення цих територій.</a:t>
            </a:r>
          </a:p>
        </p:txBody>
      </p:sp>
    </p:spTree>
    <p:extLst>
      <p:ext uri="{BB962C8B-B14F-4D97-AF65-F5344CB8AC3E}">
        <p14:creationId xmlns:p14="http://schemas.microsoft.com/office/powerpoint/2010/main" val="168785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89C159-9478-C002-E62E-C60D347C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034B83-BE3B-6509-E5CF-7D911B678F84}"/>
              </a:ext>
            </a:extLst>
          </p:cNvPr>
          <p:cNvSpPr txBox="1"/>
          <p:nvPr/>
        </p:nvSpPr>
        <p:spPr>
          <a:xfrm>
            <a:off x="2954646" y="328579"/>
            <a:ext cx="673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/>
              <a:t>Дідичі села від </a:t>
            </a:r>
            <a:r>
              <a:rPr lang="uk-UA" sz="4000" b="1" dirty="0" err="1"/>
              <a:t>Романовських</a:t>
            </a:r>
            <a:endParaRPr lang="uk-UA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5FE2A7-FBCC-CF97-DA55-E23B417CCA04}"/>
              </a:ext>
            </a:extLst>
          </p:cNvPr>
          <p:cNvSpPr txBox="1"/>
          <p:nvPr/>
        </p:nvSpPr>
        <p:spPr>
          <a:xfrm>
            <a:off x="180110" y="1938991"/>
            <a:ext cx="120118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2800" dirty="0"/>
              <a:t>Власниками села з кінця XIV ст. </a:t>
            </a:r>
            <a:r>
              <a:rPr lang="uk-UA" sz="2800" dirty="0" smtClean="0"/>
              <a:t>були </a:t>
            </a:r>
            <a:r>
              <a:rPr lang="uk-UA" sz="2800" dirty="0"/>
              <a:t>руські шляхтичі </a:t>
            </a:r>
            <a:r>
              <a:rPr lang="uk-UA" sz="2800" dirty="0" err="1"/>
              <a:t>Романовські</a:t>
            </a:r>
            <a:r>
              <a:rPr lang="uk-UA" sz="2800" dirty="0"/>
              <a:t>
</a:t>
            </a:r>
            <a:r>
              <a:rPr lang="uk-UA" sz="2800" dirty="0" smtClean="0"/>
              <a:t>Походили </a:t>
            </a:r>
            <a:r>
              <a:rPr lang="uk-UA" sz="2800" dirty="0"/>
              <a:t>від Івана-Гліба </a:t>
            </a:r>
            <a:r>
              <a:rPr lang="uk-UA" sz="2800" dirty="0" err="1"/>
              <a:t>Дядьковича</a:t>
            </a:r>
            <a:r>
              <a:rPr lang="uk-UA" sz="2800" dirty="0"/>
              <a:t> з Романова гербу Шалава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/>
              <a:t>1488 рік </a:t>
            </a:r>
            <a:r>
              <a:rPr lang="uk-UA" sz="2800" dirty="0" err="1"/>
              <a:t>Романовські</a:t>
            </a:r>
            <a:r>
              <a:rPr lang="uk-UA" sz="2800" dirty="0"/>
              <a:t> втратили право </a:t>
            </a:r>
            <a:r>
              <a:rPr lang="uk-UA" sz="2800" dirty="0" smtClean="0"/>
              <a:t>власності</a:t>
            </a:r>
          </a:p>
          <a:p>
            <a:r>
              <a:rPr lang="uk-UA" sz="2800" dirty="0"/>
              <a:t>
Беата </a:t>
            </a:r>
            <a:r>
              <a:rPr lang="uk-UA" sz="2800" dirty="0" err="1"/>
              <a:t>Романовська</a:t>
            </a:r>
            <a:r>
              <a:rPr lang="uk-UA" sz="2800" dirty="0"/>
              <a:t> вийшла заміж за </a:t>
            </a:r>
            <a:r>
              <a:rPr lang="uk-UA" sz="2800" dirty="0" err="1"/>
              <a:t>Пйотра</a:t>
            </a:r>
            <a:r>
              <a:rPr lang="uk-UA" sz="2800" dirty="0"/>
              <a:t> </a:t>
            </a:r>
            <a:r>
              <a:rPr lang="uk-UA" sz="2800" dirty="0" err="1"/>
              <a:t>Гербурта</a:t>
            </a:r>
            <a:r>
              <a:rPr lang="uk-UA" sz="2800" dirty="0"/>
              <a:t> (</a:t>
            </a:r>
            <a:r>
              <a:rPr lang="uk-UA" sz="2800" dirty="0" err="1" smtClean="0"/>
              <a:t>Одновського</a:t>
            </a:r>
            <a:r>
              <a:rPr lang="uk-UA" sz="2800" dirty="0" smtClean="0"/>
              <a:t>), тож разом </a:t>
            </a:r>
            <a:r>
              <a:rPr lang="uk-UA" sz="2800" dirty="0"/>
              <a:t>із селами </a:t>
            </a:r>
            <a:r>
              <a:rPr lang="uk-UA" sz="2800" dirty="0" err="1"/>
              <a:t>Підгородище</a:t>
            </a:r>
            <a:r>
              <a:rPr lang="uk-UA" sz="2800" dirty="0"/>
              <a:t> та </a:t>
            </a:r>
            <a:r>
              <a:rPr lang="uk-UA" sz="2800" dirty="0" err="1"/>
              <a:t>Городиславичі</a:t>
            </a:r>
            <a:r>
              <a:rPr lang="uk-UA" sz="2800" dirty="0"/>
              <a:t> Романів перейшов у власність </a:t>
            </a:r>
            <a:r>
              <a:rPr lang="uk-UA" sz="2800" dirty="0" err="1"/>
              <a:t>Гербуртів</a:t>
            </a:r>
            <a:endParaRPr lang="uk-UA" sz="2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uk-UA" sz="2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4959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70CA9B-BBFD-F401-9A60-C6790948C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2F56CB-1A92-743D-7ED1-C7194CC3A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831" y="369909"/>
            <a:ext cx="3959026" cy="29711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9007F2-12E6-20CE-1CF2-4D3812385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483" y="457842"/>
            <a:ext cx="4245428" cy="28832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5F33FA-1FB9-446A-882D-5A14E03E6A9A}"/>
              </a:ext>
            </a:extLst>
          </p:cNvPr>
          <p:cNvSpPr txBox="1"/>
          <p:nvPr/>
        </p:nvSpPr>
        <p:spPr>
          <a:xfrm>
            <a:off x="236974" y="4286374"/>
            <a:ext cx="71435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dirty="0"/>
              <a:t>Бібліотека </a:t>
            </a:r>
            <a:r>
              <a:rPr lang="uk-UA" sz="2000" dirty="0" smtClean="0"/>
              <a:t>с. Романів, </a:t>
            </a:r>
            <a:r>
              <a:rPr lang="uk-UA" sz="2000" dirty="0"/>
              <a:t>в якій побував Іван Франко. Будинок, в якому колись знаходилась читальня «Просвіти</a:t>
            </a:r>
            <a:r>
              <a:rPr lang="uk-UA" sz="2000" dirty="0" smtClean="0"/>
              <a:t>»</a:t>
            </a:r>
            <a:r>
              <a:rPr lang="en-US" sz="2000" dirty="0"/>
              <a:t>,</a:t>
            </a:r>
            <a:r>
              <a:rPr lang="uk-UA" sz="2000" dirty="0" smtClean="0"/>
              <a:t> </a:t>
            </a:r>
            <a:r>
              <a:rPr lang="uk-UA" sz="2000" dirty="0"/>
              <a:t>збудований приблизно у </a:t>
            </a:r>
            <a:r>
              <a:rPr lang="uk-UA" sz="2000" dirty="0" smtClean="0"/>
              <a:t>1900 р.</a:t>
            </a:r>
            <a:r>
              <a:rPr lang="uk-UA" sz="2000" dirty="0"/>
              <a:t> Цей будинок є важливим культурним об'єктом села, що символізує </a:t>
            </a:r>
            <a:r>
              <a:rPr lang="uk-UA" sz="2000" dirty="0" smtClean="0"/>
              <a:t>зв</a:t>
            </a:r>
            <a:r>
              <a:rPr lang="en-US" sz="2000" dirty="0" smtClean="0"/>
              <a:t>’</a:t>
            </a:r>
            <a:r>
              <a:rPr lang="uk-UA" sz="2000" dirty="0" err="1" smtClean="0"/>
              <a:t>язок</a:t>
            </a:r>
            <a:r>
              <a:rPr lang="uk-UA" sz="2000" dirty="0" smtClean="0"/>
              <a:t> </a:t>
            </a:r>
            <a:r>
              <a:rPr lang="uk-UA" sz="2000" dirty="0"/>
              <a:t>Романова з національним відродженням та літературною спадщиною України.</a:t>
            </a:r>
          </a:p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8DD7AB-921E-91AF-BF09-8D8B9489BACF}"/>
              </a:ext>
            </a:extLst>
          </p:cNvPr>
          <p:cNvSpPr txBox="1"/>
          <p:nvPr/>
        </p:nvSpPr>
        <p:spPr>
          <a:xfrm>
            <a:off x="7617457" y="4198441"/>
            <a:ext cx="45187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2000" dirty="0"/>
              <a:t>Народний дім с. </a:t>
            </a:r>
            <a:r>
              <a:rPr lang="uk-UA" sz="2000" dirty="0" smtClean="0"/>
              <a:t>Романів збудований в 20-30-х рр. ХХ ст. в стилі конструктивізму. Зараз сучасний культурний осередок, який </a:t>
            </a:r>
            <a:r>
              <a:rPr lang="ru-RU" sz="2000" dirty="0" err="1" smtClean="0"/>
              <a:t>організовує</a:t>
            </a:r>
            <a:r>
              <a:rPr lang="ru-RU" sz="2000" dirty="0" smtClean="0"/>
              <a:t> </a:t>
            </a:r>
            <a:r>
              <a:rPr lang="ru-RU" sz="2000" dirty="0"/>
              <a:t>та проводить </a:t>
            </a:r>
            <a:r>
              <a:rPr lang="ru-RU" sz="2000" dirty="0" err="1"/>
              <a:t>різноманітні</a:t>
            </a:r>
            <a:r>
              <a:rPr lang="ru-RU" sz="2000" dirty="0"/>
              <a:t> </a:t>
            </a:r>
            <a:r>
              <a:rPr lang="ru-RU" sz="2000" dirty="0" err="1"/>
              <a:t>культурні</a:t>
            </a:r>
            <a:r>
              <a:rPr lang="ru-RU" sz="2000" dirty="0"/>
              <a:t> заходи для </a:t>
            </a:r>
            <a:r>
              <a:rPr lang="ru-RU" sz="2000" dirty="0" err="1"/>
              <a:t>місцевої</a:t>
            </a:r>
            <a:r>
              <a:rPr lang="ru-RU" sz="2000" dirty="0"/>
              <a:t> </a:t>
            </a:r>
            <a:r>
              <a:rPr lang="ru-RU" sz="2000" dirty="0" err="1"/>
              <a:t>громади</a:t>
            </a:r>
            <a:r>
              <a:rPr lang="ru-RU" sz="2000" dirty="0"/>
              <a:t>.</a:t>
            </a:r>
            <a:endParaRPr lang="uk-UA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36974" y="3429000"/>
            <a:ext cx="6850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Джерело: </a:t>
            </a:r>
            <a:r>
              <a:rPr lang="en-US" sz="1100" dirty="0" smtClean="0"/>
              <a:t>https</a:t>
            </a:r>
            <a:r>
              <a:rPr lang="en-US" sz="1100" dirty="0"/>
              <a:t>://upload.wikimedia.org/wikipedia/commons/a/a8/%D0%91%D1%83%D0%B4%D0%B8%D0%BD%D0%BE%D0%BA_%D1%83_%D1%81</a:t>
            </a:r>
            <a:r>
              <a:rPr lang="en-US" sz="1100" dirty="0" smtClean="0"/>
              <a:t>._%_%6%D0%B2%D0%B0%D0%BD</a:t>
            </a:r>
            <a:r>
              <a:rPr lang="en-US" sz="1100" dirty="0"/>
              <a:t>_%D0%A4%D1%80%D0%B0%D0%BD%D0%BA%D0%BE_%2803%29.jpg</a:t>
            </a:r>
            <a:endParaRPr lang="uk-UA" sz="1100" dirty="0"/>
          </a:p>
        </p:txBody>
      </p:sp>
    </p:spTree>
    <p:extLst>
      <p:ext uri="{BB962C8B-B14F-4D97-AF65-F5344CB8AC3E}">
        <p14:creationId xmlns:p14="http://schemas.microsoft.com/office/powerpoint/2010/main" val="103323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8EB9BD-4AE4-A60F-37EE-D4D8BEBC2D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482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2C34D6-9E79-718C-2D6B-8055B70107E8}"/>
              </a:ext>
            </a:extLst>
          </p:cNvPr>
          <p:cNvSpPr txBox="1"/>
          <p:nvPr/>
        </p:nvSpPr>
        <p:spPr>
          <a:xfrm>
            <a:off x="1919513" y="0"/>
            <a:ext cx="8352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6000" b="1" dirty="0">
                <a:latin typeface="+mj-lt"/>
              </a:rPr>
              <a:t>Іван Франко та Романів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A66067-6BEE-8DB5-BF73-0CD8570FE285}"/>
              </a:ext>
            </a:extLst>
          </p:cNvPr>
          <p:cNvSpPr txBox="1"/>
          <p:nvPr/>
        </p:nvSpPr>
        <p:spPr>
          <a:xfrm>
            <a:off x="2296060" y="867521"/>
            <a:ext cx="740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/>
              <a:t>1904 році Іван Франко відвідав село Романів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1969C0-A11F-577B-2696-246CF4216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142" y="2169449"/>
            <a:ext cx="4608286" cy="36817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324FD1-8570-DF91-0433-BE90C183C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2" y="1365972"/>
            <a:ext cx="3640668" cy="4854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5142" y="5975792"/>
            <a:ext cx="4447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/>
              <a:t>Пам</a:t>
            </a:r>
            <a:r>
              <a:rPr lang="en-US" dirty="0"/>
              <a:t>’</a:t>
            </a:r>
            <a:r>
              <a:rPr lang="uk-UA" dirty="0" err="1"/>
              <a:t>ятна</a:t>
            </a:r>
            <a:r>
              <a:rPr lang="uk-UA" dirty="0"/>
              <a:t> дошка Івану Франку на сільській </a:t>
            </a:r>
            <a:r>
              <a:rPr lang="uk-UA" dirty="0" smtClean="0"/>
              <a:t>бібліотеці</a:t>
            </a:r>
            <a:endParaRPr lang="uk-UA" dirty="0"/>
          </a:p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645338" y="6220196"/>
            <a:ext cx="3080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Бюст Івана Франка у сільській </a:t>
            </a:r>
            <a:r>
              <a:rPr lang="uk-UA" dirty="0" err="1" smtClean="0"/>
              <a:t>біблотеці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140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7F9B76-A463-2EBF-0252-71B7840B4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079F06-56CD-B0AD-89D6-C06754C1B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12" y="437593"/>
            <a:ext cx="4611631" cy="54186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2AB5C8-C44B-BFC7-3AC9-4381B7E2F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213" y="0"/>
            <a:ext cx="3797659" cy="5418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23F0A9-A274-3030-99E8-8F0D5FBFC46D}"/>
              </a:ext>
            </a:extLst>
          </p:cNvPr>
          <p:cNvSpPr txBox="1"/>
          <p:nvPr/>
        </p:nvSpPr>
        <p:spPr>
          <a:xfrm>
            <a:off x="4934855" y="1941286"/>
            <a:ext cx="2483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/>
              <a:t>Цього року минає 121 рік як Іван Франко відвідав село Романів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72530" y="5388170"/>
            <a:ext cx="4773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Джерело: Стаття з газети про відвідини села Романів Іваном Франком взята з архіву бібліотеки </a:t>
            </a:r>
            <a:r>
              <a:rPr lang="uk-UA" dirty="0" err="1" smtClean="0"/>
              <a:t>с.Романів</a:t>
            </a:r>
            <a:r>
              <a:rPr lang="uk-UA" dirty="0" smtClean="0"/>
              <a:t> філії </a:t>
            </a:r>
            <a:r>
              <a:rPr lang="uk-UA" dirty="0"/>
              <a:t>КЗ «Публічної бібліотеки </a:t>
            </a:r>
            <a:r>
              <a:rPr lang="uk-UA" dirty="0" err="1"/>
              <a:t>Бібрської</a:t>
            </a:r>
            <a:r>
              <a:rPr lang="uk-UA" dirty="0"/>
              <a:t> міської ради»</a:t>
            </a:r>
          </a:p>
          <a:p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942167"/>
            <a:ext cx="5541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/>
              <a:t>Пам</a:t>
            </a:r>
            <a:r>
              <a:rPr lang="en-US" dirty="0"/>
              <a:t>’</a:t>
            </a:r>
            <a:r>
              <a:rPr lang="uk-UA" dirty="0" err="1"/>
              <a:t>ятник</a:t>
            </a:r>
            <a:r>
              <a:rPr lang="uk-UA" dirty="0"/>
              <a:t> Івану Франку, який відкрили восени 1992 р. Іван Франко відвідав село у 1904 р.</a:t>
            </a:r>
          </a:p>
        </p:txBody>
      </p:sp>
    </p:spTree>
    <p:extLst>
      <p:ext uri="{BB962C8B-B14F-4D97-AF65-F5344CB8AC3E}">
        <p14:creationId xmlns:p14="http://schemas.microsoft.com/office/powerpoint/2010/main" val="375926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B5D0C1-DFB3-2246-5907-37C9DB0DA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DDABB0-1B1F-F4BA-3491-D47C0D48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751"/>
            <a:ext cx="6005286" cy="38583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7B0A49-F649-A991-D090-D1F6BF1BF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716" y="263751"/>
            <a:ext cx="5751286" cy="38246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F563B0-4997-B861-F312-012B2C0BD5E6}"/>
              </a:ext>
            </a:extLst>
          </p:cNvPr>
          <p:cNvSpPr txBox="1"/>
          <p:nvPr/>
        </p:nvSpPr>
        <p:spPr>
          <a:xfrm>
            <a:off x="-1" y="5657671"/>
            <a:ext cx="5403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Джерело: Жива </a:t>
            </a:r>
            <a:r>
              <a:rPr lang="uk-UA" sz="1400" dirty="0" smtClean="0"/>
              <a:t>історія. </a:t>
            </a:r>
            <a:r>
              <a:rPr lang="en-US" sz="1400" dirty="0"/>
              <a:t>URL:https://livehistory.org.ua/eyewitnesses/db72aa81-127f-429d-a177-1860cca68e02 </a:t>
            </a:r>
            <a:r>
              <a:rPr lang="uk-UA" sz="1400" dirty="0" smtClean="0"/>
              <a:t> </a:t>
            </a:r>
            <a:endParaRPr lang="uk-UA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A2A715-FCEA-5157-010F-D6740B5AEB2A}"/>
              </a:ext>
            </a:extLst>
          </p:cNvPr>
          <p:cNvSpPr txBox="1"/>
          <p:nvPr/>
        </p:nvSpPr>
        <p:spPr>
          <a:xfrm rot="10800000" flipV="1">
            <a:off x="4555674" y="4121275"/>
            <a:ext cx="3898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/>
              <a:t>Весілля в селі </a:t>
            </a:r>
            <a:r>
              <a:rPr lang="uk-UA" sz="2400" dirty="0" smtClean="0"/>
              <a:t>Романів </a:t>
            </a:r>
            <a:r>
              <a:rPr lang="uk-UA" sz="2400" dirty="0" err="1" smtClean="0"/>
              <a:t>поч</a:t>
            </a:r>
            <a:r>
              <a:rPr lang="uk-UA" sz="2400" dirty="0" smtClean="0"/>
              <a:t>. 1960-х рр.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56150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5068"/>
            <a:ext cx="12189229" cy="68529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C711D4-2658-F8EE-B321-C8A80B2F8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1" y="355600"/>
            <a:ext cx="5023590" cy="394546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64200" y="232833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Збудована 1813 р. Багато відомостей про історію будівництва церкви не </a:t>
            </a:r>
            <a:r>
              <a:rPr lang="uk-UA" sz="2000" dirty="0" err="1"/>
              <a:t>збереглося</a:t>
            </a:r>
            <a:r>
              <a:rPr lang="uk-UA" sz="2000" dirty="0"/>
              <a:t>, але збереглись свідчення, що першим, що відбудовували у селі була церква, на яку ніколи не шкодували грошей. Відомо, що для цієї церкви виконував роботи </a:t>
            </a:r>
            <a:r>
              <a:rPr lang="uk-UA" sz="2000" dirty="0" smtClean="0"/>
              <a:t>відомий львівський </a:t>
            </a:r>
            <a:r>
              <a:rPr lang="uk-UA" sz="2000" dirty="0"/>
              <a:t>маляр Микола </a:t>
            </a:r>
            <a:r>
              <a:rPr lang="uk-UA" sz="2000" dirty="0" err="1"/>
              <a:t>Шпаніель</a:t>
            </a:r>
            <a:r>
              <a:rPr lang="uk-UA" sz="2000" dirty="0"/>
              <a:t>. Церква внесена до реєстру </a:t>
            </a:r>
            <a:r>
              <a:rPr lang="uk-UA" sz="2000" dirty="0" err="1" smtClean="0"/>
              <a:t>пам</a:t>
            </a:r>
            <a:r>
              <a:rPr lang="en-US" sz="2000" dirty="0" smtClean="0"/>
              <a:t>’</a:t>
            </a:r>
            <a:r>
              <a:rPr lang="uk-UA" sz="2000" dirty="0" smtClean="0"/>
              <a:t>яток </a:t>
            </a:r>
            <a:r>
              <a:rPr lang="uk-UA" sz="2000" dirty="0"/>
              <a:t>архітектури місцевого значення за охоронним номером 2341-М. У 2013 парафія Святого архистратига Михаїла у с. Романів </a:t>
            </a:r>
            <a:r>
              <a:rPr lang="uk-UA" sz="2000" dirty="0" err="1"/>
              <a:t>Бібрського</a:t>
            </a:r>
            <a:r>
              <a:rPr lang="uk-UA" sz="2000" dirty="0"/>
              <a:t> деканату УГКЦ урочисто відзначила 200-ліття побудови храму.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504268"/>
            <a:ext cx="5080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Джерело: </a:t>
            </a:r>
            <a:r>
              <a:rPr lang="en-US" sz="1100" dirty="0" smtClean="0"/>
              <a:t>https</a:t>
            </a:r>
            <a:r>
              <a:rPr lang="en-US" sz="1100" dirty="0"/>
              <a:t>://uk.wikipedia.org/wiki/%D0%A0%D0%BE%D0%BC%D0%B0%D0%BD%D1%96%D0%B2</a:t>
            </a:r>
            <a:r>
              <a:rPr lang="en-US" sz="1100" dirty="0" smtClean="0"/>
              <a:t>_(%%</a:t>
            </a:r>
            <a:r>
              <a:rPr lang="en-US" sz="1200" dirty="0"/>
              <a:t>D0%B9%D0%BB:Saint_Michael_church</a:t>
            </a:r>
            <a:r>
              <a:rPr lang="en-US" sz="1100" dirty="0"/>
              <a:t>,_Romaniv_(01).jpg</a:t>
            </a:r>
            <a:endParaRPr lang="uk-UA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5761952" y="355600"/>
            <a:ext cx="58743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err="1" smtClean="0"/>
              <a:t>Романівська</a:t>
            </a:r>
            <a:r>
              <a:rPr lang="uk-UA" sz="2800" b="1" dirty="0" smtClean="0"/>
              <a:t> Українська греко-католицька церква святого Архистратига Михаїла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185996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3C17B1-343F-AA99-BACF-47267F689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839E06-AD26-1863-F4EC-CC35E7FCE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742277" cy="42351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6A896E-FFED-F433-8A69-B8F1C42D7BF9}"/>
              </a:ext>
            </a:extLst>
          </p:cNvPr>
          <p:cNvSpPr txBox="1"/>
          <p:nvPr/>
        </p:nvSpPr>
        <p:spPr>
          <a:xfrm>
            <a:off x="0" y="4342185"/>
            <a:ext cx="4651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dirty="0"/>
              <a:t>Стенд ушанування пам’яті Героїв Небесної Сотні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645AB1-1FAA-A79D-AECF-0952967C6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366" y="1158617"/>
            <a:ext cx="5509161" cy="51852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635555-CB02-25DA-42D1-58179954D2E4}"/>
              </a:ext>
            </a:extLst>
          </p:cNvPr>
          <p:cNvSpPr txBox="1"/>
          <p:nvPr/>
        </p:nvSpPr>
        <p:spPr>
          <a:xfrm>
            <a:off x="7200632" y="163810"/>
            <a:ext cx="5207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 smtClean="0"/>
              <a:t>Мурований храм святого Архистратига Михаїла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79900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04F888-9725-401E-73E0-F1FB07A315B7}"/>
              </a:ext>
            </a:extLst>
          </p:cNvPr>
          <p:cNvSpPr txBox="1"/>
          <p:nvPr/>
        </p:nvSpPr>
        <p:spPr>
          <a:xfrm>
            <a:off x="5181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AE66E6-DE15-3383-173C-F0D1DB46C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722E8-43A6-0B32-FB67-54B184088077}"/>
              </a:ext>
            </a:extLst>
          </p:cNvPr>
          <p:cNvSpPr txBox="1"/>
          <p:nvPr/>
        </p:nvSpPr>
        <p:spPr>
          <a:xfrm>
            <a:off x="210457" y="-77778"/>
            <a:ext cx="98769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6000" b="1" dirty="0">
                <a:latin typeface="+mj-lt"/>
              </a:rPr>
              <a:t>Залізна сотня: </a:t>
            </a:r>
            <a:r>
              <a:rPr lang="uk-UA" sz="6000" b="1" dirty="0" err="1">
                <a:latin typeface="+mj-lt"/>
              </a:rPr>
              <a:t>р</a:t>
            </a:r>
            <a:r>
              <a:rPr lang="uk-UA" sz="6000" b="1" dirty="0" err="1" smtClean="0">
                <a:latin typeface="+mj-lt"/>
              </a:rPr>
              <a:t>оманівці</a:t>
            </a:r>
            <a:r>
              <a:rPr lang="uk-UA" sz="6000" b="1" dirty="0" smtClean="0">
                <a:latin typeface="+mj-lt"/>
              </a:rPr>
              <a:t> </a:t>
            </a:r>
            <a:r>
              <a:rPr lang="uk-UA" sz="6000" b="1" dirty="0">
                <a:latin typeface="+mj-lt"/>
              </a:rPr>
              <a:t>в боротьбі за незалежність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E79DC0-484A-DF3A-9269-A94702B960B2}"/>
              </a:ext>
            </a:extLst>
          </p:cNvPr>
          <p:cNvSpPr txBox="1"/>
          <p:nvPr/>
        </p:nvSpPr>
        <p:spPr>
          <a:xfrm>
            <a:off x="210458" y="2387600"/>
            <a:ext cx="105301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800" dirty="0"/>
              <a:t>1918 рік: у Романові формується Залізна сотня, що налічувала понад 110 стрільців патріотів, готових захищати свою землю.
Залізна </a:t>
            </a:r>
            <a:r>
              <a:rPr lang="uk-UA" sz="2800" dirty="0" err="1"/>
              <a:t>романівська</a:t>
            </a:r>
            <a:r>
              <a:rPr lang="uk-UA" sz="2800" dirty="0"/>
              <a:t> сотня входила до </a:t>
            </a:r>
            <a:r>
              <a:rPr lang="uk-UA" sz="2800" dirty="0" smtClean="0"/>
              <a:t>складу</a:t>
            </a:r>
            <a:r>
              <a:rPr lang="uk-UA" sz="2800" dirty="0"/>
              <a:t> </a:t>
            </a:r>
            <a:r>
              <a:rPr lang="uk-UA" sz="2800" dirty="0" smtClean="0"/>
              <a:t>3-го </a:t>
            </a:r>
            <a:r>
              <a:rPr lang="uk-UA" sz="2800" dirty="0"/>
              <a:t>куреня 24-го піхотного полку Українських Січових стрільців, беручи участь у бойових діях від 22 листопада 1918 року.</a:t>
            </a:r>
          </a:p>
        </p:txBody>
      </p:sp>
    </p:spTree>
    <p:extLst>
      <p:ext uri="{BB962C8B-B14F-4D97-AF65-F5344CB8AC3E}">
        <p14:creationId xmlns:p14="http://schemas.microsoft.com/office/powerpoint/2010/main" val="2838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EAA2F5-BCC6-BE41-6DDC-8D7F0F9E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C82ED5-B7FF-63C0-08E1-08CFBA578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17384" cy="5497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3DDE4A-53F3-2959-B691-6101EE278C50}"/>
              </a:ext>
            </a:extLst>
          </p:cNvPr>
          <p:cNvSpPr txBox="1"/>
          <p:nvPr/>
        </p:nvSpPr>
        <p:spPr>
          <a:xfrm>
            <a:off x="283029" y="5623645"/>
            <a:ext cx="4217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 smtClean="0"/>
              <a:t>«Хрест свободи» поставлений у 1848 р. на честь скасування панщини</a:t>
            </a:r>
            <a:endParaRPr lang="uk-UA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19FDBC-1A15-0F0A-C631-47F23F800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286" y="-33583"/>
            <a:ext cx="4064000" cy="54186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2BD978-AB6D-3438-7C8C-09939977CE32}"/>
              </a:ext>
            </a:extLst>
          </p:cNvPr>
          <p:cNvSpPr txBox="1"/>
          <p:nvPr/>
        </p:nvSpPr>
        <p:spPr>
          <a:xfrm rot="10800000" flipV="1">
            <a:off x="7402285" y="5706043"/>
            <a:ext cx="4064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2400" dirty="0"/>
              <a:t>Могила </a:t>
            </a:r>
            <a:r>
              <a:rPr lang="uk-UA" sz="2400" dirty="0" smtClean="0"/>
              <a:t>пам’яті </a:t>
            </a:r>
            <a:r>
              <a:rPr lang="uk-UA" sz="2400" dirty="0"/>
              <a:t>Січовим </a:t>
            </a:r>
            <a:r>
              <a:rPr lang="uk-UA" sz="2400" dirty="0" smtClean="0"/>
              <a:t>стрільцям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88748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" y="3313"/>
            <a:ext cx="12189229" cy="68529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6100DA-9B58-1BD0-E48C-B0A52C1D5D34}"/>
              </a:ext>
            </a:extLst>
          </p:cNvPr>
          <p:cNvSpPr txBox="1"/>
          <p:nvPr/>
        </p:nvSpPr>
        <p:spPr>
          <a:xfrm>
            <a:off x="448952" y="152400"/>
            <a:ext cx="104822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Висновок</a:t>
            </a:r>
          </a:p>
          <a:p>
            <a:pPr algn="ctr"/>
            <a:endParaRPr lang="uk-UA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На сьогодні культурно-історичний простір села Романів не достатньо вивчений і потребує нових досліджень. Дане дослідження є важливим з огляду збереження історичної </a:t>
            </a:r>
            <a:r>
              <a:rPr lang="uk-UA" sz="2000" dirty="0" err="1"/>
              <a:t>пам</a:t>
            </a:r>
            <a:r>
              <a:rPr lang="en-US" sz="2000" dirty="0"/>
              <a:t>’</a:t>
            </a:r>
            <a:r>
              <a:rPr lang="uk-UA" sz="2000" dirty="0"/>
              <a:t>яті, </a:t>
            </a:r>
            <a:r>
              <a:rPr lang="uk-UA" sz="2000" dirty="0" smtClean="0"/>
              <a:t>популяризації</a:t>
            </a:r>
            <a:r>
              <a:rPr lang="en-US" sz="2000" dirty="0" smtClean="0"/>
              <a:t> </a:t>
            </a:r>
            <a:r>
              <a:rPr lang="uk-UA" sz="2000" dirty="0" smtClean="0"/>
              <a:t>місцевих </a:t>
            </a:r>
            <a:r>
              <a:rPr lang="uk-UA" sz="2000" dirty="0" err="1"/>
              <a:t>пам</a:t>
            </a:r>
            <a:r>
              <a:rPr lang="en-US" sz="2000" dirty="0"/>
              <a:t>’</a:t>
            </a:r>
            <a:r>
              <a:rPr lang="uk-UA" sz="2000" dirty="0"/>
              <a:t>яток, розвитку культурних ініціатив.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Село </a:t>
            </a:r>
            <a:r>
              <a:rPr lang="ru-RU" sz="2000" dirty="0" err="1"/>
              <a:t>Романів</a:t>
            </a:r>
            <a:r>
              <a:rPr lang="ru-RU" sz="2000" dirty="0"/>
              <a:t>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dirty="0" err="1"/>
              <a:t>багату</a:t>
            </a:r>
            <a:r>
              <a:rPr lang="ru-RU" sz="2000" dirty="0"/>
              <a:t> </a:t>
            </a:r>
            <a:r>
              <a:rPr lang="ru-RU" sz="2000" dirty="0" err="1"/>
              <a:t>історію</a:t>
            </a:r>
            <a:r>
              <a:rPr lang="ru-RU" sz="2000" dirty="0"/>
              <a:t>, яка </a:t>
            </a:r>
            <a:r>
              <a:rPr lang="ru-RU" sz="2000" dirty="0" err="1"/>
              <a:t>знайшла</a:t>
            </a:r>
            <a:r>
              <a:rPr lang="ru-RU" sz="2000" dirty="0"/>
              <a:t> </a:t>
            </a:r>
            <a:r>
              <a:rPr lang="ru-RU" sz="2000" dirty="0" err="1"/>
              <a:t>відображення</a:t>
            </a:r>
            <a:r>
              <a:rPr lang="ru-RU" sz="2000" dirty="0"/>
              <a:t> у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меморіальному</a:t>
            </a:r>
            <a:r>
              <a:rPr lang="ru-RU" sz="2000" dirty="0"/>
              <a:t> </a:t>
            </a:r>
            <a:r>
              <a:rPr lang="ru-RU" sz="2000" dirty="0" err="1" smtClean="0"/>
              <a:t>просторі</a:t>
            </a:r>
            <a:r>
              <a:rPr lang="ru-RU" sz="2000" dirty="0" smtClean="0"/>
              <a:t>. Перша </a:t>
            </a:r>
            <a:r>
              <a:rPr lang="ru-RU" sz="2000" dirty="0" err="1"/>
              <a:t>писемна</a:t>
            </a:r>
            <a:r>
              <a:rPr lang="ru-RU" sz="2000" dirty="0"/>
              <a:t> </a:t>
            </a:r>
            <a:r>
              <a:rPr lang="ru-RU" sz="2000" dirty="0" err="1"/>
              <a:t>згадка</a:t>
            </a:r>
            <a:r>
              <a:rPr lang="ru-RU" sz="2000" dirty="0"/>
              <a:t> про село </a:t>
            </a:r>
            <a:r>
              <a:rPr lang="ru-RU" sz="2000" dirty="0" err="1"/>
              <a:t>сягає</a:t>
            </a:r>
            <a:r>
              <a:rPr lang="ru-RU" sz="2000" dirty="0"/>
              <a:t> 1410 року. </a:t>
            </a:r>
            <a:r>
              <a:rPr lang="uk-UA" sz="2000" dirty="0"/>
              <a:t>З </a:t>
            </a:r>
            <a:r>
              <a:rPr lang="ru-RU" sz="2000" dirty="0"/>
              <a:t>Х</a:t>
            </a:r>
            <a:r>
              <a:rPr lang="en-US" sz="2000" dirty="0"/>
              <a:t>V</a:t>
            </a:r>
            <a:r>
              <a:rPr lang="uk-UA" sz="2000" dirty="0"/>
              <a:t> ст. адміністративно н</a:t>
            </a:r>
            <a:r>
              <a:rPr lang="ru-RU" sz="2000" dirty="0" err="1"/>
              <a:t>алежало</a:t>
            </a:r>
            <a:r>
              <a:rPr lang="ru-RU" sz="2000" dirty="0"/>
              <a:t> до складу </a:t>
            </a:r>
            <a:r>
              <a:rPr lang="ru-RU" sz="2000" dirty="0" err="1"/>
              <a:t>Львівської</a:t>
            </a:r>
            <a:r>
              <a:rPr lang="ru-RU" sz="2000" dirty="0"/>
              <a:t> </a:t>
            </a:r>
            <a:r>
              <a:rPr lang="ru-RU" sz="2000" dirty="0" err="1"/>
              <a:t>землі</a:t>
            </a:r>
            <a:r>
              <a:rPr lang="ru-RU" sz="2000" dirty="0"/>
              <a:t> </a:t>
            </a:r>
            <a:r>
              <a:rPr lang="ru-RU" sz="2000" dirty="0" err="1"/>
              <a:t>Руського</a:t>
            </a:r>
            <a:r>
              <a:rPr lang="ru-RU" sz="2000" dirty="0"/>
              <a:t> </a:t>
            </a:r>
            <a:r>
              <a:rPr lang="ru-RU" sz="2000" dirty="0" err="1"/>
              <a:t>воєводства</a:t>
            </a:r>
            <a:r>
              <a:rPr lang="ru-RU" sz="2000" dirty="0"/>
              <a:t>. У </a:t>
            </a:r>
            <a:r>
              <a:rPr lang="ru-RU" sz="2000" dirty="0" err="1"/>
              <a:t>меморіальному</a:t>
            </a:r>
            <a:r>
              <a:rPr lang="ru-RU" sz="2000" dirty="0"/>
              <a:t> </a:t>
            </a:r>
            <a:r>
              <a:rPr lang="ru-RU" sz="2000" dirty="0" err="1"/>
              <a:t>просторі</a:t>
            </a:r>
            <a:r>
              <a:rPr lang="ru-RU" sz="2000" dirty="0"/>
              <a:t> </a:t>
            </a:r>
            <a:r>
              <a:rPr lang="ru-RU" sz="2000" dirty="0" err="1"/>
              <a:t>міста</a:t>
            </a:r>
            <a:r>
              <a:rPr lang="ru-RU" sz="2000" dirty="0"/>
              <a:t> </a:t>
            </a:r>
            <a:r>
              <a:rPr lang="ru-RU" sz="2000" dirty="0" err="1"/>
              <a:t>відображені</a:t>
            </a:r>
            <a:r>
              <a:rPr lang="ru-RU" sz="2000" dirty="0"/>
              <a:t> </a:t>
            </a:r>
            <a:r>
              <a:rPr lang="ru-RU" sz="2000" dirty="0" err="1" smtClean="0"/>
              <a:t>пам</a:t>
            </a:r>
            <a:r>
              <a:rPr lang="en-US" sz="2000" dirty="0" smtClean="0"/>
              <a:t>’</a:t>
            </a:r>
            <a:r>
              <a:rPr lang="ru-RU" sz="2000" dirty="0" err="1" smtClean="0"/>
              <a:t>ятки</a:t>
            </a:r>
            <a:r>
              <a:rPr lang="ru-RU" sz="2000" dirty="0" smtClean="0"/>
              <a:t> </a:t>
            </a:r>
            <a:r>
              <a:rPr lang="ru-RU" sz="2000" dirty="0" err="1"/>
              <a:t>присвячені</a:t>
            </a:r>
            <a:r>
              <a:rPr lang="ru-RU" sz="2000" dirty="0"/>
              <a:t> </a:t>
            </a:r>
            <a:r>
              <a:rPr lang="ru-RU" sz="2000" dirty="0" err="1" smtClean="0"/>
              <a:t>подіям</a:t>
            </a:r>
            <a:r>
              <a:rPr lang="ru-RU" sz="2000" dirty="0" smtClean="0"/>
              <a:t> </a:t>
            </a:r>
            <a:r>
              <a:rPr lang="ru-RU" sz="2000" dirty="0" err="1" smtClean="0"/>
              <a:t>історії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національного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відродження</a:t>
            </a:r>
            <a:r>
              <a:rPr lang="ru-RU" sz="2000" dirty="0" smtClean="0"/>
              <a:t>, </a:t>
            </a:r>
            <a:r>
              <a:rPr lang="ru-RU" sz="2000" dirty="0" err="1"/>
              <a:t>Першої</a:t>
            </a:r>
            <a:r>
              <a:rPr lang="ru-RU" sz="2000" dirty="0"/>
              <a:t> </a:t>
            </a:r>
            <a:r>
              <a:rPr lang="ru-RU" sz="2000" dirty="0" err="1"/>
              <a:t>світової</a:t>
            </a:r>
            <a:r>
              <a:rPr lang="ru-RU" sz="2000" dirty="0"/>
              <a:t> </a:t>
            </a:r>
            <a:r>
              <a:rPr lang="ru-RU" sz="2000" dirty="0" err="1"/>
              <a:t>війни</a:t>
            </a:r>
            <a:r>
              <a:rPr lang="ru-RU" sz="2000" dirty="0"/>
              <a:t>, </a:t>
            </a:r>
            <a:r>
              <a:rPr lang="ru-RU" sz="2000" dirty="0" err="1"/>
              <a:t>Української</a:t>
            </a:r>
            <a:r>
              <a:rPr lang="ru-RU" sz="2000" dirty="0"/>
              <a:t> </a:t>
            </a:r>
            <a:r>
              <a:rPr lang="ru-RU" sz="2000" dirty="0" err="1" smtClean="0"/>
              <a:t>революції</a:t>
            </a:r>
            <a:r>
              <a:rPr lang="ru-RU" sz="2000" dirty="0" smtClean="0"/>
              <a:t>. </a:t>
            </a:r>
            <a:r>
              <a:rPr lang="ru-RU" sz="2000" dirty="0"/>
              <a:t>Є </a:t>
            </a:r>
            <a:r>
              <a:rPr lang="ru-RU" sz="2000" dirty="0" err="1"/>
              <a:t>вплив</a:t>
            </a:r>
            <a:r>
              <a:rPr lang="ru-RU" sz="2000" dirty="0"/>
              <a:t> й </a:t>
            </a:r>
            <a:r>
              <a:rPr lang="ru-RU" sz="2000" dirty="0" err="1"/>
              <a:t>сучасних</a:t>
            </a:r>
            <a:r>
              <a:rPr lang="ru-RU" sz="2000" dirty="0"/>
              <a:t> </a:t>
            </a:r>
            <a:r>
              <a:rPr lang="ru-RU" sz="2000" dirty="0" err="1"/>
              <a:t>суспільно-політичних</a:t>
            </a:r>
            <a:r>
              <a:rPr lang="ru-RU" sz="2000" dirty="0"/>
              <a:t> </a:t>
            </a:r>
            <a:r>
              <a:rPr lang="ru-RU" sz="2000" dirty="0" err="1"/>
              <a:t>подій</a:t>
            </a:r>
            <a:r>
              <a:rPr lang="ru-RU" sz="2000" dirty="0"/>
              <a:t>, про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свідчать</a:t>
            </a:r>
            <a:r>
              <a:rPr lang="ru-RU" sz="2000" dirty="0"/>
              <a:t> </a:t>
            </a:r>
            <a:r>
              <a:rPr lang="ru-RU" sz="2000" dirty="0" err="1"/>
              <a:t>пам</a:t>
            </a:r>
            <a:r>
              <a:rPr lang="en-US" sz="2000" dirty="0"/>
              <a:t>’</a:t>
            </a:r>
            <a:r>
              <a:rPr lang="uk-UA" sz="2000" dirty="0" err="1"/>
              <a:t>ятні</a:t>
            </a:r>
            <a:r>
              <a:rPr lang="uk-UA" sz="2000" dirty="0"/>
              <a:t> знаки проголошення незалежності України, меморіальна дошка присвячена </a:t>
            </a:r>
            <a:r>
              <a:rPr lang="uk-UA" sz="2000" dirty="0" smtClean="0"/>
              <a:t>Героям </a:t>
            </a:r>
            <a:r>
              <a:rPr lang="uk-UA" sz="2000" dirty="0"/>
              <a:t>Небесної Сотні. Загалом, історичні події суттєво вплинули на формування меморіального простору села Романів, відображаючи важливі віхи його минулого та сприяючи збереженню колективної </a:t>
            </a:r>
            <a:r>
              <a:rPr lang="uk-UA" sz="2000" dirty="0" err="1" smtClean="0"/>
              <a:t>пам</a:t>
            </a:r>
            <a:r>
              <a:rPr lang="en-US" sz="2000" dirty="0" smtClean="0"/>
              <a:t>’</a:t>
            </a:r>
            <a:r>
              <a:rPr lang="uk-UA" sz="2000" dirty="0" smtClean="0"/>
              <a:t>яті </a:t>
            </a:r>
            <a:r>
              <a:rPr lang="uk-UA" sz="2000" dirty="0"/>
              <a:t>громади</a:t>
            </a:r>
            <a:r>
              <a:rPr lang="uk-UA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000" dirty="0" smtClean="0"/>
          </a:p>
          <a:p>
            <a:pPr algn="l"/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413449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" y="3313"/>
            <a:ext cx="12189229" cy="68529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13162" y="152400"/>
            <a:ext cx="879763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Список використаних джерел та літератури</a:t>
            </a:r>
          </a:p>
          <a:p>
            <a:pPr algn="ctr"/>
            <a:endParaRPr lang="en-US" sz="2000" b="1" dirty="0" smtClean="0"/>
          </a:p>
          <a:p>
            <a:r>
              <a:rPr lang="uk-UA" dirty="0" smtClean="0"/>
              <a:t>1</a:t>
            </a:r>
            <a:r>
              <a:rPr lang="uk-UA" sz="2000" dirty="0"/>
              <a:t>.	Жива історія. </a:t>
            </a:r>
            <a:r>
              <a:rPr lang="en-US" sz="2000" dirty="0"/>
              <a:t>URL:https://livehistory.org.ua/eyewitnesses/db72aa81-127f-429d-a177-1860cca68e02  </a:t>
            </a:r>
          </a:p>
          <a:p>
            <a:r>
              <a:rPr lang="en-US" sz="2000" dirty="0"/>
              <a:t>2.	</a:t>
            </a:r>
            <a:r>
              <a:rPr lang="uk-UA" sz="2000" dirty="0" err="1"/>
              <a:t>Жолтовський</a:t>
            </a:r>
            <a:r>
              <a:rPr lang="uk-UA" sz="2000" dirty="0"/>
              <a:t> П. Художнє життя на Україні в </a:t>
            </a:r>
            <a:r>
              <a:rPr lang="en-US" sz="2000" dirty="0"/>
              <a:t>XVI-XVIII </a:t>
            </a:r>
            <a:r>
              <a:rPr lang="uk-UA" sz="2000" dirty="0"/>
              <a:t>ст. /ред. Я. П. Запаско. Київ: Наукова думка. 1983. 180 с.</a:t>
            </a:r>
          </a:p>
          <a:p>
            <a:r>
              <a:rPr lang="uk-UA" sz="2000" dirty="0"/>
              <a:t>3.	Королик </a:t>
            </a:r>
            <a:r>
              <a:rPr lang="uk-UA" sz="2000" dirty="0" smtClean="0"/>
              <a:t>А. </a:t>
            </a:r>
            <a:r>
              <a:rPr lang="uk-UA" sz="2000" dirty="0"/>
              <a:t>«Залізна сотня», сформована з селян Романова, в боях за Львів у 1918 і 1919 роках / збірник М. </a:t>
            </a:r>
            <a:r>
              <a:rPr lang="uk-UA" sz="2000" dirty="0" err="1"/>
              <a:t>Влах</a:t>
            </a:r>
            <a:r>
              <a:rPr lang="uk-UA" sz="2000" dirty="0"/>
              <a:t>. Винники, </a:t>
            </a:r>
            <a:r>
              <a:rPr lang="uk-UA" sz="2000" dirty="0" err="1"/>
              <a:t>Звенигород</a:t>
            </a:r>
            <a:r>
              <a:rPr lang="uk-UA" sz="2000" dirty="0"/>
              <a:t>, </a:t>
            </a:r>
            <a:r>
              <a:rPr lang="uk-UA" sz="2000" dirty="0" err="1"/>
              <a:t>Унів</a:t>
            </a:r>
            <a:r>
              <a:rPr lang="uk-UA" sz="2000" dirty="0"/>
              <a:t> та довкільні села. Чикаго, 1970.</a:t>
            </a:r>
          </a:p>
          <a:p>
            <a:r>
              <a:rPr lang="uk-UA" sz="2000" dirty="0"/>
              <a:t>4.	Матеріали бібліотеки-філії с. Романів КЗ «Публічної бібліотеки </a:t>
            </a:r>
            <a:r>
              <a:rPr lang="uk-UA" sz="2000" dirty="0" err="1"/>
              <a:t>Бібрської</a:t>
            </a:r>
            <a:r>
              <a:rPr lang="uk-UA" sz="2000" dirty="0"/>
              <a:t> міської ради».</a:t>
            </a:r>
          </a:p>
          <a:p>
            <a:r>
              <a:rPr lang="uk-UA" sz="2000" dirty="0"/>
              <a:t>5.	</a:t>
            </a:r>
            <a:r>
              <a:rPr lang="uk-UA" sz="2000" dirty="0" err="1"/>
              <a:t>Мацкевий</a:t>
            </a:r>
            <a:r>
              <a:rPr lang="uk-UA" sz="2000" dirty="0"/>
              <a:t> Л. Г., Гнатюк Р. М., Панахид Г. І. Новітні роботи Львівської обласної експедиції. </a:t>
            </a:r>
            <a:r>
              <a:rPr lang="en-US" sz="2000" dirty="0"/>
              <a:t>URL: http://dspace.nbuv.gov.ua/bitstream/handle/123456789/29199/066-Matskeviy.pdf?sequence=1</a:t>
            </a:r>
          </a:p>
          <a:p>
            <a:r>
              <a:rPr lang="en-US" sz="2000" dirty="0"/>
              <a:t>6.	</a:t>
            </a:r>
            <a:r>
              <a:rPr lang="uk-UA" sz="2000" dirty="0"/>
              <a:t>Романів (Львівський район). </a:t>
            </a:r>
            <a:r>
              <a:rPr lang="en-US" sz="2000" dirty="0"/>
              <a:t>URL: https://uk.wikipedia.org/</a:t>
            </a:r>
          </a:p>
          <a:p>
            <a:r>
              <a:rPr lang="en-US" sz="2000" dirty="0"/>
              <a:t>7.	</a:t>
            </a:r>
            <a:r>
              <a:rPr lang="uk-UA" sz="2000" dirty="0"/>
              <a:t>Смерека Б. </a:t>
            </a:r>
            <a:r>
              <a:rPr lang="uk-UA" sz="2000" dirty="0" err="1"/>
              <a:t>Старосільська</a:t>
            </a:r>
            <a:r>
              <a:rPr lang="uk-UA" sz="2000" dirty="0"/>
              <a:t> маєтність у Львівській землі: територія і населення у </a:t>
            </a:r>
            <a:r>
              <a:rPr lang="en-US" sz="2000" dirty="0"/>
              <a:t>XVI—XVIII </a:t>
            </a:r>
            <a:r>
              <a:rPr lang="uk-UA" sz="2000" dirty="0"/>
              <a:t>ст. </a:t>
            </a:r>
            <a:r>
              <a:rPr lang="uk-UA" sz="2000" i="1" dirty="0"/>
              <a:t>Острозька давнина</a:t>
            </a:r>
            <a:r>
              <a:rPr lang="uk-UA" sz="2000" dirty="0"/>
              <a:t>. Острог, 2018. </a:t>
            </a:r>
            <a:r>
              <a:rPr lang="uk-UA" sz="2000" dirty="0" err="1"/>
              <a:t>Вип</a:t>
            </a:r>
            <a:r>
              <a:rPr lang="uk-UA" sz="2000" dirty="0"/>
              <a:t>. 6. </a:t>
            </a:r>
            <a:r>
              <a:rPr lang="uk-UA" sz="2000" dirty="0" smtClean="0"/>
              <a:t>С.248</a:t>
            </a:r>
            <a:r>
              <a:rPr lang="uk-UA" sz="2000" dirty="0"/>
              <a:t>.</a:t>
            </a:r>
          </a:p>
          <a:p>
            <a:r>
              <a:rPr lang="uk-UA" sz="2000" dirty="0"/>
              <a:t>8.	Фото з особистого архіву авторки.</a:t>
            </a:r>
          </a:p>
        </p:txBody>
      </p:sp>
    </p:spTree>
    <p:extLst>
      <p:ext uri="{BB962C8B-B14F-4D97-AF65-F5344CB8AC3E}">
        <p14:creationId xmlns:p14="http://schemas.microsoft.com/office/powerpoint/2010/main" val="35199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тлас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762</Words>
  <Application>Microsoft Office PowerPoint</Application>
  <PresentationFormat>Широкоэкранный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 Light</vt:lpstr>
      <vt:lpstr>Rockwell</vt:lpstr>
      <vt:lpstr>Times New Roman</vt:lpstr>
      <vt:lpstr>Wingdings</vt:lpstr>
      <vt:lpstr>Атлас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katerynazudna@gmail.com</dc:creator>
  <cp:lastModifiedBy>Lenovo</cp:lastModifiedBy>
  <cp:revision>55</cp:revision>
  <dcterms:created xsi:type="dcterms:W3CDTF">2025-04-05T14:08:05Z</dcterms:created>
  <dcterms:modified xsi:type="dcterms:W3CDTF">2025-04-09T14:13:29Z</dcterms:modified>
</cp:coreProperties>
</file>