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Times New Roman Bold" charset="1" panose="02030802070405020303"/>
      <p:regular r:id="rId16"/>
    </p:embeddedFont>
    <p:embeddedFont>
      <p:font typeface="Times New Roman" charset="1" panose="02030502070405020303"/>
      <p:regular r:id="rId17"/>
    </p:embeddedFont>
    <p:embeddedFont>
      <p:font typeface="Katibeh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6.jpeg" Type="http://schemas.openxmlformats.org/officeDocument/2006/relationships/image"/><Relationship Id="rId6" Target="../media/image1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8.jpeg" Type="http://schemas.openxmlformats.org/officeDocument/2006/relationships/image"/><Relationship Id="rId6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0.jpeg" Type="http://schemas.openxmlformats.org/officeDocument/2006/relationships/image"/><Relationship Id="rId6" Target="../media/image2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jpe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https://uk.wikipedia.org/wiki/%D0%A2%D0%B5%D0%BE%D0%B4%D0%BE%D1%80%D0%BE%D0%B2%D0%B8%D1%87_%D0%9C%D0%B8%D0%BA%D0%BE%D0%BB%D0%B0_%D0%86%D0%B2%D0%B0%D0%BD%D0%BE%D0%B2%D0%B8%D1%87" TargetMode="External" Type="http://schemas.openxmlformats.org/officeDocument/2006/relationships/hyperlink"/><Relationship Id="rId6" Target="https://nibu.kyiv.ua/elfond/teodorovich_opis_cerkvey_i_prihodov_volynsk_gub_200/teodorovich_opis_cerkvey_i_prihodov_volynsk_gub_200.djvu" TargetMode="External" Type="http://schemas.openxmlformats.org/officeDocument/2006/relationships/hyperlink"/><Relationship Id="rId7" Target="https://uk.wikipedia.org/wiki/%D0%9F%D0%BE%D1%87%D0%B0%D1%97%D0%B2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077336" y="-219944"/>
            <a:ext cx="14133328" cy="4903319"/>
          </a:xfrm>
          <a:custGeom>
            <a:avLst/>
            <a:gdLst/>
            <a:ahLst/>
            <a:cxnLst/>
            <a:rect r="r" b="b" t="t" l="l"/>
            <a:pathLst>
              <a:path h="4903319" w="14133328">
                <a:moveTo>
                  <a:pt x="0" y="0"/>
                </a:moveTo>
                <a:lnTo>
                  <a:pt x="14133328" y="0"/>
                </a:lnTo>
                <a:lnTo>
                  <a:pt x="14133328" y="4903319"/>
                </a:lnTo>
                <a:lnTo>
                  <a:pt x="0" y="4903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58869" y="3316538"/>
            <a:ext cx="1080217" cy="1097867"/>
          </a:xfrm>
          <a:custGeom>
            <a:avLst/>
            <a:gdLst/>
            <a:ahLst/>
            <a:cxnLst/>
            <a:rect r="r" b="b" t="t" l="l"/>
            <a:pathLst>
              <a:path h="1097867" w="1080217">
                <a:moveTo>
                  <a:pt x="0" y="0"/>
                </a:moveTo>
                <a:lnTo>
                  <a:pt x="1080217" y="0"/>
                </a:lnTo>
                <a:lnTo>
                  <a:pt x="1080217" y="1097867"/>
                </a:lnTo>
                <a:lnTo>
                  <a:pt x="0" y="10978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561631" y="878075"/>
            <a:ext cx="11164738" cy="2450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29"/>
              </a:lnSpc>
            </a:pPr>
            <a:r>
              <a:rPr lang="en-US" sz="6664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Історичний маршрут села Немовичі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826250"/>
            <a:ext cx="16230600" cy="499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Немовицький ліцей Немовицької сільської ради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Виконала: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учениця 10-Б класу 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Цицюра Ангеліна Сергіївна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Керівник проєкту: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вчитель історії, 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Баєчко Наталія Петрівна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894991" y="3886857"/>
            <a:ext cx="5372776" cy="4114800"/>
          </a:xfrm>
          <a:custGeom>
            <a:avLst/>
            <a:gdLst/>
            <a:ahLst/>
            <a:cxnLst/>
            <a:rect r="r" b="b" t="t" l="l"/>
            <a:pathLst>
              <a:path h="4114800" w="5372776">
                <a:moveTo>
                  <a:pt x="0" y="0"/>
                </a:moveTo>
                <a:lnTo>
                  <a:pt x="5372776" y="0"/>
                </a:lnTo>
                <a:lnTo>
                  <a:pt x="53727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4466" y="2288320"/>
            <a:ext cx="7617782" cy="5713336"/>
          </a:xfrm>
          <a:custGeom>
            <a:avLst/>
            <a:gdLst/>
            <a:ahLst/>
            <a:cxnLst/>
            <a:rect r="r" b="b" t="t" l="l"/>
            <a:pathLst>
              <a:path h="5713336" w="7617782">
                <a:moveTo>
                  <a:pt x="0" y="0"/>
                </a:moveTo>
                <a:lnTo>
                  <a:pt x="7617782" y="0"/>
                </a:lnTo>
                <a:lnTo>
                  <a:pt x="7617782" y="5713337"/>
                </a:lnTo>
                <a:lnTo>
                  <a:pt x="0" y="57133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72993" y="1795667"/>
            <a:ext cx="9711473" cy="8051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7"/>
              </a:lnSpc>
            </a:pPr>
            <a:r>
              <a:rPr lang="en-US" sz="5212">
                <a:solidFill>
                  <a:srgbClr val="30281A"/>
                </a:solidFill>
                <a:latin typeface="Katibeh"/>
                <a:ea typeface="Katibeh"/>
                <a:cs typeface="Katibeh"/>
                <a:sym typeface="Katibeh"/>
              </a:rPr>
              <a:t>Мета: </a:t>
            </a:r>
          </a:p>
          <a:p>
            <a:pPr algn="ctr">
              <a:lnSpc>
                <a:spcPts val="6307"/>
              </a:lnSpc>
            </a:pPr>
            <a:r>
              <a:rPr lang="en-US" sz="5212">
                <a:solidFill>
                  <a:srgbClr val="30281A"/>
                </a:solidFill>
                <a:latin typeface="Katibeh"/>
                <a:ea typeface="Katibeh"/>
                <a:cs typeface="Katibeh"/>
                <a:sym typeface="Katibeh"/>
              </a:rPr>
              <a:t>Дослідити історичну спадщину села Немовичі, вивчити ключові події, пам’ятки та постаті, що сформували його культурну ідентичність, а також популяризувати знання про рідний край серед громади.</a:t>
            </a:r>
          </a:p>
          <a:p>
            <a:pPr algn="ctr">
              <a:lnSpc>
                <a:spcPts val="6307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07958" y="3508397"/>
            <a:ext cx="5048250" cy="5635460"/>
          </a:xfrm>
          <a:custGeom>
            <a:avLst/>
            <a:gdLst/>
            <a:ahLst/>
            <a:cxnLst/>
            <a:rect r="r" b="b" t="t" l="l"/>
            <a:pathLst>
              <a:path h="5635460" w="5048250">
                <a:moveTo>
                  <a:pt x="0" y="0"/>
                </a:moveTo>
                <a:lnTo>
                  <a:pt x="5048251" y="0"/>
                </a:lnTo>
                <a:lnTo>
                  <a:pt x="5048251" y="5635460"/>
                </a:lnTo>
                <a:lnTo>
                  <a:pt x="0" y="56354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21690" y="3508397"/>
            <a:ext cx="7020787" cy="5265590"/>
          </a:xfrm>
          <a:custGeom>
            <a:avLst/>
            <a:gdLst/>
            <a:ahLst/>
            <a:cxnLst/>
            <a:rect r="r" b="b" t="t" l="l"/>
            <a:pathLst>
              <a:path h="5265590" w="7020787">
                <a:moveTo>
                  <a:pt x="0" y="0"/>
                </a:moveTo>
                <a:lnTo>
                  <a:pt x="7020787" y="0"/>
                </a:lnTo>
                <a:lnTo>
                  <a:pt x="7020787" y="5265590"/>
                </a:lnTo>
                <a:lnTo>
                  <a:pt x="0" y="52655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323750" y="3121117"/>
            <a:ext cx="9413540" cy="5963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34798" indent="-417399" lvl="1">
              <a:lnSpc>
                <a:spcPts val="4678"/>
              </a:lnSpc>
              <a:buFont typeface="Arial"/>
              <a:buChar char="•"/>
            </a:pPr>
            <a:r>
              <a:rPr lang="en-US" sz="3866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Перша згадка: 1293 рік - як невелике надслучанське поселення під час другого монголо-татарського вторгнення на Полісся.</a:t>
            </a:r>
          </a:p>
          <a:p>
            <a:pPr algn="l" marL="834798" indent="-417399" lvl="1">
              <a:lnSpc>
                <a:spcPts val="4678"/>
              </a:lnSpc>
              <a:buFont typeface="Arial"/>
              <a:buChar char="•"/>
            </a:pPr>
            <a:r>
              <a:rPr lang="en-US" sz="3866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Офіційна письмова згадка: 1533 рік - село належало до Степанського замку, навколишніми землями володів князь Юрій Гольшанський-Дубровицький.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62863" y="382299"/>
            <a:ext cx="11896464" cy="1898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Історичні витоки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10893" y="3039994"/>
            <a:ext cx="6091355" cy="3738610"/>
          </a:xfrm>
          <a:custGeom>
            <a:avLst/>
            <a:gdLst/>
            <a:ahLst/>
            <a:cxnLst/>
            <a:rect r="r" b="b" t="t" l="l"/>
            <a:pathLst>
              <a:path h="3738610" w="6091355">
                <a:moveTo>
                  <a:pt x="6091355" y="0"/>
                </a:moveTo>
                <a:lnTo>
                  <a:pt x="0" y="0"/>
                </a:lnTo>
                <a:lnTo>
                  <a:pt x="0" y="3738609"/>
                </a:lnTo>
                <a:lnTo>
                  <a:pt x="6091355" y="3738609"/>
                </a:lnTo>
                <a:lnTo>
                  <a:pt x="609135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11072" y="2272119"/>
            <a:ext cx="9695003" cy="6397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9"/>
              </a:lnSpc>
            </a:pPr>
            <a:r>
              <a:rPr lang="en-US" sz="344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Існує кілька легенд про походження назви села:</a:t>
            </a:r>
          </a:p>
          <a:p>
            <a:pPr algn="l">
              <a:lnSpc>
                <a:spcPts val="4169"/>
              </a:lnSpc>
            </a:pPr>
            <a:r>
              <a:rPr lang="en-US" sz="344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1. Німий ватаг: На чолі громади стояв німий ватаг, який виконував рішення віче. Учасники віче мовчки кивали головами, через що їх почали називати «Німовичами», з часом — «Немовичі» .</a:t>
            </a:r>
          </a:p>
          <a:p>
            <a:pPr algn="l">
              <a:lnSpc>
                <a:spcPts val="4169"/>
              </a:lnSpc>
            </a:pPr>
            <a:r>
              <a:rPr lang="en-US" sz="344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2. Панський кучер: Граф із Дубровиці приїжджав у цю місцевість на полювання та риболовлю. Його німий кучер оселився тут, і місцевість почали називати «у німого» — Немовичі 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1788537" y="2501985"/>
            <a:ext cx="6036453" cy="6036453"/>
          </a:xfrm>
          <a:custGeom>
            <a:avLst/>
            <a:gdLst/>
            <a:ahLst/>
            <a:cxnLst/>
            <a:rect r="r" b="b" t="t" l="l"/>
            <a:pathLst>
              <a:path h="6036453" w="6036453">
                <a:moveTo>
                  <a:pt x="0" y="0"/>
                </a:moveTo>
                <a:lnTo>
                  <a:pt x="6036453" y="0"/>
                </a:lnTo>
                <a:lnTo>
                  <a:pt x="6036453" y="6036453"/>
                </a:lnTo>
                <a:lnTo>
                  <a:pt x="0" y="60364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764038" y="185948"/>
            <a:ext cx="12042726" cy="1724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9000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Походження назви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44000" y="2384954"/>
            <a:ext cx="5858198" cy="4393649"/>
          </a:xfrm>
          <a:custGeom>
            <a:avLst/>
            <a:gdLst/>
            <a:ahLst/>
            <a:cxnLst/>
            <a:rect r="r" b="b" t="t" l="l"/>
            <a:pathLst>
              <a:path h="4393649" w="5858198">
                <a:moveTo>
                  <a:pt x="0" y="0"/>
                </a:moveTo>
                <a:lnTo>
                  <a:pt x="5858198" y="0"/>
                </a:lnTo>
                <a:lnTo>
                  <a:pt x="5858198" y="4393649"/>
                </a:lnTo>
                <a:lnTo>
                  <a:pt x="0" y="43936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57196" y="4736076"/>
            <a:ext cx="3677001" cy="4902669"/>
          </a:xfrm>
          <a:custGeom>
            <a:avLst/>
            <a:gdLst/>
            <a:ahLst/>
            <a:cxnLst/>
            <a:rect r="r" b="b" t="t" l="l"/>
            <a:pathLst>
              <a:path h="4902669" w="3677001">
                <a:moveTo>
                  <a:pt x="0" y="0"/>
                </a:moveTo>
                <a:lnTo>
                  <a:pt x="3677001" y="0"/>
                </a:lnTo>
                <a:lnTo>
                  <a:pt x="3677001" y="4902668"/>
                </a:lnTo>
                <a:lnTo>
                  <a:pt x="0" y="49026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474446" y="324308"/>
            <a:ext cx="10555724" cy="1849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80"/>
              </a:lnSpc>
            </a:pPr>
            <a:r>
              <a:rPr lang="en-US" sz="9700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Таємничий хрест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589513"/>
            <a:ext cx="7685254" cy="6148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7"/>
              </a:lnSpc>
            </a:pPr>
            <a:r>
              <a:rPr lang="en-US" sz="3600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Памятка давнього меморіального мистецтва. Версія походження хреста: Події, пов’язані з національно-визвольною війною українського народу 1648-1654 років. Хрест стоїть на роздоріжжі так званого «Чорного шляху», яким татари гнали бранців в неволю. Реконструйований в 2016 році.</a:t>
            </a:r>
          </a:p>
          <a:p>
            <a:pPr algn="l">
              <a:lnSpc>
                <a:spcPts val="4357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370686" y="5969267"/>
            <a:ext cx="4917314" cy="3289033"/>
          </a:xfrm>
          <a:custGeom>
            <a:avLst/>
            <a:gdLst/>
            <a:ahLst/>
            <a:cxnLst/>
            <a:rect r="r" b="b" t="t" l="l"/>
            <a:pathLst>
              <a:path h="3289033" w="4917314">
                <a:moveTo>
                  <a:pt x="0" y="0"/>
                </a:moveTo>
                <a:lnTo>
                  <a:pt x="4917314" y="0"/>
                </a:lnTo>
                <a:lnTo>
                  <a:pt x="4917314" y="3289033"/>
                </a:lnTo>
                <a:lnTo>
                  <a:pt x="0" y="3289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576" t="-11295" r="-23686" b="-3813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055153" y="473902"/>
            <a:ext cx="3986264" cy="5315019"/>
          </a:xfrm>
          <a:custGeom>
            <a:avLst/>
            <a:gdLst/>
            <a:ahLst/>
            <a:cxnLst/>
            <a:rect r="r" b="b" t="t" l="l"/>
            <a:pathLst>
              <a:path h="5315019" w="3986264">
                <a:moveTo>
                  <a:pt x="0" y="0"/>
                </a:moveTo>
                <a:lnTo>
                  <a:pt x="3986265" y="0"/>
                </a:lnTo>
                <a:lnTo>
                  <a:pt x="3986265" y="5315019"/>
                </a:lnTo>
                <a:lnTo>
                  <a:pt x="0" y="53150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5752" y="2346631"/>
            <a:ext cx="12757535" cy="600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2"/>
              </a:lnSpc>
            </a:pP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Перша церква була збудована у 1721 році, але не збереглася. У 1881 р. у селі побудована нова дерев'яна церква в ім'я преподобної Параскевії, яка діє і по даний час.</a:t>
            </a: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ctr">
              <a:lnSpc>
                <a:spcPts val="3672"/>
              </a:lnSpc>
            </a:pP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Дерев’яна архітектура з двома стрімкими банями, що символізують гармонійне поєднання Божого й людського єства в особі Ісуса Христа.</a:t>
            </a:r>
          </a:p>
          <a:p>
            <a:pPr algn="ctr">
              <a:lnSpc>
                <a:spcPts val="3672"/>
              </a:lnSpc>
            </a:pP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Церква розташована на найвищому пагорбі села, в його центрі.</a:t>
            </a:r>
          </a:p>
          <a:p>
            <a:pPr algn="ctr">
              <a:lnSpc>
                <a:spcPts val="3672"/>
              </a:lnSpc>
            </a:pP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Храм є одним із духовних осередків села, де відбуваються богослужіння та релігійні обряди.</a:t>
            </a:r>
          </a:p>
          <a:p>
            <a:pPr algn="ctr">
              <a:lnSpc>
                <a:spcPts val="3672"/>
              </a:lnSpc>
            </a:pP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2015 році проведено реконструкцію храму, зокрема замінено покрівлю, оновлено куполи та встановлено нові надкупольні хрести. </a:t>
            </a:r>
          </a:p>
          <a:p>
            <a:pPr algn="ctr">
              <a:lnSpc>
                <a:spcPts val="3672"/>
              </a:lnSpc>
            </a:pPr>
            <a:r>
              <a:rPr lang="en-US" sz="3035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Храм є цінною архітектурною пам’яткою нашого села!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74758" y="181498"/>
            <a:ext cx="11294269" cy="1638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true">
                <a:solidFill>
                  <a:srgbClr val="868478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Духовний осередок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88440" y="790575"/>
            <a:ext cx="13455083" cy="1152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Братська могила воїнів УПА.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127289" y="311538"/>
            <a:ext cx="3922247" cy="5229662"/>
          </a:xfrm>
          <a:custGeom>
            <a:avLst/>
            <a:gdLst/>
            <a:ahLst/>
            <a:cxnLst/>
            <a:rect r="r" b="b" t="t" l="l"/>
            <a:pathLst>
              <a:path h="5229662" w="3922247">
                <a:moveTo>
                  <a:pt x="0" y="0"/>
                </a:moveTo>
                <a:lnTo>
                  <a:pt x="3922247" y="0"/>
                </a:lnTo>
                <a:lnTo>
                  <a:pt x="3922247" y="5229662"/>
                </a:lnTo>
                <a:lnTo>
                  <a:pt x="0" y="52296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27289" y="5963991"/>
            <a:ext cx="3922247" cy="2565961"/>
          </a:xfrm>
          <a:custGeom>
            <a:avLst/>
            <a:gdLst/>
            <a:ahLst/>
            <a:cxnLst/>
            <a:rect r="r" b="b" t="t" l="l"/>
            <a:pathLst>
              <a:path h="2565961" w="3922247">
                <a:moveTo>
                  <a:pt x="0" y="0"/>
                </a:moveTo>
                <a:lnTo>
                  <a:pt x="3922247" y="0"/>
                </a:lnTo>
                <a:lnTo>
                  <a:pt x="3922247" y="2565961"/>
                </a:lnTo>
                <a:lnTo>
                  <a:pt x="0" y="25659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072" t="-64351" r="0" b="-47757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78177" y="2812069"/>
            <a:ext cx="13075610" cy="6111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79"/>
              </a:lnSpc>
              <a:spcBef>
                <a:spcPct val="0"/>
              </a:spcBef>
            </a:pPr>
            <a:r>
              <a:rPr lang="en-US" sz="3128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Могила розташована на сільському кладовищі. </a:t>
            </a:r>
          </a:p>
          <a:p>
            <a:pPr algn="ctr">
              <a:lnSpc>
                <a:spcPts val="4379"/>
              </a:lnSpc>
              <a:spcBef>
                <a:spcPct val="0"/>
              </a:spcBef>
            </a:pPr>
            <a:r>
              <a:rPr lang="en-US" sz="3128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ніч з 23 на 24 червня 1943 року поблизу Немовичів відбувся бій між двома сотнями УПА (сотня Дороша і сотня Яреми) та каральним відділом німецького гестапо чисельністю близько 150 осіб. Повстанці знищили ворожий загін, що прямував палити села, та здобули значну кількість трофейної зброї та амуніції. У цьому бою були поранені обидва командири УПА . </a:t>
            </a:r>
          </a:p>
          <a:p>
            <a:pPr algn="ctr">
              <a:lnSpc>
                <a:spcPts val="4379"/>
              </a:lnSpc>
              <a:spcBef>
                <a:spcPct val="0"/>
              </a:spcBef>
            </a:pPr>
            <a:r>
              <a:rPr lang="en-US" sz="3128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Ця братська могила є символом героїзму та самопожертви українських повстанців у боротьбі за свободу України. Вона служить місцем пам’яті та вшанування тих, хто віддав своє життя за незалежність Батьківщини.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2152001" y="3508397"/>
            <a:ext cx="5844469" cy="5038953"/>
          </a:xfrm>
          <a:custGeom>
            <a:avLst/>
            <a:gdLst/>
            <a:ahLst/>
            <a:cxnLst/>
            <a:rect r="r" b="b" t="t" l="l"/>
            <a:pathLst>
              <a:path h="5038953" w="5844469">
                <a:moveTo>
                  <a:pt x="5844468" y="0"/>
                </a:moveTo>
                <a:lnTo>
                  <a:pt x="0" y="0"/>
                </a:lnTo>
                <a:lnTo>
                  <a:pt x="0" y="5038952"/>
                </a:lnTo>
                <a:lnTo>
                  <a:pt x="5844468" y="5038952"/>
                </a:lnTo>
                <a:lnTo>
                  <a:pt x="584446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98147" y="1589596"/>
            <a:ext cx="5939875" cy="3837601"/>
          </a:xfrm>
          <a:custGeom>
            <a:avLst/>
            <a:gdLst/>
            <a:ahLst/>
            <a:cxnLst/>
            <a:rect r="r" b="b" t="t" l="l"/>
            <a:pathLst>
              <a:path h="3837601" w="5939875">
                <a:moveTo>
                  <a:pt x="0" y="0"/>
                </a:moveTo>
                <a:lnTo>
                  <a:pt x="5939875" y="0"/>
                </a:lnTo>
                <a:lnTo>
                  <a:pt x="5939875" y="3837602"/>
                </a:lnTo>
                <a:lnTo>
                  <a:pt x="0" y="38376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152" t="-5045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85752" y="5619159"/>
            <a:ext cx="7418267" cy="4356303"/>
          </a:xfrm>
          <a:custGeom>
            <a:avLst/>
            <a:gdLst/>
            <a:ahLst/>
            <a:cxnLst/>
            <a:rect r="r" b="b" t="t" l="l"/>
            <a:pathLst>
              <a:path h="4356303" w="7418267">
                <a:moveTo>
                  <a:pt x="0" y="0"/>
                </a:moveTo>
                <a:lnTo>
                  <a:pt x="7418266" y="0"/>
                </a:lnTo>
                <a:lnTo>
                  <a:pt x="7418266" y="4356303"/>
                </a:lnTo>
                <a:lnTo>
                  <a:pt x="0" y="4356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2594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206329" y="1814717"/>
            <a:ext cx="9052971" cy="6662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2"/>
              </a:lnSpc>
            </a:pPr>
            <a:r>
              <a:rPr lang="en-US" sz="4299">
                <a:solidFill>
                  <a:srgbClr val="3028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Відкрилась новозбудована двоповерхова школа у 1974 році. Навесні 1976 року тогорічні випускники і першокласники посадили біля закладу молоді деревця, які нині радо зустрічають учнів. Зараз ліцей забезпечує якісну освіту та всебічний розвиток учнів.</a:t>
            </a:r>
          </a:p>
          <a:p>
            <a:pPr algn="ctr">
              <a:lnSpc>
                <a:spcPts val="520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4330036" y="-111125"/>
            <a:ext cx="10555724" cy="1898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Рідна школа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74059" y="1728992"/>
            <a:ext cx="13469982" cy="5862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Висновки. Село Немовичі — це унікальне поєднання багатовікової історії, культурної спадщини та сучасного розвитку. Його історія відображає долю багатьох українських сіл, що пройшли через випробування часу, зберігши свою ідентичність та традиції.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421862" y="7107283"/>
            <a:ext cx="2787653" cy="1847724"/>
          </a:xfrm>
          <a:custGeom>
            <a:avLst/>
            <a:gdLst/>
            <a:ahLst/>
            <a:cxnLst/>
            <a:rect r="r" b="b" t="t" l="l"/>
            <a:pathLst>
              <a:path h="1847724" w="2787653">
                <a:moveTo>
                  <a:pt x="0" y="0"/>
                </a:moveTo>
                <a:lnTo>
                  <a:pt x="2787653" y="0"/>
                </a:lnTo>
                <a:lnTo>
                  <a:pt x="2787653" y="1847724"/>
                </a:lnTo>
                <a:lnTo>
                  <a:pt x="0" y="18477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58435" y="1028700"/>
            <a:ext cx="3153859" cy="4114800"/>
          </a:xfrm>
          <a:custGeom>
            <a:avLst/>
            <a:gdLst/>
            <a:ahLst/>
            <a:cxnLst/>
            <a:rect r="r" b="b" t="t" l="l"/>
            <a:pathLst>
              <a:path h="4114800" w="3153859">
                <a:moveTo>
                  <a:pt x="0" y="0"/>
                </a:moveTo>
                <a:lnTo>
                  <a:pt x="3153859" y="0"/>
                </a:lnTo>
                <a:lnTo>
                  <a:pt x="31538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1833" y="-1231280"/>
            <a:ext cx="19211667" cy="12749561"/>
          </a:xfrm>
          <a:custGeom>
            <a:avLst/>
            <a:gdLst/>
            <a:ahLst/>
            <a:cxnLst/>
            <a:rect r="r" b="b" t="t" l="l"/>
            <a:pathLst>
              <a:path h="12749561" w="19211667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30876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0" r="0" b="-157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2" y="311538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0" r="-143856" b="-15742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30876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752" y="6778603"/>
            <a:ext cx="2871372" cy="3196859"/>
          </a:xfrm>
          <a:custGeom>
            <a:avLst/>
            <a:gdLst/>
            <a:ahLst/>
            <a:cxnLst/>
            <a:rect r="r" b="b" t="t" l="l"/>
            <a:pathLst>
              <a:path h="3196859" w="2871372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0" t="-157427" r="-143856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109972" y="1069235"/>
            <a:ext cx="18507944" cy="1395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20"/>
              </a:lnSpc>
            </a:pPr>
            <a:r>
              <a:rPr lang="en-US" sz="7300" b="true">
                <a:solidFill>
                  <a:srgbClr val="716B5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Список використаної літератури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2087" y="2875218"/>
            <a:ext cx="15637213" cy="6403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69443" indent="-334722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Цинкаловський О. Стара Волинь і Волинське Полісся. Краєзнавчий словник — від найдавніших часів до 1914 року в 2-х томах. Т. 1. — Вінніпег, 1984. — 600 с; Т. 2. — Вінніпег, 1986. — С. 136—137</a:t>
            </a:r>
          </a:p>
          <a:p>
            <a:pPr algn="ctr" marL="669443" indent="-334722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Левкович І. Нарис історії Волинської землі (до 1914 року). — Вінніпег, 1953 (переклад). — Луцьк, 1992. — С. 5-8</a:t>
            </a:r>
          </a:p>
          <a:p>
            <a:pPr algn="ctr" marL="669443" indent="-334722" lvl="1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 tooltip="https://uk.wikipedia.org/wiki/%D0%A2%D0%B5%D0%BE%D0%B4%D0%BE%D1%80%D0%BE%D0%B2%D0%B8%D1%87_%D0%9C%D0%B8%D0%BA%D0%BE%D0%BB%D0%B0_%D0%86%D0%B2%D0%B0%D0%BD%D0%BE%D0%B2%D0%B8%D1%87"/>
              </a:rPr>
              <a:t>Теодорович Н. И.</a:t>
            </a: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Немовичи // </a:t>
            </a: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 tooltip="https://nibu.kyiv.ua/elfond/teodorovich_opis_cerkvey_i_prihodov_volynsk_gub_200/teodorovich_opis_cerkvey_i_prihodov_volynsk_gub_200.djvu"/>
              </a:rPr>
              <a:t>Историко-статистическое описаніе церквей и приходовъ Волынской епархіи</a:t>
            </a: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— </a:t>
            </a: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https://uk.wikipedia.org/wiki/%D0%9F%D0%BE%D1%87%D0%B0%D1%97%D0%B2"/>
              </a:rPr>
              <a:t>Почаев</a:t>
            </a:r>
            <a:r>
              <a:rPr lang="en-US" sz="31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Тип. Почаево-Успенской Лавры, 1889. — Т. 2: Уѣзды Ровенскій, Острожскій и Дубенскій. — С. 620-621. (рос. дореф.)</a:t>
            </a:r>
          </a:p>
          <a:p>
            <a:pPr algn="ctr" marL="755801" indent="-377901" lvl="1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en-US" sz="3500">
                <a:solidFill>
                  <a:srgbClr val="716B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https://uk.wikipedia.org/wiki/%D0%9D%D0%B5%D0%BC%D0%BE%D0%B2%D0%B8%D1%87%D1%96_(%D1%81%D0%B5%D0%BB%D0%BE)</a:t>
            </a:r>
          </a:p>
          <a:p>
            <a:pPr algn="ctr">
              <a:lnSpc>
                <a:spcPts val="168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DAGkltyhmYM</dc:identifier>
  <dcterms:modified xsi:type="dcterms:W3CDTF">2011-08-01T06:04:30Z</dcterms:modified>
  <cp:revision>1</cp:revision>
  <dc:title>Beige Dark Grey Vintage Victorian Project History Presentation</dc:title>
</cp:coreProperties>
</file>