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7" r:id="rId2"/>
    <p:sldId id="259" r:id="rId3"/>
    <p:sldId id="270" r:id="rId4"/>
    <p:sldId id="271" r:id="rId5"/>
    <p:sldId id="272" r:id="rId6"/>
    <p:sldId id="262" r:id="rId7"/>
    <p:sldId id="263" r:id="rId8"/>
    <p:sldId id="267" r:id="rId9"/>
    <p:sldId id="264" r:id="rId10"/>
    <p:sldId id="265" r:id="rId11"/>
    <p:sldId id="266" r:id="rId12"/>
    <p:sldId id="268" r:id="rId13"/>
    <p:sldId id="269" r:id="rId14"/>
    <p:sldId id="273" r:id="rId15"/>
    <p:sldId id="27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6C6C6C"/>
    <a:srgbClr val="C1C1C1"/>
    <a:srgbClr val="EF53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792" y="72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EB212-8488-4917-9724-CAF4D697C1D6}" type="datetimeFigureOut">
              <a:rPr lang="ru-UA" smtClean="0"/>
              <a:t>01.03.2025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D7C373-D9F6-4AE3-9C9A-4C986078D5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68856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D7C373-D9F6-4AE3-9C9A-4C986078D55F}" type="slidenum">
              <a:rPr lang="ru-UA" smtClean="0"/>
              <a:t>1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19974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BAFD098-AF6F-407B-8B2B-FDAD7923916E}" type="datetimeFigureOut">
              <a:rPr lang="ru-UA" smtClean="0"/>
              <a:t>01.03.2025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3B348853-EF75-47F4-9AAF-44775E249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45037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D098-AF6F-407B-8B2B-FDAD7923916E}" type="datetimeFigureOut">
              <a:rPr lang="ru-UA" smtClean="0"/>
              <a:t>01.03.2025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8853-EF75-47F4-9AAF-44775E249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1221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D098-AF6F-407B-8B2B-FDAD7923916E}" type="datetimeFigureOut">
              <a:rPr lang="ru-UA" smtClean="0"/>
              <a:t>01.03.2025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8853-EF75-47F4-9AAF-44775E249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7582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D098-AF6F-407B-8B2B-FDAD7923916E}" type="datetimeFigureOut">
              <a:rPr lang="ru-UA" smtClean="0"/>
              <a:t>01.03.2025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8853-EF75-47F4-9AAF-44775E249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6605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D098-AF6F-407B-8B2B-FDAD7923916E}" type="datetimeFigureOut">
              <a:rPr lang="ru-UA" smtClean="0"/>
              <a:t>01.03.2025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8853-EF75-47F4-9AAF-44775E249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203101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D098-AF6F-407B-8B2B-FDAD7923916E}" type="datetimeFigureOut">
              <a:rPr lang="ru-UA" smtClean="0"/>
              <a:t>01.03.2025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8853-EF75-47F4-9AAF-44775E249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07491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D098-AF6F-407B-8B2B-FDAD7923916E}" type="datetimeFigureOut">
              <a:rPr lang="ru-UA" smtClean="0"/>
              <a:t>01.03.2025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8853-EF75-47F4-9AAF-44775E249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8906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D098-AF6F-407B-8B2B-FDAD7923916E}" type="datetimeFigureOut">
              <a:rPr lang="ru-UA" smtClean="0"/>
              <a:t>01.03.2025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8853-EF75-47F4-9AAF-44775E249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20106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D098-AF6F-407B-8B2B-FDAD7923916E}" type="datetimeFigureOut">
              <a:rPr lang="ru-UA" smtClean="0"/>
              <a:t>01.03.2025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8853-EF75-47F4-9AAF-44775E249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85039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D098-AF6F-407B-8B2B-FDAD7923916E}" type="datetimeFigureOut">
              <a:rPr lang="ru-UA" smtClean="0"/>
              <a:t>01.03.2025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8853-EF75-47F4-9AAF-44775E249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35588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D098-AF6F-407B-8B2B-FDAD7923916E}" type="datetimeFigureOut">
              <a:rPr lang="ru-UA" smtClean="0"/>
              <a:t>01.03.2025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8853-EF75-47F4-9AAF-44775E249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92561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D098-AF6F-407B-8B2B-FDAD7923916E}" type="datetimeFigureOut">
              <a:rPr lang="ru-UA" smtClean="0"/>
              <a:t>01.03.2025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8853-EF75-47F4-9AAF-44775E249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941762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D098-AF6F-407B-8B2B-FDAD7923916E}" type="datetimeFigureOut">
              <a:rPr lang="ru-UA" smtClean="0"/>
              <a:t>01.03.2025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8853-EF75-47F4-9AAF-44775E249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46360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D098-AF6F-407B-8B2B-FDAD7923916E}" type="datetimeFigureOut">
              <a:rPr lang="ru-UA" smtClean="0"/>
              <a:t>01.03.2025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8853-EF75-47F4-9AAF-44775E249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377029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D098-AF6F-407B-8B2B-FDAD7923916E}" type="datetimeFigureOut">
              <a:rPr lang="ru-UA" smtClean="0"/>
              <a:t>01.03.2025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8853-EF75-47F4-9AAF-44775E249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72800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BAFD098-AF6F-407B-8B2B-FDAD7923916E}" type="datetimeFigureOut">
              <a:rPr lang="ru-UA" smtClean="0"/>
              <a:t>01.03.2025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8853-EF75-47F4-9AAF-44775E249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334242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BAFD098-AF6F-407B-8B2B-FDAD7923916E}" type="datetimeFigureOut">
              <a:rPr lang="ru-UA" smtClean="0"/>
              <a:t>01.03.2025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8853-EF75-47F4-9AAF-44775E249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40524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BAFD098-AF6F-407B-8B2B-FDAD7923916E}" type="datetimeFigureOut">
              <a:rPr lang="ru-UA" smtClean="0"/>
              <a:t>01.03.2025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U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3B348853-EF75-47F4-9AAF-44775E249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22188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8J_y64lHCPQ" TargetMode="Externa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C%D0%BE%D0%BD%D0%B0%D1%81%D1%82%D0%B8%D1%80%D1%81%D1%8C%D0%BA%D0%B8%D0%B9_%D0%BE%D1%81%D1%82%D1%80%D1%96%D0%B2" TargetMode="External"/><Relationship Id="rId2" Type="http://schemas.openxmlformats.org/officeDocument/2006/relationships/hyperlink" Target="https://www.dnipro.libr.dp.ua/Dnipro_istoriya_monastirskiy_ostrov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ua.igotoworld.com/ua/poi_object/66058_monastyrsky-komsomolsky-island.htm" TargetMode="External"/><Relationship Id="rId5" Type="http://schemas.openxmlformats.org/officeDocument/2006/relationships/hyperlink" Target="https://nashemisto.dp.ua/2023/10/14/taiemnytsi-monastyrskoho-ostrova-u-dnipri-malovidomi-fakty-ta-lehendy/" TargetMode="External"/><Relationship Id="rId4" Type="http://schemas.openxmlformats.org/officeDocument/2006/relationships/hyperlink" Target="https://dnepr.name/uk/articles-2953-najtayemnychisha-pamyatka-dnipra-monastyrskij-ostri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2BF201-9574-486F-A8FA-5EB299DD62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209" y="801859"/>
            <a:ext cx="5359791" cy="2177136"/>
          </a:xfrm>
        </p:spPr>
        <p:txBody>
          <a:bodyPr/>
          <a:lstStyle/>
          <a:p>
            <a:pPr algn="ctr"/>
            <a:r>
              <a:rPr lang="uk-UA" sz="4400" b="1" dirty="0"/>
              <a:t>Подорож до Монастирського острову</a:t>
            </a:r>
            <a:endParaRPr lang="ru-UA" sz="4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CA3373A-13AF-4F6B-8185-5415015CC5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3429000"/>
            <a:ext cx="5527199" cy="2868664"/>
          </a:xfrm>
        </p:spPr>
        <p:txBody>
          <a:bodyPr>
            <a:normAutofit/>
          </a:bodyPr>
          <a:lstStyle/>
          <a:p>
            <a:pPr algn="ctr"/>
            <a:r>
              <a:rPr lang="uk-UA" sz="1900" b="1" dirty="0" err="1"/>
              <a:t>Хуснутдінова</a:t>
            </a:r>
            <a:r>
              <a:rPr lang="uk-UA" sz="1900" b="1" dirty="0"/>
              <a:t> </a:t>
            </a:r>
            <a:r>
              <a:rPr lang="uk-UA" sz="1900" b="1" dirty="0" err="1"/>
              <a:t>ніка</a:t>
            </a:r>
            <a:r>
              <a:rPr lang="uk-UA" sz="1900" b="1" dirty="0"/>
              <a:t> Э</a:t>
            </a:r>
            <a:r>
              <a:rPr lang="uk-UA" sz="1900" b="1"/>
              <a:t>вгенівна</a:t>
            </a:r>
            <a:r>
              <a:rPr lang="uk-UA" sz="1900" b="1" dirty="0"/>
              <a:t> </a:t>
            </a:r>
          </a:p>
          <a:p>
            <a:pPr algn="ctr"/>
            <a:r>
              <a:rPr lang="uk-UA" sz="1900" b="1" dirty="0"/>
              <a:t>Учениця 8-А КЛАСУ</a:t>
            </a:r>
          </a:p>
          <a:p>
            <a:pPr algn="ctr"/>
            <a:r>
              <a:rPr lang="uk-UA" sz="1900" b="1" dirty="0"/>
              <a:t> ДНІПРОВСЬКОГО ліцею №31 «ПРІОРІТЕТ»</a:t>
            </a:r>
          </a:p>
          <a:p>
            <a:pPr algn="ctr"/>
            <a:r>
              <a:rPr lang="uk-UA" sz="1900" b="1" dirty="0"/>
              <a:t>КЕРІВНИК: </a:t>
            </a:r>
          </a:p>
          <a:p>
            <a:pPr algn="ctr"/>
            <a:r>
              <a:rPr lang="uk-UA" sz="1900" b="1" dirty="0"/>
              <a:t>ЛЕТЯГО ВІКТОРІЯ ВІТАЛІЇВНА, </a:t>
            </a:r>
          </a:p>
          <a:p>
            <a:pPr algn="ctr"/>
            <a:r>
              <a:rPr lang="uk-UA" sz="1900" b="1" dirty="0"/>
              <a:t>ВЧИТЕЛЬ ІСТОРІЇ</a:t>
            </a:r>
            <a:endParaRPr lang="ru-UA" sz="1900" b="1" dirty="0"/>
          </a:p>
          <a:p>
            <a:endParaRPr lang="ru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B447E3-FF9B-4FB8-B959-33E6C1344E37}"/>
              </a:ext>
            </a:extLst>
          </p:cNvPr>
          <p:cNvSpPr txBox="1"/>
          <p:nvPr/>
        </p:nvSpPr>
        <p:spPr>
          <a:xfrm>
            <a:off x="1577351" y="93973"/>
            <a:ext cx="84032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/>
              <a:t>Всеукраїнський інтерактивний конкурс «МАН-Юніор Дослідник»</a:t>
            </a:r>
            <a:endParaRPr lang="ru-UA" sz="2000" dirty="0"/>
          </a:p>
          <a:p>
            <a:endParaRPr lang="ru-UA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3DEDDF-21A7-4525-865C-E6865E8D2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203" y="3549822"/>
            <a:ext cx="3628587" cy="2664026"/>
          </a:xfrm>
          <a:prstGeom prst="rect">
            <a:avLst/>
          </a:prstGeom>
        </p:spPr>
      </p:pic>
      <p:pic>
        <p:nvPicPr>
          <p:cNvPr id="1026" name="Picture 2" descr="Мапа">
            <a:extLst>
              <a:ext uri="{FF2B5EF4-FFF2-40B4-BE49-F238E27FC236}">
                <a16:creationId xmlns:a16="http://schemas.microsoft.com/office/drawing/2014/main" id="{8831BEAB-01D1-4965-8F2B-ED1346B7A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6099" y="556927"/>
            <a:ext cx="2667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8838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F225B2-F237-45CD-B514-2B5D6A209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395" y="1254923"/>
            <a:ext cx="8825659" cy="706964"/>
          </a:xfrm>
        </p:spPr>
        <p:txBody>
          <a:bodyPr/>
          <a:lstStyle/>
          <a:p>
            <a:pPr algn="ctr"/>
            <a:r>
              <a:rPr lang="ru-RU" b="1" dirty="0" err="1"/>
              <a:t>Актуальність</a:t>
            </a:r>
            <a:r>
              <a:rPr lang="ru-RU" b="1" dirty="0"/>
              <a:t>, мета та </a:t>
            </a:r>
            <a:r>
              <a:rPr lang="ru-RU" b="1" dirty="0" err="1"/>
              <a:t>наукова</a:t>
            </a:r>
            <a:r>
              <a:rPr lang="ru-RU" b="1" dirty="0"/>
              <a:t> </a:t>
            </a:r>
            <a:r>
              <a:rPr lang="ru-RU" b="1" dirty="0" err="1"/>
              <a:t>цінність</a:t>
            </a:r>
            <a:r>
              <a:rPr lang="ru-RU" b="1" dirty="0"/>
              <a:t> </a:t>
            </a:r>
            <a:r>
              <a:rPr lang="ru-RU" b="1" dirty="0" err="1"/>
              <a:t>дослідження</a:t>
            </a:r>
            <a:br>
              <a:rPr lang="ru-RU" b="1" dirty="0"/>
            </a:br>
            <a:endParaRPr lang="ru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70A46A-633C-4C67-A452-8D6362899B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err="1"/>
              <a:t>Актуальність</a:t>
            </a:r>
            <a:endParaRPr lang="ru-RU" b="1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A0287E3-0B99-4A80-9572-E236E62AE6E5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3389848"/>
          </a:xfrm>
        </p:spPr>
        <p:txBody>
          <a:bodyPr>
            <a:normAutofit/>
          </a:bodyPr>
          <a:lstStyle/>
          <a:p>
            <a:r>
              <a:rPr lang="ru-RU" sz="1800" dirty="0" err="1"/>
              <a:t>Дослідження</a:t>
            </a:r>
            <a:r>
              <a:rPr lang="ru-RU" sz="1800" dirty="0"/>
              <a:t> </a:t>
            </a:r>
            <a:r>
              <a:rPr lang="ru-RU" sz="1800" dirty="0" err="1"/>
              <a:t>Монастирського</a:t>
            </a:r>
            <a:r>
              <a:rPr lang="ru-RU" sz="1800" dirty="0"/>
              <a:t> острова є </a:t>
            </a:r>
            <a:r>
              <a:rPr lang="ru-RU" sz="1800" dirty="0" err="1"/>
              <a:t>актуальним</a:t>
            </a:r>
            <a:r>
              <a:rPr lang="ru-RU" sz="1800" dirty="0"/>
              <a:t> з </a:t>
            </a:r>
            <a:r>
              <a:rPr lang="ru-RU" sz="1800" dirty="0" err="1"/>
              <a:t>огляду</a:t>
            </a:r>
            <a:r>
              <a:rPr lang="ru-RU" sz="1800" dirty="0"/>
              <a:t> на </a:t>
            </a:r>
            <a:r>
              <a:rPr lang="ru-RU" sz="1800" dirty="0" err="1"/>
              <a:t>його</a:t>
            </a:r>
            <a:r>
              <a:rPr lang="ru-RU" sz="1800" dirty="0"/>
              <a:t> </a:t>
            </a:r>
            <a:r>
              <a:rPr lang="ru-RU" sz="1800" dirty="0" err="1"/>
              <a:t>важливе</a:t>
            </a:r>
            <a:r>
              <a:rPr lang="ru-RU" sz="1800" dirty="0"/>
              <a:t> </a:t>
            </a:r>
            <a:r>
              <a:rPr lang="ru-RU" sz="1800" dirty="0" err="1"/>
              <a:t>історичне</a:t>
            </a:r>
            <a:r>
              <a:rPr lang="ru-RU" sz="1800" dirty="0"/>
              <a:t> та </a:t>
            </a:r>
            <a:r>
              <a:rPr lang="ru-RU" sz="1800" dirty="0" err="1"/>
              <a:t>культурне</a:t>
            </a:r>
            <a:r>
              <a:rPr lang="ru-RU" sz="1800" dirty="0"/>
              <a:t> </a:t>
            </a:r>
            <a:r>
              <a:rPr lang="ru-RU" sz="1800" dirty="0" err="1"/>
              <a:t>значення</a:t>
            </a:r>
            <a:r>
              <a:rPr lang="ru-RU" sz="1800" dirty="0"/>
              <a:t> для </a:t>
            </a:r>
            <a:r>
              <a:rPr lang="ru-RU" sz="1800" dirty="0" err="1"/>
              <a:t>Дніпра</a:t>
            </a:r>
            <a:r>
              <a:rPr lang="ru-RU" sz="1800" dirty="0"/>
              <a:t>. </a:t>
            </a:r>
            <a:r>
              <a:rPr lang="ru-RU" sz="1800" dirty="0" err="1"/>
              <a:t>Острів</a:t>
            </a:r>
            <a:r>
              <a:rPr lang="ru-RU" sz="1800" dirty="0"/>
              <a:t> </a:t>
            </a:r>
            <a:r>
              <a:rPr lang="ru-RU" sz="1800" dirty="0" err="1"/>
              <a:t>відіграє</a:t>
            </a:r>
            <a:r>
              <a:rPr lang="ru-RU" sz="1800" dirty="0"/>
              <a:t> </a:t>
            </a:r>
            <a:r>
              <a:rPr lang="ru-RU" sz="1800" dirty="0" err="1"/>
              <a:t>значну</a:t>
            </a:r>
            <a:r>
              <a:rPr lang="ru-RU" sz="1800" dirty="0"/>
              <a:t> роль у </a:t>
            </a:r>
            <a:r>
              <a:rPr lang="ru-RU" sz="1800" dirty="0" err="1"/>
              <a:t>формуванні</a:t>
            </a:r>
            <a:r>
              <a:rPr lang="ru-RU" sz="1800" dirty="0"/>
              <a:t> </a:t>
            </a:r>
            <a:r>
              <a:rPr lang="ru-RU" sz="1800" dirty="0" err="1"/>
              <a:t>міського</a:t>
            </a:r>
            <a:r>
              <a:rPr lang="ru-RU" sz="1800" dirty="0"/>
              <a:t> ландшафту та є </a:t>
            </a:r>
            <a:r>
              <a:rPr lang="ru-RU" sz="1800" dirty="0" err="1"/>
              <a:t>популярним</a:t>
            </a:r>
            <a:r>
              <a:rPr lang="ru-RU" sz="1800" dirty="0"/>
              <a:t> </a:t>
            </a:r>
            <a:r>
              <a:rPr lang="ru-RU" sz="1800" dirty="0" err="1"/>
              <a:t>місцем</a:t>
            </a:r>
            <a:r>
              <a:rPr lang="ru-RU" sz="1800" dirty="0"/>
              <a:t> </a:t>
            </a:r>
            <a:r>
              <a:rPr lang="ru-RU" sz="1800" dirty="0" err="1"/>
              <a:t>відпочинку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потребує</a:t>
            </a:r>
            <a:r>
              <a:rPr lang="ru-RU" sz="1800" dirty="0"/>
              <a:t> комплексного </a:t>
            </a:r>
            <a:r>
              <a:rPr lang="ru-RU" sz="1800" dirty="0" err="1"/>
              <a:t>вивчення</a:t>
            </a:r>
            <a:r>
              <a:rPr lang="ru-RU" sz="1800" dirty="0"/>
              <a:t>.</a:t>
            </a:r>
          </a:p>
          <a:p>
            <a:endParaRPr lang="ru-UA" sz="18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8A670E3-68E7-4A69-94D4-3263035430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b="1" dirty="0"/>
              <a:t>Мета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EDA1B34-674F-4C11-BD8D-A3015D2B9FCA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3389848"/>
          </a:xfrm>
        </p:spPr>
        <p:txBody>
          <a:bodyPr/>
          <a:lstStyle/>
          <a:p>
            <a:r>
              <a:rPr lang="ru-RU" sz="1800" dirty="0" err="1"/>
              <a:t>Основна</a:t>
            </a:r>
            <a:r>
              <a:rPr lang="ru-RU" sz="1800" dirty="0"/>
              <a:t> мета </a:t>
            </a:r>
            <a:r>
              <a:rPr lang="ru-RU" sz="1800" dirty="0" err="1"/>
              <a:t>дослідження</a:t>
            </a:r>
            <a:r>
              <a:rPr lang="ru-RU" sz="1800" dirty="0"/>
              <a:t> </a:t>
            </a:r>
            <a:r>
              <a:rPr lang="ru-RU" sz="1800" dirty="0" err="1"/>
              <a:t>полягає</a:t>
            </a:r>
            <a:r>
              <a:rPr lang="ru-RU" sz="1800" dirty="0"/>
              <a:t> у </a:t>
            </a:r>
            <a:r>
              <a:rPr lang="ru-RU" sz="1800" dirty="0" err="1"/>
              <a:t>всебічному</a:t>
            </a:r>
            <a:r>
              <a:rPr lang="ru-RU" sz="1800" dirty="0"/>
              <a:t> </a:t>
            </a:r>
            <a:r>
              <a:rPr lang="ru-RU" sz="1800" dirty="0" err="1"/>
              <a:t>аналізі</a:t>
            </a:r>
            <a:r>
              <a:rPr lang="ru-RU" sz="1800" dirty="0"/>
              <a:t> </a:t>
            </a:r>
            <a:r>
              <a:rPr lang="ru-RU" sz="1800" dirty="0" err="1"/>
              <a:t>історії</a:t>
            </a:r>
            <a:r>
              <a:rPr lang="ru-RU" sz="1800" dirty="0"/>
              <a:t>, </a:t>
            </a:r>
            <a:r>
              <a:rPr lang="ru-RU" sz="1800" dirty="0" err="1"/>
              <a:t>культурної</a:t>
            </a:r>
            <a:r>
              <a:rPr lang="ru-RU" sz="1800" dirty="0"/>
              <a:t> </a:t>
            </a:r>
            <a:r>
              <a:rPr lang="ru-RU" sz="1800" dirty="0" err="1"/>
              <a:t>спадщини</a:t>
            </a:r>
            <a:r>
              <a:rPr lang="ru-RU" sz="1800" dirty="0"/>
              <a:t> та </a:t>
            </a:r>
            <a:r>
              <a:rPr lang="ru-RU" sz="1800" dirty="0" err="1"/>
              <a:t>сучасного</a:t>
            </a:r>
            <a:r>
              <a:rPr lang="ru-RU" sz="1800" dirty="0"/>
              <a:t> стану </a:t>
            </a:r>
            <a:r>
              <a:rPr lang="ru-RU" sz="1800" dirty="0" err="1"/>
              <a:t>Монастирського</a:t>
            </a:r>
            <a:r>
              <a:rPr lang="ru-RU" sz="1800" dirty="0"/>
              <a:t> острова. </a:t>
            </a:r>
            <a:r>
              <a:rPr lang="ru-RU" sz="1800" dirty="0" err="1"/>
              <a:t>Також</a:t>
            </a:r>
            <a:r>
              <a:rPr lang="ru-RU" sz="1800" dirty="0"/>
              <a:t> </a:t>
            </a:r>
            <a:r>
              <a:rPr lang="ru-RU" sz="1800" dirty="0" err="1"/>
              <a:t>важливо</a:t>
            </a:r>
            <a:r>
              <a:rPr lang="ru-RU" sz="1800" dirty="0"/>
              <a:t> </a:t>
            </a:r>
            <a:r>
              <a:rPr lang="ru-RU" sz="1800" dirty="0" err="1"/>
              <a:t>визначити</a:t>
            </a:r>
            <a:r>
              <a:rPr lang="ru-RU" sz="1800" dirty="0"/>
              <a:t> </a:t>
            </a:r>
            <a:r>
              <a:rPr lang="ru-RU" sz="1800" dirty="0" err="1"/>
              <a:t>його</a:t>
            </a:r>
            <a:r>
              <a:rPr lang="ru-RU" sz="1800" dirty="0"/>
              <a:t> </a:t>
            </a:r>
            <a:r>
              <a:rPr lang="ru-RU" sz="1800" dirty="0" err="1"/>
              <a:t>туристичний</a:t>
            </a:r>
            <a:r>
              <a:rPr lang="ru-RU" sz="1800" dirty="0"/>
              <a:t> </a:t>
            </a:r>
            <a:r>
              <a:rPr lang="ru-RU" sz="1800" dirty="0" err="1"/>
              <a:t>потенціал</a:t>
            </a:r>
            <a:r>
              <a:rPr lang="ru-RU" sz="1800" dirty="0"/>
              <a:t> та </a:t>
            </a:r>
            <a:r>
              <a:rPr lang="ru-RU" sz="1800" dirty="0" err="1"/>
              <a:t>розробити</a:t>
            </a:r>
            <a:r>
              <a:rPr lang="ru-RU" sz="1800" dirty="0"/>
              <a:t> </a:t>
            </a:r>
            <a:r>
              <a:rPr lang="ru-RU" sz="1800" dirty="0" err="1"/>
              <a:t>рекомендації</a:t>
            </a:r>
            <a:r>
              <a:rPr lang="ru-RU" sz="1800" dirty="0"/>
              <a:t> для </a:t>
            </a:r>
            <a:r>
              <a:rPr lang="ru-RU" sz="1800" dirty="0" err="1"/>
              <a:t>подальшого</a:t>
            </a:r>
            <a:r>
              <a:rPr lang="ru-RU" sz="1800" dirty="0"/>
              <a:t> </a:t>
            </a:r>
            <a:r>
              <a:rPr lang="ru-RU" sz="1800" dirty="0" err="1"/>
              <a:t>розвитку</a:t>
            </a:r>
            <a:r>
              <a:rPr lang="ru-RU" sz="1800" dirty="0"/>
              <a:t>.</a:t>
            </a:r>
          </a:p>
          <a:p>
            <a:endParaRPr lang="ru-UA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D7DCA8B5-647A-4199-9914-6C6F823F1A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 err="1"/>
              <a:t>Наукова</a:t>
            </a:r>
            <a:r>
              <a:rPr lang="ru-RU" b="1" dirty="0"/>
              <a:t> </a:t>
            </a:r>
            <a:r>
              <a:rPr lang="ru-RU" b="1" dirty="0" err="1"/>
              <a:t>цінність</a:t>
            </a:r>
            <a:endParaRPr lang="ru-RU" b="1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2491E219-8812-45ED-8915-D70330D2DF35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888328" y="3179762"/>
            <a:ext cx="3373941" cy="3108496"/>
          </a:xfrm>
        </p:spPr>
        <p:txBody>
          <a:bodyPr>
            <a:normAutofit lnSpcReduction="10000"/>
          </a:bodyPr>
          <a:lstStyle/>
          <a:p>
            <a:r>
              <a:rPr lang="ru-RU" sz="1800" dirty="0" err="1"/>
              <a:t>Результати</a:t>
            </a:r>
            <a:r>
              <a:rPr lang="ru-RU" sz="1800" dirty="0"/>
              <a:t> </a:t>
            </a:r>
            <a:r>
              <a:rPr lang="ru-RU" sz="1800" dirty="0" err="1"/>
              <a:t>дослідження</a:t>
            </a:r>
            <a:r>
              <a:rPr lang="ru-RU" sz="1800" dirty="0"/>
              <a:t> </a:t>
            </a:r>
            <a:r>
              <a:rPr lang="ru-RU" sz="1800" dirty="0" err="1"/>
              <a:t>можуть</a:t>
            </a:r>
            <a:r>
              <a:rPr lang="ru-RU" sz="1800" dirty="0"/>
              <a:t> бути </a:t>
            </a:r>
            <a:r>
              <a:rPr lang="ru-RU" sz="1800" dirty="0" err="1"/>
              <a:t>використані</a:t>
            </a:r>
            <a:r>
              <a:rPr lang="ru-RU" sz="1800" dirty="0"/>
              <a:t> для </a:t>
            </a:r>
            <a:r>
              <a:rPr lang="ru-RU" sz="1800" dirty="0" err="1"/>
              <a:t>створення</a:t>
            </a:r>
            <a:r>
              <a:rPr lang="ru-RU" sz="1800" dirty="0"/>
              <a:t> </a:t>
            </a:r>
            <a:r>
              <a:rPr lang="ru-RU" sz="1800" dirty="0" err="1"/>
              <a:t>наукових</a:t>
            </a:r>
            <a:r>
              <a:rPr lang="ru-RU" sz="1800" dirty="0"/>
              <a:t> </a:t>
            </a:r>
            <a:r>
              <a:rPr lang="ru-RU" sz="1800" dirty="0" err="1"/>
              <a:t>публікацій</a:t>
            </a:r>
            <a:r>
              <a:rPr lang="ru-RU" sz="1800" dirty="0"/>
              <a:t>, </a:t>
            </a:r>
            <a:r>
              <a:rPr lang="ru-RU" sz="1800" dirty="0" err="1"/>
              <a:t>туристичних</a:t>
            </a:r>
            <a:r>
              <a:rPr lang="ru-RU" sz="1800" dirty="0"/>
              <a:t> </a:t>
            </a:r>
            <a:r>
              <a:rPr lang="ru-RU" sz="1800" dirty="0" err="1"/>
              <a:t>путівників</a:t>
            </a:r>
            <a:r>
              <a:rPr lang="ru-RU" sz="1800" dirty="0"/>
              <a:t> та </a:t>
            </a:r>
            <a:r>
              <a:rPr lang="ru-RU" sz="1800" dirty="0" err="1"/>
              <a:t>інформаційних</a:t>
            </a:r>
            <a:r>
              <a:rPr lang="ru-RU" sz="1800" dirty="0"/>
              <a:t> </a:t>
            </a:r>
            <a:r>
              <a:rPr lang="ru-RU" sz="1800" dirty="0" err="1"/>
              <a:t>матеріалів</a:t>
            </a:r>
            <a:r>
              <a:rPr lang="ru-RU" sz="1800" dirty="0"/>
              <a:t> про </a:t>
            </a:r>
            <a:r>
              <a:rPr lang="ru-RU" sz="1800" dirty="0" err="1"/>
              <a:t>Монастирський</a:t>
            </a:r>
            <a:r>
              <a:rPr lang="ru-RU" sz="1800" dirty="0"/>
              <a:t> </a:t>
            </a:r>
            <a:r>
              <a:rPr lang="ru-RU" sz="1800" dirty="0" err="1"/>
              <a:t>острів</a:t>
            </a:r>
            <a:r>
              <a:rPr lang="ru-RU" sz="1800" dirty="0"/>
              <a:t>. Вони </a:t>
            </a:r>
            <a:r>
              <a:rPr lang="ru-RU" sz="1800" dirty="0" err="1"/>
              <a:t>також</a:t>
            </a:r>
            <a:r>
              <a:rPr lang="ru-RU" sz="1800" dirty="0"/>
              <a:t> </a:t>
            </a:r>
            <a:r>
              <a:rPr lang="ru-RU" sz="1800" dirty="0" err="1"/>
              <a:t>сприятимуть</a:t>
            </a:r>
            <a:r>
              <a:rPr lang="ru-RU" sz="1800" dirty="0"/>
              <a:t> </a:t>
            </a:r>
            <a:r>
              <a:rPr lang="ru-RU" sz="1800" dirty="0" err="1"/>
              <a:t>збереженню</a:t>
            </a:r>
            <a:r>
              <a:rPr lang="ru-RU" sz="1800" dirty="0"/>
              <a:t> та </a:t>
            </a:r>
            <a:r>
              <a:rPr lang="ru-RU" sz="1800" dirty="0" err="1"/>
              <a:t>популяризації</a:t>
            </a:r>
            <a:r>
              <a:rPr lang="ru-RU" sz="1800" dirty="0"/>
              <a:t> </a:t>
            </a:r>
            <a:r>
              <a:rPr lang="ru-RU" sz="1800" dirty="0" err="1"/>
              <a:t>культурної</a:t>
            </a:r>
            <a:r>
              <a:rPr lang="ru-RU" sz="1800" dirty="0"/>
              <a:t> </a:t>
            </a:r>
            <a:r>
              <a:rPr lang="ru-RU" sz="1800" dirty="0" err="1"/>
              <a:t>спадщини</a:t>
            </a:r>
            <a:r>
              <a:rPr lang="ru-RU" sz="1800" dirty="0"/>
              <a:t> </a:t>
            </a:r>
            <a:r>
              <a:rPr lang="ru-RU" sz="1800" dirty="0" err="1"/>
              <a:t>регіону</a:t>
            </a:r>
            <a:r>
              <a:rPr lang="ru-RU" sz="1800" dirty="0"/>
              <a:t>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129889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CB3E66-2782-43FF-B161-3671C81B08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6866" y="409722"/>
            <a:ext cx="6998263" cy="815927"/>
          </a:xfrm>
        </p:spPr>
        <p:txBody>
          <a:bodyPr/>
          <a:lstStyle/>
          <a:p>
            <a:pPr algn="ctr"/>
            <a:r>
              <a:rPr lang="ru-RU" b="1" dirty="0" err="1"/>
              <a:t>Монастирські</a:t>
            </a:r>
            <a:r>
              <a:rPr lang="ru-RU" b="1" dirty="0"/>
              <a:t> </a:t>
            </a:r>
            <a:r>
              <a:rPr lang="ru-RU" b="1" dirty="0" err="1"/>
              <a:t>часи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A982DF0-94B4-44C1-9D4F-019CD55C96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9191" y="1124538"/>
            <a:ext cx="9353611" cy="1596682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/>
              <a:t>Вважається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назва</a:t>
            </a:r>
            <a:r>
              <a:rPr lang="ru-RU" sz="2400" dirty="0"/>
              <a:t> острова походить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монастиря</a:t>
            </a:r>
            <a:r>
              <a:rPr lang="ru-RU" sz="2400" dirty="0"/>
              <a:t>, </a:t>
            </a:r>
            <a:r>
              <a:rPr lang="ru-RU" sz="2400" dirty="0" err="1"/>
              <a:t>який</a:t>
            </a:r>
            <a:r>
              <a:rPr lang="ru-RU" sz="2400" dirty="0"/>
              <a:t> </a:t>
            </a:r>
            <a:r>
              <a:rPr lang="ru-RU" sz="2400" dirty="0" err="1"/>
              <a:t>існував</a:t>
            </a:r>
            <a:r>
              <a:rPr lang="ru-RU" sz="2400" dirty="0"/>
              <a:t> тут у </a:t>
            </a:r>
            <a:r>
              <a:rPr lang="ru-RU" sz="2400" dirty="0" err="1"/>
              <a:t>давнину</a:t>
            </a:r>
            <a:r>
              <a:rPr lang="ru-RU" sz="2400" dirty="0"/>
              <a:t>. Монахи обирали </a:t>
            </a:r>
            <a:r>
              <a:rPr lang="ru-RU" sz="2400" dirty="0" err="1"/>
              <a:t>тихе</a:t>
            </a:r>
            <a:r>
              <a:rPr lang="ru-RU" sz="2400" dirty="0"/>
              <a:t> </a:t>
            </a:r>
            <a:r>
              <a:rPr lang="ru-RU" sz="2400" dirty="0" err="1"/>
              <a:t>місце</a:t>
            </a:r>
            <a:r>
              <a:rPr lang="ru-RU" sz="2400" dirty="0"/>
              <a:t> для </a:t>
            </a:r>
            <a:r>
              <a:rPr lang="ru-RU" sz="2400" dirty="0" err="1"/>
              <a:t>молитви</a:t>
            </a:r>
            <a:r>
              <a:rPr lang="ru-RU" sz="2400" dirty="0"/>
              <a:t> та </a:t>
            </a:r>
            <a:r>
              <a:rPr lang="ru-RU" sz="2400" dirty="0" err="1"/>
              <a:t>усамітнення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сприяло</a:t>
            </a:r>
            <a:r>
              <a:rPr lang="ru-RU" sz="2400" dirty="0"/>
              <a:t> </a:t>
            </a:r>
            <a:r>
              <a:rPr lang="ru-RU" sz="2400" dirty="0" err="1"/>
              <a:t>розвитку</a:t>
            </a:r>
            <a:r>
              <a:rPr lang="ru-RU" sz="2400" dirty="0"/>
              <a:t> духовного центру.</a:t>
            </a:r>
          </a:p>
          <a:p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65DAF6-F102-4821-B0D4-43649EF22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342" y="2731770"/>
            <a:ext cx="5538849" cy="33876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A32844-F1DD-45DD-9E5B-C492265BAB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269" y="2611022"/>
            <a:ext cx="1950221" cy="28060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4FD188-5EB0-4C81-8118-95D233B35716}"/>
              </a:ext>
            </a:extLst>
          </p:cNvPr>
          <p:cNvSpPr txBox="1"/>
          <p:nvPr/>
        </p:nvSpPr>
        <p:spPr>
          <a:xfrm>
            <a:off x="7919059" y="5417096"/>
            <a:ext cx="2528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>
                <a:solidFill>
                  <a:srgbClr val="EF53A5"/>
                </a:solidFill>
              </a:rPr>
              <a:t>Є</a:t>
            </a:r>
            <a:r>
              <a:rPr lang="ru-RU" dirty="0" err="1">
                <a:solidFill>
                  <a:srgbClr val="EF53A5"/>
                </a:solidFill>
              </a:rPr>
              <a:t>пископ</a:t>
            </a:r>
            <a:r>
              <a:rPr lang="ru-RU" dirty="0">
                <a:solidFill>
                  <a:srgbClr val="EF53A5"/>
                </a:solidFill>
              </a:rPr>
              <a:t> </a:t>
            </a:r>
            <a:r>
              <a:rPr lang="ru-RU" dirty="0" err="1">
                <a:solidFill>
                  <a:srgbClr val="EF53A5"/>
                </a:solidFill>
              </a:rPr>
              <a:t>Феодосій</a:t>
            </a:r>
            <a:r>
              <a:rPr lang="ru-RU" dirty="0">
                <a:solidFill>
                  <a:srgbClr val="EF53A5"/>
                </a:solidFill>
              </a:rPr>
              <a:t>,</a:t>
            </a:r>
          </a:p>
          <a:p>
            <a:pPr algn="ctr"/>
            <a:r>
              <a:rPr lang="ru-RU" dirty="0">
                <a:solidFill>
                  <a:srgbClr val="EF53A5"/>
                </a:solidFill>
              </a:rPr>
              <a:t>з </a:t>
            </a:r>
            <a:r>
              <a:rPr lang="ru-RU" dirty="0" err="1">
                <a:solidFill>
                  <a:srgbClr val="EF53A5"/>
                </a:solidFill>
              </a:rPr>
              <a:t>архіву</a:t>
            </a:r>
            <a:endParaRPr lang="ru-UA" dirty="0">
              <a:solidFill>
                <a:srgbClr val="EF53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976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EB5C51-6F10-4366-998F-C2365825F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026941"/>
            <a:ext cx="3865134" cy="731520"/>
          </a:xfrm>
        </p:spPr>
        <p:txBody>
          <a:bodyPr>
            <a:normAutofit/>
          </a:bodyPr>
          <a:lstStyle/>
          <a:p>
            <a:r>
              <a:rPr lang="uk-UA" sz="4000" b="1" dirty="0"/>
              <a:t>Козацькі часи</a:t>
            </a:r>
            <a:endParaRPr lang="ru-UA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5D31B1B-64E4-4E42-A210-B341E06F6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4" y="2208628"/>
            <a:ext cx="3859212" cy="3446584"/>
          </a:xfrm>
        </p:spPr>
        <p:txBody>
          <a:bodyPr>
            <a:normAutofit/>
          </a:bodyPr>
          <a:lstStyle/>
          <a:p>
            <a:r>
              <a:rPr lang="ru-RU" sz="2400" dirty="0"/>
              <a:t>У </a:t>
            </a:r>
            <a:r>
              <a:rPr lang="ru-RU" sz="2400" dirty="0" err="1"/>
              <a:t>часи</a:t>
            </a:r>
            <a:r>
              <a:rPr lang="ru-RU" sz="2400" dirty="0"/>
              <a:t> </a:t>
            </a:r>
            <a:r>
              <a:rPr lang="ru-RU" sz="2400" dirty="0" err="1"/>
              <a:t>козацтва</a:t>
            </a:r>
            <a:r>
              <a:rPr lang="ru-RU" sz="2400" dirty="0"/>
              <a:t> </a:t>
            </a:r>
            <a:r>
              <a:rPr lang="ru-RU" sz="2400" dirty="0" err="1"/>
              <a:t>острів</a:t>
            </a:r>
            <a:r>
              <a:rPr lang="ru-RU" sz="2400" dirty="0"/>
              <a:t> </a:t>
            </a:r>
            <a:r>
              <a:rPr lang="ru-RU" sz="2400" dirty="0" err="1"/>
              <a:t>використовувався</a:t>
            </a:r>
            <a:r>
              <a:rPr lang="ru-RU" sz="2400" dirty="0"/>
              <a:t> як </a:t>
            </a:r>
            <a:r>
              <a:rPr lang="ru-RU" sz="2400" dirty="0" err="1"/>
              <a:t>стратегічний</a:t>
            </a:r>
            <a:r>
              <a:rPr lang="ru-RU" sz="2400" dirty="0"/>
              <a:t> пункт оборони. Козаки </a:t>
            </a:r>
            <a:r>
              <a:rPr lang="ru-RU" sz="2400" dirty="0" err="1"/>
              <a:t>спостерігали</a:t>
            </a:r>
            <a:r>
              <a:rPr lang="ru-RU" sz="2400" dirty="0"/>
              <a:t> з </a:t>
            </a:r>
            <a:r>
              <a:rPr lang="ru-RU" sz="2400" dirty="0" err="1"/>
              <a:t>нього</a:t>
            </a:r>
            <a:r>
              <a:rPr lang="ru-RU" sz="2400" dirty="0"/>
              <a:t> за рухом </a:t>
            </a:r>
            <a:r>
              <a:rPr lang="ru-RU" sz="2400" dirty="0" err="1"/>
              <a:t>ворожих</a:t>
            </a:r>
            <a:r>
              <a:rPr lang="ru-RU" sz="2400" dirty="0"/>
              <a:t> суден та </a:t>
            </a:r>
            <a:r>
              <a:rPr lang="ru-RU" sz="2400" dirty="0" err="1"/>
              <a:t>готувалися</a:t>
            </a:r>
            <a:r>
              <a:rPr lang="ru-RU" sz="2400" dirty="0"/>
              <a:t> до </a:t>
            </a:r>
            <a:r>
              <a:rPr lang="ru-RU" sz="2400" dirty="0" err="1"/>
              <a:t>захисту</a:t>
            </a:r>
            <a:r>
              <a:rPr lang="ru-RU" sz="2400" dirty="0"/>
              <a:t> </a:t>
            </a:r>
            <a:r>
              <a:rPr lang="ru-RU" sz="2400" dirty="0" err="1"/>
              <a:t>рідних</a:t>
            </a:r>
            <a:r>
              <a:rPr lang="ru-RU" sz="2400" dirty="0"/>
              <a:t> земель.</a:t>
            </a:r>
          </a:p>
          <a:p>
            <a:endParaRPr lang="ru-U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EDEF70C-9E81-4908-ACE7-AE0E04DE3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4819" y="521092"/>
            <a:ext cx="4871007" cy="312244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4F12348-F1BE-42DB-A10D-C0DDC9CC5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1229" y="3931920"/>
            <a:ext cx="4083147" cy="272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892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835C95-AC21-408F-91DA-A2AA45EA0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6246" y="4578876"/>
            <a:ext cx="4833240" cy="49371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err="1"/>
              <a:t>Радянський</a:t>
            </a:r>
            <a:r>
              <a:rPr lang="ru-RU" sz="3600" b="1" dirty="0"/>
              <a:t> </a:t>
            </a:r>
            <a:r>
              <a:rPr lang="ru-RU" sz="3600" b="1" dirty="0" err="1"/>
              <a:t>період</a:t>
            </a:r>
            <a:endParaRPr lang="ru-UA" sz="36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F4E173C-472C-467D-9D1F-3C6CD580D1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75364" y="5030364"/>
            <a:ext cx="8825658" cy="1090365"/>
          </a:xfrm>
        </p:spPr>
        <p:txBody>
          <a:bodyPr>
            <a:normAutofit/>
          </a:bodyPr>
          <a:lstStyle/>
          <a:p>
            <a:pPr algn="ctr"/>
            <a:r>
              <a:rPr lang="ru-RU" sz="2000" dirty="0"/>
              <a:t>За </a:t>
            </a:r>
            <a:r>
              <a:rPr lang="ru-RU" sz="2000" dirty="0" err="1"/>
              <a:t>радянських</a:t>
            </a:r>
            <a:r>
              <a:rPr lang="ru-RU" sz="2000" dirty="0"/>
              <a:t> </a:t>
            </a:r>
            <a:r>
              <a:rPr lang="ru-RU" sz="2000" dirty="0" err="1"/>
              <a:t>часів</a:t>
            </a:r>
            <a:r>
              <a:rPr lang="ru-RU" sz="2000" dirty="0"/>
              <a:t> на </a:t>
            </a:r>
            <a:r>
              <a:rPr lang="ru-RU" sz="2000" dirty="0" err="1"/>
              <a:t>острові</a:t>
            </a:r>
            <a:r>
              <a:rPr lang="ru-RU" sz="2000" dirty="0"/>
              <a:t> </a:t>
            </a:r>
            <a:r>
              <a:rPr lang="ru-RU" sz="2000" dirty="0" err="1"/>
              <a:t>було</a:t>
            </a:r>
            <a:r>
              <a:rPr lang="ru-RU" sz="2000" dirty="0"/>
              <a:t> створено парк </a:t>
            </a:r>
            <a:r>
              <a:rPr lang="ru-RU" sz="2000" dirty="0" err="1"/>
              <a:t>культури</a:t>
            </a:r>
            <a:r>
              <a:rPr lang="ru-RU" sz="2000" dirty="0"/>
              <a:t> та </a:t>
            </a:r>
            <a:r>
              <a:rPr lang="ru-RU" sz="2000" dirty="0" err="1"/>
              <a:t>відпочинку</a:t>
            </a:r>
            <a:r>
              <a:rPr lang="ru-RU" sz="2000" dirty="0"/>
              <a:t>. </a:t>
            </a:r>
            <a:r>
              <a:rPr lang="ru-RU" sz="2000" dirty="0" err="1"/>
              <a:t>Він</a:t>
            </a:r>
            <a:r>
              <a:rPr lang="ru-RU" sz="2000" dirty="0"/>
              <a:t> став </a:t>
            </a:r>
            <a:r>
              <a:rPr lang="ru-RU" sz="2000" dirty="0" err="1"/>
              <a:t>популярним</a:t>
            </a:r>
            <a:r>
              <a:rPr lang="ru-RU" sz="2000" dirty="0"/>
              <a:t> </a:t>
            </a:r>
            <a:r>
              <a:rPr lang="ru-RU" sz="2000" dirty="0" err="1"/>
              <a:t>місцем</a:t>
            </a:r>
            <a:r>
              <a:rPr lang="ru-RU" sz="2000" dirty="0"/>
              <a:t> для </a:t>
            </a:r>
            <a:r>
              <a:rPr lang="ru-RU" sz="2000" dirty="0" err="1"/>
              <a:t>прогулянок</a:t>
            </a:r>
            <a:r>
              <a:rPr lang="ru-RU" sz="2000" dirty="0"/>
              <a:t>, </a:t>
            </a:r>
            <a:r>
              <a:rPr lang="ru-RU" sz="2000" dirty="0" err="1"/>
              <a:t>розваг</a:t>
            </a:r>
            <a:r>
              <a:rPr lang="ru-RU" sz="2000" dirty="0"/>
              <a:t> та </a:t>
            </a:r>
            <a:r>
              <a:rPr lang="ru-RU" sz="2000" dirty="0" err="1"/>
              <a:t>проведення</a:t>
            </a:r>
            <a:r>
              <a:rPr lang="ru-RU" sz="2000" dirty="0"/>
              <a:t> </a:t>
            </a:r>
            <a:r>
              <a:rPr lang="ru-RU" sz="2000" dirty="0" err="1"/>
              <a:t>масових</a:t>
            </a:r>
            <a:r>
              <a:rPr lang="ru-RU" sz="2000" dirty="0"/>
              <a:t> </a:t>
            </a:r>
            <a:r>
              <a:rPr lang="ru-RU" sz="2000" dirty="0" err="1"/>
              <a:t>заходів</a:t>
            </a:r>
            <a:r>
              <a:rPr lang="ru-RU" sz="2000" dirty="0"/>
              <a:t>.</a:t>
            </a:r>
          </a:p>
          <a:p>
            <a:pPr algn="ctr"/>
            <a:endParaRPr lang="ru-UA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EA8F7E-4ECF-4FD0-ACEF-7BA12023F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144" y="225462"/>
            <a:ext cx="5052214" cy="37838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7162A4B-6C7E-434D-B4F7-A6150C18D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733" y="252960"/>
            <a:ext cx="5284124" cy="389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138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91E226-397E-4D93-A8BF-56A8B0C56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586" y="547318"/>
            <a:ext cx="6314828" cy="3553628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1FC36BC2-00DC-49CA-BC8A-CE844A6702E8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2230389" y="3967105"/>
            <a:ext cx="7731219" cy="99785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/>
              <a:t>Сучасність</a:t>
            </a:r>
            <a:endParaRPr lang="ru-RU" sz="4000" b="1" dirty="0"/>
          </a:p>
          <a:p>
            <a:endParaRPr lang="ru-UA" sz="40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63C2B5-9D7E-485A-A155-553FFCA8E7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3551" y="4993564"/>
            <a:ext cx="9244897" cy="1498210"/>
          </a:xfrm>
        </p:spPr>
        <p:txBody>
          <a:bodyPr>
            <a:normAutofit/>
          </a:bodyPr>
          <a:lstStyle/>
          <a:p>
            <a:r>
              <a:rPr lang="ru-RU" sz="2400" dirty="0" err="1"/>
              <a:t>Сьогодні</a:t>
            </a:r>
            <a:r>
              <a:rPr lang="ru-RU" sz="2400" dirty="0"/>
              <a:t> </a:t>
            </a:r>
            <a:r>
              <a:rPr lang="ru-RU" sz="2400" dirty="0" err="1"/>
              <a:t>Монастирський</a:t>
            </a:r>
            <a:r>
              <a:rPr lang="ru-RU" sz="2400" dirty="0"/>
              <a:t> </a:t>
            </a:r>
            <a:r>
              <a:rPr lang="ru-RU" sz="2400" dirty="0" err="1"/>
              <a:t>острів</a:t>
            </a:r>
            <a:r>
              <a:rPr lang="ru-RU" sz="2400" dirty="0"/>
              <a:t> –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сучасний</a:t>
            </a:r>
            <a:r>
              <a:rPr lang="ru-RU" sz="2400" dirty="0"/>
              <a:t> парк з </a:t>
            </a:r>
            <a:r>
              <a:rPr lang="ru-RU" sz="2400" dirty="0" err="1"/>
              <a:t>розвиненою</a:t>
            </a:r>
            <a:r>
              <a:rPr lang="ru-RU" sz="2400" dirty="0"/>
              <a:t> </a:t>
            </a:r>
            <a:r>
              <a:rPr lang="ru-RU" sz="2400" dirty="0" err="1"/>
              <a:t>інфраструктурою</a:t>
            </a:r>
            <a:r>
              <a:rPr lang="ru-RU" sz="2400" dirty="0"/>
              <a:t>. Тут є </a:t>
            </a:r>
            <a:r>
              <a:rPr lang="ru-RU" sz="2400" dirty="0" err="1"/>
              <a:t>пляжі</a:t>
            </a:r>
            <a:r>
              <a:rPr lang="ru-RU" sz="2400" dirty="0"/>
              <a:t>, </a:t>
            </a:r>
            <a:r>
              <a:rPr lang="ru-RU" sz="2400" dirty="0" err="1"/>
              <a:t>ресторани</a:t>
            </a:r>
            <a:r>
              <a:rPr lang="ru-RU" sz="2400" dirty="0"/>
              <a:t>, </a:t>
            </a:r>
            <a:r>
              <a:rPr lang="ru-RU" sz="2400" dirty="0" err="1"/>
              <a:t>атракціони</a:t>
            </a:r>
            <a:r>
              <a:rPr lang="ru-RU" sz="2400" dirty="0"/>
              <a:t> та </a:t>
            </a:r>
            <a:r>
              <a:rPr lang="ru-RU" sz="2400" dirty="0" err="1"/>
              <a:t>інші</a:t>
            </a:r>
            <a:r>
              <a:rPr lang="ru-RU" sz="2400" dirty="0"/>
              <a:t> </a:t>
            </a:r>
            <a:r>
              <a:rPr lang="ru-RU" sz="2400" dirty="0" err="1"/>
              <a:t>місця</a:t>
            </a:r>
            <a:r>
              <a:rPr lang="ru-RU" sz="2400" dirty="0"/>
              <a:t> для </a:t>
            </a:r>
            <a:r>
              <a:rPr lang="ru-RU" sz="2400" dirty="0" err="1"/>
              <a:t>відпочинку</a:t>
            </a:r>
            <a:r>
              <a:rPr lang="ru-RU" sz="2400" dirty="0"/>
              <a:t> на будь-</a:t>
            </a:r>
            <a:r>
              <a:rPr lang="ru-RU" sz="2400" dirty="0" err="1"/>
              <a:t>який</a:t>
            </a:r>
            <a:r>
              <a:rPr lang="ru-RU" sz="2400" dirty="0"/>
              <a:t> смак.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697991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680B2B-6C4B-448A-A0A0-1269CE661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269" y="1112521"/>
            <a:ext cx="4263562" cy="1600200"/>
          </a:xfrm>
        </p:spPr>
        <p:txBody>
          <a:bodyPr/>
          <a:lstStyle/>
          <a:p>
            <a:r>
              <a:rPr lang="ru-RU" sz="3200" b="1" dirty="0" err="1"/>
              <a:t>Пам'ятник</a:t>
            </a:r>
            <a:r>
              <a:rPr lang="ru-RU" sz="3200" b="1" dirty="0"/>
              <a:t> Тарасу Шевченку: </a:t>
            </a:r>
            <a:r>
              <a:rPr lang="ru-RU" sz="3200" b="1" dirty="0" err="1"/>
              <a:t>Вшанування</a:t>
            </a:r>
            <a:r>
              <a:rPr lang="ru-RU" sz="3200" b="1" dirty="0"/>
              <a:t> Кобзаря на </a:t>
            </a:r>
            <a:r>
              <a:rPr lang="ru-RU" sz="3200" b="1" dirty="0" err="1"/>
              <a:t>Дніпрі</a:t>
            </a:r>
            <a:endParaRPr lang="ru-UA" sz="32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1B7FBEE-98F8-4C53-84F4-1D2075728D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55392" y="430187"/>
            <a:ext cx="4385888" cy="5834885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B27A92D2-1003-446D-BEB3-EDCC8B753B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4197" y="3124201"/>
            <a:ext cx="4162634" cy="2895599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Ось </a:t>
            </a:r>
            <a:r>
              <a:rPr lang="ru-RU" sz="2400" dirty="0" err="1"/>
              <a:t>пам'ятник</a:t>
            </a:r>
            <a:r>
              <a:rPr lang="ru-RU" sz="2400" dirty="0"/>
              <a:t> Тарасу Шевченку на </a:t>
            </a:r>
            <a:r>
              <a:rPr lang="ru-RU" sz="2400" dirty="0" err="1"/>
              <a:t>Монастирському</a:t>
            </a:r>
            <a:r>
              <a:rPr lang="ru-RU" sz="2400" dirty="0"/>
              <a:t> </a:t>
            </a:r>
            <a:r>
              <a:rPr lang="ru-RU" sz="2400" dirty="0" err="1"/>
              <a:t>острові</a:t>
            </a:r>
            <a:r>
              <a:rPr lang="ru-RU" sz="2400" dirty="0"/>
              <a:t>, </a:t>
            </a:r>
            <a:r>
              <a:rPr lang="ru-RU" sz="2400" dirty="0" err="1"/>
              <a:t>він</a:t>
            </a:r>
            <a:r>
              <a:rPr lang="ru-RU" sz="2400" dirty="0"/>
              <a:t> є одним з </a:t>
            </a:r>
            <a:r>
              <a:rPr lang="ru-RU" sz="2400" dirty="0" err="1"/>
              <a:t>найвідоміших</a:t>
            </a:r>
            <a:r>
              <a:rPr lang="ru-RU" sz="2400" dirty="0"/>
              <a:t> у </a:t>
            </a:r>
            <a:r>
              <a:rPr lang="ru-RU" sz="2400" dirty="0" err="1"/>
              <a:t>Дніпрі</a:t>
            </a:r>
            <a:r>
              <a:rPr lang="ru-RU" sz="2400" dirty="0"/>
              <a:t>. </a:t>
            </a:r>
            <a:r>
              <a:rPr lang="ru-RU" sz="2400" dirty="0" err="1"/>
              <a:t>Він</a:t>
            </a:r>
            <a:r>
              <a:rPr lang="ru-RU" sz="2400" dirty="0"/>
              <a:t> </a:t>
            </a:r>
            <a:r>
              <a:rPr lang="ru-RU" sz="2400" dirty="0" err="1"/>
              <a:t>присвячений</a:t>
            </a:r>
            <a:r>
              <a:rPr lang="ru-RU" sz="2400" dirty="0"/>
              <a:t> великому Кобзарю та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внеску</a:t>
            </a:r>
            <a:r>
              <a:rPr lang="ru-RU" sz="2400" dirty="0"/>
              <a:t> в </a:t>
            </a:r>
            <a:r>
              <a:rPr lang="ru-RU" sz="2400" dirty="0" err="1"/>
              <a:t>українську</a:t>
            </a:r>
            <a:r>
              <a:rPr lang="ru-RU" sz="2400" dirty="0"/>
              <a:t> </a:t>
            </a:r>
            <a:r>
              <a:rPr lang="ru-RU" sz="2400" dirty="0" err="1"/>
              <a:t>літературу</a:t>
            </a:r>
            <a:r>
              <a:rPr lang="ru-RU" sz="2400" dirty="0"/>
              <a:t>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778949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E87F6A-5238-4DFF-A928-29EFC0E41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/>
              <a:t>Легенди</a:t>
            </a:r>
            <a:r>
              <a:rPr lang="ru-RU" b="1" dirty="0"/>
              <a:t> та </a:t>
            </a:r>
            <a:r>
              <a:rPr lang="ru-RU" b="1" dirty="0" err="1"/>
              <a:t>міфи</a:t>
            </a:r>
            <a:r>
              <a:rPr lang="ru-RU" b="1" dirty="0"/>
              <a:t>: </a:t>
            </a:r>
            <a:r>
              <a:rPr lang="ru-RU" b="1" dirty="0" err="1"/>
              <a:t>Розповіді</a:t>
            </a:r>
            <a:r>
              <a:rPr lang="ru-RU" b="1" dirty="0"/>
              <a:t> про </a:t>
            </a:r>
            <a:r>
              <a:rPr lang="ru-RU" b="1" dirty="0" err="1"/>
              <a:t>минуле</a:t>
            </a:r>
            <a:r>
              <a:rPr lang="ru-RU" b="1" dirty="0"/>
              <a:t> </a:t>
            </a:r>
            <a:r>
              <a:rPr lang="ru-RU" b="1" dirty="0" err="1"/>
              <a:t>Монастирського</a:t>
            </a:r>
            <a:r>
              <a:rPr lang="ru-RU" b="1" dirty="0"/>
              <a:t> острова</a:t>
            </a:r>
            <a:endParaRPr lang="ru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A842EB-30AF-487C-A8AF-24ACD641B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333" y="2472800"/>
            <a:ext cx="3396500" cy="706964"/>
          </a:xfrm>
        </p:spPr>
        <p:txBody>
          <a:bodyPr/>
          <a:lstStyle/>
          <a:p>
            <a:r>
              <a:rPr lang="ru-RU" sz="3200" b="1" dirty="0" err="1"/>
              <a:t>Скарби</a:t>
            </a:r>
            <a:r>
              <a:rPr lang="ru-RU" sz="3200" b="1" dirty="0"/>
              <a:t> </a:t>
            </a:r>
            <a:r>
              <a:rPr lang="ru-RU" sz="3200" b="1" dirty="0" err="1"/>
              <a:t>козаків</a:t>
            </a:r>
            <a:endParaRPr lang="ru-RU" sz="3200" b="1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5DDADBD-A980-47E8-94FC-512D8991818B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900333" y="3179764"/>
            <a:ext cx="3396499" cy="2847293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А </a:t>
            </a:r>
            <a:r>
              <a:rPr lang="ru-RU" sz="2400" dirty="0" err="1"/>
              <a:t>ви</a:t>
            </a:r>
            <a:r>
              <a:rPr lang="ru-RU" sz="2400" dirty="0"/>
              <a:t> знали,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існує</a:t>
            </a:r>
            <a:r>
              <a:rPr lang="ru-RU" sz="2400" dirty="0"/>
              <a:t> легенда про те, </a:t>
            </a:r>
            <a:r>
              <a:rPr lang="ru-RU" sz="2400" dirty="0" err="1"/>
              <a:t>що</a:t>
            </a:r>
            <a:r>
              <a:rPr lang="ru-RU" sz="2400" dirty="0"/>
              <a:t> на </a:t>
            </a:r>
            <a:r>
              <a:rPr lang="ru-RU" sz="2400" dirty="0" err="1"/>
              <a:t>острові</a:t>
            </a:r>
            <a:r>
              <a:rPr lang="ru-RU" sz="2400" dirty="0"/>
              <a:t> </a:t>
            </a:r>
            <a:r>
              <a:rPr lang="ru-RU" sz="2400" dirty="0" err="1"/>
              <a:t>заховані</a:t>
            </a:r>
            <a:r>
              <a:rPr lang="ru-RU" sz="2400" dirty="0"/>
              <a:t> </a:t>
            </a:r>
            <a:r>
              <a:rPr lang="ru-RU" sz="2400" dirty="0" err="1"/>
              <a:t>скарби</a:t>
            </a:r>
            <a:r>
              <a:rPr lang="ru-RU" sz="2400" dirty="0"/>
              <a:t> </a:t>
            </a:r>
            <a:r>
              <a:rPr lang="ru-RU" sz="2400" dirty="0" err="1"/>
              <a:t>козаків</a:t>
            </a:r>
            <a:r>
              <a:rPr lang="ru-RU" sz="2400" dirty="0"/>
              <a:t>. </a:t>
            </a:r>
            <a:r>
              <a:rPr lang="ru-RU" sz="2400" dirty="0" err="1"/>
              <a:t>Шукачі</a:t>
            </a:r>
            <a:r>
              <a:rPr lang="ru-RU" sz="2400" dirty="0"/>
              <a:t> </a:t>
            </a:r>
            <a:r>
              <a:rPr lang="ru-RU" sz="2400" dirty="0" err="1"/>
              <a:t>пригод</a:t>
            </a:r>
            <a:r>
              <a:rPr lang="ru-RU" sz="2400" dirty="0"/>
              <a:t> </a:t>
            </a:r>
            <a:r>
              <a:rPr lang="ru-RU" sz="2400" dirty="0" err="1"/>
              <a:t>досі</a:t>
            </a:r>
            <a:r>
              <a:rPr lang="ru-RU" sz="2400" dirty="0"/>
              <a:t> </a:t>
            </a:r>
            <a:r>
              <a:rPr lang="ru-RU" sz="2400" dirty="0" err="1"/>
              <a:t>намагаються</a:t>
            </a:r>
            <a:r>
              <a:rPr lang="ru-RU" sz="2400" dirty="0"/>
              <a:t> </a:t>
            </a:r>
            <a:r>
              <a:rPr lang="ru-RU" sz="2400" dirty="0" err="1"/>
              <a:t>знайти</a:t>
            </a:r>
            <a:r>
              <a:rPr lang="ru-RU" sz="2400" dirty="0"/>
              <a:t> </a:t>
            </a:r>
            <a:r>
              <a:rPr lang="ru-RU" sz="2400" dirty="0" err="1"/>
              <a:t>їх</a:t>
            </a:r>
            <a:r>
              <a:rPr lang="ru-RU" sz="2400" dirty="0"/>
              <a:t>, але </a:t>
            </a:r>
            <a:r>
              <a:rPr lang="ru-RU" sz="2400" dirty="0" err="1"/>
              <a:t>поки</a:t>
            </a:r>
            <a:r>
              <a:rPr lang="ru-RU" sz="2400" dirty="0"/>
              <a:t>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безуспішно</a:t>
            </a:r>
            <a:r>
              <a:rPr lang="ru-RU" sz="2400" dirty="0"/>
              <a:t>.</a:t>
            </a:r>
          </a:p>
          <a:p>
            <a:endParaRPr lang="ru-UA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E7758B8-5264-445F-B4BC-0FA5EE24F2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sz="3200" b="1" dirty="0" err="1"/>
              <a:t>Підземні</a:t>
            </a:r>
            <a:r>
              <a:rPr lang="ru-RU" sz="3200" b="1" dirty="0"/>
              <a:t> ходи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D3073B3-A3A5-47C8-A6A5-B06D656DA164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400" dirty="0" err="1"/>
              <a:t>Кажуть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під</a:t>
            </a:r>
            <a:r>
              <a:rPr lang="ru-RU" sz="2400" dirty="0"/>
              <a:t> островом </a:t>
            </a:r>
            <a:r>
              <a:rPr lang="ru-RU" sz="2400" dirty="0" err="1"/>
              <a:t>пролягають</a:t>
            </a:r>
            <a:r>
              <a:rPr lang="ru-RU" sz="2400" dirty="0"/>
              <a:t> </a:t>
            </a:r>
            <a:r>
              <a:rPr lang="ru-RU" sz="2400" dirty="0" err="1"/>
              <a:t>розгалужені</a:t>
            </a:r>
            <a:r>
              <a:rPr lang="ru-RU" sz="2400" dirty="0"/>
              <a:t> </a:t>
            </a:r>
            <a:r>
              <a:rPr lang="ru-RU" sz="2400" dirty="0" err="1"/>
              <a:t>підземні</a:t>
            </a:r>
            <a:r>
              <a:rPr lang="ru-RU" sz="2400" dirty="0"/>
              <a:t> ходи. Вони могли </a:t>
            </a:r>
            <a:r>
              <a:rPr lang="ru-RU" sz="2400" dirty="0" err="1"/>
              <a:t>використовуватися</a:t>
            </a:r>
            <a:r>
              <a:rPr lang="ru-RU" sz="2400" dirty="0"/>
              <a:t> монахами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козаками</a:t>
            </a:r>
            <a:r>
              <a:rPr lang="ru-RU" sz="2400" dirty="0"/>
              <a:t> для </a:t>
            </a:r>
            <a:r>
              <a:rPr lang="ru-RU" sz="2400" dirty="0" err="1"/>
              <a:t>таємних</a:t>
            </a:r>
            <a:r>
              <a:rPr lang="ru-RU" sz="2400" dirty="0"/>
              <a:t> </a:t>
            </a:r>
            <a:r>
              <a:rPr lang="ru-RU" sz="2400" dirty="0" err="1"/>
              <a:t>пересувань</a:t>
            </a:r>
            <a:r>
              <a:rPr lang="ru-RU" sz="2400" dirty="0"/>
              <a:t>.</a:t>
            </a:r>
          </a:p>
          <a:p>
            <a:endParaRPr lang="ru-UA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8425E2BE-407F-4FBA-81EF-2ACA32CAC5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/>
          <a:lstStyle/>
          <a:p>
            <a:pPr algn="ctr"/>
            <a:r>
              <a:rPr lang="ru-RU" sz="3200" b="1" dirty="0" err="1"/>
              <a:t>Привид</a:t>
            </a:r>
            <a:r>
              <a:rPr lang="ru-RU" sz="3200" b="1" dirty="0"/>
              <a:t> 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1998EBD-B410-4C9A-9A05-EE6DC225EE58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ru-RU" sz="2200" dirty="0" err="1"/>
              <a:t>Деякі</a:t>
            </a:r>
            <a:r>
              <a:rPr lang="ru-RU" sz="2200" dirty="0"/>
              <a:t> </a:t>
            </a:r>
            <a:r>
              <a:rPr lang="ru-RU" sz="2200" dirty="0" err="1"/>
              <a:t>відвідувачі</a:t>
            </a:r>
            <a:r>
              <a:rPr lang="ru-RU" sz="2200" dirty="0"/>
              <a:t> острова </a:t>
            </a:r>
            <a:r>
              <a:rPr lang="ru-RU" sz="2200" dirty="0" err="1"/>
              <a:t>стверджують</a:t>
            </a:r>
            <a:r>
              <a:rPr lang="ru-RU" sz="2200" dirty="0"/>
              <a:t>, </a:t>
            </a:r>
            <a:r>
              <a:rPr lang="ru-RU" sz="2200" dirty="0" err="1"/>
              <a:t>що</a:t>
            </a:r>
            <a:r>
              <a:rPr lang="ru-RU" sz="2200" dirty="0"/>
              <a:t> </a:t>
            </a:r>
            <a:r>
              <a:rPr lang="ru-RU" sz="2200" dirty="0" err="1"/>
              <a:t>бачили</a:t>
            </a:r>
            <a:r>
              <a:rPr lang="ru-RU" sz="2200" dirty="0"/>
              <a:t> </a:t>
            </a:r>
            <a:r>
              <a:rPr lang="ru-RU" sz="2200" dirty="0" err="1"/>
              <a:t>привид</a:t>
            </a:r>
            <a:r>
              <a:rPr lang="ru-RU" sz="2200" dirty="0"/>
              <a:t>. </a:t>
            </a:r>
            <a:r>
              <a:rPr lang="ru-RU" sz="2200" dirty="0" err="1"/>
              <a:t>Він</a:t>
            </a:r>
            <a:r>
              <a:rPr lang="ru-RU" sz="2200" dirty="0"/>
              <a:t> </a:t>
            </a:r>
            <a:r>
              <a:rPr lang="ru-RU" sz="2200" dirty="0" err="1"/>
              <a:t>нібито</a:t>
            </a:r>
            <a:r>
              <a:rPr lang="ru-RU" sz="2200" dirty="0"/>
              <a:t> </a:t>
            </a:r>
            <a:r>
              <a:rPr lang="ru-RU" sz="2200" dirty="0" err="1"/>
              <a:t>блукає</a:t>
            </a:r>
            <a:r>
              <a:rPr lang="ru-RU" sz="2200" dirty="0"/>
              <a:t> островом у </a:t>
            </a:r>
            <a:r>
              <a:rPr lang="ru-RU" sz="2200" dirty="0" err="1"/>
              <a:t>пошуках</a:t>
            </a:r>
            <a:r>
              <a:rPr lang="ru-RU" sz="2200" dirty="0"/>
              <a:t> спокою.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134985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07DA23-746F-48E2-A24A-04C2A610D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849" y="973667"/>
            <a:ext cx="8825659" cy="908289"/>
          </a:xfrm>
        </p:spPr>
        <p:txBody>
          <a:bodyPr/>
          <a:lstStyle/>
          <a:p>
            <a:pPr algn="ctr"/>
            <a:r>
              <a:rPr lang="ru-RU" b="1" dirty="0"/>
              <a:t>Зоопарк: </a:t>
            </a:r>
            <a:r>
              <a:rPr lang="ru-RU" b="1" dirty="0" err="1"/>
              <a:t>Знайомство</a:t>
            </a:r>
            <a:r>
              <a:rPr lang="ru-RU" b="1" dirty="0"/>
              <a:t> з </a:t>
            </a:r>
            <a:r>
              <a:rPr lang="ru-RU" b="1" dirty="0" err="1"/>
              <a:t>мешканцями</a:t>
            </a:r>
            <a:r>
              <a:rPr lang="ru-RU" b="1" dirty="0"/>
              <a:t> </a:t>
            </a:r>
            <a:r>
              <a:rPr lang="ru-RU" b="1" dirty="0" err="1"/>
              <a:t>фауни</a:t>
            </a:r>
            <a:endParaRPr lang="ru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FEE73E-1203-4378-A8C9-885A2C0CB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3" y="4532844"/>
            <a:ext cx="3050438" cy="437090"/>
          </a:xfrm>
        </p:spPr>
        <p:txBody>
          <a:bodyPr/>
          <a:lstStyle/>
          <a:p>
            <a:r>
              <a:rPr lang="ru-RU" b="1" dirty="0" err="1"/>
              <a:t>Різноманіття</a:t>
            </a:r>
            <a:r>
              <a:rPr lang="ru-RU" b="1" dirty="0"/>
              <a:t> </a:t>
            </a:r>
            <a:r>
              <a:rPr lang="ru-RU" b="1" dirty="0" err="1"/>
              <a:t>видів</a:t>
            </a:r>
            <a:endParaRPr lang="ru-RU" b="1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B891E5E-5758-4B7D-A3DC-F1B9B7111952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1048913" y="4976043"/>
            <a:ext cx="3156478" cy="1888066"/>
          </a:xfrm>
        </p:spPr>
        <p:txBody>
          <a:bodyPr>
            <a:normAutofit fontScale="92500" lnSpcReduction="20000"/>
          </a:bodyPr>
          <a:lstStyle/>
          <a:p>
            <a:r>
              <a:rPr lang="ru-RU" sz="1900" dirty="0"/>
              <a:t>У зоопарку на </a:t>
            </a:r>
            <a:r>
              <a:rPr lang="ru-RU" sz="1900" dirty="0" err="1"/>
              <a:t>Монастирському</a:t>
            </a:r>
            <a:r>
              <a:rPr lang="ru-RU" sz="1900" dirty="0"/>
              <a:t> </a:t>
            </a:r>
            <a:r>
              <a:rPr lang="ru-RU" sz="1900" dirty="0" err="1"/>
              <a:t>острові</a:t>
            </a:r>
            <a:r>
              <a:rPr lang="ru-RU" sz="1900" dirty="0"/>
              <a:t> </a:t>
            </a:r>
            <a:r>
              <a:rPr lang="ru-RU" sz="1900" dirty="0" err="1"/>
              <a:t>представлені</a:t>
            </a:r>
            <a:r>
              <a:rPr lang="ru-RU" sz="1900" dirty="0"/>
              <a:t> </a:t>
            </a:r>
            <a:r>
              <a:rPr lang="ru-RU" sz="1900" dirty="0" err="1"/>
              <a:t>різні</a:t>
            </a:r>
            <a:r>
              <a:rPr lang="ru-RU" sz="1900" dirty="0"/>
              <a:t> </a:t>
            </a:r>
            <a:r>
              <a:rPr lang="ru-RU" sz="1900" dirty="0" err="1"/>
              <a:t>види</a:t>
            </a:r>
            <a:r>
              <a:rPr lang="ru-RU" sz="1900" dirty="0"/>
              <a:t> </a:t>
            </a:r>
            <a:r>
              <a:rPr lang="ru-RU" sz="1900" dirty="0" err="1"/>
              <a:t>тварин</a:t>
            </a:r>
            <a:r>
              <a:rPr lang="ru-RU" sz="1900" dirty="0"/>
              <a:t> з </a:t>
            </a:r>
            <a:r>
              <a:rPr lang="ru-RU" sz="1900" dirty="0" err="1"/>
              <a:t>усього</a:t>
            </a:r>
            <a:r>
              <a:rPr lang="ru-RU" sz="1900" dirty="0"/>
              <a:t> </a:t>
            </a:r>
            <a:r>
              <a:rPr lang="ru-RU" sz="1900" dirty="0" err="1"/>
              <a:t>світу</a:t>
            </a:r>
            <a:r>
              <a:rPr lang="ru-RU" sz="1900" dirty="0"/>
              <a:t>. </a:t>
            </a:r>
            <a:r>
              <a:rPr lang="ru-RU" sz="1900" dirty="0" err="1"/>
              <a:t>Відвідувачі</a:t>
            </a:r>
            <a:r>
              <a:rPr lang="ru-RU" sz="1900" dirty="0"/>
              <a:t> </a:t>
            </a:r>
            <a:r>
              <a:rPr lang="ru-RU" sz="1900" dirty="0" err="1"/>
              <a:t>можуть</a:t>
            </a:r>
            <a:r>
              <a:rPr lang="ru-RU" sz="1900" dirty="0"/>
              <a:t> </a:t>
            </a:r>
            <a:r>
              <a:rPr lang="ru-RU" sz="1900" dirty="0" err="1"/>
              <a:t>побачити</a:t>
            </a:r>
            <a:r>
              <a:rPr lang="ru-RU" sz="1900" dirty="0"/>
              <a:t> </a:t>
            </a:r>
            <a:r>
              <a:rPr lang="ru-RU" sz="1900" dirty="0" err="1"/>
              <a:t>екзотичних</a:t>
            </a:r>
            <a:r>
              <a:rPr lang="ru-RU" sz="1900" dirty="0"/>
              <a:t> </a:t>
            </a:r>
            <a:r>
              <a:rPr lang="ru-RU" sz="1900" dirty="0" err="1"/>
              <a:t>птахів</a:t>
            </a:r>
            <a:r>
              <a:rPr lang="ru-RU" sz="1900" dirty="0"/>
              <a:t>, </a:t>
            </a:r>
            <a:r>
              <a:rPr lang="ru-RU" sz="1900" dirty="0" err="1"/>
              <a:t>ссавців</a:t>
            </a:r>
            <a:r>
              <a:rPr lang="ru-RU" sz="1900" dirty="0"/>
              <a:t> та </a:t>
            </a:r>
            <a:r>
              <a:rPr lang="ru-RU" sz="1900" dirty="0" err="1"/>
              <a:t>рептилій</a:t>
            </a:r>
            <a:r>
              <a:rPr lang="ru-RU" sz="1900" dirty="0"/>
              <a:t>.</a:t>
            </a:r>
          </a:p>
          <a:p>
            <a:endParaRPr lang="ru-UA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04EFD249-9D37-4373-855A-EF2D2752A7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0781" y="4393671"/>
            <a:ext cx="3050438" cy="576263"/>
          </a:xfrm>
        </p:spPr>
        <p:txBody>
          <a:bodyPr/>
          <a:lstStyle/>
          <a:p>
            <a:r>
              <a:rPr lang="ru-RU" b="1" dirty="0" err="1"/>
              <a:t>Освітня</a:t>
            </a:r>
            <a:r>
              <a:rPr lang="ru-RU" b="1" dirty="0"/>
              <a:t> </a:t>
            </a:r>
            <a:r>
              <a:rPr lang="ru-RU" b="1" dirty="0" err="1"/>
              <a:t>функція</a:t>
            </a:r>
            <a:endParaRPr lang="ru-RU" b="1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5553B43D-7C57-4551-9685-C8D3F79FEE14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464132" y="4969934"/>
            <a:ext cx="3234172" cy="1629320"/>
          </a:xfrm>
        </p:spPr>
        <p:txBody>
          <a:bodyPr>
            <a:normAutofit lnSpcReduction="10000"/>
          </a:bodyPr>
          <a:lstStyle/>
          <a:p>
            <a:r>
              <a:rPr lang="ru-RU" sz="1800" dirty="0"/>
              <a:t>Зоопарк </a:t>
            </a:r>
            <a:r>
              <a:rPr lang="ru-RU" sz="1800" dirty="0" err="1"/>
              <a:t>виконує</a:t>
            </a:r>
            <a:r>
              <a:rPr lang="ru-RU" sz="1800" dirty="0"/>
              <a:t> </a:t>
            </a:r>
            <a:r>
              <a:rPr lang="ru-RU" sz="1800" dirty="0" err="1"/>
              <a:t>важливу</a:t>
            </a:r>
            <a:r>
              <a:rPr lang="ru-RU" sz="1800" dirty="0"/>
              <a:t> </a:t>
            </a:r>
            <a:r>
              <a:rPr lang="ru-RU" sz="1800" dirty="0" err="1"/>
              <a:t>освітню</a:t>
            </a:r>
            <a:r>
              <a:rPr lang="ru-RU" sz="1800" dirty="0"/>
              <a:t> </a:t>
            </a:r>
            <a:r>
              <a:rPr lang="ru-RU" sz="1800" dirty="0" err="1"/>
              <a:t>функцію</a:t>
            </a:r>
            <a:r>
              <a:rPr lang="ru-RU" sz="1800" dirty="0"/>
              <a:t>. </a:t>
            </a:r>
            <a:r>
              <a:rPr lang="ru-RU" sz="1800" dirty="0" err="1"/>
              <a:t>Він</a:t>
            </a:r>
            <a:r>
              <a:rPr lang="ru-RU" sz="1800" dirty="0"/>
              <a:t> </a:t>
            </a:r>
            <a:r>
              <a:rPr lang="ru-RU" sz="1800" dirty="0" err="1"/>
              <a:t>знайомить</a:t>
            </a:r>
            <a:r>
              <a:rPr lang="ru-RU" sz="1800" dirty="0"/>
              <a:t> </a:t>
            </a:r>
            <a:r>
              <a:rPr lang="ru-RU" sz="1800" dirty="0" err="1"/>
              <a:t>дітей</a:t>
            </a:r>
            <a:r>
              <a:rPr lang="ru-RU" sz="1800" dirty="0"/>
              <a:t> та </a:t>
            </a:r>
            <a:r>
              <a:rPr lang="ru-RU" sz="1800" dirty="0" err="1"/>
              <a:t>дорослих</a:t>
            </a:r>
            <a:r>
              <a:rPr lang="ru-RU" sz="1800" dirty="0"/>
              <a:t> з природою та </a:t>
            </a:r>
            <a:r>
              <a:rPr lang="ru-RU" sz="1800" dirty="0" err="1"/>
              <a:t>необхідністю</a:t>
            </a:r>
            <a:r>
              <a:rPr lang="ru-RU" sz="1800" dirty="0"/>
              <a:t> </a:t>
            </a:r>
            <a:r>
              <a:rPr lang="ru-RU" sz="1800" dirty="0" err="1"/>
              <a:t>її</a:t>
            </a:r>
            <a:r>
              <a:rPr lang="ru-RU" sz="1800" dirty="0"/>
              <a:t> </a:t>
            </a:r>
            <a:r>
              <a:rPr lang="ru-RU" sz="1800" dirty="0" err="1"/>
              <a:t>збереження</a:t>
            </a:r>
            <a:r>
              <a:rPr lang="ru-RU" sz="1800" dirty="0"/>
              <a:t>.</a:t>
            </a:r>
          </a:p>
          <a:p>
            <a:endParaRPr lang="ru-UA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FCF62EB1-DBE1-4AF2-81CF-9BB4E91027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33301" y="4382135"/>
            <a:ext cx="3707477" cy="576262"/>
          </a:xfrm>
        </p:spPr>
        <p:txBody>
          <a:bodyPr/>
          <a:lstStyle/>
          <a:p>
            <a:r>
              <a:rPr lang="ru-RU" b="1" dirty="0" err="1"/>
              <a:t>Відпочинок</a:t>
            </a:r>
            <a:r>
              <a:rPr lang="ru-RU" b="1" dirty="0"/>
              <a:t> та </a:t>
            </a:r>
            <a:r>
              <a:rPr lang="ru-RU" b="1" dirty="0" err="1"/>
              <a:t>розваги</a:t>
            </a:r>
            <a:endParaRPr lang="ru-RU" b="1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350FCF7F-2FC0-4EF1-A2B6-912053AC8DE5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7880568" y="4958397"/>
            <a:ext cx="3336379" cy="1780027"/>
          </a:xfrm>
        </p:spPr>
        <p:txBody>
          <a:bodyPr>
            <a:normAutofit fontScale="92500" lnSpcReduction="20000"/>
          </a:bodyPr>
          <a:lstStyle/>
          <a:p>
            <a:r>
              <a:rPr lang="ru-RU" sz="1900" dirty="0" err="1"/>
              <a:t>Відвідування</a:t>
            </a:r>
            <a:r>
              <a:rPr lang="ru-RU" sz="1900" dirty="0"/>
              <a:t> зоопарку – </a:t>
            </a:r>
            <a:r>
              <a:rPr lang="ru-RU" sz="1900" dirty="0" err="1"/>
              <a:t>це</a:t>
            </a:r>
            <a:r>
              <a:rPr lang="ru-RU" sz="1900" dirty="0"/>
              <a:t> </a:t>
            </a:r>
            <a:r>
              <a:rPr lang="ru-RU" sz="1900" dirty="0" err="1"/>
              <a:t>чудовий</a:t>
            </a:r>
            <a:r>
              <a:rPr lang="ru-RU" sz="1900" dirty="0"/>
              <a:t> </a:t>
            </a:r>
            <a:r>
              <a:rPr lang="ru-RU" sz="1900" dirty="0" err="1"/>
              <a:t>спосіб</a:t>
            </a:r>
            <a:r>
              <a:rPr lang="ru-RU" sz="1900" dirty="0"/>
              <a:t> провести час з </a:t>
            </a:r>
            <a:r>
              <a:rPr lang="ru-RU" sz="1900" dirty="0" err="1"/>
              <a:t>сім'єю</a:t>
            </a:r>
            <a:r>
              <a:rPr lang="ru-RU" sz="1900" dirty="0"/>
              <a:t> </a:t>
            </a:r>
            <a:r>
              <a:rPr lang="ru-RU" sz="1900" dirty="0" err="1"/>
              <a:t>або</a:t>
            </a:r>
            <a:r>
              <a:rPr lang="ru-RU" sz="1900" dirty="0"/>
              <a:t> </a:t>
            </a:r>
            <a:r>
              <a:rPr lang="ru-RU" sz="1900" dirty="0" err="1"/>
              <a:t>друзями</a:t>
            </a:r>
            <a:r>
              <a:rPr lang="ru-RU" sz="1900" dirty="0"/>
              <a:t>. Тут </a:t>
            </a:r>
            <a:r>
              <a:rPr lang="ru-RU" sz="1900" dirty="0" err="1"/>
              <a:t>можна</a:t>
            </a:r>
            <a:r>
              <a:rPr lang="ru-RU" sz="1900" dirty="0"/>
              <a:t> </a:t>
            </a:r>
            <a:r>
              <a:rPr lang="ru-RU" sz="1900" dirty="0" err="1"/>
              <a:t>відпочити</a:t>
            </a:r>
            <a:r>
              <a:rPr lang="ru-RU" sz="1900" dirty="0"/>
              <a:t>, </a:t>
            </a:r>
            <a:r>
              <a:rPr lang="ru-RU" sz="1900" dirty="0" err="1"/>
              <a:t>розважитися</a:t>
            </a:r>
            <a:r>
              <a:rPr lang="ru-RU" sz="1900" dirty="0"/>
              <a:t> та </a:t>
            </a:r>
            <a:r>
              <a:rPr lang="ru-RU" sz="1900" dirty="0" err="1"/>
              <a:t>дізнатися</a:t>
            </a:r>
            <a:r>
              <a:rPr lang="ru-RU" sz="1900" dirty="0"/>
              <a:t> </a:t>
            </a:r>
            <a:r>
              <a:rPr lang="ru-RU" sz="1900" dirty="0" err="1"/>
              <a:t>багато</a:t>
            </a:r>
            <a:r>
              <a:rPr lang="ru-RU" sz="1900" dirty="0"/>
              <a:t> нового про </a:t>
            </a:r>
            <a:r>
              <a:rPr lang="ru-RU" sz="1900" dirty="0" err="1"/>
              <a:t>тваринний</a:t>
            </a:r>
            <a:r>
              <a:rPr lang="ru-RU" sz="1900" dirty="0"/>
              <a:t> </a:t>
            </a:r>
            <a:r>
              <a:rPr lang="ru-RU" sz="1900" dirty="0" err="1"/>
              <a:t>світ</a:t>
            </a:r>
            <a:r>
              <a:rPr lang="ru-RU" sz="1900" dirty="0"/>
              <a:t>.</a:t>
            </a:r>
          </a:p>
          <a:p>
            <a:endParaRPr lang="ru-UA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C140E66-2462-49DC-AB20-E104316A51F6}"/>
              </a:ext>
            </a:extLst>
          </p:cNvPr>
          <p:cNvPicPr>
            <a:picLocks noGrp="1" noChangeAspect="1" noChangeArrowheads="1"/>
          </p:cNvPicPr>
          <p:nvPr>
            <p:ph type="pic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51" b="10551"/>
          <a:stretch>
            <a:fillRect/>
          </a:stretch>
        </p:blipFill>
        <p:spPr bwMode="auto">
          <a:xfrm>
            <a:off x="1048913" y="2464328"/>
            <a:ext cx="3262519" cy="192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BE3DA5D-4786-49F8-907B-78699E56AB3C}"/>
              </a:ext>
            </a:extLst>
          </p:cNvPr>
          <p:cNvPicPr>
            <a:picLocks noGrp="1" noChangeAspect="1" noChangeArrowheads="1"/>
          </p:cNvPicPr>
          <p:nvPr>
            <p:ph type="pic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51" b="10551"/>
          <a:stretch>
            <a:fillRect/>
          </a:stretch>
        </p:blipFill>
        <p:spPr bwMode="auto">
          <a:xfrm>
            <a:off x="4435784" y="2464328"/>
            <a:ext cx="3262520" cy="192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47F29EAC-1EB5-46C3-8E94-94A61ED388BC}"/>
              </a:ext>
            </a:extLst>
          </p:cNvPr>
          <p:cNvPicPr>
            <a:picLocks noGrp="1" noChangeAspect="1" noChangeArrowheads="1"/>
          </p:cNvPicPr>
          <p:nvPr>
            <p:ph type="pic" idx="2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51" b="10551"/>
          <a:stretch>
            <a:fillRect/>
          </a:stretch>
        </p:blipFill>
        <p:spPr bwMode="auto">
          <a:xfrm>
            <a:off x="7827094" y="2464328"/>
            <a:ext cx="3262519" cy="192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462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24F47F-F378-49E4-AE44-85636E4CE717}"/>
              </a:ext>
            </a:extLst>
          </p:cNvPr>
          <p:cNvSpPr txBox="1"/>
          <p:nvPr/>
        </p:nvSpPr>
        <p:spPr>
          <a:xfrm>
            <a:off x="239151" y="140676"/>
            <a:ext cx="1024671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</a:rPr>
              <a:t>Пляжі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 та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</a:rPr>
              <a:t>розваги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</a:rPr>
              <a:t>Відпочинок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 на будь-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</a:rPr>
              <a:t>який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 смак</a:t>
            </a:r>
          </a:p>
          <a:p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875414-4F41-4D87-B029-F35304D29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470" y="704529"/>
            <a:ext cx="3821734" cy="2675214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698F8CB-36BA-42DF-A615-E82972F14752}"/>
              </a:ext>
            </a:extLst>
          </p:cNvPr>
          <p:cNvSpPr/>
          <p:nvPr/>
        </p:nvSpPr>
        <p:spPr>
          <a:xfrm>
            <a:off x="588872" y="843677"/>
            <a:ext cx="4773637" cy="230373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0BE6BB-B39A-46F8-94B4-765867689694}"/>
              </a:ext>
            </a:extLst>
          </p:cNvPr>
          <p:cNvSpPr txBox="1"/>
          <p:nvPr/>
        </p:nvSpPr>
        <p:spPr>
          <a:xfrm>
            <a:off x="628730" y="843677"/>
            <a:ext cx="47337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На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Монастирському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острові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є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декілька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пляжів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, де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можна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позасмагати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поплавати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та</a:t>
            </a: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насолодитися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сонцем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Це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чудове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місце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для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літнього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відпочинку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endParaRPr lang="ru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3D3E0D-7B34-4846-A3DD-C503035BE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526" y="3552140"/>
            <a:ext cx="4762846" cy="3165183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6FAEE03-70FD-4C1E-84CB-42D58A70A1AD}"/>
              </a:ext>
            </a:extLst>
          </p:cNvPr>
          <p:cNvSpPr/>
          <p:nvPr/>
        </p:nvSpPr>
        <p:spPr>
          <a:xfrm>
            <a:off x="6909878" y="3552140"/>
            <a:ext cx="4834596" cy="30469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F60AE5-49AB-4630-A9E3-407C40841B6D}"/>
              </a:ext>
            </a:extLst>
          </p:cNvPr>
          <p:cNvSpPr txBox="1"/>
          <p:nvPr/>
        </p:nvSpPr>
        <p:spPr>
          <a:xfrm>
            <a:off x="7084551" y="3552140"/>
            <a:ext cx="465992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Для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любителів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активного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відпочинку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на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острові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є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різні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спортивні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майданчики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атракціони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та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інші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розваги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. Тут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можна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зайнятися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волейболом, футболом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або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просто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покататися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на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велосипеді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UA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21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25E711-86A9-4EE0-A726-F5138F315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591" y="4544892"/>
            <a:ext cx="8825659" cy="62704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err="1"/>
              <a:t>Сімейний</a:t>
            </a:r>
            <a:r>
              <a:rPr lang="ru-RU" sz="3200" b="1" dirty="0"/>
              <a:t> </a:t>
            </a:r>
            <a:r>
              <a:rPr lang="ru-RU" sz="3200" b="1" dirty="0" err="1"/>
              <a:t>відпочинок</a:t>
            </a:r>
            <a:endParaRPr lang="ru-UA" sz="3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13F3CA-0792-4BD6-B417-5C0399E3B00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1054" b="21054"/>
          <a:stretch>
            <a:fillRect/>
          </a:stretch>
        </p:blipFill>
        <p:spPr>
          <a:xfrm>
            <a:off x="1154954" y="393895"/>
            <a:ext cx="9212935" cy="3720905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5282A778-4B9C-4619-B585-BF81FF3E48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8592" y="5139252"/>
            <a:ext cx="8825658" cy="103294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2800" dirty="0" err="1"/>
              <a:t>Монастирський</a:t>
            </a:r>
            <a:r>
              <a:rPr lang="ru-RU" sz="2800" dirty="0"/>
              <a:t> </a:t>
            </a:r>
            <a:r>
              <a:rPr lang="ru-RU" sz="2800" dirty="0" err="1"/>
              <a:t>острів</a:t>
            </a:r>
            <a:r>
              <a:rPr lang="ru-RU" sz="2800" dirty="0"/>
              <a:t> – </a:t>
            </a:r>
            <a:r>
              <a:rPr lang="ru-RU" sz="2800" dirty="0" err="1"/>
              <a:t>це</a:t>
            </a:r>
            <a:r>
              <a:rPr lang="ru-RU" sz="2800" dirty="0"/>
              <a:t> </a:t>
            </a:r>
            <a:r>
              <a:rPr lang="ru-RU" sz="2800" dirty="0" err="1"/>
              <a:t>чудове</a:t>
            </a:r>
            <a:r>
              <a:rPr lang="ru-RU" sz="2800" dirty="0"/>
              <a:t> </a:t>
            </a:r>
            <a:r>
              <a:rPr lang="ru-RU" sz="2800" dirty="0" err="1"/>
              <a:t>місце</a:t>
            </a:r>
            <a:r>
              <a:rPr lang="ru-RU" sz="2800" dirty="0"/>
              <a:t> для </a:t>
            </a:r>
            <a:r>
              <a:rPr lang="ru-RU" sz="2800" dirty="0" err="1"/>
              <a:t>сімейного</a:t>
            </a:r>
            <a:r>
              <a:rPr lang="ru-RU" sz="2800" dirty="0"/>
              <a:t> </a:t>
            </a:r>
            <a:r>
              <a:rPr lang="ru-RU" sz="2800" dirty="0" err="1"/>
              <a:t>відпочинку</a:t>
            </a:r>
            <a:r>
              <a:rPr lang="ru-RU" sz="2800" dirty="0"/>
              <a:t>. Тут є </a:t>
            </a:r>
            <a:r>
              <a:rPr lang="ru-RU" sz="2800" dirty="0" err="1"/>
              <a:t>багато</a:t>
            </a:r>
            <a:r>
              <a:rPr lang="ru-RU" sz="2800" dirty="0"/>
              <a:t> </a:t>
            </a:r>
            <a:r>
              <a:rPr lang="ru-RU" sz="2800" dirty="0" err="1"/>
              <a:t>місць</a:t>
            </a:r>
            <a:r>
              <a:rPr lang="ru-RU" sz="2800" dirty="0"/>
              <a:t>, де </a:t>
            </a:r>
            <a:r>
              <a:rPr lang="ru-RU" sz="2800" dirty="0" err="1"/>
              <a:t>можна</a:t>
            </a:r>
            <a:r>
              <a:rPr lang="ru-RU" sz="2800" dirty="0"/>
              <a:t> </a:t>
            </a:r>
            <a:r>
              <a:rPr lang="ru-RU" sz="2800" dirty="0" err="1"/>
              <a:t>погуляти</a:t>
            </a:r>
            <a:r>
              <a:rPr lang="ru-RU" sz="2800" dirty="0"/>
              <a:t> з </a:t>
            </a:r>
            <a:r>
              <a:rPr lang="ru-RU" sz="2800" dirty="0" err="1"/>
              <a:t>дітьми</a:t>
            </a:r>
            <a:r>
              <a:rPr lang="ru-RU" sz="2800" dirty="0"/>
              <a:t>, </a:t>
            </a:r>
            <a:r>
              <a:rPr lang="ru-RU" sz="2800" dirty="0" err="1"/>
              <a:t>пограти</a:t>
            </a:r>
            <a:r>
              <a:rPr lang="ru-RU" sz="2800" dirty="0"/>
              <a:t> в </a:t>
            </a:r>
            <a:r>
              <a:rPr lang="ru-RU" sz="2800" dirty="0" err="1"/>
              <a:t>ігри</a:t>
            </a:r>
            <a:r>
              <a:rPr lang="ru-RU" sz="2800" dirty="0"/>
              <a:t> та </a:t>
            </a:r>
            <a:r>
              <a:rPr lang="ru-RU" sz="2800" dirty="0" err="1"/>
              <a:t>насолодитися</a:t>
            </a:r>
            <a:r>
              <a:rPr lang="ru-RU" sz="2800" dirty="0"/>
              <a:t> природою.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218208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94ED9B-1B8B-4756-9156-A763729C4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Кафе та ресторани</a:t>
            </a:r>
            <a:endParaRPr lang="ru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CB2FBF-E019-4385-A35B-BE49A40063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0499" y="2191180"/>
            <a:ext cx="1585962" cy="576262"/>
          </a:xfrm>
        </p:spPr>
        <p:txBody>
          <a:bodyPr/>
          <a:lstStyle/>
          <a:p>
            <a:pPr algn="ctr"/>
            <a:r>
              <a:rPr lang="uk-UA" sz="3200" dirty="0"/>
              <a:t>Кафе</a:t>
            </a:r>
            <a:endParaRPr lang="ru-UA" sz="3200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BAB2278-CBC0-4766-84A0-742242BD83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54954" y="2670539"/>
            <a:ext cx="4825158" cy="2840039"/>
          </a:xfrm>
        </p:spPr>
        <p:txBody>
          <a:bodyPr/>
          <a:lstStyle/>
          <a:p>
            <a:r>
              <a:rPr lang="ru-RU" sz="2400" dirty="0"/>
              <a:t>На </a:t>
            </a:r>
            <a:r>
              <a:rPr lang="ru-RU" sz="2400" dirty="0" err="1"/>
              <a:t>острові</a:t>
            </a:r>
            <a:r>
              <a:rPr lang="ru-RU" sz="2400" dirty="0"/>
              <a:t> є </a:t>
            </a:r>
            <a:r>
              <a:rPr lang="ru-RU" sz="2400" dirty="0" err="1"/>
              <a:t>багато</a:t>
            </a:r>
            <a:r>
              <a:rPr lang="ru-RU" sz="2400" dirty="0"/>
              <a:t> кафе, де </a:t>
            </a:r>
            <a:r>
              <a:rPr lang="ru-RU" sz="2400" dirty="0" err="1"/>
              <a:t>можна</a:t>
            </a:r>
            <a:r>
              <a:rPr lang="ru-RU" sz="2400" dirty="0"/>
              <a:t> </a:t>
            </a:r>
            <a:r>
              <a:rPr lang="ru-RU" sz="2400" dirty="0" err="1"/>
              <a:t>випити</a:t>
            </a:r>
            <a:r>
              <a:rPr lang="ru-RU" sz="2400" dirty="0"/>
              <a:t> </a:t>
            </a:r>
            <a:r>
              <a:rPr lang="ru-RU" sz="2400" dirty="0" err="1"/>
              <a:t>кави</a:t>
            </a:r>
            <a:r>
              <a:rPr lang="ru-RU" sz="2400" dirty="0"/>
              <a:t>, </a:t>
            </a:r>
            <a:r>
              <a:rPr lang="ru-RU" sz="2400" dirty="0" err="1"/>
              <a:t>перекусити</a:t>
            </a:r>
            <a:r>
              <a:rPr lang="ru-RU" sz="2400" dirty="0"/>
              <a:t> та </a:t>
            </a:r>
            <a:r>
              <a:rPr lang="ru-RU" sz="2400" dirty="0" err="1"/>
              <a:t>насолодитися</a:t>
            </a:r>
            <a:r>
              <a:rPr lang="ru-RU" sz="2400" dirty="0"/>
              <a:t> атмосферою.</a:t>
            </a:r>
          </a:p>
          <a:p>
            <a:endParaRPr lang="ru-UA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07DA2E9-D253-42D5-A0C4-0C73ECBFB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5657" y="2142729"/>
            <a:ext cx="2572815" cy="576262"/>
          </a:xfrm>
        </p:spPr>
        <p:txBody>
          <a:bodyPr/>
          <a:lstStyle/>
          <a:p>
            <a:pPr algn="r"/>
            <a:r>
              <a:rPr lang="ru-RU" sz="3200" dirty="0" err="1"/>
              <a:t>Ресторани</a:t>
            </a:r>
            <a:endParaRPr lang="ru-UA" sz="3200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AE6E4F7-F21F-44DE-9C18-36C6FF2E42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5657" y="2670539"/>
            <a:ext cx="4520514" cy="2098409"/>
          </a:xfrm>
        </p:spPr>
        <p:txBody>
          <a:bodyPr/>
          <a:lstStyle/>
          <a:p>
            <a:r>
              <a:rPr lang="ru-RU" sz="2400" dirty="0"/>
              <a:t>У ресторанах на </a:t>
            </a:r>
            <a:r>
              <a:rPr lang="ru-RU" sz="2400" dirty="0" err="1"/>
              <a:t>Монастирському</a:t>
            </a:r>
            <a:r>
              <a:rPr lang="ru-RU" sz="2400" dirty="0"/>
              <a:t> </a:t>
            </a:r>
            <a:r>
              <a:rPr lang="ru-RU" sz="2400" dirty="0" err="1"/>
              <a:t>острові</a:t>
            </a:r>
            <a:r>
              <a:rPr lang="ru-RU" sz="2400" dirty="0"/>
              <a:t> </a:t>
            </a:r>
            <a:r>
              <a:rPr lang="ru-RU" sz="2400" dirty="0" err="1"/>
              <a:t>можна</a:t>
            </a:r>
            <a:r>
              <a:rPr lang="ru-RU" sz="2400" dirty="0"/>
              <a:t> </a:t>
            </a:r>
            <a:r>
              <a:rPr lang="ru-RU" sz="2400" dirty="0" err="1"/>
              <a:t>скуштувати</a:t>
            </a:r>
            <a:r>
              <a:rPr lang="ru-RU" sz="2400" dirty="0"/>
              <a:t> страви </a:t>
            </a:r>
            <a:r>
              <a:rPr lang="ru-RU" sz="2400" dirty="0" err="1"/>
              <a:t>української</a:t>
            </a:r>
            <a:r>
              <a:rPr lang="ru-RU" sz="2400" dirty="0"/>
              <a:t> та </a:t>
            </a:r>
            <a:r>
              <a:rPr lang="ru-RU" sz="2400" dirty="0" err="1"/>
              <a:t>європейської</a:t>
            </a:r>
            <a:r>
              <a:rPr lang="ru-RU" sz="2400" dirty="0"/>
              <a:t> </a:t>
            </a:r>
            <a:r>
              <a:rPr lang="ru-RU" sz="2400" dirty="0" err="1"/>
              <a:t>кухні</a:t>
            </a:r>
            <a:r>
              <a:rPr lang="ru-RU" sz="2400" dirty="0"/>
              <a:t>.</a:t>
            </a:r>
          </a:p>
          <a:p>
            <a:endParaRPr lang="ru-UA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1FA340D-0B65-4465-B7A9-F75063997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0137" y="3603568"/>
            <a:ext cx="2293112" cy="305748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90F086A-FC6E-471E-BB5E-75A68E626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173" y="4585622"/>
            <a:ext cx="3123028" cy="20754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A24E854-742E-464F-81AC-81F8D0262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3244" y="4649025"/>
            <a:ext cx="3123029" cy="20820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B9BA90E-E3BD-4E67-BD41-25A8F30560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1966" y="4192171"/>
            <a:ext cx="2420034" cy="256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381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4C6CB5-4745-413C-9BEE-C39501C0D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0670"/>
            <a:ext cx="3051285" cy="717453"/>
          </a:xfrm>
        </p:spPr>
        <p:txBody>
          <a:bodyPr/>
          <a:lstStyle/>
          <a:p>
            <a:r>
              <a:rPr lang="ru-RU" sz="3600" b="1" dirty="0" err="1"/>
              <a:t>Атракціони</a:t>
            </a:r>
            <a:endParaRPr lang="ru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A014ECA-DF1A-4175-A75E-C6F84AD0E8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94032" y="1167618"/>
            <a:ext cx="6868562" cy="4979963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B4F33E44-1E8C-48C5-AD2B-FF3164AB1E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1118" y="2194560"/>
            <a:ext cx="4114099" cy="3253544"/>
          </a:xfrm>
        </p:spPr>
        <p:txBody>
          <a:bodyPr>
            <a:normAutofit lnSpcReduction="10000"/>
          </a:bodyPr>
          <a:lstStyle/>
          <a:p>
            <a:r>
              <a:rPr lang="ru-RU" sz="3200" dirty="0" err="1"/>
              <a:t>Найвесе</a:t>
            </a:r>
            <a:r>
              <a:rPr lang="uk-UA" sz="3200" dirty="0" err="1"/>
              <a:t>ліша</a:t>
            </a:r>
            <a:r>
              <a:rPr lang="uk-UA" sz="3200" dirty="0"/>
              <a:t> частина – це </a:t>
            </a:r>
            <a:r>
              <a:rPr lang="ru-RU" sz="3200" dirty="0" err="1"/>
              <a:t>різні</a:t>
            </a:r>
            <a:r>
              <a:rPr lang="ru-RU" sz="3200" dirty="0"/>
              <a:t> </a:t>
            </a:r>
            <a:r>
              <a:rPr lang="ru-RU" sz="3200" dirty="0" err="1"/>
              <a:t>атракціони</a:t>
            </a:r>
            <a:r>
              <a:rPr lang="ru-RU" sz="3200" dirty="0"/>
              <a:t> для </a:t>
            </a:r>
            <a:r>
              <a:rPr lang="ru-RU" sz="3200" dirty="0" err="1"/>
              <a:t>дітей</a:t>
            </a:r>
            <a:r>
              <a:rPr lang="ru-RU" sz="3200" dirty="0"/>
              <a:t> та </a:t>
            </a:r>
            <a:r>
              <a:rPr lang="ru-RU" sz="3200" dirty="0" err="1"/>
              <a:t>дорослих</a:t>
            </a:r>
            <a:r>
              <a:rPr lang="ru-RU" sz="3200" dirty="0"/>
              <a:t>, </a:t>
            </a:r>
            <a:r>
              <a:rPr lang="ru-RU" sz="3200" dirty="0" err="1"/>
              <a:t>які</a:t>
            </a:r>
            <a:r>
              <a:rPr lang="ru-RU" sz="3200" dirty="0"/>
              <a:t> </a:t>
            </a:r>
            <a:r>
              <a:rPr lang="ru-RU" sz="3200" dirty="0" err="1"/>
              <a:t>подарують</a:t>
            </a:r>
            <a:r>
              <a:rPr lang="ru-RU" sz="3200" dirty="0"/>
              <a:t> </a:t>
            </a:r>
            <a:r>
              <a:rPr lang="ru-RU" sz="3200" dirty="0" err="1"/>
              <a:t>незабутні</a:t>
            </a:r>
            <a:r>
              <a:rPr lang="ru-RU" sz="3200" dirty="0"/>
              <a:t> </a:t>
            </a:r>
            <a:r>
              <a:rPr lang="ru-RU" sz="3200" dirty="0" err="1"/>
              <a:t>враження</a:t>
            </a:r>
            <a:r>
              <a:rPr lang="ru-RU" sz="3200" dirty="0"/>
              <a:t>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075775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3C52F0-2E6F-4903-9730-7BC25D3F2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557" y="1094922"/>
            <a:ext cx="8831816" cy="1372986"/>
          </a:xfrm>
        </p:spPr>
        <p:txBody>
          <a:bodyPr/>
          <a:lstStyle/>
          <a:p>
            <a:pPr algn="ctr"/>
            <a:r>
              <a:rPr lang="ru-RU" b="1" dirty="0"/>
              <a:t>Висновок: </a:t>
            </a:r>
            <a:r>
              <a:rPr lang="ru-RU" b="1" dirty="0" err="1"/>
              <a:t>Чому</a:t>
            </a:r>
            <a:r>
              <a:rPr lang="ru-RU" b="1" dirty="0"/>
              <a:t> </a:t>
            </a:r>
            <a:r>
              <a:rPr lang="ru-RU" b="1" dirty="0" err="1"/>
              <a:t>варто</a:t>
            </a:r>
            <a:r>
              <a:rPr lang="ru-RU" b="1" dirty="0"/>
              <a:t> </a:t>
            </a:r>
            <a:r>
              <a:rPr lang="ru-RU" b="1" dirty="0" err="1"/>
              <a:t>відвідати</a:t>
            </a:r>
            <a:r>
              <a:rPr lang="ru-RU" b="1" dirty="0"/>
              <a:t> </a:t>
            </a:r>
            <a:r>
              <a:rPr lang="ru-RU" b="1" dirty="0" err="1"/>
              <a:t>Монастирський</a:t>
            </a:r>
            <a:r>
              <a:rPr lang="ru-RU" b="1" dirty="0"/>
              <a:t> </a:t>
            </a:r>
            <a:r>
              <a:rPr lang="ru-RU" b="1" dirty="0" err="1"/>
              <a:t>острів</a:t>
            </a:r>
            <a:endParaRPr lang="ru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6DE18C-7AF7-408B-8923-EA6BD698DB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6499" y="3417059"/>
            <a:ext cx="4522412" cy="333404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2400" b="1" dirty="0" err="1"/>
              <a:t>Монастирський</a:t>
            </a:r>
            <a:r>
              <a:rPr lang="ru-RU" sz="2400" b="1" dirty="0"/>
              <a:t> </a:t>
            </a:r>
            <a:r>
              <a:rPr lang="ru-RU" sz="2400" b="1" dirty="0" err="1"/>
              <a:t>острів</a:t>
            </a:r>
            <a:r>
              <a:rPr lang="ru-RU" sz="2400" b="1" dirty="0"/>
              <a:t> </a:t>
            </a:r>
            <a:r>
              <a:rPr lang="ru-RU" sz="2400" dirty="0"/>
              <a:t>–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справжня</a:t>
            </a:r>
            <a:r>
              <a:rPr lang="ru-RU" sz="2400" dirty="0"/>
              <a:t> </a:t>
            </a:r>
            <a:r>
              <a:rPr lang="ru-RU" sz="2400" dirty="0" err="1"/>
              <a:t>перлина</a:t>
            </a:r>
            <a:r>
              <a:rPr lang="ru-RU" sz="2400" dirty="0"/>
              <a:t> </a:t>
            </a:r>
            <a:r>
              <a:rPr lang="ru-RU" sz="2400" dirty="0" err="1"/>
              <a:t>Дніпра</a:t>
            </a:r>
            <a:r>
              <a:rPr lang="ru-RU" sz="2400" dirty="0"/>
              <a:t>, яку </a:t>
            </a:r>
            <a:r>
              <a:rPr lang="ru-RU" sz="2400" dirty="0" err="1"/>
              <a:t>варто</a:t>
            </a:r>
            <a:r>
              <a:rPr lang="ru-RU" sz="2400" dirty="0"/>
              <a:t> </a:t>
            </a:r>
            <a:r>
              <a:rPr lang="ru-RU" sz="2400" dirty="0" err="1"/>
              <a:t>відкрити</a:t>
            </a:r>
            <a:r>
              <a:rPr lang="ru-RU" sz="2400" dirty="0"/>
              <a:t> для себе.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місце</a:t>
            </a:r>
            <a:r>
              <a:rPr lang="ru-RU" sz="2400" dirty="0"/>
              <a:t>, де </a:t>
            </a:r>
            <a:r>
              <a:rPr lang="ru-RU" sz="2400" dirty="0" err="1"/>
              <a:t>можна</a:t>
            </a:r>
            <a:r>
              <a:rPr lang="ru-RU" sz="2400" dirty="0"/>
              <a:t> </a:t>
            </a:r>
            <a:r>
              <a:rPr lang="ru-RU" sz="2400" dirty="0" err="1"/>
              <a:t>відпочити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міської</a:t>
            </a:r>
            <a:r>
              <a:rPr lang="ru-RU" sz="2400" dirty="0"/>
              <a:t> </a:t>
            </a:r>
            <a:r>
              <a:rPr lang="ru-RU" sz="2400" dirty="0" err="1"/>
              <a:t>метушні</a:t>
            </a:r>
            <a:r>
              <a:rPr lang="ru-RU" sz="2400" dirty="0"/>
              <a:t>, </a:t>
            </a:r>
            <a:r>
              <a:rPr lang="ru-RU" sz="2400" dirty="0" err="1"/>
              <a:t>насолодитися</a:t>
            </a:r>
            <a:r>
              <a:rPr lang="ru-RU" sz="2400" dirty="0"/>
              <a:t> природою та </a:t>
            </a:r>
            <a:r>
              <a:rPr lang="ru-RU" sz="2400" dirty="0" err="1"/>
              <a:t>дізнатися</a:t>
            </a:r>
            <a:r>
              <a:rPr lang="ru-RU" sz="2400" dirty="0"/>
              <a:t> </a:t>
            </a:r>
            <a:r>
              <a:rPr lang="ru-RU" sz="2400" dirty="0" err="1"/>
              <a:t>багато</a:t>
            </a:r>
            <a:r>
              <a:rPr lang="ru-RU" sz="2400" dirty="0"/>
              <a:t> нового про </a:t>
            </a:r>
            <a:r>
              <a:rPr lang="ru-RU" sz="2400" dirty="0" err="1"/>
              <a:t>історію</a:t>
            </a:r>
            <a:r>
              <a:rPr lang="ru-RU" sz="2400" dirty="0"/>
              <a:t> та культуру </a:t>
            </a:r>
            <a:r>
              <a:rPr lang="ru-RU" sz="2400" dirty="0" err="1"/>
              <a:t>регіону</a:t>
            </a:r>
            <a:r>
              <a:rPr lang="ru-RU" sz="2400" dirty="0"/>
              <a:t>. </a:t>
            </a:r>
            <a:r>
              <a:rPr lang="ru-RU" sz="2400" dirty="0" err="1"/>
              <a:t>Рекомендуємо</a:t>
            </a:r>
            <a:r>
              <a:rPr lang="ru-RU" sz="2400" dirty="0"/>
              <a:t> </a:t>
            </a:r>
            <a:r>
              <a:rPr lang="ru-RU" sz="2400" dirty="0" err="1"/>
              <a:t>відвідати</a:t>
            </a:r>
            <a:r>
              <a:rPr lang="ru-RU" sz="2400" dirty="0"/>
              <a:t> </a:t>
            </a:r>
            <a:r>
              <a:rPr lang="ru-RU" sz="2400" dirty="0" err="1"/>
              <a:t>Монастирський</a:t>
            </a:r>
            <a:r>
              <a:rPr lang="ru-RU" sz="2400" dirty="0"/>
              <a:t> </a:t>
            </a:r>
            <a:r>
              <a:rPr lang="ru-RU" sz="2400" dirty="0" err="1"/>
              <a:t>острів</a:t>
            </a:r>
            <a:r>
              <a:rPr lang="ru-RU" sz="2400" dirty="0"/>
              <a:t> в реальному </a:t>
            </a:r>
            <a:r>
              <a:rPr lang="ru-RU" sz="2400" dirty="0" err="1"/>
              <a:t>житті</a:t>
            </a:r>
            <a:r>
              <a:rPr lang="ru-RU" sz="2400" dirty="0"/>
              <a:t> кожному, </a:t>
            </a:r>
            <a:r>
              <a:rPr lang="ru-RU" sz="2400" dirty="0" err="1"/>
              <a:t>хто</a:t>
            </a:r>
            <a:r>
              <a:rPr lang="ru-RU" sz="2400" dirty="0"/>
              <a:t> </a:t>
            </a:r>
            <a:r>
              <a:rPr lang="ru-RU" sz="2400" dirty="0" err="1"/>
              <a:t>хоче</a:t>
            </a:r>
            <a:r>
              <a:rPr lang="ru-RU" sz="2400" dirty="0"/>
              <a:t> </a:t>
            </a:r>
            <a:r>
              <a:rPr lang="ru-RU" sz="2400" dirty="0" err="1"/>
              <a:t>отримати</a:t>
            </a:r>
            <a:r>
              <a:rPr lang="ru-RU" sz="2400" dirty="0"/>
              <a:t> </a:t>
            </a:r>
            <a:r>
              <a:rPr lang="ru-RU" sz="2400" dirty="0" err="1"/>
              <a:t>позитивні</a:t>
            </a:r>
            <a:r>
              <a:rPr lang="ru-RU" sz="2400" dirty="0"/>
              <a:t> </a:t>
            </a:r>
            <a:r>
              <a:rPr lang="ru-RU" sz="2400" dirty="0" err="1"/>
              <a:t>емоції</a:t>
            </a:r>
            <a:r>
              <a:rPr lang="ru-RU" sz="2400" dirty="0"/>
              <a:t> та </a:t>
            </a:r>
            <a:r>
              <a:rPr lang="ru-RU" sz="2400" dirty="0" err="1"/>
              <a:t>незабутні</a:t>
            </a:r>
            <a:r>
              <a:rPr lang="ru-RU" sz="2400" dirty="0"/>
              <a:t> </a:t>
            </a:r>
            <a:r>
              <a:rPr lang="ru-RU" sz="2400" dirty="0" err="1"/>
              <a:t>враження</a:t>
            </a:r>
            <a:r>
              <a:rPr lang="ru-RU" sz="2400" dirty="0"/>
              <a:t>!</a:t>
            </a:r>
          </a:p>
          <a:p>
            <a:pPr algn="ctr"/>
            <a:endParaRPr lang="ru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4BE044-4FBB-4E5C-920F-B3AE668595DD}"/>
              </a:ext>
            </a:extLst>
          </p:cNvPr>
          <p:cNvSpPr txBox="1"/>
          <p:nvPr/>
        </p:nvSpPr>
        <p:spPr>
          <a:xfrm>
            <a:off x="6326944" y="3429000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https://www.youtube.com/watch?v=8J_y64lHCPQ</a:t>
            </a:r>
            <a:r>
              <a:rPr lang="uk-UA" dirty="0"/>
              <a:t> </a:t>
            </a:r>
            <a:endParaRPr lang="ru-U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735206-A3F0-4ED0-8DDF-D07BD40F3F02}"/>
              </a:ext>
            </a:extLst>
          </p:cNvPr>
          <p:cNvSpPr txBox="1"/>
          <p:nvPr/>
        </p:nvSpPr>
        <p:spPr>
          <a:xfrm>
            <a:off x="7090116" y="3798332"/>
            <a:ext cx="4332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solidFill>
                  <a:srgbClr val="404040"/>
                </a:solidFill>
              </a:rPr>
              <a:t>Як виглядає Монастирський острів з висоти пташиного польоту</a:t>
            </a:r>
            <a:endParaRPr lang="ru-UA" dirty="0">
              <a:solidFill>
                <a:srgbClr val="404040"/>
              </a:solidFill>
            </a:endParaRPr>
          </a:p>
        </p:txBody>
      </p:sp>
      <p:cxnSp>
        <p:nvCxnSpPr>
          <p:cNvPr id="9" name="Соединитель: уступ 8">
            <a:extLst>
              <a:ext uri="{FF2B5EF4-FFF2-40B4-BE49-F238E27FC236}">
                <a16:creationId xmlns:a16="http://schemas.microsoft.com/office/drawing/2014/main" id="{D6BF596A-1F79-4984-BF2F-E39A3B3D92C9}"/>
              </a:ext>
            </a:extLst>
          </p:cNvPr>
          <p:cNvCxnSpPr>
            <a:cxnSpLocks/>
            <a:stCxn id="6" idx="1"/>
            <a:endCxn id="5" idx="1"/>
          </p:cNvCxnSpPr>
          <p:nvPr/>
        </p:nvCxnSpPr>
        <p:spPr>
          <a:xfrm rot="10800000">
            <a:off x="6326944" y="3613666"/>
            <a:ext cx="763172" cy="507832"/>
          </a:xfrm>
          <a:prstGeom prst="bentConnector3">
            <a:avLst>
              <a:gd name="adj1" fmla="val 129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FD4E4D7-DD42-4F8A-82DE-577857B97A70}"/>
              </a:ext>
            </a:extLst>
          </p:cNvPr>
          <p:cNvSpPr txBox="1"/>
          <p:nvPr/>
        </p:nvSpPr>
        <p:spPr>
          <a:xfrm>
            <a:off x="6435005" y="4646815"/>
            <a:ext cx="48191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solidFill>
                  <a:srgbClr val="6C6C6C"/>
                </a:solidFill>
              </a:rPr>
              <a:t>Дякую за те, що перемістилися у часі разом зі мною. Та здійснили невелику подорож по Монастирському острову!</a:t>
            </a:r>
          </a:p>
        </p:txBody>
      </p:sp>
    </p:spTree>
    <p:extLst>
      <p:ext uri="{BB962C8B-B14F-4D97-AF65-F5344CB8AC3E}">
        <p14:creationId xmlns:p14="http://schemas.microsoft.com/office/powerpoint/2010/main" val="2760911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ED5953-41D3-457A-A63F-1F3AD4DDE0EA}"/>
              </a:ext>
            </a:extLst>
          </p:cNvPr>
          <p:cNvSpPr txBox="1"/>
          <p:nvPr/>
        </p:nvSpPr>
        <p:spPr>
          <a:xfrm>
            <a:off x="196947" y="548639"/>
            <a:ext cx="9700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>
                <a:latin typeface="+mj-lt"/>
              </a:rPr>
              <a:t>Список використаних джерел та літератури:</a:t>
            </a:r>
            <a:endParaRPr lang="ru-UA" sz="3200" b="1" dirty="0"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B38916-AE5C-4BE9-A603-FA531FB8394E}"/>
              </a:ext>
            </a:extLst>
          </p:cNvPr>
          <p:cNvSpPr txBox="1"/>
          <p:nvPr/>
        </p:nvSpPr>
        <p:spPr>
          <a:xfrm>
            <a:off x="196946" y="1322754"/>
            <a:ext cx="11995054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>
                <a:hlinkClick r:id="rId2"/>
              </a:rPr>
              <a:t>https://www.dnipro.libr.dp.ua/Dnipro_istoriya_monastirskiy_ostrov</a:t>
            </a:r>
            <a:endParaRPr lang="uk-UA" sz="3200" dirty="0"/>
          </a:p>
          <a:p>
            <a:pPr marL="342900" indent="-342900">
              <a:buFont typeface="+mj-lt"/>
              <a:buAutoNum type="arabicPeriod"/>
            </a:pPr>
            <a:r>
              <a:rPr lang="ru-RU" sz="3200" dirty="0" err="1">
                <a:hlinkClick r:id="rId3"/>
              </a:rPr>
              <a:t>Монастирський</a:t>
            </a:r>
            <a:r>
              <a:rPr lang="ru-RU" sz="3200" dirty="0">
                <a:hlinkClick r:id="rId3"/>
              </a:rPr>
              <a:t> </a:t>
            </a:r>
            <a:r>
              <a:rPr lang="ru-RU" sz="3200" dirty="0" err="1">
                <a:hlinkClick r:id="rId3"/>
              </a:rPr>
              <a:t>острів</a:t>
            </a:r>
            <a:r>
              <a:rPr lang="ru-RU" sz="3200" dirty="0">
                <a:hlinkClick r:id="rId3"/>
              </a:rPr>
              <a:t> — </a:t>
            </a:r>
            <a:r>
              <a:rPr lang="ru-RU" sz="3200" dirty="0" err="1">
                <a:hlinkClick r:id="rId3"/>
              </a:rPr>
              <a:t>Вікіпедія</a:t>
            </a:r>
            <a:endParaRPr lang="ru-RU" sz="3200" dirty="0"/>
          </a:p>
          <a:p>
            <a:pPr marL="342900" indent="-342900">
              <a:buFont typeface="+mj-lt"/>
              <a:buAutoNum type="arabicPeriod"/>
            </a:pPr>
            <a:r>
              <a:rPr lang="ru-RU" sz="3200" dirty="0" err="1">
                <a:hlinkClick r:id="rId4"/>
              </a:rPr>
              <a:t>Найтаємничіша</a:t>
            </a:r>
            <a:r>
              <a:rPr lang="ru-RU" sz="3200" dirty="0">
                <a:hlinkClick r:id="rId4"/>
              </a:rPr>
              <a:t> </a:t>
            </a:r>
            <a:r>
              <a:rPr lang="ru-RU" sz="3200" dirty="0" err="1">
                <a:hlinkClick r:id="rId4"/>
              </a:rPr>
              <a:t>пам'ятка</a:t>
            </a:r>
            <a:r>
              <a:rPr lang="ru-RU" sz="3200" dirty="0">
                <a:hlinkClick r:id="rId4"/>
              </a:rPr>
              <a:t> </a:t>
            </a:r>
            <a:r>
              <a:rPr lang="ru-RU" sz="3200" dirty="0" err="1">
                <a:hlinkClick r:id="rId4"/>
              </a:rPr>
              <a:t>Дніпра</a:t>
            </a:r>
            <a:r>
              <a:rPr lang="ru-RU" sz="3200" dirty="0">
                <a:hlinkClick r:id="rId4"/>
              </a:rPr>
              <a:t> - </a:t>
            </a:r>
            <a:r>
              <a:rPr lang="ru-RU" sz="3200" dirty="0" err="1">
                <a:hlinkClick r:id="rId4"/>
              </a:rPr>
              <a:t>Монастирській</a:t>
            </a:r>
            <a:r>
              <a:rPr lang="ru-RU" sz="3200" dirty="0">
                <a:hlinkClick r:id="rId4"/>
              </a:rPr>
              <a:t> </a:t>
            </a:r>
            <a:r>
              <a:rPr lang="ru-RU" sz="3200" dirty="0" err="1">
                <a:hlinkClick r:id="rId4"/>
              </a:rPr>
              <a:t>острів</a:t>
            </a:r>
            <a:r>
              <a:rPr lang="ru-RU" sz="3200" dirty="0">
                <a:hlinkClick r:id="rId4"/>
              </a:rPr>
              <a:t> - </a:t>
            </a:r>
            <a:r>
              <a:rPr lang="en-US" sz="3200" dirty="0">
                <a:hlinkClick r:id="rId4"/>
              </a:rPr>
              <a:t>dnepr.name</a:t>
            </a:r>
            <a:endParaRPr lang="uk-UA" sz="3200" dirty="0"/>
          </a:p>
          <a:p>
            <a:pPr marL="342900" indent="-342900">
              <a:buFont typeface="+mj-lt"/>
              <a:buAutoNum type="arabicPeriod"/>
            </a:pPr>
            <a:r>
              <a:rPr lang="ru-RU" sz="3200" dirty="0" err="1">
                <a:hlinkClick r:id="rId5"/>
              </a:rPr>
              <a:t>Монастирський</a:t>
            </a:r>
            <a:r>
              <a:rPr lang="ru-RU" sz="3200" dirty="0">
                <a:hlinkClick r:id="rId5"/>
              </a:rPr>
              <a:t> </a:t>
            </a:r>
            <a:r>
              <a:rPr lang="ru-RU" sz="3200" dirty="0" err="1">
                <a:hlinkClick r:id="rId5"/>
              </a:rPr>
              <a:t>острів</a:t>
            </a:r>
            <a:r>
              <a:rPr lang="ru-RU" sz="3200" dirty="0">
                <a:hlinkClick r:id="rId5"/>
              </a:rPr>
              <a:t>: </a:t>
            </a:r>
            <a:r>
              <a:rPr lang="ru-RU" sz="3200" dirty="0" err="1">
                <a:hlinkClick r:id="rId5"/>
              </a:rPr>
              <a:t>факти</a:t>
            </a:r>
            <a:r>
              <a:rPr lang="ru-RU" sz="3200" dirty="0">
                <a:hlinkClick r:id="rId5"/>
              </a:rPr>
              <a:t> та </a:t>
            </a:r>
            <a:r>
              <a:rPr lang="ru-RU" sz="3200" dirty="0" err="1">
                <a:hlinkClick r:id="rId5"/>
              </a:rPr>
              <a:t>легенди</a:t>
            </a:r>
            <a:r>
              <a:rPr lang="ru-RU" sz="3200" dirty="0">
                <a:hlinkClick r:id="rId5"/>
              </a:rPr>
              <a:t> - Наше </a:t>
            </a:r>
            <a:r>
              <a:rPr lang="ru-RU" sz="3200" dirty="0" err="1">
                <a:hlinkClick r:id="rId5"/>
              </a:rPr>
              <a:t>Місто</a:t>
            </a:r>
            <a:endParaRPr lang="ru-RU" sz="3200" dirty="0"/>
          </a:p>
          <a:p>
            <a:pPr marL="342900" indent="-342900">
              <a:buFont typeface="+mj-lt"/>
              <a:buAutoNum type="arabicPeriod"/>
            </a:pPr>
            <a:r>
              <a:rPr lang="ru-RU" sz="3200" dirty="0" err="1">
                <a:hlinkClick r:id="rId6"/>
              </a:rPr>
              <a:t>Монастирський</a:t>
            </a:r>
            <a:r>
              <a:rPr lang="ru-RU" sz="3200" dirty="0">
                <a:hlinkClick r:id="rId6"/>
              </a:rPr>
              <a:t> </a:t>
            </a:r>
            <a:r>
              <a:rPr lang="ru-RU" sz="3200" dirty="0" err="1">
                <a:hlinkClick r:id="rId6"/>
              </a:rPr>
              <a:t>острів</a:t>
            </a:r>
            <a:r>
              <a:rPr lang="ru-RU" sz="3200" dirty="0">
                <a:hlinkClick r:id="rId6"/>
              </a:rPr>
              <a:t>, </a:t>
            </a:r>
            <a:r>
              <a:rPr lang="ru-RU" sz="3200" dirty="0" err="1">
                <a:hlinkClick r:id="rId6"/>
              </a:rPr>
              <a:t>Дніпро</a:t>
            </a:r>
            <a:r>
              <a:rPr lang="ru-RU" sz="3200" dirty="0">
                <a:hlinkClick r:id="rId6"/>
              </a:rPr>
              <a:t> — фото, </a:t>
            </a:r>
            <a:r>
              <a:rPr lang="ru-RU" sz="3200" dirty="0" err="1">
                <a:hlinkClick r:id="rId6"/>
              </a:rPr>
              <a:t>опис</a:t>
            </a:r>
            <a:r>
              <a:rPr lang="ru-RU" sz="3200" dirty="0">
                <a:hlinkClick r:id="rId6"/>
              </a:rPr>
              <a:t>, адреса</a:t>
            </a:r>
            <a:endParaRPr lang="uk-UA" sz="3200" dirty="0"/>
          </a:p>
          <a:p>
            <a:pPr marL="342900" indent="-342900">
              <a:buFont typeface="+mj-lt"/>
              <a:buAutoNum type="arabicPeriod"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115677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TM02900722[[fn=Ион (конференц-зал)]]</Template>
  <TotalTime>2286</TotalTime>
  <Words>760</Words>
  <Application>Microsoft Office PowerPoint</Application>
  <PresentationFormat>Широкоэкранный</PresentationFormat>
  <Paragraphs>66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Wingdings 3</vt:lpstr>
      <vt:lpstr>Совет директоров</vt:lpstr>
      <vt:lpstr>Подорож до Монастирського острову</vt:lpstr>
      <vt:lpstr>Актуальність, мета та наукова цінність дослідження </vt:lpstr>
      <vt:lpstr>Монастирські часи</vt:lpstr>
      <vt:lpstr>Козацькі часи</vt:lpstr>
      <vt:lpstr>Радянський період</vt:lpstr>
      <vt:lpstr>Презентация PowerPoint</vt:lpstr>
      <vt:lpstr>Пам'ятник Тарасу Шевченку: Вшанування Кобзаря на Дніпрі</vt:lpstr>
      <vt:lpstr>Легенди та міфи: Розповіді про минуле Монастирського острова</vt:lpstr>
      <vt:lpstr>Зоопарк: Знайомство з мешканцями фауни</vt:lpstr>
      <vt:lpstr>Презентация PowerPoint</vt:lpstr>
      <vt:lpstr>Сімейний відпочинок</vt:lpstr>
      <vt:lpstr>Кафе та ресторани</vt:lpstr>
      <vt:lpstr>Атракціони</vt:lpstr>
      <vt:lpstr>Висновок: Чому варто відвідати Монастирський острів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Подорож до Монастирського острову</dc:title>
  <dc:creator>Женя</dc:creator>
  <cp:lastModifiedBy>Женя</cp:lastModifiedBy>
  <cp:revision>10</cp:revision>
  <dcterms:created xsi:type="dcterms:W3CDTF">2025-02-16T11:27:48Z</dcterms:created>
  <dcterms:modified xsi:type="dcterms:W3CDTF">2025-03-01T18:32:38Z</dcterms:modified>
</cp:coreProperties>
</file>