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062BDF2-737A-476F-A498-DDF46EF36778}" type="datetimeFigureOut">
              <a:rPr lang="ru-RU" smtClean="0"/>
              <a:t>19.04.2025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062BDF2-737A-476F-A498-DDF46EF36778}" type="datetimeFigureOut">
              <a:rPr lang="ru-RU" smtClean="0"/>
              <a:t>19.04.2025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062BDF2-737A-476F-A498-DDF46EF36778}" type="datetimeFigureOut">
              <a:rPr lang="ru-RU" smtClean="0"/>
              <a:t>19.04.2025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062BDF2-737A-476F-A498-DDF46EF36778}" type="datetimeFigureOut">
              <a:rPr lang="ru-RU" smtClean="0"/>
              <a:t>19.04.2025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062BDF2-737A-476F-A498-DDF46EF36778}" type="datetimeFigureOut">
              <a:rPr lang="ru-RU" smtClean="0"/>
              <a:t>19.04.2025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062BDF2-737A-476F-A498-DDF46EF36778}" type="datetimeFigureOut">
              <a:rPr lang="ru-RU" smtClean="0"/>
              <a:t>19.04.2025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65A879-9959-4EF5-B19A-8134319A4B9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62BDF2-737A-476F-A498-DDF46EF36778}" type="datetimeFigureOut">
              <a:rPr lang="ru-RU" smtClean="0"/>
              <a:t>19.04.2025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5A879-9959-4EF5-B19A-8134319A4B9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hyperlink" Target="https://so.kam.gov.ua/ua/treezas_so/pg/260424614180186_d1/tpviewr/2/"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nashreporter.com/suspilstvo/kamyanske-prospekt-svobody-majzhe-100-rokiv-tomu-zvidky-znyato-186647" TargetMode="External"/><Relationship Id="rId3" Type="http://schemas.openxmlformats.org/officeDocument/2006/relationships/hyperlink" Target="https://lb.ua/news/2016/05/19/335514_rada_pereimenovala_dneprodzerzhinsk.html" TargetMode="External"/><Relationship Id="rId7" Type="http://schemas.openxmlformats.org/officeDocument/2006/relationships/hyperlink" Target="https://kam.gov.ua/ua/news/pg/290424420096149_p13/" TargetMode="External"/><Relationship Id="rId2" Type="http://schemas.openxmlformats.org/officeDocument/2006/relationships/hyperlink" Target="https://nashreporter.com/tag/istoriya" TargetMode="External"/><Relationship Id="rId1" Type="http://schemas.openxmlformats.org/officeDocument/2006/relationships/slideLayout" Target="../slideLayouts/slideLayout3.xml"/><Relationship Id="rId6" Type="http://schemas.openxmlformats.org/officeDocument/2006/relationships/hyperlink" Target="https://sobitie.com.ua/novini/byust-leonida-brezhnyeva-u-kamyanskomu-pereneseno-do-muzeynoho-skveru-283299/" TargetMode="External"/><Relationship Id="rId5" Type="http://schemas.openxmlformats.org/officeDocument/2006/relationships/hyperlink" Target="https://rest.guru.ua/ua/kamenskoe/places/1717-pamyatnik_pogibshim_geroyam_ato/" TargetMode="External"/><Relationship Id="rId4" Type="http://schemas.openxmlformats.org/officeDocument/2006/relationships/hyperlink" Target="https://mis.dp.ua/istoriya-kamyanskogo/kamyanske-bez-vozhdiv-yak-misto-pozbulosya-radyanskyh-symvoliv" TargetMode="External"/><Relationship Id="rId9" Type="http://schemas.openxmlformats.org/officeDocument/2006/relationships/hyperlink" Target="https://nashreporter.com/wp-content/uploads/2025/02/perelik-vulycz-kamyanske-202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00042"/>
            <a:ext cx="7772400" cy="385765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ru-RU" sz="1400" dirty="0" smtClean="0"/>
              <a:t/>
            </a:r>
            <a:br>
              <a:rPr lang="ru-RU" sz="1400" dirty="0" smtClean="0"/>
            </a:br>
            <a:r>
              <a:rPr lang="ru-RU" sz="1400" dirty="0"/>
              <a:t/>
            </a:r>
            <a:br>
              <a:rPr lang="ru-RU" sz="1400" dirty="0"/>
            </a:br>
            <a:r>
              <a:rPr lang="ru-RU" sz="1400" dirty="0" smtClean="0"/>
              <a:t/>
            </a:r>
            <a:br>
              <a:rPr lang="ru-RU" sz="1400" dirty="0" smtClean="0"/>
            </a:br>
            <a:r>
              <a:rPr lang="ru-RU" sz="2000" dirty="0" err="1" smtClean="0"/>
              <a:t>Всеукраїнський</a:t>
            </a:r>
            <a:r>
              <a:rPr lang="ru-RU" sz="2000" dirty="0" smtClean="0"/>
              <a:t> </a:t>
            </a:r>
            <a:r>
              <a:rPr lang="ru-RU" sz="2000" dirty="0" err="1"/>
              <a:t>інтерактивний</a:t>
            </a:r>
            <a:r>
              <a:rPr lang="ru-RU" sz="2000" dirty="0"/>
              <a:t> конкурс «МАН–</a:t>
            </a:r>
            <a:r>
              <a:rPr lang="ru-RU" sz="2000" dirty="0" err="1"/>
              <a:t>Юніор</a:t>
            </a:r>
            <a:r>
              <a:rPr lang="ru-RU" sz="2000" dirty="0"/>
              <a:t> </a:t>
            </a:r>
            <a:r>
              <a:rPr lang="ru-RU" sz="2000" dirty="0" err="1" smtClean="0"/>
              <a:t>Дослідник</a:t>
            </a:r>
            <a:r>
              <a:rPr lang="ru-RU" sz="2000" dirty="0" smtClean="0"/>
              <a:t>»</a:t>
            </a:r>
            <a:br>
              <a:rPr lang="ru-RU" sz="2000" dirty="0" smtClean="0"/>
            </a:br>
            <a:r>
              <a:rPr lang="uk-UA" sz="2000" dirty="0" smtClean="0"/>
              <a:t>   </a:t>
            </a:r>
            <a:r>
              <a:rPr lang="ru-RU" sz="2000" dirty="0" smtClean="0"/>
              <a:t>за </a:t>
            </a:r>
            <a:r>
              <a:rPr lang="ru-RU" sz="2000" dirty="0" err="1"/>
              <a:t>номінаці</a:t>
            </a:r>
            <a:r>
              <a:rPr lang="uk-UA" sz="2000" dirty="0" err="1"/>
              <a:t>єю</a:t>
            </a:r>
            <a:r>
              <a:rPr lang="ru-RU" sz="2000" dirty="0"/>
              <a:t> «</a:t>
            </a:r>
            <a:r>
              <a:rPr lang="ru-RU" sz="2000" dirty="0" err="1"/>
              <a:t>Історик</a:t>
            </a:r>
            <a:r>
              <a:rPr lang="ru-RU" sz="2000" dirty="0"/>
              <a:t>–</a:t>
            </a:r>
            <a:r>
              <a:rPr lang="ru-RU" sz="2000" dirty="0" err="1"/>
              <a:t>Юніор</a:t>
            </a:r>
            <a:r>
              <a:rPr lang="ru-RU" sz="2000" dirty="0"/>
              <a:t>»</a:t>
            </a:r>
            <a:br>
              <a:rPr lang="ru-RU" sz="2000" dirty="0"/>
            </a:br>
            <a:r>
              <a:rPr lang="ru-RU" sz="1400" dirty="0" smtClean="0"/>
              <a:t/>
            </a:r>
            <a:br>
              <a:rPr lang="ru-RU" sz="1400" dirty="0" smtClean="0"/>
            </a:br>
            <a:r>
              <a:rPr lang="ru-RU" sz="1400" dirty="0" smtClean="0"/>
              <a:t/>
            </a:r>
            <a:br>
              <a:rPr lang="ru-RU" sz="1400" dirty="0" smtClean="0"/>
            </a:br>
            <a:r>
              <a:rPr lang="uk-UA" sz="2000" b="1" dirty="0" smtClean="0">
                <a:latin typeface="Times New Roman" pitchFamily="18" charset="0"/>
                <a:cs typeface="Times New Roman" pitchFamily="18" charset="0"/>
              </a:rPr>
              <a:t>ПОДОРОЖ </a:t>
            </a:r>
            <a:r>
              <a:rPr lang="uk-UA" sz="2000" b="1" dirty="0">
                <a:latin typeface="Times New Roman" pitchFamily="18" charset="0"/>
                <a:cs typeface="Times New Roman" pitchFamily="18" charset="0"/>
              </a:rPr>
              <a:t>ВУЛИЦЯМИ КАМ’ЯНСЬКОГО. </a:t>
            </a:r>
            <a:r>
              <a:rPr lang="uk-UA" sz="2000" b="1" dirty="0" smtClean="0">
                <a:latin typeface="Times New Roman" pitchFamily="18" charset="0"/>
                <a:cs typeface="Times New Roman" pitchFamily="18" charset="0"/>
              </a:rPr>
              <a:t/>
            </a:r>
            <a:br>
              <a:rPr lang="uk-UA" sz="2000" b="1" dirty="0" smtClean="0">
                <a:latin typeface="Times New Roman" pitchFamily="18" charset="0"/>
                <a:cs typeface="Times New Roman" pitchFamily="18" charset="0"/>
              </a:rPr>
            </a:br>
            <a:r>
              <a:rPr lang="uk-UA" sz="1400" b="1" dirty="0" smtClean="0"/>
              <a:t/>
            </a:r>
            <a:br>
              <a:rPr lang="uk-UA" sz="1400" b="1" dirty="0" smtClean="0"/>
            </a:br>
            <a:r>
              <a:rPr lang="ru-RU" sz="1400" dirty="0" smtClean="0"/>
              <a:t>                                         </a:t>
            </a:r>
            <a:r>
              <a:rPr lang="ru-RU" sz="1900" dirty="0" smtClean="0"/>
              <a:t>Роботу </a:t>
            </a:r>
            <a:r>
              <a:rPr lang="ru-RU" sz="1900" dirty="0" err="1"/>
              <a:t>викона</a:t>
            </a:r>
            <a:r>
              <a:rPr lang="uk-UA" sz="1900" dirty="0" err="1"/>
              <a:t>ла</a:t>
            </a:r>
            <a:r>
              <a:rPr lang="ru-RU" sz="1900" dirty="0"/>
              <a:t>:</a:t>
            </a:r>
            <a:br>
              <a:rPr lang="ru-RU" sz="1900" dirty="0"/>
            </a:br>
            <a:r>
              <a:rPr lang="ru-RU" sz="1900" dirty="0" smtClean="0"/>
              <a:t>                                                                    </a:t>
            </a:r>
            <a:r>
              <a:rPr lang="uk-UA" sz="1900" dirty="0" err="1" smtClean="0"/>
              <a:t>Худолєй</a:t>
            </a:r>
            <a:r>
              <a:rPr lang="uk-UA" sz="1900" dirty="0" smtClean="0"/>
              <a:t>  </a:t>
            </a:r>
            <a:r>
              <a:rPr lang="uk-UA" sz="1900" dirty="0"/>
              <a:t>Маргарита Олександрівна </a:t>
            </a:r>
            <a:r>
              <a:rPr lang="ru-RU" sz="1900" dirty="0"/>
              <a:t>,</a:t>
            </a:r>
            <a:br>
              <a:rPr lang="ru-RU" sz="1900" dirty="0"/>
            </a:br>
            <a:r>
              <a:rPr lang="ru-RU" sz="1900" dirty="0" smtClean="0"/>
              <a:t>                             учен</a:t>
            </a:r>
            <a:r>
              <a:rPr lang="uk-UA" sz="1900" dirty="0" err="1"/>
              <a:t>иця</a:t>
            </a:r>
            <a:r>
              <a:rPr lang="uk-UA" sz="1900" dirty="0"/>
              <a:t> 9 </a:t>
            </a:r>
            <a:r>
              <a:rPr lang="ru-RU" sz="1900" dirty="0" err="1"/>
              <a:t>класу</a:t>
            </a:r>
            <a:r>
              <a:rPr lang="ru-RU" sz="1900" dirty="0"/>
              <a:t/>
            </a:r>
            <a:br>
              <a:rPr lang="ru-RU" sz="1900" dirty="0"/>
            </a:br>
            <a:r>
              <a:rPr lang="ru-RU" sz="1900" dirty="0" smtClean="0"/>
              <a:t>                                                                     </a:t>
            </a:r>
            <a:r>
              <a:rPr lang="uk-UA" sz="1900" dirty="0" smtClean="0"/>
              <a:t>комунального </a:t>
            </a:r>
            <a:r>
              <a:rPr lang="uk-UA" sz="1900" dirty="0"/>
              <a:t>закладу</a:t>
            </a:r>
            <a:r>
              <a:rPr lang="ru-RU" sz="1900" dirty="0"/>
              <a:t> «</a:t>
            </a:r>
            <a:r>
              <a:rPr lang="uk-UA" sz="1900" dirty="0"/>
              <a:t>Ліцей № 31»</a:t>
            </a:r>
            <a:r>
              <a:rPr lang="ru-RU" sz="1900" dirty="0"/>
              <a:t/>
            </a:r>
            <a:br>
              <a:rPr lang="ru-RU" sz="1900" dirty="0"/>
            </a:br>
            <a:r>
              <a:rPr lang="ru-RU" sz="1900" dirty="0" smtClean="0"/>
              <a:t>                                              </a:t>
            </a:r>
            <a:r>
              <a:rPr lang="uk-UA" sz="1900" dirty="0" err="1" smtClean="0"/>
              <a:t>Кам’янської</a:t>
            </a:r>
            <a:r>
              <a:rPr lang="uk-UA" sz="1900" dirty="0" smtClean="0"/>
              <a:t> </a:t>
            </a:r>
            <a:r>
              <a:rPr lang="uk-UA" sz="1900" dirty="0"/>
              <a:t>міської ради</a:t>
            </a:r>
            <a:r>
              <a:rPr lang="ru-RU" sz="1900" dirty="0"/>
              <a:t/>
            </a:r>
            <a:br>
              <a:rPr lang="ru-RU" sz="1900" dirty="0"/>
            </a:br>
            <a:r>
              <a:rPr lang="ru-RU" sz="1900" dirty="0" smtClean="0"/>
              <a:t>                                                 </a:t>
            </a:r>
            <a:r>
              <a:rPr lang="uk-UA" sz="1900" dirty="0" smtClean="0"/>
              <a:t>Дніпропетровської </a:t>
            </a:r>
            <a:r>
              <a:rPr lang="uk-UA" sz="1900" dirty="0"/>
              <a:t>області</a:t>
            </a:r>
            <a:r>
              <a:rPr lang="ru-RU" sz="1900" dirty="0"/>
              <a:t/>
            </a:r>
            <a:br>
              <a:rPr lang="ru-RU" sz="1900" dirty="0"/>
            </a:br>
            <a:r>
              <a:rPr lang="ru-RU" sz="1400" dirty="0" smtClean="0"/>
              <a:t/>
            </a:r>
            <a:br>
              <a:rPr lang="ru-RU" sz="1400" dirty="0" smtClean="0"/>
            </a:br>
            <a:r>
              <a:rPr lang="uk-UA" sz="1400" dirty="0" smtClean="0"/>
              <a:t>  </a:t>
            </a:r>
            <a:r>
              <a:rPr lang="ru-RU" sz="1400" dirty="0"/>
              <a:t/>
            </a:r>
            <a:br>
              <a:rPr lang="ru-RU" sz="1400" dirty="0"/>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uk-UA" sz="1600" dirty="0" smtClean="0">
                <a:latin typeface="Times New Roman" pitchFamily="18" charset="0"/>
                <a:cs typeface="Times New Roman" pitchFamily="18" charset="0"/>
              </a:rPr>
              <a:t/>
            </a:r>
            <a:br>
              <a:rPr lang="uk-UA" sz="1600" dirty="0" smtClean="0">
                <a:latin typeface="Times New Roman" pitchFamily="18" charset="0"/>
                <a:cs typeface="Times New Roman" pitchFamily="18" charset="0"/>
              </a:rPr>
            </a:br>
            <a:endParaRPr lang="ru-RU" dirty="0"/>
          </a:p>
        </p:txBody>
      </p:sp>
      <p:sp>
        <p:nvSpPr>
          <p:cNvPr id="3" name="Подзаголовок 2"/>
          <p:cNvSpPr>
            <a:spLocks noGrp="1"/>
          </p:cNvSpPr>
          <p:nvPr>
            <p:ph type="subTitle" idx="1"/>
          </p:nvPr>
        </p:nvSpPr>
        <p:spPr>
          <a:xfrm>
            <a:off x="714348" y="4429132"/>
            <a:ext cx="7715304" cy="1785950"/>
          </a:xfrm>
        </p:spPr>
        <p:style>
          <a:lnRef idx="1">
            <a:schemeClr val="accent4"/>
          </a:lnRef>
          <a:fillRef idx="2">
            <a:schemeClr val="accent4"/>
          </a:fillRef>
          <a:effectRef idx="1">
            <a:schemeClr val="accent4"/>
          </a:effectRef>
          <a:fontRef idx="minor">
            <a:schemeClr val="dk1"/>
          </a:fontRef>
        </p:style>
        <p:txBody>
          <a:bodyPr>
            <a:normAutofit fontScale="25000" lnSpcReduction="20000"/>
          </a:bodyPr>
          <a:lstStyle/>
          <a:p>
            <a:endParaRPr lang="uk-UA" dirty="0" smtClean="0"/>
          </a:p>
          <a:p>
            <a:pPr>
              <a:lnSpc>
                <a:spcPct val="120000"/>
              </a:lnSpc>
            </a:pPr>
            <a:r>
              <a:rPr lang="uk-UA" sz="6400" dirty="0" smtClean="0">
                <a:solidFill>
                  <a:schemeClr val="tx1"/>
                </a:solidFill>
              </a:rPr>
              <a:t>                                </a:t>
            </a:r>
            <a:r>
              <a:rPr lang="uk-UA" sz="6800" dirty="0" smtClean="0">
                <a:solidFill>
                  <a:schemeClr val="tx1"/>
                </a:solidFill>
              </a:rPr>
              <a:t>Науковий керівник:</a:t>
            </a:r>
            <a:r>
              <a:rPr lang="ru-RU" sz="6800" dirty="0" smtClean="0">
                <a:solidFill>
                  <a:schemeClr val="tx1"/>
                </a:solidFill>
              </a:rPr>
              <a:t/>
            </a:r>
            <a:br>
              <a:rPr lang="ru-RU" sz="6800" dirty="0" smtClean="0">
                <a:solidFill>
                  <a:schemeClr val="tx1"/>
                </a:solidFill>
              </a:rPr>
            </a:br>
            <a:r>
              <a:rPr lang="ru-RU" sz="6800" dirty="0" smtClean="0">
                <a:solidFill>
                  <a:schemeClr val="tx1"/>
                </a:solidFill>
              </a:rPr>
              <a:t>                                                      </a:t>
            </a:r>
            <a:r>
              <a:rPr lang="uk-UA" sz="6800" dirty="0" err="1" smtClean="0">
                <a:solidFill>
                  <a:schemeClr val="tx1"/>
                </a:solidFill>
              </a:rPr>
              <a:t>Козерема</a:t>
            </a:r>
            <a:r>
              <a:rPr lang="uk-UA" sz="6800" dirty="0" smtClean="0">
                <a:solidFill>
                  <a:schemeClr val="tx1"/>
                </a:solidFill>
              </a:rPr>
              <a:t> Михайло Васильович</a:t>
            </a:r>
            <a:r>
              <a:rPr lang="ru-RU" sz="6800" dirty="0" smtClean="0">
                <a:solidFill>
                  <a:schemeClr val="tx1"/>
                </a:solidFill>
              </a:rPr>
              <a:t>,</a:t>
            </a:r>
            <a:br>
              <a:rPr lang="ru-RU" sz="6800" dirty="0" smtClean="0">
                <a:solidFill>
                  <a:schemeClr val="tx1"/>
                </a:solidFill>
              </a:rPr>
            </a:br>
            <a:r>
              <a:rPr lang="ru-RU" sz="6800" dirty="0" smtClean="0">
                <a:solidFill>
                  <a:schemeClr val="tx1"/>
                </a:solidFill>
              </a:rPr>
              <a:t>                    учитель </a:t>
            </a:r>
            <a:r>
              <a:rPr lang="uk-UA" sz="6800" dirty="0" smtClean="0">
                <a:solidFill>
                  <a:schemeClr val="tx1"/>
                </a:solidFill>
              </a:rPr>
              <a:t>історії</a:t>
            </a:r>
            <a:r>
              <a:rPr lang="ru-RU" sz="6800" dirty="0" smtClean="0">
                <a:solidFill>
                  <a:schemeClr val="tx1"/>
                </a:solidFill>
              </a:rPr>
              <a:t/>
            </a:r>
            <a:br>
              <a:rPr lang="ru-RU" sz="6800" dirty="0" smtClean="0">
                <a:solidFill>
                  <a:schemeClr val="tx1"/>
                </a:solidFill>
              </a:rPr>
            </a:br>
            <a:r>
              <a:rPr lang="ru-RU" sz="6800" dirty="0" smtClean="0">
                <a:solidFill>
                  <a:schemeClr val="tx1"/>
                </a:solidFill>
              </a:rPr>
              <a:t>                                                              </a:t>
            </a:r>
            <a:r>
              <a:rPr lang="uk-UA" sz="6800" dirty="0" smtClean="0">
                <a:solidFill>
                  <a:schemeClr val="tx1"/>
                </a:solidFill>
              </a:rPr>
              <a:t>комунального закладу</a:t>
            </a:r>
            <a:r>
              <a:rPr lang="ru-RU" sz="6800" dirty="0" smtClean="0">
                <a:solidFill>
                  <a:schemeClr val="tx1"/>
                </a:solidFill>
              </a:rPr>
              <a:t> «</a:t>
            </a:r>
            <a:r>
              <a:rPr lang="uk-UA" sz="6800" dirty="0" smtClean="0">
                <a:solidFill>
                  <a:schemeClr val="tx1"/>
                </a:solidFill>
              </a:rPr>
              <a:t>Ліцей № 31»</a:t>
            </a:r>
            <a:r>
              <a:rPr lang="ru-RU" sz="6800" dirty="0" smtClean="0">
                <a:solidFill>
                  <a:schemeClr val="tx1"/>
                </a:solidFill>
              </a:rPr>
              <a:t/>
            </a:r>
            <a:br>
              <a:rPr lang="ru-RU" sz="6800" dirty="0" smtClean="0">
                <a:solidFill>
                  <a:schemeClr val="tx1"/>
                </a:solidFill>
              </a:rPr>
            </a:br>
            <a:r>
              <a:rPr lang="ru-RU" sz="6800" dirty="0" smtClean="0">
                <a:solidFill>
                  <a:schemeClr val="tx1"/>
                </a:solidFill>
              </a:rPr>
              <a:t>                                        </a:t>
            </a:r>
            <a:r>
              <a:rPr lang="uk-UA" sz="6800" dirty="0" err="1" smtClean="0">
                <a:solidFill>
                  <a:schemeClr val="tx1"/>
                </a:solidFill>
              </a:rPr>
              <a:t>Кам’янської</a:t>
            </a:r>
            <a:r>
              <a:rPr lang="uk-UA" sz="6800" dirty="0" smtClean="0">
                <a:solidFill>
                  <a:schemeClr val="tx1"/>
                </a:solidFill>
              </a:rPr>
              <a:t> міської ради</a:t>
            </a:r>
            <a:r>
              <a:rPr lang="ru-RU" sz="6800" dirty="0" smtClean="0">
                <a:solidFill>
                  <a:schemeClr val="tx1"/>
                </a:solidFill>
              </a:rPr>
              <a:t/>
            </a:r>
            <a:br>
              <a:rPr lang="ru-RU" sz="6800" dirty="0" smtClean="0">
                <a:solidFill>
                  <a:schemeClr val="tx1"/>
                </a:solidFill>
              </a:rPr>
            </a:br>
            <a:r>
              <a:rPr lang="ru-RU" sz="6800" dirty="0" smtClean="0">
                <a:solidFill>
                  <a:schemeClr val="tx1"/>
                </a:solidFill>
              </a:rPr>
              <a:t>                                            </a:t>
            </a:r>
            <a:r>
              <a:rPr lang="uk-UA" sz="6800" dirty="0" smtClean="0">
                <a:solidFill>
                  <a:schemeClr val="tx1"/>
                </a:solidFill>
              </a:rPr>
              <a:t>Дніпропетровської області</a:t>
            </a:r>
            <a:endParaRPr lang="ru-RU" sz="6800"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1214414" y="2000240"/>
            <a:ext cx="3047935" cy="2285951"/>
          </a:xfrm>
          <a:prstGeom prst="rect">
            <a:avLst/>
          </a:prstGeom>
          <a:ln>
            <a:headEnd/>
            <a:tailEnd/>
          </a:ln>
        </p:spPr>
        <p:style>
          <a:lnRef idx="0">
            <a:schemeClr val="accent2"/>
          </a:lnRef>
          <a:fillRef idx="3">
            <a:schemeClr val="accent2"/>
          </a:fillRef>
          <a:effectRef idx="3">
            <a:schemeClr val="accent2"/>
          </a:effectRef>
          <a:fontRef idx="minor">
            <a:schemeClr val="lt1"/>
          </a:fontRef>
        </p:style>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uk-UA" dirty="0"/>
              <a:t>Мета та завдання дослідження. </a:t>
            </a:r>
            <a:endParaRPr lang="ru-RU" dirty="0"/>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uk-UA" sz="2400" dirty="0" smtClean="0"/>
              <a:t>Популяризувати історію рідного міста серед шкільної молоді і їхніх батьків.</a:t>
            </a:r>
          </a:p>
          <a:p>
            <a:r>
              <a:rPr lang="ru-RU" sz="2400" dirty="0" err="1"/>
              <a:t>Дослідити</a:t>
            </a:r>
            <a:r>
              <a:rPr lang="ru-RU" sz="2400" dirty="0"/>
              <a:t> </a:t>
            </a:r>
            <a:r>
              <a:rPr lang="ru-RU" sz="2400" dirty="0" err="1"/>
              <a:t>декомунізацію</a:t>
            </a:r>
            <a:r>
              <a:rPr lang="ru-RU" sz="2400" dirty="0"/>
              <a:t> </a:t>
            </a:r>
            <a:r>
              <a:rPr lang="ru-RU" sz="2400" dirty="0" err="1"/>
              <a:t>міста</a:t>
            </a:r>
            <a:r>
              <a:rPr lang="ru-RU" sz="2400" dirty="0"/>
              <a:t> </a:t>
            </a:r>
            <a:r>
              <a:rPr lang="ru-RU" sz="2400" dirty="0" err="1"/>
              <a:t>Камʼянського</a:t>
            </a:r>
            <a:endParaRPr lang="ru-RU" sz="2400" dirty="0"/>
          </a:p>
          <a:p>
            <a:pPr lvl="0"/>
            <a:r>
              <a:rPr lang="ru-RU" sz="2400" dirty="0" err="1"/>
              <a:t>Проаналізувати</a:t>
            </a:r>
            <a:r>
              <a:rPr lang="ru-RU" sz="2400" dirty="0"/>
              <a:t> </a:t>
            </a:r>
            <a:r>
              <a:rPr lang="ru-RU" sz="2400" dirty="0" err="1"/>
              <a:t>декомунізацію</a:t>
            </a:r>
            <a:r>
              <a:rPr lang="ru-RU" sz="2400" dirty="0"/>
              <a:t> </a:t>
            </a:r>
            <a:r>
              <a:rPr lang="ru-RU" sz="2400" dirty="0" err="1"/>
              <a:t>памʼятників.</a:t>
            </a:r>
            <a:endParaRPr lang="ru-RU" sz="2400" dirty="0"/>
          </a:p>
          <a:p>
            <a:pPr lvl="0"/>
            <a:r>
              <a:rPr lang="ru-RU" sz="2400" dirty="0" err="1" smtClean="0"/>
              <a:t>Дослідити</a:t>
            </a:r>
            <a:r>
              <a:rPr lang="ru-RU" sz="2400" dirty="0" smtClean="0"/>
              <a:t> </a:t>
            </a:r>
            <a:r>
              <a:rPr lang="ru-RU" sz="2400" dirty="0" err="1" smtClean="0"/>
              <a:t>процес</a:t>
            </a:r>
            <a:r>
              <a:rPr lang="ru-RU" sz="2400" dirty="0" smtClean="0"/>
              <a:t> </a:t>
            </a:r>
            <a:r>
              <a:rPr lang="ru-RU" sz="2400" dirty="0" err="1" smtClean="0"/>
              <a:t>декомунізацію</a:t>
            </a:r>
            <a:r>
              <a:rPr lang="ru-RU" sz="2400" dirty="0" smtClean="0"/>
              <a:t> </a:t>
            </a:r>
            <a:r>
              <a:rPr lang="ru-RU" sz="2400" dirty="0" err="1" smtClean="0"/>
              <a:t>і</a:t>
            </a:r>
            <a:r>
              <a:rPr lang="ru-RU" sz="2400" dirty="0" smtClean="0"/>
              <a:t> </a:t>
            </a:r>
            <a:r>
              <a:rPr lang="ru-RU" sz="2400" dirty="0" err="1" smtClean="0"/>
              <a:t>дерусифікації</a:t>
            </a:r>
            <a:r>
              <a:rPr lang="ru-RU" sz="2400" dirty="0" smtClean="0"/>
              <a:t> </a:t>
            </a:r>
            <a:r>
              <a:rPr lang="ru-RU" sz="2400" dirty="0" err="1"/>
              <a:t>урбанонімів</a:t>
            </a:r>
            <a:r>
              <a:rPr lang="ru-RU" sz="2400" dirty="0"/>
              <a:t> (</a:t>
            </a:r>
            <a:r>
              <a:rPr lang="ru-RU" sz="2400" dirty="0" err="1"/>
              <a:t>вулиць</a:t>
            </a:r>
            <a:r>
              <a:rPr lang="ru-RU" sz="2400" dirty="0"/>
              <a:t> </a:t>
            </a:r>
            <a:r>
              <a:rPr lang="ru-RU" sz="2400" dirty="0" err="1"/>
              <a:t>і</a:t>
            </a:r>
            <a:r>
              <a:rPr lang="ru-RU" sz="2400" dirty="0"/>
              <a:t> </a:t>
            </a:r>
            <a:r>
              <a:rPr lang="ru-RU" sz="2400" dirty="0" err="1"/>
              <a:t>провулків</a:t>
            </a:r>
            <a:r>
              <a:rPr lang="ru-RU" sz="2400" dirty="0"/>
              <a:t>) </a:t>
            </a:r>
            <a:r>
              <a:rPr lang="ru-RU" sz="2400" dirty="0" err="1"/>
              <a:t>Камʼянського</a:t>
            </a:r>
            <a:r>
              <a:rPr lang="ru-RU" sz="2400" dirty="0" err="1" smtClean="0"/>
              <a:t>.</a:t>
            </a:r>
            <a:endParaRPr lang="ru-RU" sz="2400" dirty="0" smtClean="0"/>
          </a:p>
          <a:p>
            <a:pPr lvl="0"/>
            <a:r>
              <a:rPr lang="ru-RU" sz="2400" dirty="0" err="1" smtClean="0"/>
              <a:t>Дослідити</a:t>
            </a:r>
            <a:r>
              <a:rPr lang="ru-RU" sz="2400" dirty="0" smtClean="0"/>
              <a:t> </a:t>
            </a:r>
            <a:r>
              <a:rPr lang="ru-RU" sz="2400" dirty="0" err="1" smtClean="0"/>
              <a:t>історію</a:t>
            </a:r>
            <a:r>
              <a:rPr lang="ru-RU" sz="2400" dirty="0" smtClean="0"/>
              <a:t> </a:t>
            </a:r>
            <a:r>
              <a:rPr lang="ru-RU" sz="2400" dirty="0" err="1"/>
              <a:t>вулиць</a:t>
            </a:r>
            <a:r>
              <a:rPr lang="ru-RU" sz="2400" dirty="0"/>
              <a:t> </a:t>
            </a:r>
            <a:r>
              <a:rPr lang="ru-RU" sz="2400" dirty="0" err="1"/>
              <a:t>міста</a:t>
            </a:r>
            <a:r>
              <a:rPr lang="ru-RU" sz="2400" dirty="0"/>
              <a:t> </a:t>
            </a:r>
            <a:r>
              <a:rPr lang="ru-RU" sz="2400" dirty="0" err="1"/>
              <a:t>Камʼянського</a:t>
            </a:r>
            <a:r>
              <a:rPr lang="ru-RU" dirty="0" err="1" smtClean="0"/>
              <a:t>.</a:t>
            </a:r>
            <a:endParaRPr lang="ru-RU" dirty="0" smtClean="0"/>
          </a:p>
          <a:p>
            <a:r>
              <a:rPr lang="uk-UA" sz="2400" dirty="0"/>
              <a:t>Стимулювати активну  громадянської позицію участі у благоустрої свого міста.</a:t>
            </a:r>
            <a:endParaRPr lang="ru-RU" sz="2400"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solidFill>
              <a:srgbClr val="92D050"/>
            </a:solidFill>
          </a:ln>
        </p:spPr>
        <p:style>
          <a:lnRef idx="1">
            <a:schemeClr val="accent6"/>
          </a:lnRef>
          <a:fillRef idx="2">
            <a:schemeClr val="accent6"/>
          </a:fillRef>
          <a:effectRef idx="1">
            <a:schemeClr val="accent6"/>
          </a:effectRef>
          <a:fontRef idx="minor">
            <a:schemeClr val="dk1"/>
          </a:fontRef>
        </p:style>
        <p:txBody>
          <a:bodyPr>
            <a:normAutofit fontScale="90000"/>
          </a:bodyPr>
          <a:lstStyle/>
          <a:p>
            <a:r>
              <a:rPr lang="uk-UA" sz="2200" dirty="0" smtClean="0"/>
              <a:t/>
            </a:r>
            <a:br>
              <a:rPr lang="uk-UA" sz="2200" dirty="0" smtClean="0"/>
            </a:br>
            <a:r>
              <a:rPr lang="uk-UA" sz="2200" dirty="0"/>
              <a:t/>
            </a:r>
            <a:br>
              <a:rPr lang="uk-UA" sz="2200" dirty="0"/>
            </a:br>
            <a:r>
              <a:rPr lang="uk-UA" sz="2700" b="1" dirty="0" smtClean="0"/>
              <a:t>МІСТО </a:t>
            </a:r>
            <a:r>
              <a:rPr lang="uk-UA" sz="2700" b="1" dirty="0"/>
              <a:t>ПРОМЕТЕЯ В УКРАЇНІ </a:t>
            </a:r>
            <a:r>
              <a:rPr lang="uk-UA" sz="2200" dirty="0" smtClean="0"/>
              <a:t/>
            </a:r>
            <a:br>
              <a:rPr lang="uk-UA" sz="2200" dirty="0" smtClean="0"/>
            </a:br>
            <a:r>
              <a:rPr lang="ru-RU" sz="2200" b="1" dirty="0" err="1" smtClean="0"/>
              <a:t>Кам’янське</a:t>
            </a:r>
            <a:r>
              <a:rPr lang="ru-RU" sz="2200" b="1" dirty="0" smtClean="0"/>
              <a:t>: </a:t>
            </a:r>
            <a:r>
              <a:rPr lang="ru-RU" sz="2200" b="1" dirty="0" err="1" smtClean="0"/>
              <a:t>від</a:t>
            </a:r>
            <a:r>
              <a:rPr lang="ru-RU" sz="2200" b="1" dirty="0" smtClean="0"/>
              <a:t> </a:t>
            </a:r>
            <a:r>
              <a:rPr lang="ru-RU" sz="2200" b="1" dirty="0" err="1" smtClean="0"/>
              <a:t>козацького</a:t>
            </a:r>
            <a:r>
              <a:rPr lang="ru-RU" sz="2200" b="1" dirty="0" smtClean="0"/>
              <a:t> </a:t>
            </a:r>
            <a:r>
              <a:rPr lang="ru-RU" sz="2200" b="1" dirty="0" err="1" smtClean="0"/>
              <a:t>зимівника</a:t>
            </a:r>
            <a:r>
              <a:rPr lang="ru-RU" sz="2200" b="1" dirty="0" smtClean="0"/>
              <a:t> до </a:t>
            </a:r>
            <a:r>
              <a:rPr lang="ru-RU" sz="2200" b="1" dirty="0" err="1" smtClean="0"/>
              <a:t>індустріального</a:t>
            </a:r>
            <a:r>
              <a:rPr lang="ru-RU" sz="2200" b="1" dirty="0" smtClean="0"/>
              <a:t> </a:t>
            </a:r>
            <a:r>
              <a:rPr lang="ru-RU" sz="2200" b="1" dirty="0" err="1" smtClean="0"/>
              <a:t>міста</a:t>
            </a:r>
            <a:r>
              <a:rPr lang="ru-RU" b="1" dirty="0" smtClean="0"/>
              <a:t>.</a:t>
            </a:r>
            <a:r>
              <a:rPr lang="ru-RU" dirty="0" smtClean="0"/>
              <a:t/>
            </a:r>
            <a:br>
              <a:rPr lang="ru-RU" dirty="0" smtClean="0"/>
            </a:br>
            <a:endParaRPr lang="ru-RU" dirty="0"/>
          </a:p>
        </p:txBody>
      </p:sp>
      <p:sp>
        <p:nvSpPr>
          <p:cNvPr id="12" name="Содержимое 11"/>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ru-RU" sz="1700" dirty="0" smtClean="0"/>
              <a:t>                                            У </a:t>
            </a:r>
            <a:r>
              <a:rPr lang="ru-RU" sz="1700" dirty="0" err="1"/>
              <a:t>центрі</a:t>
            </a:r>
            <a:r>
              <a:rPr lang="ru-RU" sz="1700" dirty="0"/>
              <a:t> </a:t>
            </a:r>
            <a:r>
              <a:rPr lang="ru-RU" sz="1700" dirty="0" err="1"/>
              <a:t>Кам’янського</a:t>
            </a:r>
            <a:r>
              <a:rPr lang="ru-RU" sz="1700" dirty="0"/>
              <a:t>, </a:t>
            </a:r>
            <a:r>
              <a:rPr lang="ru-RU" sz="1700" dirty="0" smtClean="0"/>
              <a:t>недалеко  </a:t>
            </a:r>
            <a:r>
              <a:rPr lang="ru-RU" sz="1700" dirty="0" err="1" smtClean="0"/>
              <a:t>від</a:t>
            </a:r>
            <a:r>
              <a:rPr lang="ru-RU" sz="1700" dirty="0" smtClean="0"/>
              <a:t> </a:t>
            </a:r>
            <a:r>
              <a:rPr lang="ru-RU" sz="1700" dirty="0" err="1" smtClean="0"/>
              <a:t>прохідної</a:t>
            </a:r>
            <a:r>
              <a:rPr lang="ru-RU" sz="1700" dirty="0" smtClean="0"/>
              <a:t> </a:t>
            </a:r>
            <a:endParaRPr lang="ru-RU" sz="1700" dirty="0" smtClean="0"/>
          </a:p>
          <a:p>
            <a:r>
              <a:rPr lang="ru-RU" sz="1700" dirty="0" smtClean="0"/>
              <a:t>                                            </a:t>
            </a:r>
            <a:r>
              <a:rPr lang="ru-RU" sz="1700" dirty="0" err="1" smtClean="0"/>
              <a:t>металургійного</a:t>
            </a:r>
            <a:r>
              <a:rPr lang="ru-RU" sz="1700" dirty="0" smtClean="0"/>
              <a:t> </a:t>
            </a:r>
            <a:r>
              <a:rPr lang="ru-RU" sz="1700" dirty="0" err="1"/>
              <a:t>комбінату</a:t>
            </a:r>
            <a:r>
              <a:rPr lang="ru-RU" sz="1700" dirty="0" smtClean="0"/>
              <a:t>,</a:t>
            </a:r>
            <a:r>
              <a:rPr lang="ru-RU" sz="1700" dirty="0" smtClean="0"/>
              <a:t> </a:t>
            </a:r>
            <a:r>
              <a:rPr lang="ru-RU" sz="1700" dirty="0" err="1" smtClean="0"/>
              <a:t>височить</a:t>
            </a:r>
            <a:r>
              <a:rPr lang="ru-RU" sz="1700" dirty="0" smtClean="0"/>
              <a:t> </a:t>
            </a:r>
            <a:r>
              <a:rPr lang="ru-RU" sz="1700" dirty="0" err="1" smtClean="0"/>
              <a:t>грандіозний</a:t>
            </a:r>
            <a:r>
              <a:rPr lang="ru-RU" sz="1700" dirty="0" smtClean="0"/>
              <a:t> монумент. </a:t>
            </a:r>
            <a:endParaRPr lang="ru-RU" sz="1700" dirty="0" smtClean="0"/>
          </a:p>
          <a:p>
            <a:r>
              <a:rPr lang="ru-RU" sz="1700" dirty="0" smtClean="0"/>
              <a:t>                                            На </a:t>
            </a:r>
            <a:r>
              <a:rPr lang="ru-RU" sz="1700" dirty="0" err="1"/>
              <a:t>двадцятиметровому</a:t>
            </a:r>
            <a:r>
              <a:rPr lang="ru-RU" sz="1700" dirty="0"/>
              <a:t> </a:t>
            </a:r>
            <a:r>
              <a:rPr lang="ru-RU" sz="1700" dirty="0" err="1"/>
              <a:t>постаменті</a:t>
            </a:r>
            <a:r>
              <a:rPr lang="ru-RU" sz="1700" dirty="0"/>
              <a:t> </a:t>
            </a:r>
            <a:r>
              <a:rPr lang="ru-RU" sz="1700" dirty="0" err="1"/>
              <a:t>піднявся</a:t>
            </a:r>
            <a:r>
              <a:rPr lang="ru-RU" sz="1700" dirty="0"/>
              <a:t> титан </a:t>
            </a:r>
            <a:endParaRPr lang="ru-RU" sz="1700" dirty="0" smtClean="0"/>
          </a:p>
          <a:p>
            <a:r>
              <a:rPr lang="ru-RU" sz="1700" dirty="0" smtClean="0"/>
              <a:t>                                            </a:t>
            </a:r>
            <a:r>
              <a:rPr lang="ru-RU" sz="1700" dirty="0" err="1" smtClean="0"/>
              <a:t>з</a:t>
            </a:r>
            <a:r>
              <a:rPr lang="ru-RU" sz="1700" dirty="0" smtClean="0"/>
              <a:t> </a:t>
            </a:r>
            <a:r>
              <a:rPr lang="ru-RU" sz="1700" dirty="0" err="1" smtClean="0"/>
              <a:t>розірваними</a:t>
            </a:r>
            <a:r>
              <a:rPr lang="ru-RU" sz="1700" dirty="0" smtClean="0"/>
              <a:t> </a:t>
            </a:r>
            <a:r>
              <a:rPr lang="ru-RU" sz="1700" dirty="0" err="1"/>
              <a:t>кайданами</a:t>
            </a:r>
            <a:r>
              <a:rPr lang="ru-RU" sz="1700" dirty="0"/>
              <a:t> </a:t>
            </a:r>
            <a:r>
              <a:rPr lang="ru-RU" sz="1700" dirty="0" err="1"/>
              <a:t>і</a:t>
            </a:r>
            <a:r>
              <a:rPr lang="ru-RU" sz="1700" dirty="0"/>
              <a:t> </a:t>
            </a:r>
            <a:r>
              <a:rPr lang="ru-RU" sz="1700" dirty="0" err="1"/>
              <a:t>палаючим</a:t>
            </a:r>
            <a:r>
              <a:rPr lang="ru-RU" sz="1700" dirty="0"/>
              <a:t> факелом у </a:t>
            </a:r>
            <a:r>
              <a:rPr lang="ru-RU" sz="1700" dirty="0" err="1"/>
              <a:t>руці</a:t>
            </a:r>
            <a:r>
              <a:rPr lang="ru-RU" sz="1700" dirty="0"/>
              <a:t>. </a:t>
            </a:r>
            <a:endParaRPr lang="ru-RU" sz="1700" dirty="0" smtClean="0"/>
          </a:p>
          <a:p>
            <a:r>
              <a:rPr lang="ru-RU" sz="1700" dirty="0" smtClean="0"/>
              <a:t>                                            </a:t>
            </a:r>
            <a:r>
              <a:rPr lang="ru-RU" sz="1700" dirty="0" err="1" smtClean="0"/>
              <a:t>Унизу</a:t>
            </a:r>
            <a:r>
              <a:rPr lang="ru-RU" sz="1700" dirty="0"/>
              <a:t>, </a:t>
            </a:r>
            <a:r>
              <a:rPr lang="ru-RU" sz="1700" dirty="0" err="1"/>
              <a:t>біля</a:t>
            </a:r>
            <a:r>
              <a:rPr lang="ru-RU" sz="1700" dirty="0"/>
              <a:t> </a:t>
            </a:r>
            <a:r>
              <a:rPr lang="ru-RU" sz="1700" dirty="0" err="1"/>
              <a:t>його</a:t>
            </a:r>
            <a:r>
              <a:rPr lang="ru-RU" sz="1700" dirty="0"/>
              <a:t> </a:t>
            </a:r>
            <a:r>
              <a:rPr lang="ru-RU" sz="1700" dirty="0" err="1"/>
              <a:t>ніг</a:t>
            </a:r>
            <a:r>
              <a:rPr lang="ru-RU" sz="1700" dirty="0"/>
              <a:t> – </a:t>
            </a:r>
            <a:r>
              <a:rPr lang="ru-RU" sz="1700" dirty="0" err="1"/>
              <a:t>скорений</a:t>
            </a:r>
            <a:r>
              <a:rPr lang="ru-RU" sz="1700" dirty="0"/>
              <a:t> орел. </a:t>
            </a:r>
            <a:r>
              <a:rPr lang="ru-RU" sz="1700" dirty="0" err="1"/>
              <a:t>Це</a:t>
            </a:r>
            <a:r>
              <a:rPr lang="ru-RU" sz="1700" dirty="0"/>
              <a:t> – </a:t>
            </a:r>
            <a:r>
              <a:rPr lang="ru-RU" sz="1700" dirty="0" err="1" smtClean="0"/>
              <a:t>відомий</a:t>
            </a:r>
            <a:r>
              <a:rPr lang="ru-RU" sz="1700" dirty="0" smtClean="0"/>
              <a:t> </a:t>
            </a:r>
          </a:p>
          <a:p>
            <a:r>
              <a:rPr lang="ru-RU" sz="1700" dirty="0"/>
              <a:t> </a:t>
            </a:r>
            <a:r>
              <a:rPr lang="ru-RU" sz="1700" dirty="0" smtClean="0"/>
              <a:t>                                           далеко   за </a:t>
            </a:r>
            <a:r>
              <a:rPr lang="ru-RU" sz="1700" dirty="0"/>
              <a:t>межами </a:t>
            </a:r>
            <a:r>
              <a:rPr lang="ru-RU" sz="1700" dirty="0" err="1"/>
              <a:t>нашого</a:t>
            </a:r>
            <a:r>
              <a:rPr lang="ru-RU" sz="1700" dirty="0"/>
              <a:t> </a:t>
            </a:r>
            <a:r>
              <a:rPr lang="ru-RU" sz="1700" dirty="0" err="1"/>
              <a:t>міста</a:t>
            </a:r>
            <a:r>
              <a:rPr lang="ru-RU" sz="1700" dirty="0"/>
              <a:t>  </a:t>
            </a:r>
            <a:r>
              <a:rPr lang="ru-RU" sz="1700" dirty="0" smtClean="0"/>
              <a:t>– </a:t>
            </a:r>
            <a:r>
              <a:rPr lang="ru-RU" sz="1700" dirty="0" err="1" smtClean="0"/>
              <a:t>пам’ятник</a:t>
            </a:r>
            <a:r>
              <a:rPr lang="ru-RU" sz="1700" dirty="0" smtClean="0"/>
              <a:t> </a:t>
            </a:r>
            <a:r>
              <a:rPr lang="ru-RU" sz="1700" dirty="0"/>
              <a:t>«Прометей</a:t>
            </a:r>
            <a:r>
              <a:rPr lang="ru-RU" sz="1700" dirty="0" smtClean="0"/>
              <a:t>».</a:t>
            </a:r>
          </a:p>
          <a:p>
            <a:r>
              <a:rPr lang="uk-UA" sz="1700" dirty="0" smtClean="0"/>
              <a:t>                                            </a:t>
            </a:r>
            <a:r>
              <a:rPr lang="ru-RU" sz="1800" dirty="0" err="1" smtClean="0"/>
              <a:t>Стилізоване</a:t>
            </a:r>
            <a:r>
              <a:rPr lang="ru-RU" sz="1800" dirty="0" smtClean="0"/>
              <a:t> </a:t>
            </a:r>
            <a:r>
              <a:rPr lang="ru-RU" sz="1800" dirty="0" err="1"/>
              <a:t>зображення</a:t>
            </a:r>
            <a:r>
              <a:rPr lang="ru-RU" sz="1800" dirty="0"/>
              <a:t> </a:t>
            </a:r>
            <a:r>
              <a:rPr lang="ru-RU" sz="1800" dirty="0" err="1" smtClean="0"/>
              <a:t>пам’ятника</a:t>
            </a:r>
            <a:r>
              <a:rPr lang="ru-RU" sz="1800" dirty="0" smtClean="0"/>
              <a:t> «Прометей» </a:t>
            </a:r>
            <a:endParaRPr lang="ru-RU" sz="1800" dirty="0" smtClean="0"/>
          </a:p>
          <a:p>
            <a:r>
              <a:rPr lang="ru-RU" sz="1800" dirty="0" smtClean="0"/>
              <a:t>                                         </a:t>
            </a:r>
            <a:r>
              <a:rPr lang="ru-RU" sz="1800" dirty="0" err="1" smtClean="0"/>
              <a:t>знаходиться</a:t>
            </a:r>
            <a:r>
              <a:rPr lang="ru-RU" sz="1800" dirty="0" smtClean="0"/>
              <a:t> </a:t>
            </a:r>
            <a:r>
              <a:rPr lang="ru-RU" sz="1800" dirty="0" err="1" smtClean="0"/>
              <a:t>також</a:t>
            </a:r>
            <a:r>
              <a:rPr lang="ru-RU" sz="1800" dirty="0" smtClean="0"/>
              <a:t>  </a:t>
            </a:r>
            <a:r>
              <a:rPr lang="ru-RU" sz="1800" dirty="0"/>
              <a:t>у </a:t>
            </a:r>
            <a:r>
              <a:rPr lang="ru-RU" sz="1800" dirty="0" err="1"/>
              <a:t>правій</a:t>
            </a:r>
            <a:r>
              <a:rPr lang="ru-RU" sz="1800" dirty="0"/>
              <a:t> </a:t>
            </a:r>
            <a:r>
              <a:rPr lang="ru-RU" sz="1800" dirty="0" err="1"/>
              <a:t>частині</a:t>
            </a:r>
            <a:r>
              <a:rPr lang="ru-RU" sz="1800" dirty="0"/>
              <a:t> герба </a:t>
            </a:r>
            <a:r>
              <a:rPr lang="ru-RU" sz="1800" dirty="0" err="1"/>
              <a:t>нашого</a:t>
            </a:r>
            <a:r>
              <a:rPr lang="ru-RU" sz="1800" dirty="0"/>
              <a:t> </a:t>
            </a:r>
            <a:r>
              <a:rPr lang="ru-RU" sz="1800" dirty="0" err="1"/>
              <a:t>міста</a:t>
            </a:r>
            <a:r>
              <a:rPr lang="ru-RU" sz="1800" dirty="0"/>
              <a:t>. </a:t>
            </a:r>
            <a:endParaRPr lang="ru-RU" sz="1800" dirty="0" smtClean="0"/>
          </a:p>
          <a:p>
            <a:r>
              <a:rPr lang="ru-RU" sz="1800" dirty="0"/>
              <a:t> </a:t>
            </a:r>
            <a:r>
              <a:rPr lang="ru-RU" sz="1800" dirty="0" smtClean="0"/>
              <a:t>                                        У </a:t>
            </a:r>
            <a:r>
              <a:rPr lang="ru-RU" sz="1800" dirty="0" err="1"/>
              <a:t>лівій</a:t>
            </a:r>
            <a:r>
              <a:rPr lang="ru-RU" sz="1800" dirty="0"/>
              <a:t> </a:t>
            </a:r>
            <a:r>
              <a:rPr lang="ru-RU" sz="1800" dirty="0" smtClean="0"/>
              <a:t> </a:t>
            </a:r>
            <a:r>
              <a:rPr lang="ru-RU" sz="1800" dirty="0" err="1" smtClean="0"/>
              <a:t>частині</a:t>
            </a:r>
            <a:r>
              <a:rPr lang="ru-RU" sz="1800" dirty="0" smtClean="0"/>
              <a:t> </a:t>
            </a:r>
            <a:r>
              <a:rPr lang="ru-RU" sz="1800" dirty="0"/>
              <a:t>– </a:t>
            </a:r>
            <a:r>
              <a:rPr lang="ru-RU" sz="1800" dirty="0" err="1"/>
              <a:t>зображення</a:t>
            </a:r>
            <a:r>
              <a:rPr lang="ru-RU" sz="1800" dirty="0"/>
              <a:t> </a:t>
            </a:r>
            <a:r>
              <a:rPr lang="ru-RU" sz="1800" dirty="0" err="1"/>
              <a:t>трьох</a:t>
            </a:r>
            <a:r>
              <a:rPr lang="ru-RU" sz="1800" dirty="0"/>
              <a:t> </a:t>
            </a:r>
            <a:r>
              <a:rPr lang="ru-RU" sz="1800" dirty="0" smtClean="0"/>
              <a:t> </a:t>
            </a:r>
            <a:r>
              <a:rPr lang="ru-RU" sz="1800" dirty="0" err="1" smtClean="0"/>
              <a:t>золотих</a:t>
            </a:r>
            <a:r>
              <a:rPr lang="ru-RU" sz="1800" dirty="0" smtClean="0"/>
              <a:t> </a:t>
            </a:r>
            <a:endParaRPr lang="ru-RU" sz="1800" dirty="0" smtClean="0"/>
          </a:p>
          <a:p>
            <a:r>
              <a:rPr lang="ru-RU" sz="1800" dirty="0" smtClean="0"/>
              <a:t>                                         </a:t>
            </a:r>
            <a:r>
              <a:rPr lang="ru-RU" sz="1800" dirty="0" err="1" smtClean="0"/>
              <a:t>перехрещених</a:t>
            </a:r>
            <a:r>
              <a:rPr lang="ru-RU" sz="1800" dirty="0" smtClean="0"/>
              <a:t> </a:t>
            </a:r>
            <a:r>
              <a:rPr lang="ru-RU" sz="1800" dirty="0"/>
              <a:t>догори </a:t>
            </a:r>
            <a:r>
              <a:rPr lang="ru-RU" sz="1800" dirty="0" err="1"/>
              <a:t>вістрями</a:t>
            </a:r>
            <a:r>
              <a:rPr lang="ru-RU" sz="1800" dirty="0"/>
              <a:t> </a:t>
            </a:r>
            <a:r>
              <a:rPr lang="ru-RU" sz="1800" dirty="0" err="1"/>
              <a:t>списів</a:t>
            </a:r>
            <a:r>
              <a:rPr lang="ru-RU" sz="1800" dirty="0"/>
              <a:t> </a:t>
            </a:r>
            <a:r>
              <a:rPr lang="ru-RU" sz="1800" dirty="0" err="1"/>
              <a:t>з</a:t>
            </a:r>
            <a:r>
              <a:rPr lang="ru-RU" sz="1800" dirty="0"/>
              <a:t> </a:t>
            </a:r>
            <a:r>
              <a:rPr lang="ru-RU" sz="1800" dirty="0" err="1"/>
              <a:t>прапорцями</a:t>
            </a:r>
            <a:r>
              <a:rPr lang="ru-RU" sz="1800" dirty="0"/>
              <a:t>, </a:t>
            </a:r>
            <a:endParaRPr lang="ru-RU" sz="1800" dirty="0" smtClean="0"/>
          </a:p>
          <a:p>
            <a:r>
              <a:rPr lang="ru-RU" sz="1800" dirty="0"/>
              <a:t> </a:t>
            </a:r>
            <a:r>
              <a:rPr lang="ru-RU" sz="1800" dirty="0" smtClean="0"/>
              <a:t>                                        </a:t>
            </a:r>
            <a:r>
              <a:rPr lang="ru-RU" sz="1800" dirty="0" err="1" smtClean="0"/>
              <a:t>які</a:t>
            </a:r>
            <a:r>
              <a:rPr lang="ru-RU" sz="1800" dirty="0" smtClean="0"/>
              <a:t> </a:t>
            </a:r>
            <a:r>
              <a:rPr lang="ru-RU" sz="1800" dirty="0" err="1"/>
              <a:t>нагадують</a:t>
            </a:r>
            <a:r>
              <a:rPr lang="ru-RU" sz="1800" dirty="0"/>
              <a:t> про </a:t>
            </a:r>
            <a:r>
              <a:rPr lang="ru-RU" sz="1800" dirty="0" err="1"/>
              <a:t>заснування</a:t>
            </a:r>
            <a:r>
              <a:rPr lang="ru-RU" sz="1800" dirty="0"/>
              <a:t> </a:t>
            </a:r>
            <a:r>
              <a:rPr lang="ru-RU" sz="1800" dirty="0" err="1"/>
              <a:t>запорізькими</a:t>
            </a:r>
            <a:r>
              <a:rPr lang="ru-RU" sz="1800" dirty="0"/>
              <a:t> </a:t>
            </a:r>
            <a:r>
              <a:rPr lang="ru-RU" sz="1800" dirty="0" err="1"/>
              <a:t>козаками</a:t>
            </a:r>
            <a:r>
              <a:rPr lang="ru-RU" sz="1800" dirty="0"/>
              <a:t> </a:t>
            </a:r>
            <a:endParaRPr lang="ru-RU" sz="1800" dirty="0" smtClean="0"/>
          </a:p>
          <a:p>
            <a:r>
              <a:rPr lang="ru-RU" sz="1800" dirty="0" smtClean="0"/>
              <a:t>                                         </a:t>
            </a:r>
            <a:r>
              <a:rPr lang="ru-RU" sz="1800" dirty="0" err="1" smtClean="0"/>
              <a:t>сіл</a:t>
            </a:r>
            <a:r>
              <a:rPr lang="ru-RU" sz="1800" dirty="0"/>
              <a:t>, </a:t>
            </a:r>
            <a:r>
              <a:rPr lang="ru-RU" sz="1800" dirty="0" err="1"/>
              <a:t>історичним</a:t>
            </a:r>
            <a:r>
              <a:rPr lang="ru-RU" sz="1800" dirty="0"/>
              <a:t> </a:t>
            </a:r>
            <a:r>
              <a:rPr lang="ru-RU" sz="1800" dirty="0" err="1"/>
              <a:t>спадкоємцем</a:t>
            </a:r>
            <a:r>
              <a:rPr lang="ru-RU" sz="1800" dirty="0"/>
              <a:t> </a:t>
            </a:r>
            <a:r>
              <a:rPr lang="ru-RU" sz="1800" dirty="0" err="1"/>
              <a:t>яких</a:t>
            </a:r>
            <a:r>
              <a:rPr lang="ru-RU" sz="1800" dirty="0"/>
              <a:t> </a:t>
            </a:r>
            <a:r>
              <a:rPr lang="ru-RU" sz="1800" dirty="0" err="1"/>
              <a:t>є</a:t>
            </a:r>
            <a:r>
              <a:rPr lang="ru-RU" sz="1800" dirty="0"/>
              <a:t> </a:t>
            </a:r>
            <a:r>
              <a:rPr lang="ru-RU" sz="1800" dirty="0" err="1"/>
              <a:t>сучасне</a:t>
            </a:r>
            <a:r>
              <a:rPr lang="ru-RU" sz="1800" dirty="0"/>
              <a:t> </a:t>
            </a:r>
            <a:r>
              <a:rPr lang="ru-RU" sz="1800" dirty="0" err="1"/>
              <a:t>місто</a:t>
            </a:r>
            <a:r>
              <a:rPr lang="ru-RU" sz="1800" dirty="0"/>
              <a:t>.</a:t>
            </a:r>
            <a:endParaRPr lang="ru-RU" sz="1700" dirty="0" smtClean="0"/>
          </a:p>
          <a:p>
            <a:endParaRPr lang="ru-RU" sz="1700" dirty="0"/>
          </a:p>
        </p:txBody>
      </p:sp>
      <p:pic>
        <p:nvPicPr>
          <p:cNvPr id="13" name="Рисунок 12" descr="Фото"/>
          <p:cNvPicPr/>
          <p:nvPr/>
        </p:nvPicPr>
        <p:blipFill>
          <a:blip r:embed="rId2"/>
          <a:srcRect/>
          <a:stretch>
            <a:fillRect/>
          </a:stretch>
        </p:blipFill>
        <p:spPr bwMode="auto">
          <a:xfrm>
            <a:off x="500034" y="1643050"/>
            <a:ext cx="2286016" cy="414340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57167"/>
            <a:ext cx="7858180" cy="78581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uk-UA" sz="3200" dirty="0" smtClean="0"/>
              <a:t>      </a:t>
            </a:r>
            <a:r>
              <a:rPr lang="ru-RU" sz="2200" dirty="0" err="1" smtClean="0"/>
              <a:t>Від</a:t>
            </a:r>
            <a:r>
              <a:rPr lang="ru-RU" sz="2200" dirty="0" smtClean="0"/>
              <a:t> </a:t>
            </a:r>
            <a:r>
              <a:rPr lang="ru-RU" sz="2200" dirty="0" err="1"/>
              <a:t>козацького</a:t>
            </a:r>
            <a:r>
              <a:rPr lang="ru-RU" sz="2200" dirty="0"/>
              <a:t> </a:t>
            </a:r>
            <a:r>
              <a:rPr lang="ru-RU" sz="2200" dirty="0" err="1"/>
              <a:t>зимівника</a:t>
            </a:r>
            <a:r>
              <a:rPr lang="ru-RU" sz="2200" dirty="0"/>
              <a:t> до </a:t>
            </a:r>
            <a:r>
              <a:rPr lang="ru-RU" sz="2200" dirty="0" err="1"/>
              <a:t>індустріального</a:t>
            </a:r>
            <a:r>
              <a:rPr lang="ru-RU" sz="2200" dirty="0"/>
              <a:t> </a:t>
            </a:r>
            <a:r>
              <a:rPr lang="ru-RU" sz="2200" dirty="0" err="1"/>
              <a:t>міста</a:t>
            </a:r>
            <a:r>
              <a:rPr lang="ru-RU" sz="3200" dirty="0"/>
              <a:t>.</a:t>
            </a:r>
          </a:p>
        </p:txBody>
      </p:sp>
      <p:sp>
        <p:nvSpPr>
          <p:cNvPr id="3" name="Текст 2"/>
          <p:cNvSpPr>
            <a:spLocks noGrp="1"/>
          </p:cNvSpPr>
          <p:nvPr>
            <p:ph type="body" idx="1"/>
          </p:nvPr>
        </p:nvSpPr>
        <p:spPr>
          <a:xfrm>
            <a:off x="642910" y="1357298"/>
            <a:ext cx="7858180" cy="4714908"/>
          </a:xfrm>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pPr algn="just"/>
            <a:r>
              <a:rPr lang="ru-RU" sz="2600" dirty="0" err="1" smtClean="0">
                <a:solidFill>
                  <a:schemeClr val="tx1"/>
                </a:solidFill>
              </a:rPr>
              <a:t>Місто</a:t>
            </a:r>
            <a:r>
              <a:rPr lang="ru-RU" sz="2600" dirty="0" smtClean="0">
                <a:solidFill>
                  <a:schemeClr val="tx1"/>
                </a:solidFill>
              </a:rPr>
              <a:t> </a:t>
            </a:r>
            <a:r>
              <a:rPr lang="ru-RU" sz="2600" dirty="0" err="1">
                <a:solidFill>
                  <a:schemeClr val="tx1"/>
                </a:solidFill>
              </a:rPr>
              <a:t>Кам’янське</a:t>
            </a:r>
            <a:r>
              <a:rPr lang="ru-RU" sz="2600" dirty="0">
                <a:solidFill>
                  <a:schemeClr val="tx1"/>
                </a:solidFill>
              </a:rPr>
              <a:t> </a:t>
            </a:r>
            <a:r>
              <a:rPr lang="ru-RU" sz="2600" dirty="0" err="1">
                <a:solidFill>
                  <a:schemeClr val="tx1"/>
                </a:solidFill>
              </a:rPr>
              <a:t>сформувалося</a:t>
            </a:r>
            <a:r>
              <a:rPr lang="ru-RU" sz="2600" dirty="0">
                <a:solidFill>
                  <a:schemeClr val="tx1"/>
                </a:solidFill>
              </a:rPr>
              <a:t> </a:t>
            </a:r>
            <a:r>
              <a:rPr lang="ru-RU" sz="2600" dirty="0" err="1">
                <a:solidFill>
                  <a:schemeClr val="tx1"/>
                </a:solidFill>
              </a:rPr>
              <a:t>з</a:t>
            </a:r>
            <a:r>
              <a:rPr lang="ru-RU" sz="2600" dirty="0">
                <a:solidFill>
                  <a:schemeClr val="tx1"/>
                </a:solidFill>
              </a:rPr>
              <a:t> </a:t>
            </a:r>
            <a:r>
              <a:rPr lang="ru-RU" sz="2600" dirty="0" err="1">
                <a:solidFill>
                  <a:schemeClr val="tx1"/>
                </a:solidFill>
              </a:rPr>
              <a:t>козацьких</a:t>
            </a:r>
            <a:r>
              <a:rPr lang="ru-RU" sz="2600" dirty="0">
                <a:solidFill>
                  <a:schemeClr val="tx1"/>
                </a:solidFill>
              </a:rPr>
              <a:t> </a:t>
            </a:r>
            <a:r>
              <a:rPr lang="ru-RU" sz="2600" dirty="0" err="1">
                <a:solidFill>
                  <a:schemeClr val="tx1"/>
                </a:solidFill>
              </a:rPr>
              <a:t>поселень</a:t>
            </a:r>
            <a:r>
              <a:rPr lang="ru-RU" sz="2600" dirty="0">
                <a:solidFill>
                  <a:schemeClr val="tx1"/>
                </a:solidFill>
              </a:rPr>
              <a:t>. </a:t>
            </a:r>
            <a:r>
              <a:rPr lang="ru-RU" sz="2600" dirty="0" err="1">
                <a:solidFill>
                  <a:schemeClr val="tx1"/>
                </a:solidFill>
              </a:rPr>
              <a:t>Історичним</a:t>
            </a:r>
            <a:r>
              <a:rPr lang="ru-RU" sz="2600" dirty="0">
                <a:solidFill>
                  <a:schemeClr val="tx1"/>
                </a:solidFill>
              </a:rPr>
              <a:t> </a:t>
            </a:r>
            <a:r>
              <a:rPr lang="ru-RU" sz="2600" dirty="0" err="1">
                <a:solidFill>
                  <a:schemeClr val="tx1"/>
                </a:solidFill>
              </a:rPr>
              <a:t>його</a:t>
            </a:r>
            <a:r>
              <a:rPr lang="ru-RU" sz="2600" dirty="0">
                <a:solidFill>
                  <a:schemeClr val="tx1"/>
                </a:solidFill>
              </a:rPr>
              <a:t> </a:t>
            </a:r>
            <a:r>
              <a:rPr lang="ru-RU" sz="2600" dirty="0" err="1">
                <a:solidFill>
                  <a:schemeClr val="tx1"/>
                </a:solidFill>
              </a:rPr>
              <a:t>попередником</a:t>
            </a:r>
            <a:r>
              <a:rPr lang="ru-RU" sz="2600" dirty="0">
                <a:solidFill>
                  <a:schemeClr val="tx1"/>
                </a:solidFill>
              </a:rPr>
              <a:t> </a:t>
            </a:r>
            <a:r>
              <a:rPr lang="ru-RU" sz="2600" dirty="0" err="1">
                <a:solidFill>
                  <a:schemeClr val="tx1"/>
                </a:solidFill>
              </a:rPr>
              <a:t>було</a:t>
            </a:r>
            <a:r>
              <a:rPr lang="ru-RU" sz="2600" dirty="0">
                <a:solidFill>
                  <a:schemeClr val="tx1"/>
                </a:solidFill>
              </a:rPr>
              <a:t> село </a:t>
            </a:r>
            <a:r>
              <a:rPr lang="ru-RU" sz="2600" dirty="0" err="1">
                <a:solidFill>
                  <a:schemeClr val="tx1"/>
                </a:solidFill>
              </a:rPr>
              <a:t>Кам’янське</a:t>
            </a:r>
            <a:r>
              <a:rPr lang="ru-RU" sz="2600" dirty="0">
                <a:solidFill>
                  <a:schemeClr val="tx1"/>
                </a:solidFill>
              </a:rPr>
              <a:t>, перша </a:t>
            </a:r>
            <a:r>
              <a:rPr lang="ru-RU" sz="2600" dirty="0" err="1">
                <a:solidFill>
                  <a:schemeClr val="tx1"/>
                </a:solidFill>
              </a:rPr>
              <a:t>письмова</a:t>
            </a:r>
            <a:r>
              <a:rPr lang="ru-RU" sz="2600" dirty="0">
                <a:solidFill>
                  <a:schemeClr val="tx1"/>
                </a:solidFill>
              </a:rPr>
              <a:t> </a:t>
            </a:r>
            <a:r>
              <a:rPr lang="ru-RU" sz="2600" dirty="0" err="1">
                <a:solidFill>
                  <a:schemeClr val="tx1"/>
                </a:solidFill>
              </a:rPr>
              <a:t>згадка</a:t>
            </a:r>
            <a:r>
              <a:rPr lang="ru-RU" sz="2600" dirty="0">
                <a:solidFill>
                  <a:schemeClr val="tx1"/>
                </a:solidFill>
              </a:rPr>
              <a:t> про яке </a:t>
            </a:r>
            <a:r>
              <a:rPr lang="ru-RU" sz="2600" dirty="0" err="1">
                <a:solidFill>
                  <a:schemeClr val="tx1"/>
                </a:solidFill>
              </a:rPr>
              <a:t>датується</a:t>
            </a:r>
            <a:r>
              <a:rPr lang="ru-RU" sz="2600" dirty="0">
                <a:solidFill>
                  <a:schemeClr val="tx1"/>
                </a:solidFill>
              </a:rPr>
              <a:t> 1750 роком</a:t>
            </a:r>
            <a:r>
              <a:rPr lang="ru-RU" sz="2600" dirty="0" smtClean="0">
                <a:solidFill>
                  <a:schemeClr val="tx1"/>
                </a:solidFill>
              </a:rPr>
              <a:t>. </a:t>
            </a:r>
          </a:p>
          <a:p>
            <a:pPr algn="just"/>
            <a:r>
              <a:rPr lang="ru-RU" sz="2600" dirty="0">
                <a:solidFill>
                  <a:schemeClr val="tx1"/>
                </a:solidFill>
              </a:rPr>
              <a:t>У </a:t>
            </a:r>
            <a:r>
              <a:rPr lang="ru-RU" sz="2600" dirty="0" err="1">
                <a:solidFill>
                  <a:schemeClr val="tx1"/>
                </a:solidFill>
              </a:rPr>
              <a:t>книзі</a:t>
            </a:r>
            <a:r>
              <a:rPr lang="ru-RU" sz="2600" dirty="0">
                <a:solidFill>
                  <a:schemeClr val="tx1"/>
                </a:solidFill>
              </a:rPr>
              <a:t>  </a:t>
            </a:r>
            <a:r>
              <a:rPr lang="ru-RU" sz="2600" dirty="0" smtClean="0">
                <a:solidFill>
                  <a:schemeClr val="tx1"/>
                </a:solidFill>
              </a:rPr>
              <a:t>«По </a:t>
            </a:r>
            <a:r>
              <a:rPr lang="ru-RU" sz="2600" dirty="0">
                <a:solidFill>
                  <a:schemeClr val="tx1"/>
                </a:solidFill>
              </a:rPr>
              <a:t>Екатерининской железной дороге» (</a:t>
            </a:r>
            <a:r>
              <a:rPr lang="ru-RU" sz="2600" dirty="0" err="1">
                <a:solidFill>
                  <a:schemeClr val="tx1"/>
                </a:solidFill>
              </a:rPr>
              <a:t>Катеринослав</a:t>
            </a:r>
            <a:r>
              <a:rPr lang="ru-RU" sz="2600" dirty="0">
                <a:solidFill>
                  <a:schemeClr val="tx1"/>
                </a:solidFill>
              </a:rPr>
              <a:t>, 1903 р.) </a:t>
            </a:r>
            <a:r>
              <a:rPr lang="ru-RU" sz="2600" dirty="0" err="1">
                <a:solidFill>
                  <a:schemeClr val="tx1"/>
                </a:solidFill>
              </a:rPr>
              <a:t>знаходимо</a:t>
            </a:r>
            <a:r>
              <a:rPr lang="ru-RU" sz="2600" dirty="0">
                <a:solidFill>
                  <a:schemeClr val="tx1"/>
                </a:solidFill>
              </a:rPr>
              <a:t>: «Село Каменское возникло из зимовника запорожца  </a:t>
            </a:r>
            <a:r>
              <a:rPr lang="ru-RU" sz="2600" dirty="0" err="1">
                <a:solidFill>
                  <a:schemeClr val="tx1"/>
                </a:solidFill>
              </a:rPr>
              <a:t>Камиона</a:t>
            </a:r>
            <a:r>
              <a:rPr lang="ru-RU" sz="2600" dirty="0">
                <a:solidFill>
                  <a:schemeClr val="tx1"/>
                </a:solidFill>
              </a:rPr>
              <a:t>». Але документально </a:t>
            </a:r>
            <a:r>
              <a:rPr lang="ru-RU" sz="2600" dirty="0" err="1">
                <a:solidFill>
                  <a:schemeClr val="tx1"/>
                </a:solidFill>
              </a:rPr>
              <a:t>цей</a:t>
            </a:r>
            <a:r>
              <a:rPr lang="ru-RU" sz="2600" dirty="0">
                <a:solidFill>
                  <a:schemeClr val="tx1"/>
                </a:solidFill>
              </a:rPr>
              <a:t> факт не </a:t>
            </a:r>
            <a:r>
              <a:rPr lang="ru-RU" sz="2600" dirty="0" err="1">
                <a:solidFill>
                  <a:schemeClr val="tx1"/>
                </a:solidFill>
              </a:rPr>
              <a:t>підтверджений</a:t>
            </a:r>
            <a:r>
              <a:rPr lang="ru-RU" sz="2600" dirty="0">
                <a:solidFill>
                  <a:schemeClr val="tx1"/>
                </a:solidFill>
              </a:rPr>
              <a:t>. За </a:t>
            </a:r>
            <a:r>
              <a:rPr lang="ru-RU" sz="2600" dirty="0" err="1">
                <a:solidFill>
                  <a:schemeClr val="tx1"/>
                </a:solidFill>
              </a:rPr>
              <a:t>версією</a:t>
            </a:r>
            <a:r>
              <a:rPr lang="ru-RU" sz="2600" dirty="0">
                <a:solidFill>
                  <a:schemeClr val="tx1"/>
                </a:solidFill>
              </a:rPr>
              <a:t> </a:t>
            </a:r>
            <a:r>
              <a:rPr lang="ru-RU" sz="2600" dirty="0" err="1">
                <a:solidFill>
                  <a:schemeClr val="tx1"/>
                </a:solidFill>
              </a:rPr>
              <a:t>академіка</a:t>
            </a:r>
            <a:r>
              <a:rPr lang="ru-RU" sz="2600" dirty="0">
                <a:solidFill>
                  <a:schemeClr val="tx1"/>
                </a:solidFill>
              </a:rPr>
              <a:t> Д.І. </a:t>
            </a:r>
            <a:r>
              <a:rPr lang="ru-RU" sz="2600" dirty="0" err="1">
                <a:solidFill>
                  <a:schemeClr val="tx1"/>
                </a:solidFill>
              </a:rPr>
              <a:t>Яворницького</a:t>
            </a:r>
            <a:r>
              <a:rPr lang="ru-RU" sz="2600" dirty="0">
                <a:solidFill>
                  <a:schemeClr val="tx1"/>
                </a:solidFill>
              </a:rPr>
              <a:t> «село </a:t>
            </a:r>
            <a:r>
              <a:rPr lang="ru-RU" sz="2600" dirty="0" err="1">
                <a:solidFill>
                  <a:schemeClr val="tx1"/>
                </a:solidFill>
              </a:rPr>
              <a:t>Кам’янське</a:t>
            </a:r>
            <a:r>
              <a:rPr lang="ru-RU" sz="2600" dirty="0">
                <a:solidFill>
                  <a:schemeClr val="tx1"/>
                </a:solidFill>
              </a:rPr>
              <a:t> </a:t>
            </a:r>
            <a:r>
              <a:rPr lang="ru-RU" sz="2600" dirty="0" err="1">
                <a:solidFill>
                  <a:schemeClr val="tx1"/>
                </a:solidFill>
              </a:rPr>
              <a:t>має</a:t>
            </a:r>
            <a:r>
              <a:rPr lang="ru-RU" sz="2600" dirty="0">
                <a:solidFill>
                  <a:schemeClr val="tx1"/>
                </a:solidFill>
              </a:rPr>
              <a:t> </a:t>
            </a:r>
            <a:r>
              <a:rPr lang="ru-RU" sz="2600" dirty="0" err="1">
                <a:solidFill>
                  <a:schemeClr val="tx1"/>
                </a:solidFill>
              </a:rPr>
              <a:t>назву</a:t>
            </a:r>
            <a:r>
              <a:rPr lang="ru-RU" sz="2600" dirty="0">
                <a:solidFill>
                  <a:schemeClr val="tx1"/>
                </a:solidFill>
              </a:rPr>
              <a:t> через </a:t>
            </a:r>
            <a:r>
              <a:rPr lang="ru-RU" sz="2600" dirty="0" err="1">
                <a:solidFill>
                  <a:schemeClr val="tx1"/>
                </a:solidFill>
              </a:rPr>
              <a:t>скелі</a:t>
            </a:r>
            <a:r>
              <a:rPr lang="ru-RU" sz="2600" dirty="0">
                <a:solidFill>
                  <a:schemeClr val="tx1"/>
                </a:solidFill>
              </a:rPr>
              <a:t>, </a:t>
            </a:r>
            <a:r>
              <a:rPr lang="ru-RU" sz="2600" dirty="0" err="1">
                <a:solidFill>
                  <a:schemeClr val="tx1"/>
                </a:solidFill>
              </a:rPr>
              <a:t>які</a:t>
            </a:r>
            <a:r>
              <a:rPr lang="ru-RU" sz="2600" dirty="0">
                <a:solidFill>
                  <a:schemeClr val="tx1"/>
                </a:solidFill>
              </a:rPr>
              <a:t> </a:t>
            </a:r>
            <a:r>
              <a:rPr lang="ru-RU" sz="2600" dirty="0" err="1">
                <a:solidFill>
                  <a:schemeClr val="tx1"/>
                </a:solidFill>
              </a:rPr>
              <a:t>розкидані</a:t>
            </a:r>
            <a:r>
              <a:rPr lang="ru-RU" sz="2600" dirty="0">
                <a:solidFill>
                  <a:schemeClr val="tx1"/>
                </a:solidFill>
              </a:rPr>
              <a:t> </a:t>
            </a:r>
            <a:r>
              <a:rPr lang="ru-RU" sz="2600" dirty="0" err="1">
                <a:solidFill>
                  <a:schemeClr val="tx1"/>
                </a:solidFill>
              </a:rPr>
              <a:t>біля</a:t>
            </a:r>
            <a:r>
              <a:rPr lang="ru-RU" sz="2600" dirty="0">
                <a:solidFill>
                  <a:schemeClr val="tx1"/>
                </a:solidFill>
              </a:rPr>
              <a:t> берега </a:t>
            </a:r>
            <a:r>
              <a:rPr lang="ru-RU" sz="2600" dirty="0" err="1">
                <a:solidFill>
                  <a:schemeClr val="tx1"/>
                </a:solidFill>
              </a:rPr>
              <a:t>Дніпра</a:t>
            </a:r>
            <a:r>
              <a:rPr lang="ru-RU" sz="2600" dirty="0">
                <a:solidFill>
                  <a:schemeClr val="tx1"/>
                </a:solidFill>
              </a:rPr>
              <a:t>, </a:t>
            </a:r>
            <a:r>
              <a:rPr lang="ru-RU" sz="2600" dirty="0" err="1">
                <a:solidFill>
                  <a:schemeClr val="tx1"/>
                </a:solidFill>
              </a:rPr>
              <a:t>і</a:t>
            </a:r>
            <a:r>
              <a:rPr lang="ru-RU" sz="2600" dirty="0">
                <a:solidFill>
                  <a:schemeClr val="tx1"/>
                </a:solidFill>
              </a:rPr>
              <a:t> </a:t>
            </a:r>
            <a:r>
              <a:rPr lang="ru-RU" sz="2600" dirty="0" err="1">
                <a:solidFill>
                  <a:schemeClr val="tx1"/>
                </a:solidFill>
              </a:rPr>
              <a:t>розташовується</a:t>
            </a:r>
            <a:r>
              <a:rPr lang="ru-RU" sz="2600" dirty="0">
                <a:solidFill>
                  <a:schemeClr val="tx1"/>
                </a:solidFill>
              </a:rPr>
              <a:t> </a:t>
            </a:r>
            <a:r>
              <a:rPr lang="ru-RU" sz="2600" dirty="0" err="1">
                <a:solidFill>
                  <a:schemeClr val="tx1"/>
                </a:solidFill>
              </a:rPr>
              <a:t>навпроти</a:t>
            </a:r>
            <a:r>
              <a:rPr lang="ru-RU" sz="2600" dirty="0">
                <a:solidFill>
                  <a:schemeClr val="tx1"/>
                </a:solidFill>
              </a:rPr>
              <a:t> великого острова на </a:t>
            </a:r>
            <a:r>
              <a:rPr lang="ru-RU" sz="2600" dirty="0" err="1">
                <a:solidFill>
                  <a:schemeClr val="tx1"/>
                </a:solidFill>
              </a:rPr>
              <a:t>середині</a:t>
            </a:r>
            <a:r>
              <a:rPr lang="ru-RU" sz="2600" dirty="0">
                <a:solidFill>
                  <a:schemeClr val="tx1"/>
                </a:solidFill>
              </a:rPr>
              <a:t> </a:t>
            </a:r>
            <a:r>
              <a:rPr lang="ru-RU" sz="2600" dirty="0" err="1">
                <a:solidFill>
                  <a:schemeClr val="tx1"/>
                </a:solidFill>
              </a:rPr>
              <a:t>Дніпра</a:t>
            </a:r>
            <a:r>
              <a:rPr lang="ru-RU" sz="2600" dirty="0">
                <a:solidFill>
                  <a:schemeClr val="tx1"/>
                </a:solidFill>
              </a:rPr>
              <a:t>, Слюсарева</a:t>
            </a:r>
            <a:r>
              <a:rPr lang="ru-RU" sz="2600" dirty="0" smtClean="0">
                <a:solidFill>
                  <a:schemeClr val="tx1"/>
                </a:solidFill>
              </a:rPr>
              <a:t>». </a:t>
            </a:r>
          </a:p>
          <a:p>
            <a:pPr algn="just"/>
            <a:r>
              <a:rPr lang="ru-RU" sz="2600" dirty="0" err="1" smtClean="0">
                <a:solidFill>
                  <a:schemeClr val="tx1"/>
                </a:solidFill>
              </a:rPr>
              <a:t>Розташовані</a:t>
            </a:r>
            <a:r>
              <a:rPr lang="ru-RU" sz="2600" dirty="0" smtClean="0">
                <a:solidFill>
                  <a:schemeClr val="tx1"/>
                </a:solidFill>
              </a:rPr>
              <a:t> </a:t>
            </a:r>
            <a:r>
              <a:rPr lang="ru-RU" sz="2600" dirty="0" err="1">
                <a:solidFill>
                  <a:schemeClr val="tx1"/>
                </a:solidFill>
              </a:rPr>
              <a:t>поряд</a:t>
            </a:r>
            <a:r>
              <a:rPr lang="ru-RU" sz="2600" dirty="0">
                <a:solidFill>
                  <a:schemeClr val="tx1"/>
                </a:solidFill>
              </a:rPr>
              <a:t> </a:t>
            </a:r>
            <a:r>
              <a:rPr lang="ru-RU" sz="2600" dirty="0" err="1">
                <a:solidFill>
                  <a:schemeClr val="tx1"/>
                </a:solidFill>
              </a:rPr>
              <a:t>з</a:t>
            </a:r>
            <a:r>
              <a:rPr lang="ru-RU" sz="2600" dirty="0">
                <a:solidFill>
                  <a:schemeClr val="tx1"/>
                </a:solidFill>
              </a:rPr>
              <a:t> </a:t>
            </a:r>
            <a:r>
              <a:rPr lang="ru-RU" sz="2600" dirty="0" err="1">
                <a:solidFill>
                  <a:schemeClr val="tx1"/>
                </a:solidFill>
              </a:rPr>
              <a:t>Кам’янським</a:t>
            </a:r>
            <a:r>
              <a:rPr lang="ru-RU" sz="2600" dirty="0">
                <a:solidFill>
                  <a:schemeClr val="tx1"/>
                </a:solidFill>
              </a:rPr>
              <a:t> села </a:t>
            </a:r>
            <a:r>
              <a:rPr lang="ru-RU" sz="2600" dirty="0" err="1">
                <a:solidFill>
                  <a:schemeClr val="tx1"/>
                </a:solidFill>
              </a:rPr>
              <a:t>Романкове</a:t>
            </a:r>
            <a:r>
              <a:rPr lang="ru-RU" sz="2600" dirty="0">
                <a:solidFill>
                  <a:schemeClr val="tx1"/>
                </a:solidFill>
              </a:rPr>
              <a:t>, </a:t>
            </a:r>
            <a:r>
              <a:rPr lang="ru-RU" sz="2600" dirty="0" err="1">
                <a:solidFill>
                  <a:schemeClr val="tx1"/>
                </a:solidFill>
              </a:rPr>
              <a:t>Тритузне</a:t>
            </a:r>
            <a:r>
              <a:rPr lang="ru-RU" sz="2600" dirty="0">
                <a:solidFill>
                  <a:schemeClr val="tx1"/>
                </a:solidFill>
              </a:rPr>
              <a:t> та </a:t>
            </a:r>
            <a:r>
              <a:rPr lang="ru-RU" sz="2600" dirty="0" err="1">
                <a:solidFill>
                  <a:schemeClr val="tx1"/>
                </a:solidFill>
              </a:rPr>
              <a:t>Карнаухівка</a:t>
            </a:r>
            <a:r>
              <a:rPr lang="ru-RU" sz="2600" dirty="0">
                <a:solidFill>
                  <a:schemeClr val="tx1"/>
                </a:solidFill>
              </a:rPr>
              <a:t> </a:t>
            </a:r>
            <a:r>
              <a:rPr lang="ru-RU" sz="2600" dirty="0" err="1">
                <a:solidFill>
                  <a:schemeClr val="tx1"/>
                </a:solidFill>
              </a:rPr>
              <a:t>виникли</a:t>
            </a:r>
            <a:r>
              <a:rPr lang="ru-RU" sz="2600" dirty="0">
                <a:solidFill>
                  <a:schemeClr val="tx1"/>
                </a:solidFill>
              </a:rPr>
              <a:t> </a:t>
            </a:r>
            <a:r>
              <a:rPr lang="ru-RU" sz="2600" dirty="0" err="1">
                <a:solidFill>
                  <a:schemeClr val="tx1"/>
                </a:solidFill>
              </a:rPr>
              <a:t>теж</a:t>
            </a:r>
            <a:r>
              <a:rPr lang="ru-RU" sz="2600" dirty="0">
                <a:solidFill>
                  <a:schemeClr val="tx1"/>
                </a:solidFill>
              </a:rPr>
              <a:t> </a:t>
            </a:r>
            <a:r>
              <a:rPr lang="ru-RU" sz="2600" dirty="0" err="1">
                <a:solidFill>
                  <a:schemeClr val="tx1"/>
                </a:solidFill>
              </a:rPr>
              <a:t>з</a:t>
            </a:r>
            <a:r>
              <a:rPr lang="ru-RU" sz="2600" dirty="0">
                <a:solidFill>
                  <a:schemeClr val="tx1"/>
                </a:solidFill>
              </a:rPr>
              <a:t> </a:t>
            </a:r>
            <a:r>
              <a:rPr lang="ru-RU" sz="2600" dirty="0" err="1">
                <a:solidFill>
                  <a:schemeClr val="tx1"/>
                </a:solidFill>
              </a:rPr>
              <a:t>козацьких</a:t>
            </a:r>
            <a:r>
              <a:rPr lang="ru-RU" sz="2600" dirty="0">
                <a:solidFill>
                  <a:schemeClr val="tx1"/>
                </a:solidFill>
              </a:rPr>
              <a:t> </a:t>
            </a:r>
            <a:r>
              <a:rPr lang="ru-RU" sz="2600" dirty="0" err="1">
                <a:solidFill>
                  <a:schemeClr val="tx1"/>
                </a:solidFill>
              </a:rPr>
              <a:t>зимівників</a:t>
            </a:r>
            <a:r>
              <a:rPr lang="ru-RU" sz="2600" dirty="0">
                <a:solidFill>
                  <a:schemeClr val="tx1"/>
                </a:solidFill>
              </a:rPr>
              <a:t> </a:t>
            </a:r>
            <a:r>
              <a:rPr lang="ru-RU" sz="2600" dirty="0" err="1">
                <a:solidFill>
                  <a:schemeClr val="tx1"/>
                </a:solidFill>
              </a:rPr>
              <a:t>і</a:t>
            </a:r>
            <a:r>
              <a:rPr lang="ru-RU" sz="2600" dirty="0">
                <a:solidFill>
                  <a:schemeClr val="tx1"/>
                </a:solidFill>
              </a:rPr>
              <a:t> в </a:t>
            </a:r>
            <a:r>
              <a:rPr lang="ru-RU" sz="2600" dirty="0" err="1">
                <a:solidFill>
                  <a:schemeClr val="tx1"/>
                </a:solidFill>
              </a:rPr>
              <a:t>подальшому</a:t>
            </a:r>
            <a:r>
              <a:rPr lang="ru-RU" sz="2600" dirty="0">
                <a:solidFill>
                  <a:schemeClr val="tx1"/>
                </a:solidFill>
              </a:rPr>
              <a:t> стали </a:t>
            </a:r>
            <a:r>
              <a:rPr lang="ru-RU" sz="2600" dirty="0" err="1">
                <a:solidFill>
                  <a:schemeClr val="tx1"/>
                </a:solidFill>
              </a:rPr>
              <a:t>частинами</a:t>
            </a:r>
            <a:r>
              <a:rPr lang="ru-RU" sz="2600" dirty="0">
                <a:solidFill>
                  <a:schemeClr val="tx1"/>
                </a:solidFill>
              </a:rPr>
              <a:t> </a:t>
            </a:r>
            <a:r>
              <a:rPr lang="ru-RU" sz="2600" dirty="0" err="1">
                <a:solidFill>
                  <a:schemeClr val="tx1"/>
                </a:solidFill>
              </a:rPr>
              <a:t>міста</a:t>
            </a:r>
            <a:r>
              <a:rPr lang="ru-RU" sz="2600" dirty="0" smtClean="0">
                <a:solidFill>
                  <a:schemeClr val="tx1"/>
                </a:solidFill>
              </a:rPr>
              <a:t>.</a:t>
            </a:r>
          </a:p>
          <a:p>
            <a:pPr algn="just"/>
            <a:r>
              <a:rPr lang="ru-RU" sz="2600" dirty="0" smtClean="0">
                <a:solidFill>
                  <a:schemeClr val="tx1"/>
                </a:solidFill>
              </a:rPr>
              <a:t>У </a:t>
            </a:r>
            <a:r>
              <a:rPr lang="ru-RU" sz="2600" dirty="0" err="1">
                <a:solidFill>
                  <a:schemeClr val="tx1"/>
                </a:solidFill>
              </a:rPr>
              <a:t>другій</a:t>
            </a:r>
            <a:r>
              <a:rPr lang="ru-RU" sz="2600" dirty="0">
                <a:solidFill>
                  <a:schemeClr val="tx1"/>
                </a:solidFill>
              </a:rPr>
              <a:t> </a:t>
            </a:r>
            <a:r>
              <a:rPr lang="ru-RU" sz="2600" dirty="0" err="1">
                <a:solidFill>
                  <a:schemeClr val="tx1"/>
                </a:solidFill>
              </a:rPr>
              <a:t>половині</a:t>
            </a:r>
            <a:r>
              <a:rPr lang="ru-RU" sz="2600" dirty="0">
                <a:solidFill>
                  <a:schemeClr val="tx1"/>
                </a:solidFill>
              </a:rPr>
              <a:t> </a:t>
            </a:r>
            <a:r>
              <a:rPr lang="en-US" sz="2600" dirty="0">
                <a:solidFill>
                  <a:schemeClr val="tx1"/>
                </a:solidFill>
              </a:rPr>
              <a:t>XIX </a:t>
            </a:r>
            <a:r>
              <a:rPr lang="ru-RU" sz="2600" dirty="0">
                <a:solidFill>
                  <a:schemeClr val="tx1"/>
                </a:solidFill>
              </a:rPr>
              <a:t>ст. </a:t>
            </a:r>
            <a:r>
              <a:rPr lang="ru-RU" sz="2600" dirty="0" err="1">
                <a:solidFill>
                  <a:schemeClr val="tx1"/>
                </a:solidFill>
              </a:rPr>
              <a:t>після</a:t>
            </a:r>
            <a:r>
              <a:rPr lang="ru-RU" sz="2600" dirty="0">
                <a:solidFill>
                  <a:schemeClr val="tx1"/>
                </a:solidFill>
              </a:rPr>
              <a:t> </a:t>
            </a:r>
            <a:r>
              <a:rPr lang="ru-RU" sz="2600" dirty="0" err="1">
                <a:solidFill>
                  <a:schemeClr val="tx1"/>
                </a:solidFill>
              </a:rPr>
              <a:t>спорудження</a:t>
            </a:r>
            <a:r>
              <a:rPr lang="ru-RU" sz="2600" dirty="0">
                <a:solidFill>
                  <a:schemeClr val="tx1"/>
                </a:solidFill>
              </a:rPr>
              <a:t> в 1884 </a:t>
            </a:r>
            <a:r>
              <a:rPr lang="ru-RU" sz="2600" dirty="0" err="1">
                <a:solidFill>
                  <a:schemeClr val="tx1"/>
                </a:solidFill>
              </a:rPr>
              <a:t>році</a:t>
            </a:r>
            <a:r>
              <a:rPr lang="ru-RU" sz="2600" dirty="0">
                <a:solidFill>
                  <a:schemeClr val="tx1"/>
                </a:solidFill>
              </a:rPr>
              <a:t> </a:t>
            </a:r>
            <a:r>
              <a:rPr lang="ru-RU" sz="2600" dirty="0" err="1">
                <a:solidFill>
                  <a:schemeClr val="tx1"/>
                </a:solidFill>
              </a:rPr>
              <a:t>Катерининської</a:t>
            </a:r>
            <a:r>
              <a:rPr lang="ru-RU" sz="2600" dirty="0">
                <a:solidFill>
                  <a:schemeClr val="tx1"/>
                </a:solidFill>
              </a:rPr>
              <a:t> </a:t>
            </a:r>
            <a:r>
              <a:rPr lang="ru-RU" sz="2600" dirty="0" err="1" smtClean="0">
                <a:solidFill>
                  <a:schemeClr val="tx1"/>
                </a:solidFill>
              </a:rPr>
              <a:t>залізниці</a:t>
            </a:r>
            <a:r>
              <a:rPr lang="ru-RU" sz="2600" dirty="0" smtClean="0">
                <a:solidFill>
                  <a:schemeClr val="tx1"/>
                </a:solidFill>
              </a:rPr>
              <a:t>, </a:t>
            </a:r>
            <a:r>
              <a:rPr lang="ru-RU" sz="2600" dirty="0" err="1">
                <a:solidFill>
                  <a:schemeClr val="tx1"/>
                </a:solidFill>
              </a:rPr>
              <a:t>Південно-Російське</a:t>
            </a:r>
            <a:r>
              <a:rPr lang="ru-RU" sz="2600" dirty="0">
                <a:solidFill>
                  <a:schemeClr val="tx1"/>
                </a:solidFill>
              </a:rPr>
              <a:t> </a:t>
            </a:r>
            <a:r>
              <a:rPr lang="ru-RU" sz="2600" dirty="0" err="1">
                <a:solidFill>
                  <a:schemeClr val="tx1"/>
                </a:solidFill>
              </a:rPr>
              <a:t>Дніпровське</a:t>
            </a:r>
            <a:r>
              <a:rPr lang="ru-RU" sz="2600" dirty="0">
                <a:solidFill>
                  <a:schemeClr val="tx1"/>
                </a:solidFill>
              </a:rPr>
              <a:t> </a:t>
            </a:r>
            <a:r>
              <a:rPr lang="ru-RU" sz="2600" dirty="0" err="1">
                <a:solidFill>
                  <a:schemeClr val="tx1"/>
                </a:solidFill>
              </a:rPr>
              <a:t>металургійне</a:t>
            </a:r>
            <a:r>
              <a:rPr lang="ru-RU" sz="2600" dirty="0">
                <a:solidFill>
                  <a:schemeClr val="tx1"/>
                </a:solidFill>
              </a:rPr>
              <a:t> </a:t>
            </a:r>
            <a:r>
              <a:rPr lang="ru-RU" sz="2600" dirty="0" err="1">
                <a:solidFill>
                  <a:schemeClr val="tx1"/>
                </a:solidFill>
              </a:rPr>
              <a:t>товариство</a:t>
            </a:r>
            <a:r>
              <a:rPr lang="ru-RU" sz="2600" dirty="0">
                <a:solidFill>
                  <a:schemeClr val="tx1"/>
                </a:solidFill>
              </a:rPr>
              <a:t>, </a:t>
            </a:r>
            <a:r>
              <a:rPr lang="ru-RU" sz="2600" dirty="0" err="1">
                <a:solidFill>
                  <a:schemeClr val="tx1"/>
                </a:solidFill>
              </a:rPr>
              <a:t>акціонерами</a:t>
            </a:r>
            <a:r>
              <a:rPr lang="ru-RU" sz="2600" dirty="0">
                <a:solidFill>
                  <a:schemeClr val="tx1"/>
                </a:solidFill>
              </a:rPr>
              <a:t> </a:t>
            </a:r>
            <a:r>
              <a:rPr lang="ru-RU" sz="2600" dirty="0" err="1">
                <a:solidFill>
                  <a:schemeClr val="tx1"/>
                </a:solidFill>
              </a:rPr>
              <a:t>якого</a:t>
            </a:r>
            <a:r>
              <a:rPr lang="ru-RU" sz="2600" dirty="0">
                <a:solidFill>
                  <a:schemeClr val="tx1"/>
                </a:solidFill>
              </a:rPr>
              <a:t> </a:t>
            </a:r>
            <a:r>
              <a:rPr lang="ru-RU" sz="2600" dirty="0" err="1">
                <a:solidFill>
                  <a:schemeClr val="tx1"/>
                </a:solidFill>
              </a:rPr>
              <a:t>були</a:t>
            </a:r>
            <a:r>
              <a:rPr lang="ru-RU" sz="2600" dirty="0">
                <a:solidFill>
                  <a:schemeClr val="tx1"/>
                </a:solidFill>
              </a:rPr>
              <a:t> </a:t>
            </a:r>
            <a:r>
              <a:rPr lang="ru-RU" sz="2600" dirty="0" err="1">
                <a:solidFill>
                  <a:schemeClr val="tx1"/>
                </a:solidFill>
              </a:rPr>
              <a:t>польські</a:t>
            </a:r>
            <a:r>
              <a:rPr lang="ru-RU" sz="2600" dirty="0">
                <a:solidFill>
                  <a:schemeClr val="tx1"/>
                </a:solidFill>
              </a:rPr>
              <a:t>, </a:t>
            </a:r>
            <a:r>
              <a:rPr lang="ru-RU" sz="2600" dirty="0" err="1">
                <a:solidFill>
                  <a:schemeClr val="tx1"/>
                </a:solidFill>
              </a:rPr>
              <a:t>бельгійські</a:t>
            </a:r>
            <a:r>
              <a:rPr lang="ru-RU" sz="2600" dirty="0">
                <a:solidFill>
                  <a:schemeClr val="tx1"/>
                </a:solidFill>
              </a:rPr>
              <a:t> та </a:t>
            </a:r>
            <a:r>
              <a:rPr lang="ru-RU" sz="2600" dirty="0" err="1">
                <a:solidFill>
                  <a:schemeClr val="tx1"/>
                </a:solidFill>
              </a:rPr>
              <a:t>французькі</a:t>
            </a:r>
            <a:r>
              <a:rPr lang="ru-RU" sz="2600" dirty="0">
                <a:solidFill>
                  <a:schemeClr val="tx1"/>
                </a:solidFill>
              </a:rPr>
              <a:t> </a:t>
            </a:r>
            <a:r>
              <a:rPr lang="ru-RU" sz="2600" dirty="0" err="1">
                <a:solidFill>
                  <a:schemeClr val="tx1"/>
                </a:solidFill>
              </a:rPr>
              <a:t>підприємці</a:t>
            </a:r>
            <a:r>
              <a:rPr lang="ru-RU" sz="2600" dirty="0">
                <a:solidFill>
                  <a:schemeClr val="tx1"/>
                </a:solidFill>
              </a:rPr>
              <a:t>, на </a:t>
            </a:r>
            <a:r>
              <a:rPr lang="ru-RU" sz="2600" dirty="0" err="1">
                <a:solidFill>
                  <a:schemeClr val="tx1"/>
                </a:solidFill>
              </a:rPr>
              <a:t>купленій</a:t>
            </a:r>
            <a:r>
              <a:rPr lang="ru-RU" sz="2600" dirty="0">
                <a:solidFill>
                  <a:schemeClr val="tx1"/>
                </a:solidFill>
              </a:rPr>
              <a:t> у </a:t>
            </a:r>
            <a:r>
              <a:rPr lang="ru-RU" sz="2600" dirty="0" err="1">
                <a:solidFill>
                  <a:schemeClr val="tx1"/>
                </a:solidFill>
              </a:rPr>
              <a:t>сільського</a:t>
            </a:r>
            <a:r>
              <a:rPr lang="ru-RU" sz="2600" dirty="0">
                <a:solidFill>
                  <a:schemeClr val="tx1"/>
                </a:solidFill>
              </a:rPr>
              <a:t> </a:t>
            </a:r>
            <a:r>
              <a:rPr lang="ru-RU" sz="2600" dirty="0" err="1">
                <a:solidFill>
                  <a:schemeClr val="tx1"/>
                </a:solidFill>
              </a:rPr>
              <a:t>товариства</a:t>
            </a:r>
            <a:r>
              <a:rPr lang="ru-RU" sz="2600" dirty="0">
                <a:solidFill>
                  <a:schemeClr val="tx1"/>
                </a:solidFill>
              </a:rPr>
              <a:t> </a:t>
            </a:r>
            <a:r>
              <a:rPr lang="ru-RU" sz="2600" dirty="0" err="1">
                <a:solidFill>
                  <a:schemeClr val="tx1"/>
                </a:solidFill>
              </a:rPr>
              <a:t>землі</a:t>
            </a:r>
            <a:r>
              <a:rPr lang="ru-RU" sz="2600" dirty="0">
                <a:solidFill>
                  <a:schemeClr val="tx1"/>
                </a:solidFill>
              </a:rPr>
              <a:t>, </a:t>
            </a:r>
            <a:r>
              <a:rPr lang="ru-RU" sz="2600" dirty="0" err="1">
                <a:solidFill>
                  <a:schemeClr val="tx1"/>
                </a:solidFill>
              </a:rPr>
              <a:t>розпочало</a:t>
            </a:r>
            <a:r>
              <a:rPr lang="ru-RU" sz="2600" dirty="0">
                <a:solidFill>
                  <a:schemeClr val="tx1"/>
                </a:solidFill>
              </a:rPr>
              <a:t> </a:t>
            </a:r>
            <a:r>
              <a:rPr lang="ru-RU" sz="2600" dirty="0" err="1">
                <a:solidFill>
                  <a:schemeClr val="tx1"/>
                </a:solidFill>
              </a:rPr>
              <a:t>будувати</a:t>
            </a:r>
            <a:r>
              <a:rPr lang="ru-RU" sz="2600" dirty="0">
                <a:solidFill>
                  <a:schemeClr val="tx1"/>
                </a:solidFill>
              </a:rPr>
              <a:t> </a:t>
            </a:r>
            <a:r>
              <a:rPr lang="ru-RU" sz="2600" dirty="0" err="1">
                <a:solidFill>
                  <a:schemeClr val="tx1"/>
                </a:solidFill>
              </a:rPr>
              <a:t>крупний</a:t>
            </a:r>
            <a:r>
              <a:rPr lang="ru-RU" sz="2600" dirty="0">
                <a:solidFill>
                  <a:schemeClr val="tx1"/>
                </a:solidFill>
              </a:rPr>
              <a:t> </a:t>
            </a:r>
            <a:r>
              <a:rPr lang="ru-RU" sz="2600" dirty="0" err="1">
                <a:solidFill>
                  <a:schemeClr val="tx1"/>
                </a:solidFill>
              </a:rPr>
              <a:t>металургійний</a:t>
            </a:r>
            <a:r>
              <a:rPr lang="ru-RU" sz="2600" dirty="0">
                <a:solidFill>
                  <a:schemeClr val="tx1"/>
                </a:solidFill>
              </a:rPr>
              <a:t> завод, </a:t>
            </a:r>
            <a:r>
              <a:rPr lang="ru-RU" sz="2600" dirty="0" err="1">
                <a:solidFill>
                  <a:schemeClr val="tx1"/>
                </a:solidFill>
              </a:rPr>
              <a:t>і</a:t>
            </a:r>
            <a:r>
              <a:rPr lang="ru-RU" sz="2600" dirty="0">
                <a:solidFill>
                  <a:schemeClr val="tx1"/>
                </a:solidFill>
              </a:rPr>
              <a:t> </a:t>
            </a:r>
            <a:r>
              <a:rPr lang="ru-RU" sz="2600" dirty="0" err="1">
                <a:solidFill>
                  <a:schemeClr val="tx1"/>
                </a:solidFill>
              </a:rPr>
              <a:t>вже</a:t>
            </a:r>
            <a:r>
              <a:rPr lang="ru-RU" sz="2600" dirty="0">
                <a:solidFill>
                  <a:schemeClr val="tx1"/>
                </a:solidFill>
              </a:rPr>
              <a:t> 2 </a:t>
            </a:r>
            <a:r>
              <a:rPr lang="ru-RU" sz="2600" dirty="0" err="1">
                <a:solidFill>
                  <a:schemeClr val="tx1"/>
                </a:solidFill>
              </a:rPr>
              <a:t>березня</a:t>
            </a:r>
            <a:r>
              <a:rPr lang="ru-RU" sz="2600" dirty="0">
                <a:solidFill>
                  <a:schemeClr val="tx1"/>
                </a:solidFill>
              </a:rPr>
              <a:t> 1889 року </a:t>
            </a:r>
            <a:r>
              <a:rPr lang="ru-RU" sz="2600" dirty="0" err="1">
                <a:solidFill>
                  <a:schemeClr val="tx1"/>
                </a:solidFill>
              </a:rPr>
              <a:t>була</a:t>
            </a:r>
            <a:r>
              <a:rPr lang="ru-RU" sz="2600" dirty="0">
                <a:solidFill>
                  <a:schemeClr val="tx1"/>
                </a:solidFill>
              </a:rPr>
              <a:t> задута перша </a:t>
            </a:r>
            <a:r>
              <a:rPr lang="ru-RU" sz="2600" dirty="0" err="1">
                <a:solidFill>
                  <a:schemeClr val="tx1"/>
                </a:solidFill>
              </a:rPr>
              <a:t>доменна</a:t>
            </a:r>
            <a:r>
              <a:rPr lang="ru-RU" sz="2600" dirty="0">
                <a:solidFill>
                  <a:schemeClr val="tx1"/>
                </a:solidFill>
              </a:rPr>
              <a:t> </a:t>
            </a:r>
            <a:r>
              <a:rPr lang="ru-RU" sz="2600" dirty="0" err="1">
                <a:solidFill>
                  <a:schemeClr val="tx1"/>
                </a:solidFill>
              </a:rPr>
              <a:t>піч</a:t>
            </a:r>
            <a:r>
              <a:rPr lang="ru-RU" sz="2600" dirty="0">
                <a:solidFill>
                  <a:schemeClr val="tx1"/>
                </a:solidFill>
              </a:rPr>
              <a:t>. </a:t>
            </a:r>
            <a:endParaRPr lang="ru-RU" sz="2600" dirty="0" smtClean="0">
              <a:solidFill>
                <a:schemeClr val="tx1"/>
              </a:solidFill>
            </a:endParaRPr>
          </a:p>
          <a:p>
            <a:pPr algn="just"/>
            <a:r>
              <a:rPr lang="ru-RU" sz="2600" dirty="0" err="1">
                <a:solidFill>
                  <a:schemeClr val="tx1"/>
                </a:solidFill>
              </a:rPr>
              <a:t>Напередодні</a:t>
            </a:r>
            <a:r>
              <a:rPr lang="ru-RU" sz="2600" dirty="0">
                <a:solidFill>
                  <a:schemeClr val="tx1"/>
                </a:solidFill>
              </a:rPr>
              <a:t> </a:t>
            </a:r>
            <a:r>
              <a:rPr lang="ru-RU" sz="2600" dirty="0" err="1">
                <a:solidFill>
                  <a:schemeClr val="tx1"/>
                </a:solidFill>
              </a:rPr>
              <a:t>першої</a:t>
            </a:r>
            <a:r>
              <a:rPr lang="ru-RU" sz="2600" dirty="0">
                <a:solidFill>
                  <a:schemeClr val="tx1"/>
                </a:solidFill>
              </a:rPr>
              <a:t> </a:t>
            </a:r>
            <a:r>
              <a:rPr lang="ru-RU" sz="2600" dirty="0" err="1">
                <a:solidFill>
                  <a:schemeClr val="tx1"/>
                </a:solidFill>
              </a:rPr>
              <a:t>світової</a:t>
            </a:r>
            <a:r>
              <a:rPr lang="ru-RU" sz="2600" dirty="0">
                <a:solidFill>
                  <a:schemeClr val="tx1"/>
                </a:solidFill>
              </a:rPr>
              <a:t> </a:t>
            </a:r>
            <a:r>
              <a:rPr lang="ru-RU" sz="2600" dirty="0" err="1">
                <a:solidFill>
                  <a:schemeClr val="tx1"/>
                </a:solidFill>
              </a:rPr>
              <a:t>війни</a:t>
            </a:r>
            <a:r>
              <a:rPr lang="ru-RU" sz="2600" dirty="0">
                <a:solidFill>
                  <a:schemeClr val="tx1"/>
                </a:solidFill>
              </a:rPr>
              <a:t> завод став </a:t>
            </a:r>
            <a:r>
              <a:rPr lang="ru-RU" sz="2600" dirty="0" err="1">
                <a:solidFill>
                  <a:schemeClr val="tx1"/>
                </a:solidFill>
              </a:rPr>
              <a:t>найбільшим</a:t>
            </a:r>
            <a:r>
              <a:rPr lang="ru-RU" sz="2600" dirty="0">
                <a:solidFill>
                  <a:schemeClr val="tx1"/>
                </a:solidFill>
              </a:rPr>
              <a:t> </a:t>
            </a:r>
            <a:r>
              <a:rPr lang="ru-RU" sz="2600" dirty="0" err="1">
                <a:solidFill>
                  <a:schemeClr val="tx1"/>
                </a:solidFill>
              </a:rPr>
              <a:t>металургійним</a:t>
            </a:r>
            <a:r>
              <a:rPr lang="ru-RU" sz="2600" dirty="0">
                <a:solidFill>
                  <a:schemeClr val="tx1"/>
                </a:solidFill>
              </a:rPr>
              <a:t> </a:t>
            </a:r>
            <a:r>
              <a:rPr lang="ru-RU" sz="2600" dirty="0" err="1">
                <a:solidFill>
                  <a:schemeClr val="tx1"/>
                </a:solidFill>
              </a:rPr>
              <a:t>підприємством</a:t>
            </a:r>
            <a:r>
              <a:rPr lang="ru-RU" sz="2600" dirty="0">
                <a:solidFill>
                  <a:schemeClr val="tx1"/>
                </a:solidFill>
              </a:rPr>
              <a:t> </a:t>
            </a:r>
            <a:r>
              <a:rPr lang="ru-RU" sz="2600" dirty="0" err="1">
                <a:solidFill>
                  <a:schemeClr val="tx1"/>
                </a:solidFill>
              </a:rPr>
              <a:t>Росії</a:t>
            </a:r>
            <a:r>
              <a:rPr lang="ru-RU" sz="2600" dirty="0">
                <a:solidFill>
                  <a:schemeClr val="tx1"/>
                </a:solidFill>
              </a:rPr>
              <a:t> </a:t>
            </a:r>
            <a:r>
              <a:rPr lang="ru-RU" sz="2600" dirty="0" err="1">
                <a:solidFill>
                  <a:schemeClr val="tx1"/>
                </a:solidFill>
              </a:rPr>
              <a:t>і</a:t>
            </a:r>
            <a:r>
              <a:rPr lang="ru-RU" sz="2600" dirty="0">
                <a:solidFill>
                  <a:schemeClr val="tx1"/>
                </a:solidFill>
              </a:rPr>
              <a:t> </a:t>
            </a:r>
            <a:r>
              <a:rPr lang="ru-RU" sz="2600" dirty="0" err="1">
                <a:solidFill>
                  <a:schemeClr val="tx1"/>
                </a:solidFill>
              </a:rPr>
              <a:t>випускав</a:t>
            </a:r>
            <a:r>
              <a:rPr lang="ru-RU" sz="2600" dirty="0">
                <a:solidFill>
                  <a:schemeClr val="tx1"/>
                </a:solidFill>
              </a:rPr>
              <a:t> 13-14 % </a:t>
            </a:r>
            <a:r>
              <a:rPr lang="ru-RU" sz="2600" dirty="0" err="1">
                <a:solidFill>
                  <a:schemeClr val="tx1"/>
                </a:solidFill>
              </a:rPr>
              <a:t>чавуну</a:t>
            </a:r>
            <a:r>
              <a:rPr lang="ru-RU" sz="2600" dirty="0">
                <a:solidFill>
                  <a:schemeClr val="tx1"/>
                </a:solidFill>
              </a:rPr>
              <a:t>, </a:t>
            </a:r>
            <a:r>
              <a:rPr lang="ru-RU" sz="2600" dirty="0" err="1">
                <a:solidFill>
                  <a:schemeClr val="tx1"/>
                </a:solidFill>
              </a:rPr>
              <a:t>сталі</a:t>
            </a:r>
            <a:r>
              <a:rPr lang="ru-RU" sz="2600" dirty="0">
                <a:solidFill>
                  <a:schemeClr val="tx1"/>
                </a:solidFill>
              </a:rPr>
              <a:t> </a:t>
            </a:r>
            <a:r>
              <a:rPr lang="ru-RU" sz="2600" dirty="0" err="1">
                <a:solidFill>
                  <a:schemeClr val="tx1"/>
                </a:solidFill>
              </a:rPr>
              <a:t>й</a:t>
            </a:r>
            <a:r>
              <a:rPr lang="ru-RU" sz="2600" dirty="0">
                <a:solidFill>
                  <a:schemeClr val="tx1"/>
                </a:solidFill>
              </a:rPr>
              <a:t> прокату </a:t>
            </a:r>
            <a:r>
              <a:rPr lang="ru-RU" sz="2600" dirty="0" err="1">
                <a:solidFill>
                  <a:schemeClr val="tx1"/>
                </a:solidFill>
              </a:rPr>
              <a:t>загальноросійського</a:t>
            </a:r>
            <a:r>
              <a:rPr lang="ru-RU" sz="2600" dirty="0">
                <a:solidFill>
                  <a:schemeClr val="tx1"/>
                </a:solidFill>
              </a:rPr>
              <a:t> </a:t>
            </a:r>
            <a:r>
              <a:rPr lang="ru-RU" sz="2600" dirty="0" err="1">
                <a:solidFill>
                  <a:schemeClr val="tx1"/>
                </a:solidFill>
              </a:rPr>
              <a:t>виробництва</a:t>
            </a:r>
            <a:r>
              <a:rPr lang="ru-RU" sz="2600" dirty="0">
                <a:solidFill>
                  <a:schemeClr val="tx1"/>
                </a:solidFill>
              </a:rPr>
              <a:t>. </a:t>
            </a:r>
            <a:endParaRPr lang="ru-RU" sz="2600" dirty="0" smtClean="0">
              <a:solidFill>
                <a:schemeClr val="tx1"/>
              </a:solidFill>
            </a:endParaRPr>
          </a:p>
          <a:p>
            <a:pPr algn="just"/>
            <a:r>
              <a:rPr lang="ru-RU" sz="2600" dirty="0" err="1" smtClean="0">
                <a:solidFill>
                  <a:schemeClr val="tx1"/>
                </a:solidFill>
              </a:rPr>
              <a:t>Одночасно</a:t>
            </a:r>
            <a:r>
              <a:rPr lang="ru-RU" sz="2600" dirty="0" smtClean="0">
                <a:solidFill>
                  <a:schemeClr val="tx1"/>
                </a:solidFill>
              </a:rPr>
              <a:t> </a:t>
            </a:r>
            <a:r>
              <a:rPr lang="ru-RU" sz="2600" dirty="0" err="1" smtClean="0">
                <a:solidFill>
                  <a:schemeClr val="tx1"/>
                </a:solidFill>
              </a:rPr>
              <a:t>з</a:t>
            </a:r>
            <a:r>
              <a:rPr lang="ru-RU" sz="2600" dirty="0" smtClean="0">
                <a:solidFill>
                  <a:schemeClr val="tx1"/>
                </a:solidFill>
              </a:rPr>
              <a:t> </a:t>
            </a:r>
            <a:r>
              <a:rPr lang="ru-RU" sz="2600" dirty="0" err="1" smtClean="0">
                <a:solidFill>
                  <a:schemeClr val="tx1"/>
                </a:solidFill>
              </a:rPr>
              <a:t>будівництвом</a:t>
            </a:r>
            <a:r>
              <a:rPr lang="ru-RU" sz="2600" dirty="0" smtClean="0">
                <a:solidFill>
                  <a:schemeClr val="tx1"/>
                </a:solidFill>
              </a:rPr>
              <a:t> заводу </a:t>
            </a:r>
            <a:r>
              <a:rPr lang="ru-RU" sz="2600" dirty="0" err="1" smtClean="0">
                <a:solidFill>
                  <a:schemeClr val="tx1"/>
                </a:solidFill>
              </a:rPr>
              <a:t>почалася</a:t>
            </a:r>
            <a:r>
              <a:rPr lang="ru-RU" sz="2600" dirty="0" smtClean="0">
                <a:solidFill>
                  <a:schemeClr val="tx1"/>
                </a:solidFill>
              </a:rPr>
              <a:t> </a:t>
            </a:r>
            <a:r>
              <a:rPr lang="ru-RU" sz="2600" dirty="0" err="1" smtClean="0">
                <a:solidFill>
                  <a:schemeClr val="tx1"/>
                </a:solidFill>
              </a:rPr>
              <a:t>й</a:t>
            </a:r>
            <a:r>
              <a:rPr lang="ru-RU" sz="2600" dirty="0" smtClean="0">
                <a:solidFill>
                  <a:schemeClr val="tx1"/>
                </a:solidFill>
              </a:rPr>
              <a:t> </a:t>
            </a:r>
            <a:r>
              <a:rPr lang="ru-RU" sz="2600" dirty="0" err="1" smtClean="0">
                <a:solidFill>
                  <a:schemeClr val="tx1"/>
                </a:solidFill>
              </a:rPr>
              <a:t>забудова</a:t>
            </a:r>
            <a:r>
              <a:rPr lang="ru-RU" sz="2600" dirty="0" smtClean="0">
                <a:solidFill>
                  <a:schemeClr val="tx1"/>
                </a:solidFill>
              </a:rPr>
              <a:t> </a:t>
            </a:r>
            <a:r>
              <a:rPr lang="ru-RU" sz="2600" dirty="0" err="1" smtClean="0">
                <a:solidFill>
                  <a:schemeClr val="tx1"/>
                </a:solidFill>
              </a:rPr>
              <a:t>під</a:t>
            </a:r>
            <a:r>
              <a:rPr lang="ru-RU" sz="2600" dirty="0" smtClean="0">
                <a:solidFill>
                  <a:schemeClr val="tx1"/>
                </a:solidFill>
              </a:rPr>
              <a:t> </a:t>
            </a:r>
            <a:r>
              <a:rPr lang="ru-RU" sz="2600" dirty="0" err="1" smtClean="0">
                <a:solidFill>
                  <a:schemeClr val="tx1"/>
                </a:solidFill>
              </a:rPr>
              <a:t>житло</a:t>
            </a:r>
            <a:r>
              <a:rPr lang="ru-RU" sz="2600" dirty="0" smtClean="0">
                <a:solidFill>
                  <a:schemeClr val="tx1"/>
                </a:solidFill>
              </a:rPr>
              <a:t> </a:t>
            </a:r>
            <a:r>
              <a:rPr lang="ru-RU" sz="2600" dirty="0" err="1" smtClean="0">
                <a:solidFill>
                  <a:schemeClr val="tx1"/>
                </a:solidFill>
              </a:rPr>
              <a:t>розташованої</a:t>
            </a:r>
            <a:r>
              <a:rPr lang="ru-RU" sz="2600" dirty="0" smtClean="0">
                <a:solidFill>
                  <a:schemeClr val="tx1"/>
                </a:solidFill>
              </a:rPr>
              <a:t> </a:t>
            </a:r>
            <a:r>
              <a:rPr lang="ru-RU" sz="2600" dirty="0" err="1" smtClean="0">
                <a:solidFill>
                  <a:schemeClr val="tx1"/>
                </a:solidFill>
              </a:rPr>
              <a:t>поблизу</a:t>
            </a:r>
            <a:r>
              <a:rPr lang="ru-RU" sz="2600" dirty="0" smtClean="0">
                <a:solidFill>
                  <a:schemeClr val="tx1"/>
                </a:solidFill>
              </a:rPr>
              <a:t> </a:t>
            </a:r>
            <a:r>
              <a:rPr lang="ru-RU" sz="2600" dirty="0" err="1" smtClean="0">
                <a:solidFill>
                  <a:schemeClr val="tx1"/>
                </a:solidFill>
              </a:rPr>
              <a:t>території</a:t>
            </a:r>
            <a:r>
              <a:rPr lang="ru-RU" sz="2600" dirty="0" smtClean="0">
                <a:solidFill>
                  <a:schemeClr val="tx1"/>
                </a:solidFill>
              </a:rPr>
              <a:t>.</a:t>
            </a:r>
            <a:endParaRPr lang="ru-RU" sz="2600" dirty="0" smtClean="0">
              <a:solidFill>
                <a:schemeClr val="tx1"/>
              </a:solidFill>
            </a:endParaRPr>
          </a:p>
          <a:p>
            <a:pPr algn="just"/>
            <a:r>
              <a:rPr lang="ru-RU" sz="2600" dirty="0" err="1" smtClean="0">
                <a:solidFill>
                  <a:schemeClr val="tx1"/>
                </a:solidFill>
              </a:rPr>
              <a:t>Стрімко</a:t>
            </a:r>
            <a:r>
              <a:rPr lang="ru-RU" sz="2600" dirty="0" smtClean="0">
                <a:solidFill>
                  <a:schemeClr val="tx1"/>
                </a:solidFill>
              </a:rPr>
              <a:t> </a:t>
            </a:r>
            <a:r>
              <a:rPr lang="ru-RU" sz="2600" dirty="0" err="1" smtClean="0">
                <a:solidFill>
                  <a:schemeClr val="tx1"/>
                </a:solidFill>
              </a:rPr>
              <a:t>збільшувалась</a:t>
            </a:r>
            <a:r>
              <a:rPr lang="ru-RU" sz="2600" dirty="0" smtClean="0">
                <a:solidFill>
                  <a:schemeClr val="tx1"/>
                </a:solidFill>
              </a:rPr>
              <a:t> </a:t>
            </a:r>
            <a:r>
              <a:rPr lang="ru-RU" sz="2600" dirty="0" err="1" smtClean="0">
                <a:solidFill>
                  <a:schemeClr val="tx1"/>
                </a:solidFill>
              </a:rPr>
              <a:t>кількість</a:t>
            </a:r>
            <a:r>
              <a:rPr lang="ru-RU" sz="2600" dirty="0" smtClean="0">
                <a:solidFill>
                  <a:schemeClr val="tx1"/>
                </a:solidFill>
              </a:rPr>
              <a:t> </a:t>
            </a:r>
            <a:r>
              <a:rPr lang="ru-RU" sz="2600" dirty="0" err="1" smtClean="0">
                <a:solidFill>
                  <a:schemeClr val="tx1"/>
                </a:solidFill>
              </a:rPr>
              <a:t>населення</a:t>
            </a:r>
            <a:r>
              <a:rPr lang="ru-RU" sz="2600" dirty="0" smtClean="0">
                <a:solidFill>
                  <a:schemeClr val="tx1"/>
                </a:solidFill>
              </a:rPr>
              <a:t>: </a:t>
            </a:r>
            <a:r>
              <a:rPr lang="ru-RU" sz="2600" dirty="0" err="1" smtClean="0">
                <a:solidFill>
                  <a:schemeClr val="tx1"/>
                </a:solidFill>
              </a:rPr>
              <a:t>від</a:t>
            </a:r>
            <a:r>
              <a:rPr lang="ru-RU" sz="2600" dirty="0" smtClean="0">
                <a:solidFill>
                  <a:schemeClr val="tx1"/>
                </a:solidFill>
              </a:rPr>
              <a:t> 18000 </a:t>
            </a:r>
            <a:r>
              <a:rPr lang="ru-RU" sz="2600" dirty="0" err="1" smtClean="0">
                <a:solidFill>
                  <a:schemeClr val="tx1"/>
                </a:solidFill>
              </a:rPr>
              <a:t>осіб</a:t>
            </a:r>
            <a:r>
              <a:rPr lang="ru-RU" sz="2600" dirty="0" smtClean="0">
                <a:solidFill>
                  <a:schemeClr val="tx1"/>
                </a:solidFill>
              </a:rPr>
              <a:t> у 1896 </a:t>
            </a:r>
            <a:r>
              <a:rPr lang="ru-RU" sz="2600" dirty="0" err="1" smtClean="0">
                <a:solidFill>
                  <a:schemeClr val="tx1"/>
                </a:solidFill>
              </a:rPr>
              <a:t>році</a:t>
            </a:r>
            <a:r>
              <a:rPr lang="ru-RU" sz="2600" dirty="0" smtClean="0">
                <a:solidFill>
                  <a:schemeClr val="tx1"/>
                </a:solidFill>
              </a:rPr>
              <a:t> до 40407 у </a:t>
            </a:r>
            <a:r>
              <a:rPr lang="ru-RU" sz="2600" dirty="0" err="1" smtClean="0">
                <a:solidFill>
                  <a:schemeClr val="tx1"/>
                </a:solidFill>
              </a:rPr>
              <a:t>січні</a:t>
            </a:r>
            <a:r>
              <a:rPr lang="ru-RU" sz="2600" dirty="0" smtClean="0">
                <a:solidFill>
                  <a:schemeClr val="tx1"/>
                </a:solidFill>
              </a:rPr>
              <a:t> 1913 року </a:t>
            </a:r>
            <a:r>
              <a:rPr lang="ru-RU" dirty="0" smtClean="0">
                <a:solidFill>
                  <a:schemeClr val="tx1"/>
                </a:solidFill>
              </a:rPr>
              <a:t>.</a:t>
            </a:r>
            <a:endParaRPr lang="ru-RU" dirty="0" smtClean="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785794"/>
            <a:ext cx="8001056" cy="568285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700" dirty="0" smtClean="0"/>
              <a:t>На початку XX </a:t>
            </a:r>
            <a:r>
              <a:rPr lang="ru-RU" sz="1700" dirty="0" err="1" smtClean="0"/>
              <a:t>століття</a:t>
            </a:r>
            <a:r>
              <a:rPr lang="ru-RU" sz="1700" dirty="0" smtClean="0"/>
              <a:t> </a:t>
            </a:r>
            <a:r>
              <a:rPr lang="ru-RU" sz="1700" dirty="0" err="1" smtClean="0"/>
              <a:t>Кам’янське</a:t>
            </a:r>
            <a:r>
              <a:rPr lang="ru-RU" sz="1700" dirty="0" smtClean="0"/>
              <a:t> </a:t>
            </a:r>
            <a:r>
              <a:rPr lang="ru-RU" sz="1700" dirty="0" err="1" smtClean="0"/>
              <a:t>з</a:t>
            </a:r>
            <a:r>
              <a:rPr lang="ru-RU" sz="1700" dirty="0" smtClean="0"/>
              <a:t> </a:t>
            </a:r>
            <a:r>
              <a:rPr lang="ru-RU" sz="1700" dirty="0" err="1" smtClean="0"/>
              <a:t>його</a:t>
            </a:r>
            <a:r>
              <a:rPr lang="ru-RU" sz="1700" dirty="0" smtClean="0"/>
              <a:t> </a:t>
            </a:r>
            <a:r>
              <a:rPr lang="ru-RU" sz="1700" dirty="0" err="1" smtClean="0"/>
              <a:t>комерційно-промисловими</a:t>
            </a:r>
            <a:r>
              <a:rPr lang="ru-RU" sz="1700" dirty="0" smtClean="0"/>
              <a:t> </a:t>
            </a:r>
            <a:r>
              <a:rPr lang="ru-RU" sz="1700" dirty="0" err="1" smtClean="0"/>
              <a:t>підприємствами</a:t>
            </a:r>
            <a:r>
              <a:rPr lang="ru-RU" sz="1700" dirty="0" smtClean="0"/>
              <a:t>, </a:t>
            </a:r>
            <a:r>
              <a:rPr lang="ru-RU" sz="1700" dirty="0" err="1" smtClean="0"/>
              <a:t>міського</a:t>
            </a:r>
            <a:r>
              <a:rPr lang="ru-RU" sz="1700" dirty="0" smtClean="0"/>
              <a:t> виду </a:t>
            </a:r>
            <a:r>
              <a:rPr lang="ru-RU" sz="1700" dirty="0" err="1" smtClean="0"/>
              <a:t>будинками</a:t>
            </a:r>
            <a:r>
              <a:rPr lang="ru-RU" sz="1700" dirty="0" smtClean="0"/>
              <a:t> </a:t>
            </a:r>
            <a:r>
              <a:rPr lang="ru-RU" sz="1700" dirty="0" err="1" smtClean="0"/>
              <a:t>і</a:t>
            </a:r>
            <a:r>
              <a:rPr lang="ru-RU" sz="1700" dirty="0" smtClean="0"/>
              <a:t> </a:t>
            </a:r>
            <a:r>
              <a:rPr lang="ru-RU" sz="1700" dirty="0" err="1" smtClean="0"/>
              <a:t>різночинним</a:t>
            </a:r>
            <a:r>
              <a:rPr lang="ru-RU" sz="1700" dirty="0" smtClean="0"/>
              <a:t>, </a:t>
            </a:r>
            <a:r>
              <a:rPr lang="ru-RU" sz="1700" dirty="0" err="1" smtClean="0"/>
              <a:t>досить</a:t>
            </a:r>
            <a:r>
              <a:rPr lang="ru-RU" sz="1700" dirty="0" smtClean="0"/>
              <a:t> </a:t>
            </a:r>
            <a:r>
              <a:rPr lang="ru-RU" sz="1700" dirty="0" err="1" smtClean="0"/>
              <a:t>чисельним</a:t>
            </a:r>
            <a:r>
              <a:rPr lang="ru-RU" sz="1700" dirty="0" smtClean="0"/>
              <a:t> </a:t>
            </a:r>
            <a:r>
              <a:rPr lang="ru-RU" sz="1700" dirty="0" err="1" smtClean="0"/>
              <a:t>населенням</a:t>
            </a:r>
            <a:r>
              <a:rPr lang="ru-RU" sz="1700" dirty="0" smtClean="0"/>
              <a:t>, </a:t>
            </a:r>
            <a:r>
              <a:rPr lang="ru-RU" sz="1700" dirty="0" err="1" smtClean="0"/>
              <a:t>безперечно</a:t>
            </a:r>
            <a:r>
              <a:rPr lang="ru-RU" sz="1700" dirty="0" smtClean="0"/>
              <a:t>, носило </a:t>
            </a:r>
            <a:r>
              <a:rPr lang="ru-RU" sz="1700" dirty="0" err="1" smtClean="0"/>
              <a:t>яскраво</a:t>
            </a:r>
            <a:r>
              <a:rPr lang="ru-RU" sz="1700" dirty="0" smtClean="0"/>
              <a:t> </a:t>
            </a:r>
            <a:r>
              <a:rPr lang="ru-RU" sz="1700" dirty="0" err="1" smtClean="0"/>
              <a:t>виражений</a:t>
            </a:r>
            <a:r>
              <a:rPr lang="ru-RU" sz="1700" dirty="0" smtClean="0"/>
              <a:t> характер </a:t>
            </a:r>
            <a:r>
              <a:rPr lang="ru-RU" sz="1700" dirty="0" err="1" smtClean="0"/>
              <a:t>міського</a:t>
            </a:r>
            <a:r>
              <a:rPr lang="ru-RU" sz="1700" dirty="0" smtClean="0"/>
              <a:t> </a:t>
            </a:r>
            <a:r>
              <a:rPr lang="ru-RU" sz="1700" dirty="0" err="1" smtClean="0"/>
              <a:t>поселення</a:t>
            </a:r>
            <a:r>
              <a:rPr lang="ru-RU" sz="1700" dirty="0" smtClean="0"/>
              <a:t>. Тому в 1912 </a:t>
            </a:r>
            <a:r>
              <a:rPr lang="ru-RU" sz="1700" dirty="0" err="1" smtClean="0"/>
              <a:t>році</a:t>
            </a:r>
            <a:r>
              <a:rPr lang="ru-RU" sz="1700" dirty="0" smtClean="0"/>
              <a:t> за </a:t>
            </a:r>
            <a:r>
              <a:rPr lang="ru-RU" sz="1700" dirty="0" err="1" smtClean="0"/>
              <a:t>ініціативою</a:t>
            </a:r>
            <a:r>
              <a:rPr lang="ru-RU" sz="1700" dirty="0" smtClean="0"/>
              <a:t> </a:t>
            </a:r>
            <a:r>
              <a:rPr lang="ru-RU" sz="1700" dirty="0" err="1" smtClean="0"/>
              <a:t>Кам’янської</a:t>
            </a:r>
            <a:r>
              <a:rPr lang="ru-RU" sz="1700" dirty="0" smtClean="0"/>
              <a:t> </a:t>
            </a:r>
            <a:r>
              <a:rPr lang="ru-RU" sz="1700" dirty="0" err="1" smtClean="0"/>
              <a:t>сільської</a:t>
            </a:r>
            <a:r>
              <a:rPr lang="ru-RU" sz="1700" dirty="0" smtClean="0"/>
              <a:t> </a:t>
            </a:r>
            <a:r>
              <a:rPr lang="ru-RU" sz="1700" dirty="0" err="1" smtClean="0"/>
              <a:t>громади</a:t>
            </a:r>
            <a:r>
              <a:rPr lang="ru-RU" sz="1700" dirty="0" smtClean="0"/>
              <a:t> на </a:t>
            </a:r>
            <a:r>
              <a:rPr lang="ru-RU" sz="1700" dirty="0" err="1" smtClean="0"/>
              <a:t>ім’я</a:t>
            </a:r>
            <a:r>
              <a:rPr lang="ru-RU" sz="1700" dirty="0" smtClean="0"/>
              <a:t> </a:t>
            </a:r>
            <a:r>
              <a:rPr lang="ru-RU" sz="1700" dirty="0" err="1" smtClean="0"/>
              <a:t>Катеринославського</a:t>
            </a:r>
            <a:r>
              <a:rPr lang="ru-RU" sz="1700" dirty="0" smtClean="0"/>
              <a:t> губернатора </a:t>
            </a:r>
            <a:r>
              <a:rPr lang="ru-RU" sz="1700" dirty="0" err="1" smtClean="0"/>
              <a:t>було</a:t>
            </a:r>
            <a:r>
              <a:rPr lang="ru-RU" sz="1700" dirty="0" smtClean="0"/>
              <a:t> передано </a:t>
            </a:r>
            <a:r>
              <a:rPr lang="ru-RU" sz="1700" dirty="0" err="1" smtClean="0"/>
              <a:t>клопотання</a:t>
            </a:r>
            <a:r>
              <a:rPr lang="ru-RU" sz="1700" dirty="0" smtClean="0"/>
              <a:t> про </a:t>
            </a:r>
            <a:r>
              <a:rPr lang="ru-RU" sz="1700" dirty="0" err="1" smtClean="0"/>
              <a:t>надання</a:t>
            </a:r>
            <a:r>
              <a:rPr lang="ru-RU" sz="1700" dirty="0" smtClean="0"/>
              <a:t> селу статусу </a:t>
            </a:r>
            <a:r>
              <a:rPr lang="ru-RU" sz="1700" dirty="0" err="1" smtClean="0"/>
              <a:t>міста</a:t>
            </a:r>
            <a:r>
              <a:rPr lang="ru-RU" sz="1700" dirty="0" smtClean="0"/>
              <a:t>. Але </a:t>
            </a:r>
            <a:r>
              <a:rPr lang="ru-RU" sz="1700" dirty="0" err="1" smtClean="0"/>
              <a:t>тільки</a:t>
            </a:r>
            <a:r>
              <a:rPr lang="ru-RU" sz="1700" dirty="0" smtClean="0"/>
              <a:t> 3 </a:t>
            </a:r>
            <a:r>
              <a:rPr lang="ru-RU" sz="1700" dirty="0" err="1" smtClean="0"/>
              <a:t>червня</a:t>
            </a:r>
            <a:r>
              <a:rPr lang="ru-RU" sz="1700" dirty="0" smtClean="0"/>
              <a:t> 1917 року, </a:t>
            </a:r>
            <a:r>
              <a:rPr lang="ru-RU" sz="1700" dirty="0" err="1" smtClean="0"/>
              <a:t>вже</a:t>
            </a:r>
            <a:r>
              <a:rPr lang="ru-RU" sz="1700" dirty="0" smtClean="0"/>
              <a:t> </a:t>
            </a:r>
            <a:r>
              <a:rPr lang="ru-RU" sz="1700" dirty="0" err="1" smtClean="0"/>
              <a:t>рішенням</a:t>
            </a:r>
            <a:r>
              <a:rPr lang="ru-RU" sz="1700" dirty="0" smtClean="0"/>
              <a:t> </a:t>
            </a:r>
            <a:r>
              <a:rPr lang="ru-RU" sz="1700" dirty="0" err="1" smtClean="0"/>
              <a:t>Тимчасового</a:t>
            </a:r>
            <a:r>
              <a:rPr lang="ru-RU" sz="1700" dirty="0" smtClean="0"/>
              <a:t> Уряду, село </a:t>
            </a:r>
            <a:r>
              <a:rPr lang="ru-RU" sz="1700" dirty="0" err="1" smtClean="0"/>
              <a:t>Кам’янське</a:t>
            </a:r>
            <a:r>
              <a:rPr lang="ru-RU" sz="1700" dirty="0" smtClean="0"/>
              <a:t> </a:t>
            </a:r>
            <a:r>
              <a:rPr lang="ru-RU" sz="1700" dirty="0" err="1" smtClean="0"/>
              <a:t>було</a:t>
            </a:r>
            <a:r>
              <a:rPr lang="ru-RU" sz="1700" dirty="0" smtClean="0"/>
              <a:t> переведено в ранг </a:t>
            </a:r>
            <a:r>
              <a:rPr lang="ru-RU" sz="1700" dirty="0" err="1" smtClean="0"/>
              <a:t>міста</a:t>
            </a:r>
            <a:r>
              <a:rPr lang="ru-RU" sz="1700" dirty="0" smtClean="0"/>
              <a:t>. </a:t>
            </a:r>
          </a:p>
          <a:p>
            <a:pPr algn="just"/>
            <a:r>
              <a:rPr lang="ru-RU" sz="1700" dirty="0" smtClean="0"/>
              <a:t>1936 року  </a:t>
            </a:r>
            <a:r>
              <a:rPr lang="ru-RU" sz="1700" dirty="0" err="1" smtClean="0"/>
              <a:t>Кам’янське</a:t>
            </a:r>
            <a:r>
              <a:rPr lang="ru-RU" sz="1700" dirty="0" smtClean="0"/>
              <a:t> </a:t>
            </a:r>
            <a:r>
              <a:rPr lang="ru-RU" sz="1700" dirty="0" err="1" smtClean="0"/>
              <a:t>перейменоване</a:t>
            </a:r>
            <a:r>
              <a:rPr lang="ru-RU" sz="1700" dirty="0" smtClean="0"/>
              <a:t> на </a:t>
            </a:r>
            <a:r>
              <a:rPr lang="ru-RU" sz="1700" dirty="0" err="1" smtClean="0"/>
              <a:t>місто</a:t>
            </a:r>
            <a:r>
              <a:rPr lang="ru-RU" sz="1700" dirty="0" smtClean="0"/>
              <a:t> </a:t>
            </a:r>
            <a:r>
              <a:rPr lang="ru-RU" sz="1700" dirty="0" err="1" smtClean="0"/>
              <a:t>Дніпродзержинськ</a:t>
            </a:r>
            <a:r>
              <a:rPr lang="ru-RU" sz="1700" dirty="0" smtClean="0"/>
              <a:t>, до складу </a:t>
            </a:r>
            <a:r>
              <a:rPr lang="ru-RU" sz="1700" dirty="0" err="1" smtClean="0"/>
              <a:t>якого</a:t>
            </a:r>
            <a:r>
              <a:rPr lang="ru-RU" sz="1700" dirty="0" smtClean="0"/>
              <a:t> у 1938 </a:t>
            </a:r>
            <a:r>
              <a:rPr lang="ru-RU" sz="1700" dirty="0" err="1" smtClean="0"/>
              <a:t>році</a:t>
            </a:r>
            <a:r>
              <a:rPr lang="ru-RU" sz="1700" dirty="0" smtClean="0"/>
              <a:t>  </a:t>
            </a:r>
            <a:r>
              <a:rPr lang="ru-RU" sz="1700" dirty="0" err="1" smtClean="0"/>
              <a:t>ввійшли</a:t>
            </a:r>
            <a:r>
              <a:rPr lang="ru-RU" sz="1700" dirty="0" smtClean="0"/>
              <a:t> села </a:t>
            </a:r>
            <a:r>
              <a:rPr lang="ru-RU" sz="1700" dirty="0" err="1" smtClean="0"/>
              <a:t>Романкове</a:t>
            </a:r>
            <a:r>
              <a:rPr lang="ru-RU" sz="1700" dirty="0" smtClean="0"/>
              <a:t> </a:t>
            </a:r>
            <a:r>
              <a:rPr lang="ru-RU" sz="1700" dirty="0" err="1" smtClean="0"/>
              <a:t>і</a:t>
            </a:r>
            <a:r>
              <a:rPr lang="ru-RU" sz="1700" dirty="0" smtClean="0"/>
              <a:t> </a:t>
            </a:r>
            <a:r>
              <a:rPr lang="ru-RU" sz="1700" dirty="0" err="1" smtClean="0"/>
              <a:t>Тритузне</a:t>
            </a:r>
            <a:r>
              <a:rPr lang="ru-RU" sz="1700" dirty="0" smtClean="0"/>
              <a:t>. </a:t>
            </a:r>
            <a:r>
              <a:rPr lang="ru-RU" sz="1700" dirty="0" err="1" smtClean="0"/>
              <a:t>З’явились</a:t>
            </a:r>
            <a:r>
              <a:rPr lang="ru-RU" sz="1700" dirty="0" smtClean="0"/>
              <a:t> </a:t>
            </a:r>
            <a:r>
              <a:rPr lang="ru-RU" sz="1700" dirty="0" err="1" smtClean="0"/>
              <a:t>нові</a:t>
            </a:r>
            <a:r>
              <a:rPr lang="ru-RU" sz="1700" dirty="0" smtClean="0"/>
              <a:t> </a:t>
            </a:r>
            <a:r>
              <a:rPr lang="ru-RU" sz="1700" dirty="0" err="1" smtClean="0"/>
              <a:t>житлові</a:t>
            </a:r>
            <a:r>
              <a:rPr lang="ru-RU" sz="1700" dirty="0" smtClean="0"/>
              <a:t> </a:t>
            </a:r>
            <a:r>
              <a:rPr lang="ru-RU" sz="1700" dirty="0" err="1" smtClean="0"/>
              <a:t>райони</a:t>
            </a:r>
            <a:r>
              <a:rPr lang="ru-RU" sz="1700" dirty="0" smtClean="0"/>
              <a:t> – </a:t>
            </a:r>
            <a:r>
              <a:rPr lang="ru-RU" sz="1700" dirty="0" err="1" smtClean="0"/>
              <a:t>соцмісто</a:t>
            </a:r>
            <a:r>
              <a:rPr lang="ru-RU" sz="1700" dirty="0" smtClean="0"/>
              <a:t> та селище </a:t>
            </a:r>
            <a:r>
              <a:rPr lang="ru-RU" sz="1700" dirty="0" err="1" smtClean="0"/>
              <a:t>будівельників</a:t>
            </a:r>
            <a:r>
              <a:rPr lang="ru-RU" sz="1700" dirty="0" smtClean="0"/>
              <a:t>. </a:t>
            </a:r>
          </a:p>
          <a:p>
            <a:pPr algn="just"/>
            <a:r>
              <a:rPr lang="ru-RU" sz="1700" dirty="0" smtClean="0"/>
              <a:t>На 1939 </a:t>
            </a:r>
            <a:r>
              <a:rPr lang="ru-RU" sz="1700" dirty="0" err="1" smtClean="0"/>
              <a:t>рік</a:t>
            </a:r>
            <a:r>
              <a:rPr lang="ru-RU" sz="1700" dirty="0" smtClean="0"/>
              <a:t> у </a:t>
            </a:r>
            <a:r>
              <a:rPr lang="ru-RU" sz="1700" dirty="0" err="1" smtClean="0"/>
              <a:t>місті</a:t>
            </a:r>
            <a:r>
              <a:rPr lang="ru-RU" sz="1700" dirty="0" smtClean="0"/>
              <a:t> </a:t>
            </a:r>
            <a:r>
              <a:rPr lang="ru-RU" sz="1700" dirty="0" err="1" smtClean="0"/>
              <a:t>нараховувалось</a:t>
            </a:r>
            <a:r>
              <a:rPr lang="ru-RU" sz="1700" dirty="0" smtClean="0"/>
              <a:t> </a:t>
            </a:r>
            <a:r>
              <a:rPr lang="ru-RU" sz="1700" dirty="0" err="1" smtClean="0"/>
              <a:t>вже</a:t>
            </a:r>
            <a:r>
              <a:rPr lang="ru-RU" sz="1700" dirty="0" smtClean="0"/>
              <a:t> 12 великих </a:t>
            </a:r>
            <a:r>
              <a:rPr lang="ru-RU" sz="1700" dirty="0" err="1" smtClean="0"/>
              <a:t>підприємств</a:t>
            </a:r>
            <a:r>
              <a:rPr lang="ru-RU" sz="1700" dirty="0" smtClean="0"/>
              <a:t>, </a:t>
            </a:r>
            <a:r>
              <a:rPr lang="ru-RU" sz="1700" dirty="0" err="1" smtClean="0"/>
              <a:t>працювали</a:t>
            </a:r>
            <a:r>
              <a:rPr lang="ru-RU" sz="1700" dirty="0" smtClean="0"/>
              <a:t>  4 </a:t>
            </a:r>
            <a:r>
              <a:rPr lang="ru-RU" sz="1700" dirty="0" err="1" smtClean="0"/>
              <a:t>лікарні</a:t>
            </a:r>
            <a:r>
              <a:rPr lang="ru-RU" sz="1700" dirty="0" smtClean="0"/>
              <a:t>, 6 </a:t>
            </a:r>
            <a:r>
              <a:rPr lang="ru-RU" sz="1700" dirty="0" err="1" smtClean="0"/>
              <a:t>поліклінік</a:t>
            </a:r>
            <a:r>
              <a:rPr lang="ru-RU" sz="1700" dirty="0" smtClean="0"/>
              <a:t>, 30 </a:t>
            </a:r>
            <a:r>
              <a:rPr lang="ru-RU" sz="1700" dirty="0" err="1" smtClean="0"/>
              <a:t>загальноосвітніх</a:t>
            </a:r>
            <a:r>
              <a:rPr lang="ru-RU" sz="1700" dirty="0" smtClean="0"/>
              <a:t> </a:t>
            </a:r>
            <a:r>
              <a:rPr lang="ru-RU" sz="1700" dirty="0" err="1" smtClean="0"/>
              <a:t>шкіл</a:t>
            </a:r>
            <a:r>
              <a:rPr lang="ru-RU" sz="1700" dirty="0" smtClean="0"/>
              <a:t>, </a:t>
            </a:r>
            <a:r>
              <a:rPr lang="ru-RU" sz="1700" dirty="0" err="1" smtClean="0"/>
              <a:t>Кам’янський</a:t>
            </a:r>
            <a:r>
              <a:rPr lang="ru-RU" sz="1700" dirty="0" smtClean="0"/>
              <a:t> </a:t>
            </a:r>
            <a:r>
              <a:rPr lang="ru-RU" sz="1700" dirty="0" err="1" smtClean="0"/>
              <a:t>вечірній</a:t>
            </a:r>
            <a:r>
              <a:rPr lang="ru-RU" sz="1700" dirty="0" smtClean="0"/>
              <a:t> </a:t>
            </a:r>
            <a:r>
              <a:rPr lang="ru-RU" sz="1700" dirty="0" err="1" smtClean="0"/>
              <a:t>металургійний</a:t>
            </a:r>
            <a:r>
              <a:rPr lang="ru-RU" sz="1700" dirty="0" smtClean="0"/>
              <a:t> </a:t>
            </a:r>
            <a:r>
              <a:rPr lang="ru-RU" sz="1700" dirty="0" err="1" smtClean="0"/>
              <a:t>інститут</a:t>
            </a:r>
            <a:r>
              <a:rPr lang="ru-RU" sz="1700" dirty="0" smtClean="0"/>
              <a:t>, Палац </a:t>
            </a:r>
            <a:r>
              <a:rPr lang="ru-RU" sz="1700" dirty="0" err="1" smtClean="0"/>
              <a:t>культури</a:t>
            </a:r>
            <a:r>
              <a:rPr lang="ru-RU" sz="1700" dirty="0" smtClean="0"/>
              <a:t> </a:t>
            </a:r>
            <a:r>
              <a:rPr lang="ru-RU" sz="1700" dirty="0" err="1" smtClean="0"/>
              <a:t>металургів</a:t>
            </a:r>
            <a:r>
              <a:rPr lang="ru-RU" sz="1700" dirty="0" smtClean="0"/>
              <a:t>, </a:t>
            </a:r>
            <a:r>
              <a:rPr lang="ru-RU" sz="1700" dirty="0" err="1" smtClean="0"/>
              <a:t>драматичний</a:t>
            </a:r>
            <a:r>
              <a:rPr lang="ru-RU" sz="1700" dirty="0" smtClean="0"/>
              <a:t> театр, музей, </a:t>
            </a:r>
            <a:r>
              <a:rPr lang="ru-RU" sz="1700" dirty="0" err="1" smtClean="0"/>
              <a:t>бібліотека</a:t>
            </a:r>
            <a:r>
              <a:rPr lang="ru-RU" sz="1700" dirty="0" smtClean="0"/>
              <a:t>. </a:t>
            </a:r>
          </a:p>
          <a:p>
            <a:pPr algn="just"/>
            <a:r>
              <a:rPr lang="ru-RU" sz="1700" dirty="0" err="1" smtClean="0"/>
              <a:t>Важким</a:t>
            </a:r>
            <a:r>
              <a:rPr lang="ru-RU" sz="1700" dirty="0" smtClean="0"/>
              <a:t> </a:t>
            </a:r>
            <a:r>
              <a:rPr lang="ru-RU" sz="1700" dirty="0" err="1" smtClean="0"/>
              <a:t>випробуванням</a:t>
            </a:r>
            <a:r>
              <a:rPr lang="ru-RU" sz="1700" dirty="0" smtClean="0"/>
              <a:t> для </a:t>
            </a:r>
            <a:r>
              <a:rPr lang="ru-RU" sz="1700" dirty="0" err="1" smtClean="0"/>
              <a:t>міста</a:t>
            </a:r>
            <a:r>
              <a:rPr lang="ru-RU" sz="1700" dirty="0" smtClean="0"/>
              <a:t>  стала Друга </a:t>
            </a:r>
            <a:r>
              <a:rPr lang="ru-RU" sz="1700" dirty="0" err="1" smtClean="0"/>
              <a:t>світова</a:t>
            </a:r>
            <a:r>
              <a:rPr lang="ru-RU" sz="1700" dirty="0" smtClean="0"/>
              <a:t> </a:t>
            </a:r>
            <a:r>
              <a:rPr lang="ru-RU" sz="1700" dirty="0" err="1" smtClean="0"/>
              <a:t>війна</a:t>
            </a:r>
            <a:r>
              <a:rPr lang="ru-RU" sz="1700" dirty="0" smtClean="0"/>
              <a:t>. </a:t>
            </a:r>
            <a:r>
              <a:rPr lang="ru-RU" sz="1700" dirty="0" err="1" smtClean="0"/>
              <a:t>Великі</a:t>
            </a:r>
            <a:r>
              <a:rPr lang="ru-RU" sz="1700" dirty="0" smtClean="0"/>
              <a:t> </a:t>
            </a:r>
            <a:r>
              <a:rPr lang="ru-RU" sz="1700" dirty="0" err="1" smtClean="0"/>
              <a:t>підприємства</a:t>
            </a:r>
            <a:r>
              <a:rPr lang="ru-RU" sz="1700" dirty="0" smtClean="0"/>
              <a:t> </a:t>
            </a:r>
            <a:r>
              <a:rPr lang="ru-RU" sz="1700" dirty="0" err="1" smtClean="0"/>
              <a:t>були</a:t>
            </a:r>
            <a:r>
              <a:rPr lang="ru-RU" sz="1700" dirty="0" smtClean="0"/>
              <a:t> </a:t>
            </a:r>
            <a:r>
              <a:rPr lang="ru-RU" sz="1700" dirty="0" err="1" smtClean="0"/>
              <a:t>евакуйовані</a:t>
            </a:r>
            <a:r>
              <a:rPr lang="ru-RU" sz="1700" dirty="0" smtClean="0"/>
              <a:t> за Урал. На початок </a:t>
            </a:r>
            <a:r>
              <a:rPr lang="ru-RU" sz="1700" dirty="0" err="1" smtClean="0"/>
              <a:t>війни</a:t>
            </a:r>
            <a:r>
              <a:rPr lang="ru-RU" sz="1700" dirty="0" smtClean="0"/>
              <a:t> у </a:t>
            </a:r>
            <a:r>
              <a:rPr lang="ru-RU" sz="1700" dirty="0" err="1" smtClean="0"/>
              <a:t>місті</a:t>
            </a:r>
            <a:r>
              <a:rPr lang="ru-RU" sz="1700" dirty="0" smtClean="0"/>
              <a:t> мешкало 148 тис. </a:t>
            </a:r>
            <a:r>
              <a:rPr lang="ru-RU" sz="1700" dirty="0" err="1" smtClean="0"/>
              <a:t>жителів</a:t>
            </a:r>
            <a:r>
              <a:rPr lang="ru-RU" sz="1700" dirty="0" smtClean="0"/>
              <a:t>. </a:t>
            </a:r>
            <a:r>
              <a:rPr lang="ru-RU" sz="1700" dirty="0" err="1" smtClean="0"/>
              <a:t>Більше</a:t>
            </a:r>
            <a:r>
              <a:rPr lang="ru-RU" sz="1700" dirty="0" smtClean="0"/>
              <a:t> 18 тис. </a:t>
            </a:r>
            <a:r>
              <a:rPr lang="ru-RU" sz="1700" dirty="0" err="1" smtClean="0"/>
              <a:t>дніпродзержинців</a:t>
            </a:r>
            <a:r>
              <a:rPr lang="ru-RU" sz="1700" dirty="0" smtClean="0"/>
              <a:t> </a:t>
            </a:r>
            <a:r>
              <a:rPr lang="ru-RU" sz="1700" dirty="0" err="1" smtClean="0"/>
              <a:t>воювали</a:t>
            </a:r>
            <a:r>
              <a:rPr lang="ru-RU" sz="1700" dirty="0" smtClean="0"/>
              <a:t> на фронтах, </a:t>
            </a:r>
            <a:r>
              <a:rPr lang="ru-RU" sz="1700" dirty="0" err="1" smtClean="0"/>
              <a:t>майже</a:t>
            </a:r>
            <a:r>
              <a:rPr lang="ru-RU" sz="1700" dirty="0" smtClean="0"/>
              <a:t> 11 тис. </a:t>
            </a:r>
            <a:r>
              <a:rPr lang="ru-RU" sz="1700" dirty="0" err="1" smtClean="0"/>
              <a:t>полягли</a:t>
            </a:r>
            <a:r>
              <a:rPr lang="ru-RU" sz="1700" dirty="0" smtClean="0"/>
              <a:t> на </a:t>
            </a:r>
            <a:r>
              <a:rPr lang="ru-RU" sz="1700" dirty="0" err="1" smtClean="0"/>
              <a:t>полі</a:t>
            </a:r>
            <a:r>
              <a:rPr lang="ru-RU" sz="1700" dirty="0" smtClean="0"/>
              <a:t> бою. </a:t>
            </a:r>
          </a:p>
          <a:p>
            <a:pPr algn="just"/>
            <a:r>
              <a:rPr lang="ru-RU" sz="1600" dirty="0" smtClean="0"/>
              <a:t>25 </a:t>
            </a:r>
            <a:r>
              <a:rPr lang="ru-RU" sz="1600" dirty="0" err="1" smtClean="0"/>
              <a:t>жовтня</a:t>
            </a:r>
            <a:r>
              <a:rPr lang="ru-RU" sz="1600" dirty="0" smtClean="0"/>
              <a:t> 1943 року </a:t>
            </a:r>
            <a:r>
              <a:rPr lang="ru-RU" sz="1600" dirty="0" err="1" smtClean="0"/>
              <a:t>після</a:t>
            </a:r>
            <a:r>
              <a:rPr lang="ru-RU" sz="1600" dirty="0" smtClean="0"/>
              <a:t> </a:t>
            </a:r>
            <a:r>
              <a:rPr lang="ru-RU" sz="1600" dirty="0" err="1" smtClean="0"/>
              <a:t>кровопролитних</a:t>
            </a:r>
            <a:r>
              <a:rPr lang="ru-RU" sz="1600" dirty="0" smtClean="0"/>
              <a:t> </a:t>
            </a:r>
            <a:r>
              <a:rPr lang="ru-RU" sz="1600" dirty="0" err="1" smtClean="0"/>
              <a:t>боїв</a:t>
            </a:r>
            <a:r>
              <a:rPr lang="ru-RU" sz="1600" dirty="0" smtClean="0"/>
              <a:t> на </a:t>
            </a:r>
            <a:r>
              <a:rPr lang="ru-RU" sz="1600" dirty="0" err="1" smtClean="0"/>
              <a:t>Аульсько</a:t>
            </a:r>
            <a:r>
              <a:rPr lang="ru-RU" sz="1600" dirty="0" smtClean="0"/>
              <a:t> - </a:t>
            </a:r>
            <a:r>
              <a:rPr lang="ru-RU" sz="1600" dirty="0" err="1" smtClean="0"/>
              <a:t>Сошинівському</a:t>
            </a:r>
            <a:r>
              <a:rPr lang="ru-RU" sz="1600" dirty="0" smtClean="0"/>
              <a:t>  </a:t>
            </a:r>
            <a:r>
              <a:rPr lang="ru-RU" sz="1600" dirty="0" err="1" smtClean="0"/>
              <a:t>плацдармі</a:t>
            </a:r>
            <a:r>
              <a:rPr lang="ru-RU" sz="1600" dirty="0" smtClean="0"/>
              <a:t> </a:t>
            </a:r>
            <a:r>
              <a:rPr lang="ru-RU" sz="1600" dirty="0" err="1" smtClean="0"/>
              <a:t>Дніпродзержинськ</a:t>
            </a:r>
            <a:r>
              <a:rPr lang="ru-RU" sz="1600" dirty="0" smtClean="0"/>
              <a:t> </a:t>
            </a:r>
            <a:r>
              <a:rPr lang="ru-RU" sz="1600" dirty="0" err="1" smtClean="0"/>
              <a:t>був</a:t>
            </a:r>
            <a:r>
              <a:rPr lang="ru-RU" sz="1600" dirty="0" smtClean="0"/>
              <a:t> </a:t>
            </a:r>
            <a:r>
              <a:rPr lang="ru-RU" sz="1600" dirty="0" err="1" smtClean="0"/>
              <a:t>визволений</a:t>
            </a:r>
            <a:r>
              <a:rPr lang="ru-RU" sz="1600" dirty="0" smtClean="0"/>
              <a:t> </a:t>
            </a:r>
            <a:r>
              <a:rPr lang="ru-RU" sz="1600" dirty="0" err="1" smtClean="0"/>
              <a:t>радянськими</a:t>
            </a:r>
            <a:r>
              <a:rPr lang="ru-RU" sz="1600" dirty="0" smtClean="0"/>
              <a:t> </a:t>
            </a:r>
            <a:r>
              <a:rPr lang="ru-RU" sz="1600" dirty="0" err="1" smtClean="0"/>
              <a:t>військами</a:t>
            </a:r>
            <a:r>
              <a:rPr lang="ru-RU" sz="1600" dirty="0" smtClean="0"/>
              <a:t>.</a:t>
            </a:r>
            <a:r>
              <a:rPr lang="ru-RU" sz="1700" dirty="0" smtClean="0"/>
              <a:t> </a:t>
            </a:r>
          </a:p>
          <a:p>
            <a:pPr algn="just"/>
            <a:r>
              <a:rPr lang="ru-RU" sz="1600" dirty="0"/>
              <a:t>В роки </a:t>
            </a:r>
            <a:r>
              <a:rPr lang="ru-RU" sz="1600" dirty="0" err="1"/>
              <a:t>війни</a:t>
            </a:r>
            <a:r>
              <a:rPr lang="ru-RU" sz="1600" dirty="0"/>
              <a:t> </a:t>
            </a:r>
            <a:r>
              <a:rPr lang="ru-RU" sz="1600" dirty="0" err="1"/>
              <a:t>місто</a:t>
            </a:r>
            <a:r>
              <a:rPr lang="ru-RU" sz="1600" dirty="0"/>
              <a:t> не </a:t>
            </a:r>
            <a:r>
              <a:rPr lang="ru-RU" sz="1600" dirty="0" err="1"/>
              <a:t>було</a:t>
            </a:r>
            <a:r>
              <a:rPr lang="ru-RU" sz="1600" dirty="0"/>
              <a:t> </a:t>
            </a:r>
            <a:r>
              <a:rPr lang="ru-RU" sz="1600" dirty="0" err="1"/>
              <a:t>зруйноване</a:t>
            </a:r>
            <a:r>
              <a:rPr lang="ru-RU" sz="1600" dirty="0"/>
              <a:t> на </a:t>
            </a:r>
            <a:r>
              <a:rPr lang="ru-RU" sz="1600" dirty="0" err="1"/>
              <a:t>відміну</a:t>
            </a:r>
            <a:r>
              <a:rPr lang="ru-RU" sz="1600" dirty="0"/>
              <a:t> </a:t>
            </a:r>
            <a:r>
              <a:rPr lang="ru-RU" sz="1600" dirty="0" err="1"/>
              <a:t>від</a:t>
            </a:r>
            <a:r>
              <a:rPr lang="ru-RU" sz="1600" dirty="0"/>
              <a:t> </a:t>
            </a:r>
            <a:r>
              <a:rPr lang="ru-RU" sz="1600" dirty="0" err="1"/>
              <a:t>підприємств</a:t>
            </a:r>
            <a:r>
              <a:rPr lang="ru-RU" sz="1600" dirty="0"/>
              <a:t>. </a:t>
            </a:r>
            <a:r>
              <a:rPr lang="ru-RU" sz="1600" dirty="0" err="1"/>
              <a:t>Саме</a:t>
            </a:r>
            <a:r>
              <a:rPr lang="ru-RU" sz="1600" dirty="0"/>
              <a:t> </a:t>
            </a:r>
            <a:r>
              <a:rPr lang="ru-RU" sz="1600" dirty="0" err="1"/>
              <a:t>з</a:t>
            </a:r>
            <a:r>
              <a:rPr lang="ru-RU" sz="1600" dirty="0"/>
              <a:t> них </a:t>
            </a:r>
            <a:r>
              <a:rPr lang="ru-RU" sz="1600" dirty="0" err="1"/>
              <a:t>почалася</a:t>
            </a:r>
            <a:r>
              <a:rPr lang="ru-RU" sz="1600" dirty="0"/>
              <a:t> </a:t>
            </a:r>
            <a:r>
              <a:rPr lang="ru-RU" sz="1600" dirty="0" err="1"/>
              <a:t>відбудова</a:t>
            </a:r>
            <a:r>
              <a:rPr lang="ru-RU" sz="1600" dirty="0"/>
              <a:t> </a:t>
            </a:r>
            <a:r>
              <a:rPr lang="ru-RU" sz="1600" dirty="0" err="1"/>
              <a:t>господарства</a:t>
            </a:r>
            <a:r>
              <a:rPr lang="ru-RU" sz="1600" dirty="0"/>
              <a:t> </a:t>
            </a:r>
            <a:r>
              <a:rPr lang="ru-RU" sz="1600" dirty="0" err="1"/>
              <a:t>Дніпродзержинська</a:t>
            </a:r>
            <a:r>
              <a:rPr lang="ru-RU" sz="1600" dirty="0"/>
              <a:t>.</a:t>
            </a:r>
            <a:endParaRPr lang="ru-RU" sz="1700" dirty="0" smtClean="0"/>
          </a:p>
          <a:p>
            <a:pPr algn="just"/>
            <a:r>
              <a:rPr lang="ru-RU" sz="1600" dirty="0"/>
              <a:t>У 1950 </a:t>
            </a:r>
            <a:r>
              <a:rPr lang="ru-RU" sz="1600" dirty="0" err="1"/>
              <a:t>році</a:t>
            </a:r>
            <a:r>
              <a:rPr lang="ru-RU" sz="1600" dirty="0"/>
              <a:t> </a:t>
            </a:r>
            <a:r>
              <a:rPr lang="ru-RU" sz="1600" dirty="0" err="1"/>
              <a:t>промисловість</a:t>
            </a:r>
            <a:r>
              <a:rPr lang="ru-RU" sz="1600" dirty="0"/>
              <a:t> </a:t>
            </a:r>
            <a:r>
              <a:rPr lang="ru-RU" sz="1600" dirty="0" err="1"/>
              <a:t>міста</a:t>
            </a:r>
            <a:r>
              <a:rPr lang="ru-RU" sz="1600" dirty="0"/>
              <a:t> </a:t>
            </a:r>
            <a:r>
              <a:rPr lang="ru-RU" sz="1600" dirty="0" err="1"/>
              <a:t>досягла</a:t>
            </a:r>
            <a:r>
              <a:rPr lang="ru-RU" sz="1600" dirty="0"/>
              <a:t> </a:t>
            </a:r>
            <a:r>
              <a:rPr lang="ru-RU" sz="1600" dirty="0" err="1"/>
              <a:t>довоєнного</a:t>
            </a:r>
            <a:r>
              <a:rPr lang="ru-RU" sz="1600" dirty="0"/>
              <a:t> </a:t>
            </a:r>
            <a:r>
              <a:rPr lang="ru-RU" sz="1600" dirty="0" err="1"/>
              <a:t>рівня</a:t>
            </a:r>
            <a:r>
              <a:rPr lang="ru-RU" sz="1600" dirty="0"/>
              <a:t>.</a:t>
            </a:r>
            <a:endParaRPr lang="uk-UA" sz="1700" dirty="0" smtClean="0"/>
          </a:p>
        </p:txBody>
      </p:sp>
      <p:sp>
        <p:nvSpPr>
          <p:cNvPr id="4" name="Прямоугольник 3"/>
          <p:cNvSpPr/>
          <p:nvPr/>
        </p:nvSpPr>
        <p:spPr>
          <a:xfrm>
            <a:off x="2428860" y="142852"/>
            <a:ext cx="3974552"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sz="2800" b="1" dirty="0" smtClean="0"/>
              <a:t>      </a:t>
            </a:r>
            <a:r>
              <a:rPr lang="ru-RU" sz="2800" b="1" dirty="0" err="1" smtClean="0"/>
              <a:t>Від</a:t>
            </a:r>
            <a:r>
              <a:rPr lang="ru-RU" sz="2800" b="1" dirty="0" smtClean="0"/>
              <a:t> села до </a:t>
            </a:r>
            <a:r>
              <a:rPr lang="ru-RU" sz="2800" b="1" dirty="0" err="1" smtClean="0"/>
              <a:t>міста</a:t>
            </a:r>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928670"/>
            <a:ext cx="7929618" cy="558614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700" dirty="0" err="1"/>
              <a:t>Місто</a:t>
            </a:r>
            <a:r>
              <a:rPr lang="ru-RU" sz="1700" dirty="0"/>
              <a:t> </a:t>
            </a:r>
            <a:r>
              <a:rPr lang="ru-RU" sz="1700" dirty="0" err="1"/>
              <a:t>Кам’янське</a:t>
            </a:r>
            <a:r>
              <a:rPr lang="ru-RU" sz="1700" dirty="0"/>
              <a:t> </a:t>
            </a:r>
            <a:r>
              <a:rPr lang="ru-RU" sz="1700" dirty="0" err="1"/>
              <a:t>розташоване</a:t>
            </a:r>
            <a:r>
              <a:rPr lang="ru-RU" sz="1700" dirty="0"/>
              <a:t> на правому </a:t>
            </a:r>
            <a:r>
              <a:rPr lang="ru-RU" sz="1700" dirty="0" err="1"/>
              <a:t>і</a:t>
            </a:r>
            <a:r>
              <a:rPr lang="ru-RU" sz="1700" dirty="0"/>
              <a:t> </a:t>
            </a:r>
            <a:r>
              <a:rPr lang="ru-RU" sz="1700" dirty="0" err="1"/>
              <a:t>лівому</a:t>
            </a:r>
            <a:r>
              <a:rPr lang="ru-RU" sz="1700" dirty="0"/>
              <a:t> берегах </a:t>
            </a:r>
            <a:r>
              <a:rPr lang="ru-RU" sz="1700" dirty="0" err="1"/>
              <a:t>річки</a:t>
            </a:r>
            <a:r>
              <a:rPr lang="ru-RU" sz="1700" dirty="0"/>
              <a:t> </a:t>
            </a:r>
            <a:r>
              <a:rPr lang="ru-RU" sz="1700" dirty="0" err="1"/>
              <a:t>Дніпро</a:t>
            </a:r>
            <a:r>
              <a:rPr lang="ru-RU" sz="1700" dirty="0"/>
              <a:t> за 35 км на </a:t>
            </a:r>
            <a:r>
              <a:rPr lang="ru-RU" sz="1700" dirty="0" err="1"/>
              <a:t>захід</a:t>
            </a:r>
            <a:r>
              <a:rPr lang="ru-RU" sz="1700" dirty="0"/>
              <a:t> </a:t>
            </a:r>
            <a:r>
              <a:rPr lang="ru-RU" sz="1700" dirty="0" err="1"/>
              <a:t>від</a:t>
            </a:r>
            <a:r>
              <a:rPr lang="ru-RU" sz="1700" dirty="0"/>
              <a:t> </a:t>
            </a:r>
            <a:r>
              <a:rPr lang="ru-RU" sz="1700" dirty="0" err="1"/>
              <a:t>міста</a:t>
            </a:r>
            <a:r>
              <a:rPr lang="ru-RU" sz="1700" dirty="0"/>
              <a:t> </a:t>
            </a:r>
            <a:r>
              <a:rPr lang="ru-RU" sz="1700" dirty="0" err="1"/>
              <a:t>Дніпро</a:t>
            </a:r>
            <a:r>
              <a:rPr lang="ru-RU" sz="1700" dirty="0"/>
              <a:t>, яке </a:t>
            </a:r>
            <a:r>
              <a:rPr lang="ru-RU" sz="1700" dirty="0" err="1"/>
              <a:t>є</a:t>
            </a:r>
            <a:r>
              <a:rPr lang="ru-RU" sz="1700" dirty="0"/>
              <a:t> </a:t>
            </a:r>
            <a:r>
              <a:rPr lang="ru-RU" sz="1700" dirty="0" err="1"/>
              <a:t>його</a:t>
            </a:r>
            <a:r>
              <a:rPr lang="ru-RU" sz="1700" dirty="0"/>
              <a:t> </a:t>
            </a:r>
            <a:r>
              <a:rPr lang="ru-RU" sz="1700" dirty="0" err="1"/>
              <a:t>обласним</a:t>
            </a:r>
            <a:r>
              <a:rPr lang="ru-RU" sz="1700" dirty="0"/>
              <a:t> центром. </a:t>
            </a:r>
            <a:r>
              <a:rPr lang="ru-RU" sz="1700" dirty="0" err="1"/>
              <a:t>Протяжність</a:t>
            </a:r>
            <a:r>
              <a:rPr lang="ru-RU" sz="1700" dirty="0"/>
              <a:t> </a:t>
            </a:r>
            <a:r>
              <a:rPr lang="ru-RU" sz="1700" dirty="0" err="1"/>
              <a:t>із</a:t>
            </a:r>
            <a:r>
              <a:rPr lang="ru-RU" sz="1700" dirty="0"/>
              <a:t> сходу на </a:t>
            </a:r>
            <a:r>
              <a:rPr lang="ru-RU" sz="1700" dirty="0" err="1"/>
              <a:t>захід</a:t>
            </a:r>
            <a:r>
              <a:rPr lang="ru-RU" sz="1700" dirty="0"/>
              <a:t> 22 км, </a:t>
            </a:r>
            <a:r>
              <a:rPr lang="ru-RU" sz="1700" dirty="0" err="1"/>
              <a:t>з</a:t>
            </a:r>
            <a:r>
              <a:rPr lang="ru-RU" sz="1700" dirty="0"/>
              <a:t> </a:t>
            </a:r>
            <a:r>
              <a:rPr lang="ru-RU" sz="1700" dirty="0" err="1"/>
              <a:t>півночі</a:t>
            </a:r>
            <a:r>
              <a:rPr lang="ru-RU" sz="1700" dirty="0"/>
              <a:t> на </a:t>
            </a:r>
            <a:r>
              <a:rPr lang="ru-RU" sz="1700" dirty="0" err="1"/>
              <a:t>південь</a:t>
            </a:r>
            <a:r>
              <a:rPr lang="ru-RU" sz="1700" dirty="0"/>
              <a:t> — 18 км. </a:t>
            </a:r>
            <a:r>
              <a:rPr lang="ru-RU" sz="1700" dirty="0" err="1"/>
              <a:t>Територія</a:t>
            </a:r>
            <a:r>
              <a:rPr lang="ru-RU" sz="1700" dirty="0"/>
              <a:t>  </a:t>
            </a:r>
            <a:r>
              <a:rPr lang="ru-RU" sz="1700" dirty="0" err="1"/>
              <a:t>міста</a:t>
            </a:r>
            <a:r>
              <a:rPr lang="ru-RU" sz="1700" dirty="0"/>
              <a:t> становить 138 кв. км </a:t>
            </a:r>
            <a:r>
              <a:rPr lang="ru-RU" sz="1700" dirty="0" err="1"/>
              <a:t>і</a:t>
            </a:r>
            <a:r>
              <a:rPr lang="ru-RU" sz="1700" dirty="0"/>
              <a:t> </a:t>
            </a:r>
            <a:r>
              <a:rPr lang="ru-RU" sz="1700" dirty="0" err="1"/>
              <a:t>ділиться</a:t>
            </a:r>
            <a:r>
              <a:rPr lang="ru-RU" sz="1700" dirty="0"/>
              <a:t> на три </a:t>
            </a:r>
            <a:r>
              <a:rPr lang="ru-RU" sz="1700" dirty="0" err="1"/>
              <a:t>адміністративно-територіальних</a:t>
            </a:r>
            <a:r>
              <a:rPr lang="ru-RU" sz="1700" dirty="0"/>
              <a:t> </a:t>
            </a:r>
            <a:r>
              <a:rPr lang="ru-RU" sz="1700" dirty="0" err="1"/>
              <a:t>райони</a:t>
            </a:r>
            <a:r>
              <a:rPr lang="ru-RU" sz="1700" dirty="0"/>
              <a:t>: </a:t>
            </a:r>
            <a:r>
              <a:rPr lang="ru-RU" sz="1700" dirty="0" err="1"/>
              <a:t>Дніпровський</a:t>
            </a:r>
            <a:r>
              <a:rPr lang="ru-RU" sz="1700" dirty="0"/>
              <a:t>, </a:t>
            </a:r>
            <a:r>
              <a:rPr lang="ru-RU" sz="1700" dirty="0" err="1"/>
              <a:t>Заводський</a:t>
            </a:r>
            <a:r>
              <a:rPr lang="ru-RU" sz="1700" dirty="0"/>
              <a:t>, </a:t>
            </a:r>
            <a:r>
              <a:rPr lang="ru-RU" sz="1700" dirty="0" err="1"/>
              <a:t>Південний</a:t>
            </a:r>
            <a:r>
              <a:rPr lang="ru-RU" sz="1700" dirty="0"/>
              <a:t>. </a:t>
            </a:r>
            <a:r>
              <a:rPr lang="ru-RU" sz="1700" dirty="0" err="1"/>
              <a:t>Населення</a:t>
            </a:r>
            <a:r>
              <a:rPr lang="ru-RU" sz="1700" dirty="0"/>
              <a:t> станом на початок 2019 року становить 240 тис. </a:t>
            </a:r>
            <a:r>
              <a:rPr lang="ru-RU" sz="1700" dirty="0" err="1"/>
              <a:t>осіб</a:t>
            </a:r>
            <a:r>
              <a:rPr lang="ru-RU" sz="1700" dirty="0" smtClean="0"/>
              <a:t>. </a:t>
            </a:r>
          </a:p>
          <a:p>
            <a:pPr algn="just"/>
            <a:r>
              <a:rPr lang="ru-RU" sz="1700" dirty="0" err="1" smtClean="0"/>
              <a:t>Кам’янське</a:t>
            </a:r>
            <a:r>
              <a:rPr lang="ru-RU" sz="1700" dirty="0"/>
              <a:t>  </a:t>
            </a:r>
            <a:r>
              <a:rPr lang="ru-RU" sz="1700" dirty="0" err="1"/>
              <a:t>сьогодні</a:t>
            </a:r>
            <a:r>
              <a:rPr lang="ru-RU" sz="1700" dirty="0"/>
              <a:t> – </a:t>
            </a:r>
            <a:r>
              <a:rPr lang="ru-RU" sz="1700" dirty="0" err="1"/>
              <a:t>це</a:t>
            </a:r>
            <a:r>
              <a:rPr lang="ru-RU" sz="1700" dirty="0"/>
              <a:t> не </a:t>
            </a:r>
            <a:r>
              <a:rPr lang="ru-RU" sz="1700" dirty="0" err="1"/>
              <a:t>тільки</a:t>
            </a:r>
            <a:r>
              <a:rPr lang="ru-RU" sz="1700" dirty="0"/>
              <a:t> </a:t>
            </a:r>
            <a:r>
              <a:rPr lang="ru-RU" sz="1700" dirty="0" err="1"/>
              <a:t>потужний</a:t>
            </a:r>
            <a:r>
              <a:rPr lang="ru-RU" sz="1700" dirty="0"/>
              <a:t> </a:t>
            </a:r>
            <a:r>
              <a:rPr lang="ru-RU" sz="1700" dirty="0" err="1"/>
              <a:t>індустріальний</a:t>
            </a:r>
            <a:r>
              <a:rPr lang="ru-RU" sz="1700" dirty="0"/>
              <a:t> центр, </a:t>
            </a:r>
            <a:r>
              <a:rPr lang="ru-RU" sz="1700" dirty="0" err="1"/>
              <a:t>що</a:t>
            </a:r>
            <a:r>
              <a:rPr lang="ru-RU" sz="1700" dirty="0"/>
              <a:t> </a:t>
            </a:r>
            <a:r>
              <a:rPr lang="ru-RU" sz="1700" dirty="0" err="1"/>
              <a:t>дозволяє</a:t>
            </a:r>
            <a:r>
              <a:rPr lang="ru-RU" sz="1700" dirty="0"/>
              <a:t> </a:t>
            </a:r>
            <a:r>
              <a:rPr lang="ru-RU" sz="1700" dirty="0" err="1"/>
              <a:t>виробляти</a:t>
            </a:r>
            <a:r>
              <a:rPr lang="ru-RU" sz="1700" dirty="0"/>
              <a:t>  </a:t>
            </a:r>
            <a:r>
              <a:rPr lang="ru-RU" sz="1700" dirty="0" err="1"/>
              <a:t>сотні</a:t>
            </a:r>
            <a:r>
              <a:rPr lang="ru-RU" sz="1700" dirty="0"/>
              <a:t> </a:t>
            </a:r>
            <a:r>
              <a:rPr lang="ru-RU" sz="1700" dirty="0" err="1"/>
              <a:t>найменувань</a:t>
            </a:r>
            <a:r>
              <a:rPr lang="ru-RU" sz="1700" dirty="0"/>
              <a:t> </a:t>
            </a:r>
            <a:r>
              <a:rPr lang="ru-RU" sz="1700" dirty="0" err="1"/>
              <a:t>продукції</a:t>
            </a:r>
            <a:r>
              <a:rPr lang="ru-RU" sz="1700" dirty="0"/>
              <a:t> </a:t>
            </a:r>
            <a:r>
              <a:rPr lang="ru-RU" sz="1700" dirty="0" err="1"/>
              <a:t>промислового</a:t>
            </a:r>
            <a:r>
              <a:rPr lang="ru-RU" sz="1700" dirty="0"/>
              <a:t> </a:t>
            </a:r>
            <a:r>
              <a:rPr lang="ru-RU" sz="1700" dirty="0" err="1"/>
              <a:t>призначення</a:t>
            </a:r>
            <a:r>
              <a:rPr lang="ru-RU" sz="1700" dirty="0"/>
              <a:t> </a:t>
            </a:r>
            <a:r>
              <a:rPr lang="ru-RU" sz="1700" dirty="0" err="1"/>
              <a:t>і</a:t>
            </a:r>
            <a:r>
              <a:rPr lang="ru-RU" sz="1700" dirty="0"/>
              <a:t> </a:t>
            </a:r>
            <a:r>
              <a:rPr lang="ru-RU" sz="1700" dirty="0" err="1"/>
              <a:t>товарів</a:t>
            </a:r>
            <a:r>
              <a:rPr lang="ru-RU" sz="1700" dirty="0"/>
              <a:t> народного </a:t>
            </a:r>
            <a:r>
              <a:rPr lang="ru-RU" sz="1700" dirty="0" err="1"/>
              <a:t>споживання</a:t>
            </a:r>
            <a:r>
              <a:rPr lang="ru-RU" sz="1700" dirty="0"/>
              <a:t>, а </a:t>
            </a:r>
            <a:r>
              <a:rPr lang="ru-RU" sz="1700" dirty="0" err="1"/>
              <a:t>також</a:t>
            </a:r>
            <a:r>
              <a:rPr lang="ru-RU" sz="1700" dirty="0"/>
              <a:t> </a:t>
            </a:r>
            <a:r>
              <a:rPr lang="ru-RU" sz="1700" dirty="0" err="1"/>
              <a:t>культурний</a:t>
            </a:r>
            <a:r>
              <a:rPr lang="ru-RU" sz="1700" dirty="0"/>
              <a:t> та </a:t>
            </a:r>
            <a:r>
              <a:rPr lang="ru-RU" sz="1700" dirty="0" err="1"/>
              <a:t>туристичний</a:t>
            </a:r>
            <a:r>
              <a:rPr lang="ru-RU" sz="1700" dirty="0"/>
              <a:t> центр </a:t>
            </a:r>
            <a:r>
              <a:rPr lang="ru-RU" sz="1700" dirty="0" err="1"/>
              <a:t>Придніпров’я</a:t>
            </a:r>
            <a:r>
              <a:rPr lang="ru-RU" sz="1700" dirty="0"/>
              <a:t> </a:t>
            </a:r>
            <a:r>
              <a:rPr lang="ru-RU" sz="1700" dirty="0" smtClean="0"/>
              <a:t>.</a:t>
            </a:r>
          </a:p>
          <a:p>
            <a:r>
              <a:rPr lang="ru-RU" sz="1700" dirty="0"/>
              <a:t>У 2016 </a:t>
            </a:r>
            <a:r>
              <a:rPr lang="ru-RU" sz="1700" dirty="0" err="1"/>
              <a:t>році</a:t>
            </a:r>
            <a:r>
              <a:rPr lang="ru-RU" sz="1700" dirty="0"/>
              <a:t> </a:t>
            </a:r>
            <a:r>
              <a:rPr lang="ru-RU" sz="1700" dirty="0" err="1"/>
              <a:t>місто</a:t>
            </a:r>
            <a:r>
              <a:rPr lang="ru-RU" sz="1700" dirty="0"/>
              <a:t> повернуло свою </a:t>
            </a:r>
            <a:r>
              <a:rPr lang="ru-RU" sz="1700" dirty="0" err="1"/>
              <a:t>історичну</a:t>
            </a:r>
            <a:r>
              <a:rPr lang="ru-RU" sz="1700" dirty="0"/>
              <a:t> </a:t>
            </a:r>
            <a:r>
              <a:rPr lang="ru-RU" sz="1700" dirty="0" err="1"/>
              <a:t>назву</a:t>
            </a:r>
            <a:r>
              <a:rPr lang="ru-RU" sz="1700" dirty="0"/>
              <a:t> - </a:t>
            </a:r>
            <a:r>
              <a:rPr lang="ru-RU" sz="1700" dirty="0" err="1"/>
              <a:t>Кам’янське</a:t>
            </a:r>
            <a:r>
              <a:rPr lang="ru-RU" sz="1700" dirty="0"/>
              <a:t>. </a:t>
            </a:r>
            <a:r>
              <a:rPr lang="ru-RU" sz="1700" dirty="0" err="1"/>
              <a:t>Було</a:t>
            </a:r>
            <a:r>
              <a:rPr lang="ru-RU" sz="1700" dirty="0"/>
              <a:t> </a:t>
            </a:r>
            <a:r>
              <a:rPr lang="ru-RU" sz="1700" dirty="0" err="1"/>
              <a:t>перейменовано</a:t>
            </a:r>
            <a:r>
              <a:rPr lang="ru-RU" sz="1700" dirty="0"/>
              <a:t> </a:t>
            </a:r>
            <a:r>
              <a:rPr lang="ru-RU" sz="1700" dirty="0" err="1"/>
              <a:t>також</a:t>
            </a:r>
            <a:r>
              <a:rPr lang="ru-RU" sz="1700" dirty="0"/>
              <a:t> 727 </a:t>
            </a:r>
            <a:r>
              <a:rPr lang="ru-RU" sz="1700" dirty="0" err="1"/>
              <a:t>вулиць</a:t>
            </a:r>
            <a:r>
              <a:rPr lang="ru-RU" sz="1700" dirty="0"/>
              <a:t>, </a:t>
            </a:r>
            <a:r>
              <a:rPr lang="ru-RU" sz="1700" dirty="0" err="1"/>
              <a:t>проспектів</a:t>
            </a:r>
            <a:r>
              <a:rPr lang="ru-RU" sz="1700" dirty="0"/>
              <a:t>, </a:t>
            </a:r>
            <a:r>
              <a:rPr lang="ru-RU" sz="1700" dirty="0" err="1"/>
              <a:t>площ</a:t>
            </a:r>
            <a:r>
              <a:rPr lang="ru-RU" sz="1700" dirty="0"/>
              <a:t>.</a:t>
            </a:r>
            <a:endParaRPr lang="ru-RU" sz="1700" b="1" dirty="0" smtClean="0"/>
          </a:p>
          <a:p>
            <a:r>
              <a:rPr lang="ru-RU" sz="1700" b="1" dirty="0" err="1" smtClean="0"/>
              <a:t>Відомі</a:t>
            </a:r>
            <a:r>
              <a:rPr lang="ru-RU" sz="1700" b="1" dirty="0" smtClean="0"/>
              <a:t> </a:t>
            </a:r>
            <a:r>
              <a:rPr lang="ru-RU" sz="1700" b="1" dirty="0"/>
              <a:t>земляки</a:t>
            </a:r>
            <a:endParaRPr lang="ru-RU" sz="1700" dirty="0"/>
          </a:p>
          <a:p>
            <a:r>
              <a:rPr lang="ru-RU" sz="1700" dirty="0"/>
              <a:t>Наше </a:t>
            </a:r>
            <a:r>
              <a:rPr lang="ru-RU" sz="1700" dirty="0" err="1"/>
              <a:t>місто</a:t>
            </a:r>
            <a:r>
              <a:rPr lang="ru-RU" sz="1700" dirty="0"/>
              <a:t> стало </a:t>
            </a:r>
            <a:r>
              <a:rPr lang="ru-RU" sz="1700" dirty="0" err="1"/>
              <a:t>відомим</a:t>
            </a:r>
            <a:r>
              <a:rPr lang="ru-RU" sz="1700" dirty="0"/>
              <a:t>  </a:t>
            </a:r>
            <a:r>
              <a:rPr lang="ru-RU" sz="1700" dirty="0" err="1"/>
              <a:t>всьому</a:t>
            </a:r>
            <a:r>
              <a:rPr lang="ru-RU" sz="1700" dirty="0"/>
              <a:t> </a:t>
            </a:r>
            <a:r>
              <a:rPr lang="ru-RU" sz="1700" dirty="0" err="1"/>
              <a:t>світу</a:t>
            </a:r>
            <a:r>
              <a:rPr lang="ru-RU" sz="1700" dirty="0"/>
              <a:t> </a:t>
            </a:r>
            <a:r>
              <a:rPr lang="ru-RU" sz="1700" dirty="0" err="1"/>
              <a:t>завдяки</a:t>
            </a:r>
            <a:r>
              <a:rPr lang="ru-RU" sz="1700" dirty="0"/>
              <a:t> нашим землякам – </a:t>
            </a:r>
            <a:r>
              <a:rPr lang="ru-RU" sz="1700" dirty="0" err="1"/>
              <a:t>видатному</a:t>
            </a:r>
            <a:r>
              <a:rPr lang="ru-RU" sz="1700" dirty="0"/>
              <a:t>  </a:t>
            </a:r>
            <a:r>
              <a:rPr lang="ru-RU" sz="1700" dirty="0" err="1"/>
              <a:t>українському</a:t>
            </a:r>
            <a:r>
              <a:rPr lang="ru-RU" sz="1700" dirty="0"/>
              <a:t> художнику- </a:t>
            </a:r>
            <a:r>
              <a:rPr lang="ru-RU" sz="1700" dirty="0" err="1"/>
              <a:t>графіку</a:t>
            </a:r>
            <a:r>
              <a:rPr lang="ru-RU" sz="1700" dirty="0"/>
              <a:t> Роберту </a:t>
            </a:r>
            <a:r>
              <a:rPr lang="ru-RU" sz="1700" dirty="0" err="1"/>
              <a:t>Лісовському</a:t>
            </a:r>
            <a:r>
              <a:rPr lang="ru-RU" sz="1700" dirty="0"/>
              <a:t>, </a:t>
            </a:r>
            <a:r>
              <a:rPr lang="ru-RU" sz="1700" dirty="0" err="1"/>
              <a:t>який</a:t>
            </a:r>
            <a:r>
              <a:rPr lang="ru-RU" sz="1700" dirty="0"/>
              <a:t> </a:t>
            </a:r>
            <a:r>
              <a:rPr lang="ru-RU" sz="1700" dirty="0" err="1"/>
              <a:t>народився</a:t>
            </a:r>
            <a:r>
              <a:rPr lang="ru-RU" sz="1700" dirty="0"/>
              <a:t>  </a:t>
            </a:r>
            <a:r>
              <a:rPr lang="ru-RU" sz="1700" dirty="0" err="1"/>
              <a:t>і</a:t>
            </a:r>
            <a:r>
              <a:rPr lang="ru-RU" sz="1700" dirty="0"/>
              <a:t> </a:t>
            </a:r>
            <a:r>
              <a:rPr lang="ru-RU" sz="1700" dirty="0" err="1"/>
              <a:t>навчався</a:t>
            </a:r>
            <a:r>
              <a:rPr lang="ru-RU" sz="1700" dirty="0"/>
              <a:t> у </a:t>
            </a:r>
            <a:r>
              <a:rPr lang="ru-RU" sz="1700" dirty="0" err="1"/>
              <a:t>Кам’янському</a:t>
            </a:r>
            <a:r>
              <a:rPr lang="ru-RU" sz="1700" dirty="0"/>
              <a:t>,  державному </a:t>
            </a:r>
            <a:r>
              <a:rPr lang="ru-RU" sz="1700" dirty="0" err="1"/>
              <a:t>і</a:t>
            </a:r>
            <a:r>
              <a:rPr lang="ru-RU" sz="1700" dirty="0"/>
              <a:t> </a:t>
            </a:r>
            <a:r>
              <a:rPr lang="ru-RU" sz="1700" dirty="0" err="1"/>
              <a:t>політичному</a:t>
            </a:r>
            <a:r>
              <a:rPr lang="ru-RU" sz="1700" dirty="0"/>
              <a:t> </a:t>
            </a:r>
            <a:r>
              <a:rPr lang="ru-RU" sz="1700" dirty="0" err="1"/>
              <a:t>діячу</a:t>
            </a:r>
            <a:r>
              <a:rPr lang="ru-RU" sz="1700" dirty="0"/>
              <a:t> СРСР Л.І. </a:t>
            </a:r>
            <a:r>
              <a:rPr lang="ru-RU" sz="1700" dirty="0" err="1"/>
              <a:t>Брежнєву</a:t>
            </a:r>
            <a:r>
              <a:rPr lang="ru-RU" sz="1700" dirty="0"/>
              <a:t>, </a:t>
            </a:r>
            <a:r>
              <a:rPr lang="ru-RU" sz="1700" dirty="0" err="1"/>
              <a:t>який</a:t>
            </a:r>
            <a:r>
              <a:rPr lang="ru-RU" sz="1700" dirty="0"/>
              <a:t> </a:t>
            </a:r>
            <a:r>
              <a:rPr lang="ru-RU" sz="1700" dirty="0" err="1"/>
              <a:t>також</a:t>
            </a:r>
            <a:r>
              <a:rPr lang="ru-RU" sz="1700" dirty="0"/>
              <a:t> тут </a:t>
            </a:r>
            <a:r>
              <a:rPr lang="ru-RU" sz="1700" dirty="0" err="1"/>
              <a:t>народився</a:t>
            </a:r>
            <a:r>
              <a:rPr lang="ru-RU" sz="1700" dirty="0"/>
              <a:t>, </a:t>
            </a:r>
            <a:r>
              <a:rPr lang="ru-RU" sz="1700" dirty="0" err="1"/>
              <a:t>навчався</a:t>
            </a:r>
            <a:r>
              <a:rPr lang="ru-RU" sz="1700" dirty="0"/>
              <a:t> та </a:t>
            </a:r>
            <a:r>
              <a:rPr lang="ru-RU" sz="1700" dirty="0" err="1"/>
              <a:t>працював</a:t>
            </a:r>
            <a:r>
              <a:rPr lang="ru-RU" sz="1700" dirty="0" smtClean="0"/>
              <a:t>.</a:t>
            </a:r>
            <a:endParaRPr lang="ru-RU" sz="1700" dirty="0"/>
          </a:p>
          <a:p>
            <a:r>
              <a:rPr lang="ru-RU" sz="1700" dirty="0"/>
              <a:t>Далеко за межами </a:t>
            </a:r>
            <a:r>
              <a:rPr lang="ru-RU" sz="1700" dirty="0" err="1"/>
              <a:t>міста</a:t>
            </a:r>
            <a:r>
              <a:rPr lang="ru-RU" sz="1700" dirty="0"/>
              <a:t> стали </a:t>
            </a:r>
            <a:r>
              <a:rPr lang="ru-RU" sz="1700" dirty="0" err="1"/>
              <a:t>відомі</a:t>
            </a:r>
            <a:r>
              <a:rPr lang="ru-RU" sz="1700" dirty="0"/>
              <a:t> </a:t>
            </a:r>
            <a:r>
              <a:rPr lang="ru-RU" sz="1700" dirty="0" err="1"/>
              <a:t>наші</a:t>
            </a:r>
            <a:r>
              <a:rPr lang="ru-RU" sz="1700" dirty="0"/>
              <a:t> </a:t>
            </a:r>
            <a:r>
              <a:rPr lang="ru-RU" sz="1700" dirty="0" err="1"/>
              <a:t>письменники</a:t>
            </a:r>
            <a:r>
              <a:rPr lang="ru-RU" sz="1700" dirty="0"/>
              <a:t>  - О.Коваленко, </a:t>
            </a:r>
            <a:r>
              <a:rPr lang="ru-RU" sz="1700" dirty="0" smtClean="0"/>
              <a:t>О.Плевако, </a:t>
            </a:r>
            <a:r>
              <a:rPr lang="ru-RU" sz="1700" dirty="0"/>
              <a:t>В.Бурхан, </a:t>
            </a:r>
            <a:r>
              <a:rPr lang="ru-RU" sz="1700" dirty="0" err="1" smtClean="0"/>
              <a:t>В.Сіренко</a:t>
            </a:r>
            <a:r>
              <a:rPr lang="ru-RU" sz="1700" dirty="0" smtClean="0"/>
              <a:t>; </a:t>
            </a:r>
            <a:r>
              <a:rPr lang="ru-RU" sz="1700" dirty="0" err="1"/>
              <a:t>скульптори</a:t>
            </a:r>
            <a:r>
              <a:rPr lang="ru-RU" sz="1700" dirty="0"/>
              <a:t> та  художники – </a:t>
            </a:r>
            <a:r>
              <a:rPr lang="ru-RU" sz="1700" dirty="0" err="1"/>
              <a:t>В.Овчинніков</a:t>
            </a:r>
            <a:r>
              <a:rPr lang="ru-RU" sz="1700" dirty="0"/>
              <a:t>, </a:t>
            </a:r>
            <a:r>
              <a:rPr lang="ru-RU" sz="1700" dirty="0" err="1"/>
              <a:t>І.Першудчев</a:t>
            </a:r>
            <a:r>
              <a:rPr lang="ru-RU" sz="1700" dirty="0"/>
              <a:t>, </a:t>
            </a:r>
            <a:r>
              <a:rPr lang="ru-RU" sz="1700" dirty="0" err="1"/>
              <a:t>В.Жуган</a:t>
            </a:r>
            <a:r>
              <a:rPr lang="ru-RU" sz="1700" dirty="0" smtClean="0"/>
              <a:t>, </a:t>
            </a:r>
            <a:r>
              <a:rPr lang="ru-RU" sz="1700" dirty="0" err="1"/>
              <a:t>Г.Хачатрян</a:t>
            </a:r>
            <a:r>
              <a:rPr lang="ru-RU" sz="1700" dirty="0"/>
              <a:t> та </a:t>
            </a:r>
            <a:r>
              <a:rPr lang="ru-RU" sz="1700" dirty="0" err="1"/>
              <a:t>інші</a:t>
            </a:r>
            <a:r>
              <a:rPr lang="ru-RU" sz="1700" dirty="0"/>
              <a:t> </a:t>
            </a:r>
            <a:r>
              <a:rPr lang="ru-RU" sz="1700" dirty="0" err="1"/>
              <a:t>митці</a:t>
            </a:r>
            <a:r>
              <a:rPr lang="ru-RU" sz="1700" dirty="0"/>
              <a:t>.</a:t>
            </a:r>
          </a:p>
          <a:p>
            <a:r>
              <a:rPr lang="ru-RU" sz="1700" dirty="0" err="1"/>
              <a:t>Серед</a:t>
            </a:r>
            <a:r>
              <a:rPr lang="ru-RU" sz="1700" dirty="0"/>
              <a:t> </a:t>
            </a:r>
            <a:r>
              <a:rPr lang="ru-RU" sz="1700" dirty="0" err="1"/>
              <a:t>спортсменів</a:t>
            </a:r>
            <a:r>
              <a:rPr lang="ru-RU" sz="1700" dirty="0"/>
              <a:t> – </a:t>
            </a:r>
            <a:r>
              <a:rPr lang="ru-RU" sz="1700" dirty="0" err="1"/>
              <a:t>чемпіони</a:t>
            </a:r>
            <a:r>
              <a:rPr lang="ru-RU" sz="1700" dirty="0"/>
              <a:t> </a:t>
            </a:r>
            <a:r>
              <a:rPr lang="ru-RU" sz="1700" dirty="0" err="1"/>
              <a:t>олімпійських</a:t>
            </a:r>
            <a:r>
              <a:rPr lang="ru-RU" sz="1700" dirty="0"/>
              <a:t> </a:t>
            </a:r>
            <a:r>
              <a:rPr lang="ru-RU" sz="1700" dirty="0" err="1"/>
              <a:t>ігор</a:t>
            </a:r>
            <a:r>
              <a:rPr lang="ru-RU" sz="1700" dirty="0"/>
              <a:t> С.Рахманов, </a:t>
            </a:r>
            <a:r>
              <a:rPr lang="ru-RU" sz="1700" dirty="0" err="1"/>
              <a:t>О.Ронжина</a:t>
            </a:r>
            <a:r>
              <a:rPr lang="ru-RU" sz="1700" dirty="0"/>
              <a:t>, О. </a:t>
            </a:r>
            <a:r>
              <a:rPr lang="ru-RU" sz="1700" dirty="0" err="1"/>
              <a:t>Воробйов</a:t>
            </a:r>
            <a:r>
              <a:rPr lang="ru-RU" sz="1700" dirty="0"/>
              <a:t>, </a:t>
            </a:r>
            <a:r>
              <a:rPr lang="ru-RU" sz="1700" dirty="0" err="1"/>
              <a:t>заслужений</a:t>
            </a:r>
            <a:r>
              <a:rPr lang="ru-RU" sz="1700" dirty="0"/>
              <a:t> </a:t>
            </a:r>
            <a:r>
              <a:rPr lang="ru-RU" sz="1700" dirty="0" err="1"/>
              <a:t>майстер</a:t>
            </a:r>
            <a:r>
              <a:rPr lang="ru-RU" sz="1700" dirty="0"/>
              <a:t> спорту </a:t>
            </a:r>
            <a:r>
              <a:rPr lang="ru-RU" sz="1700" dirty="0" err="1"/>
              <a:t>з</a:t>
            </a:r>
            <a:r>
              <a:rPr lang="ru-RU" sz="1700" dirty="0"/>
              <a:t> футболу Г.Литовченко </a:t>
            </a:r>
            <a:r>
              <a:rPr lang="ru-RU" sz="1700" dirty="0" err="1"/>
              <a:t>і</a:t>
            </a:r>
            <a:r>
              <a:rPr lang="ru-RU" sz="1700" dirty="0"/>
              <a:t> </a:t>
            </a:r>
            <a:r>
              <a:rPr lang="ru-RU" sz="1700" dirty="0" err="1"/>
              <a:t>багато</a:t>
            </a:r>
            <a:r>
              <a:rPr lang="ru-RU" sz="1700" dirty="0"/>
              <a:t> </a:t>
            </a:r>
            <a:r>
              <a:rPr lang="ru-RU" sz="1700" dirty="0" err="1"/>
              <a:t>інших</a:t>
            </a:r>
            <a:r>
              <a:rPr lang="ru-RU" sz="1700" dirty="0" smtClean="0"/>
              <a:t>.</a:t>
            </a:r>
            <a:endParaRPr lang="ru-RU" sz="1700" dirty="0"/>
          </a:p>
        </p:txBody>
      </p:sp>
      <p:sp>
        <p:nvSpPr>
          <p:cNvPr id="4" name="Прямоугольник 3"/>
          <p:cNvSpPr/>
          <p:nvPr/>
        </p:nvSpPr>
        <p:spPr>
          <a:xfrm>
            <a:off x="3000364" y="285728"/>
            <a:ext cx="3681313"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sz="2800" b="1" dirty="0" smtClean="0"/>
              <a:t>   </a:t>
            </a:r>
            <a:r>
              <a:rPr lang="ru-RU" sz="2800" b="1" dirty="0" err="1" smtClean="0"/>
              <a:t>Кам’янське</a:t>
            </a:r>
            <a:r>
              <a:rPr lang="ru-RU" sz="2800" b="1" dirty="0" smtClean="0"/>
              <a:t> </a:t>
            </a:r>
            <a:r>
              <a:rPr lang="ru-RU" sz="2800" b="1" dirty="0" err="1"/>
              <a:t>сучасне</a:t>
            </a:r>
            <a:endParaRPr lang="ru-RU"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71736" y="357166"/>
            <a:ext cx="3776098" cy="36933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b="1" dirty="0"/>
              <a:t>ДЕКОМУНІЗАЦІЯ м. КАМ'ЯНСЬКОГО</a:t>
            </a:r>
            <a:endParaRPr lang="ru-RU" b="1" dirty="0"/>
          </a:p>
        </p:txBody>
      </p:sp>
      <p:sp>
        <p:nvSpPr>
          <p:cNvPr id="3073" name="Rectangle 1"/>
          <p:cNvSpPr>
            <a:spLocks noChangeArrowheads="1"/>
          </p:cNvSpPr>
          <p:nvPr/>
        </p:nvSpPr>
        <p:spPr bwMode="auto">
          <a:xfrm>
            <a:off x="500034" y="857232"/>
            <a:ext cx="7929618" cy="572902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ru-RU" sz="1700" dirty="0"/>
              <a:t>19 </a:t>
            </a:r>
            <a:r>
              <a:rPr lang="ru-RU" sz="1700" dirty="0" err="1"/>
              <a:t>травня</a:t>
            </a:r>
            <a:r>
              <a:rPr lang="ru-RU" sz="1700" dirty="0"/>
              <a:t> 2016</a:t>
            </a:r>
            <a:r>
              <a:rPr lang="uk-UA" sz="1700" dirty="0"/>
              <a:t> р. </a:t>
            </a:r>
            <a:r>
              <a:rPr lang="ru-RU" sz="1700" dirty="0" err="1"/>
              <a:t>Верховна</a:t>
            </a:r>
            <a:r>
              <a:rPr lang="ru-RU" sz="1700" dirty="0"/>
              <a:t> Рада </a:t>
            </a:r>
            <a:r>
              <a:rPr lang="ru-RU" sz="1700" dirty="0" err="1"/>
              <a:t>перейменувала</a:t>
            </a:r>
            <a:r>
              <a:rPr lang="ru-RU" sz="1700" dirty="0"/>
              <a:t> </a:t>
            </a:r>
            <a:r>
              <a:rPr lang="ru-RU" sz="1700" dirty="0" smtClean="0"/>
              <a:t>м. </a:t>
            </a:r>
            <a:r>
              <a:rPr lang="ru-RU" sz="1700" dirty="0" err="1" smtClean="0"/>
              <a:t>Дніпродзержинськ</a:t>
            </a:r>
            <a:r>
              <a:rPr lang="ru-RU" sz="1700" dirty="0" smtClean="0"/>
              <a:t> </a:t>
            </a:r>
            <a:r>
              <a:rPr lang="ru-RU" sz="1700" dirty="0" err="1"/>
              <a:t>Дніпропетровської</a:t>
            </a:r>
            <a:r>
              <a:rPr lang="ru-RU" sz="1700" dirty="0"/>
              <a:t> </a:t>
            </a:r>
            <a:r>
              <a:rPr lang="ru-RU" sz="1700" dirty="0" err="1"/>
              <a:t>області</a:t>
            </a:r>
            <a:r>
              <a:rPr lang="ru-RU" sz="1700" dirty="0"/>
              <a:t> в </a:t>
            </a:r>
            <a:r>
              <a:rPr lang="ru-RU" sz="1700" dirty="0" err="1" smtClean="0"/>
              <a:t>Кам'янське</a:t>
            </a:r>
            <a:r>
              <a:rPr lang="ru-RU" sz="1700" dirty="0" smtClean="0"/>
              <a:t>. "За</a:t>
            </a:r>
            <a:r>
              <a:rPr lang="ru-RU" sz="1700" dirty="0"/>
              <a:t>" </a:t>
            </a:r>
            <a:r>
              <a:rPr lang="ru-RU" sz="1700" dirty="0" err="1"/>
              <a:t>прийняття</a:t>
            </a:r>
            <a:r>
              <a:rPr lang="ru-RU" sz="1700" dirty="0"/>
              <a:t> проекту постанови №4085 </a:t>
            </a:r>
            <a:r>
              <a:rPr lang="ru-RU" sz="1700" dirty="0" err="1"/>
              <a:t>проголосували</a:t>
            </a:r>
            <a:r>
              <a:rPr lang="ru-RU" sz="1700" dirty="0"/>
              <a:t> 249 </a:t>
            </a:r>
            <a:r>
              <a:rPr lang="ru-RU" sz="1700" dirty="0" err="1"/>
              <a:t>депутатів</a:t>
            </a:r>
            <a:r>
              <a:rPr lang="ru-RU" sz="1700" dirty="0"/>
              <a:t>. </a:t>
            </a:r>
            <a:endParaRPr lang="ru-RU" sz="1700" dirty="0" smtClean="0"/>
          </a:p>
          <a:p>
            <a:pPr algn="just"/>
            <a:r>
              <a:rPr lang="ru-RU" sz="1700" dirty="0" err="1"/>
              <a:t>Лютий</a:t>
            </a:r>
            <a:r>
              <a:rPr lang="ru-RU" sz="1700" dirty="0"/>
              <a:t> став </a:t>
            </a:r>
            <a:r>
              <a:rPr lang="ru-RU" sz="1700" dirty="0" err="1"/>
              <a:t>знаковим</a:t>
            </a:r>
            <a:r>
              <a:rPr lang="ru-RU" sz="1700" dirty="0"/>
              <a:t> </a:t>
            </a:r>
            <a:r>
              <a:rPr lang="ru-RU" sz="1700" dirty="0" err="1"/>
              <a:t>місяцем</a:t>
            </a:r>
            <a:r>
              <a:rPr lang="ru-RU" sz="1700" dirty="0"/>
              <a:t> у </a:t>
            </a:r>
            <a:r>
              <a:rPr lang="ru-RU" sz="1700" dirty="0" err="1"/>
              <a:t>процесі</a:t>
            </a:r>
            <a:r>
              <a:rPr lang="ru-RU" sz="1700" dirty="0"/>
              <a:t> </a:t>
            </a:r>
            <a:r>
              <a:rPr lang="ru-RU" sz="1700" dirty="0" err="1"/>
              <a:t>декомунізації</a:t>
            </a:r>
            <a:r>
              <a:rPr lang="ru-RU" sz="1700" dirty="0"/>
              <a:t> </a:t>
            </a:r>
            <a:r>
              <a:rPr lang="ru-RU" sz="1700" dirty="0" err="1"/>
              <a:t>Кам’янського</a:t>
            </a:r>
            <a:r>
              <a:rPr lang="ru-RU" sz="1700" dirty="0"/>
              <a:t>. </a:t>
            </a:r>
            <a:r>
              <a:rPr lang="ru-RU" sz="1700" dirty="0" err="1"/>
              <a:t>Саме</a:t>
            </a:r>
            <a:r>
              <a:rPr lang="ru-RU" sz="1700" dirty="0"/>
              <a:t> в </a:t>
            </a:r>
            <a:r>
              <a:rPr lang="ru-RU" sz="1700" dirty="0" err="1"/>
              <a:t>цей</a:t>
            </a:r>
            <a:r>
              <a:rPr lang="ru-RU" sz="1700" dirty="0"/>
              <a:t> </a:t>
            </a:r>
            <a:r>
              <a:rPr lang="ru-RU" sz="1700" dirty="0" err="1"/>
              <a:t>період</a:t>
            </a:r>
            <a:r>
              <a:rPr lang="ru-RU" sz="1700" dirty="0"/>
              <a:t>, у 2014 та 2016 роках, </a:t>
            </a:r>
            <a:r>
              <a:rPr lang="ru-RU" sz="1700" dirty="0" err="1"/>
              <a:t>місто</a:t>
            </a:r>
            <a:r>
              <a:rPr lang="ru-RU" sz="1700" dirty="0"/>
              <a:t> </a:t>
            </a:r>
            <a:r>
              <a:rPr lang="ru-RU" sz="1700" dirty="0" err="1"/>
              <a:t>попрощалося</a:t>
            </a:r>
            <a:r>
              <a:rPr lang="ru-RU" sz="1700" dirty="0"/>
              <a:t> </a:t>
            </a:r>
            <a:r>
              <a:rPr lang="ru-RU" sz="1700" dirty="0" err="1"/>
              <a:t>з</a:t>
            </a:r>
            <a:r>
              <a:rPr lang="ru-RU" sz="1700" dirty="0"/>
              <a:t> </a:t>
            </a:r>
            <a:r>
              <a:rPr lang="ru-RU" sz="1700" dirty="0" err="1"/>
              <a:t>двома</a:t>
            </a:r>
            <a:r>
              <a:rPr lang="ru-RU" sz="1700" dirty="0"/>
              <a:t> </a:t>
            </a:r>
            <a:r>
              <a:rPr lang="ru-RU" sz="1700" dirty="0" err="1"/>
              <a:t>головними</a:t>
            </a:r>
            <a:r>
              <a:rPr lang="ru-RU" sz="1700" dirty="0"/>
              <a:t> </a:t>
            </a:r>
            <a:r>
              <a:rPr lang="ru-RU" sz="1700" dirty="0" err="1"/>
              <a:t>пам’ятниками</a:t>
            </a:r>
            <a:r>
              <a:rPr lang="ru-RU" sz="1700" dirty="0"/>
              <a:t> </a:t>
            </a:r>
            <a:r>
              <a:rPr lang="ru-RU" sz="1700" dirty="0" err="1"/>
              <a:t>радянської</a:t>
            </a:r>
            <a:r>
              <a:rPr lang="ru-RU" sz="1700" dirty="0"/>
              <a:t> </a:t>
            </a:r>
            <a:r>
              <a:rPr lang="ru-RU" sz="1700" dirty="0" err="1"/>
              <a:t>епохи</a:t>
            </a:r>
            <a:r>
              <a:rPr lang="ru-RU" sz="1700" dirty="0"/>
              <a:t> – монументами </a:t>
            </a:r>
            <a:r>
              <a:rPr lang="ru-RU" sz="1700" dirty="0" err="1"/>
              <a:t>Леніну</a:t>
            </a:r>
            <a:r>
              <a:rPr lang="ru-RU" sz="1700" dirty="0"/>
              <a:t> та </a:t>
            </a:r>
            <a:r>
              <a:rPr lang="ru-RU" sz="1700" dirty="0" err="1"/>
              <a:t>Дзержинському</a:t>
            </a:r>
            <a:r>
              <a:rPr lang="ru-RU" sz="1700" dirty="0"/>
              <a:t>.</a:t>
            </a:r>
          </a:p>
          <a:p>
            <a:pPr algn="just"/>
            <a:r>
              <a:rPr lang="ru-RU" sz="1700" dirty="0" err="1"/>
              <a:t>Довгі</a:t>
            </a:r>
            <a:r>
              <a:rPr lang="ru-RU" sz="1700" dirty="0"/>
              <a:t> </a:t>
            </a:r>
            <a:r>
              <a:rPr lang="ru-RU" sz="1700" dirty="0" err="1"/>
              <a:t>десятиліття</a:t>
            </a:r>
            <a:r>
              <a:rPr lang="ru-RU" sz="1700" dirty="0"/>
              <a:t> вони </a:t>
            </a:r>
            <a:r>
              <a:rPr lang="ru-RU" sz="1700" dirty="0" err="1"/>
              <a:t>були</a:t>
            </a:r>
            <a:r>
              <a:rPr lang="ru-RU" sz="1700" dirty="0"/>
              <a:t> </a:t>
            </a:r>
            <a:r>
              <a:rPr lang="ru-RU" sz="1700" dirty="0" err="1"/>
              <a:t>частиною</a:t>
            </a:r>
            <a:r>
              <a:rPr lang="ru-RU" sz="1700" dirty="0"/>
              <a:t> </a:t>
            </a:r>
            <a:r>
              <a:rPr lang="ru-RU" sz="1700" dirty="0" err="1"/>
              <a:t>міського</a:t>
            </a:r>
            <a:r>
              <a:rPr lang="ru-RU" sz="1700" dirty="0"/>
              <a:t> пейзажу та </a:t>
            </a:r>
            <a:r>
              <a:rPr lang="ru-RU" sz="1700" dirty="0" err="1"/>
              <a:t>уособлювали</a:t>
            </a:r>
            <a:r>
              <a:rPr lang="ru-RU" sz="1700" dirty="0"/>
              <a:t> </a:t>
            </a:r>
            <a:r>
              <a:rPr lang="ru-RU" sz="1700" dirty="0" err="1"/>
              <a:t>радянське</a:t>
            </a:r>
            <a:r>
              <a:rPr lang="ru-RU" sz="1700" dirty="0"/>
              <a:t> </a:t>
            </a:r>
            <a:r>
              <a:rPr lang="ru-RU" sz="1700" dirty="0" err="1"/>
              <a:t>минуле</a:t>
            </a:r>
            <a:r>
              <a:rPr lang="ru-RU" sz="1700" dirty="0"/>
              <a:t>. </a:t>
            </a:r>
            <a:r>
              <a:rPr lang="ru-RU" sz="1700" dirty="0" err="1"/>
              <a:t>Проте</a:t>
            </a:r>
            <a:r>
              <a:rPr lang="ru-RU" sz="1700" dirty="0"/>
              <a:t> </a:t>
            </a:r>
            <a:r>
              <a:rPr lang="ru-RU" sz="1700" dirty="0" err="1"/>
              <a:t>з</a:t>
            </a:r>
            <a:r>
              <a:rPr lang="ru-RU" sz="1700" dirty="0"/>
              <a:t> початком </a:t>
            </a:r>
            <a:r>
              <a:rPr lang="ru-RU" sz="1700" dirty="0" err="1"/>
              <a:t>декомунізації</a:t>
            </a:r>
            <a:r>
              <a:rPr lang="ru-RU" sz="1700" dirty="0"/>
              <a:t> </a:t>
            </a:r>
            <a:r>
              <a:rPr lang="ru-RU" sz="1700" dirty="0" err="1"/>
              <a:t>їх</a:t>
            </a:r>
            <a:r>
              <a:rPr lang="ru-RU" sz="1700" dirty="0"/>
              <a:t> </a:t>
            </a:r>
            <a:r>
              <a:rPr lang="ru-RU" sz="1700" dirty="0" err="1"/>
              <a:t>демонтували</a:t>
            </a:r>
            <a:r>
              <a:rPr lang="ru-RU" sz="1700" dirty="0"/>
              <a:t>. Першим у 2014 </a:t>
            </a:r>
            <a:r>
              <a:rPr lang="ru-RU" sz="1700" dirty="0" err="1"/>
              <a:t>році</a:t>
            </a:r>
            <a:r>
              <a:rPr lang="ru-RU" sz="1700" dirty="0"/>
              <a:t> </a:t>
            </a:r>
            <a:r>
              <a:rPr lang="ru-RU" sz="1700" dirty="0" err="1"/>
              <a:t>знесли</a:t>
            </a:r>
            <a:r>
              <a:rPr lang="ru-RU" sz="1700" dirty="0"/>
              <a:t> </a:t>
            </a:r>
            <a:r>
              <a:rPr lang="ru-RU" sz="1700" dirty="0" err="1"/>
              <a:t>пам’ятник</a:t>
            </a:r>
            <a:r>
              <a:rPr lang="ru-RU" sz="1700" dirty="0"/>
              <a:t> </a:t>
            </a:r>
            <a:r>
              <a:rPr lang="ru-RU" sz="1700" dirty="0" err="1"/>
              <a:t>Леніну</a:t>
            </a:r>
            <a:r>
              <a:rPr lang="ru-RU" sz="1700" dirty="0"/>
              <a:t>, </a:t>
            </a:r>
            <a:r>
              <a:rPr lang="ru-RU" sz="1700" dirty="0" err="1"/>
              <a:t>що</a:t>
            </a:r>
            <a:r>
              <a:rPr lang="ru-RU" sz="1700" dirty="0"/>
              <a:t> стояв у </a:t>
            </a:r>
            <a:r>
              <a:rPr lang="ru-RU" sz="1700" dirty="0" err="1"/>
              <a:t>центрі</a:t>
            </a:r>
            <a:r>
              <a:rPr lang="ru-RU" sz="1700" dirty="0"/>
              <a:t> </a:t>
            </a:r>
            <a:r>
              <a:rPr lang="ru-RU" sz="1700" dirty="0" err="1"/>
              <a:t>міста</a:t>
            </a:r>
            <a:r>
              <a:rPr lang="ru-RU" sz="1700" dirty="0"/>
              <a:t> </a:t>
            </a:r>
            <a:r>
              <a:rPr lang="ru-RU" sz="1700" dirty="0" err="1"/>
              <a:t>ще</a:t>
            </a:r>
            <a:r>
              <a:rPr lang="ru-RU" sz="1700" dirty="0"/>
              <a:t> </a:t>
            </a:r>
            <a:r>
              <a:rPr lang="ru-RU" sz="1700" dirty="0" err="1"/>
              <a:t>з</a:t>
            </a:r>
            <a:r>
              <a:rPr lang="ru-RU" sz="1700" dirty="0"/>
              <a:t> 1958 року</a:t>
            </a:r>
            <a:r>
              <a:rPr lang="ru-RU" sz="1700" dirty="0" smtClean="0"/>
              <a:t>.</a:t>
            </a:r>
          </a:p>
          <a:p>
            <a:pPr algn="just"/>
            <a:endParaRPr lang="ru-RU" sz="17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uk-UA" sz="17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uk-UA" sz="17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7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uk-UA" sz="17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7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uk-UA" sz="17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7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uk-UA" sz="17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7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700" b="0" i="0" u="none" strike="noStrike" cap="none" normalizeH="0" baseline="0" dirty="0" smtClean="0">
              <a:ln>
                <a:noFill/>
              </a:ln>
              <a:effectLst/>
              <a:latin typeface="Arial" pitchFamily="34" charset="0"/>
              <a:cs typeface="Arial" pitchFamily="34" charset="0"/>
            </a:endParaRPr>
          </a:p>
        </p:txBody>
      </p:sp>
      <p:pic>
        <p:nvPicPr>
          <p:cNvPr id="4" name="Рисунок 3" descr="https://mis.dp.ua/wp-content/uploads/2025/02/majdan-geroyiv.jpg"/>
          <p:cNvPicPr/>
          <p:nvPr/>
        </p:nvPicPr>
        <p:blipFill>
          <a:blip r:embed="rId2"/>
          <a:srcRect/>
          <a:stretch>
            <a:fillRect/>
          </a:stretch>
        </p:blipFill>
        <p:spPr bwMode="auto">
          <a:xfrm>
            <a:off x="2285984" y="3429000"/>
            <a:ext cx="4048125" cy="3036094"/>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57158" y="428604"/>
            <a:ext cx="8215338" cy="169277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Нині</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на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місці</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постаменту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Леніна</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розташовується</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Майдан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Героїв</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де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встановлений</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пам’ятник</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загиблим</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воїнам</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АТО.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Поруч</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з</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каменем</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встановленим</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раніше</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патріотами</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з'явилися</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дві</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мармурові</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плити</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На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одній</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з</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них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вибиті</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прізвища</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загиблих</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Героїв</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на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другий</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присвячене</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їм</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вірш</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Довершують</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композицію</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три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сталевих</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лелеки</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a:t>
            </a:r>
            <a:r>
              <a:rPr kumimoji="0" lang="ru-RU" sz="1700" b="0" i="0" u="none" strike="noStrike" cap="none" normalizeH="0" baseline="0" dirty="0" err="1" smtClean="0">
                <a:ln>
                  <a:noFill/>
                </a:ln>
                <a:solidFill>
                  <a:schemeClr val="tx1"/>
                </a:solidFill>
                <a:effectLst/>
                <a:ea typeface="Times New Roman" pitchFamily="18" charset="0"/>
                <a:cs typeface="Arial" pitchFamily="34" charset="0"/>
              </a:rPr>
              <a:t>розташованих</a:t>
            </a:r>
            <a:r>
              <a:rPr kumimoji="0" lang="ru-RU" sz="1700" b="0" i="0" u="none" strike="noStrike" cap="none" normalizeH="0" baseline="0" dirty="0" smtClean="0">
                <a:ln>
                  <a:noFill/>
                </a:ln>
                <a:solidFill>
                  <a:schemeClr val="tx1"/>
                </a:solidFill>
                <a:effectLst/>
                <a:ea typeface="Times New Roman" pitchFamily="18" charset="0"/>
                <a:cs typeface="Arial" pitchFamily="34" charset="0"/>
              </a:rPr>
              <a:t> над плитами. </a:t>
            </a:r>
            <a:r>
              <a:rPr lang="ru-RU" sz="1700" dirty="0" err="1"/>
              <a:t>Пам'ятник</a:t>
            </a:r>
            <a:r>
              <a:rPr lang="ru-RU" sz="1700" dirty="0"/>
              <a:t> </a:t>
            </a:r>
            <a:r>
              <a:rPr lang="ru-RU" sz="1700" dirty="0" err="1"/>
              <a:t>загиблим</a:t>
            </a:r>
            <a:r>
              <a:rPr lang="ru-RU" sz="1700" dirty="0"/>
              <a:t> героям АТО </a:t>
            </a:r>
            <a:r>
              <a:rPr lang="ru-RU" sz="1700" dirty="0" err="1"/>
              <a:t>був</a:t>
            </a:r>
            <a:r>
              <a:rPr lang="ru-RU" sz="1700" dirty="0"/>
              <a:t> </a:t>
            </a:r>
            <a:r>
              <a:rPr lang="ru-RU" sz="1700" dirty="0" err="1"/>
              <a:t>встановлений</a:t>
            </a:r>
            <a:r>
              <a:rPr lang="ru-RU" sz="1700" dirty="0"/>
              <a:t> в </a:t>
            </a:r>
            <a:r>
              <a:rPr lang="ru-RU" sz="1700" dirty="0" err="1"/>
              <a:t>Кам'янському</a:t>
            </a:r>
            <a:r>
              <a:rPr lang="ru-RU" sz="1700" dirty="0"/>
              <a:t> </a:t>
            </a:r>
            <a:r>
              <a:rPr lang="ru-RU" sz="1700" dirty="0" err="1"/>
              <a:t>в</a:t>
            </a:r>
            <a:r>
              <a:rPr lang="ru-RU" sz="1700" dirty="0"/>
              <a:t> 2015 </a:t>
            </a:r>
            <a:r>
              <a:rPr lang="ru-RU" sz="1700" dirty="0" err="1"/>
              <a:t>році</a:t>
            </a:r>
            <a:r>
              <a:rPr lang="ru-RU" sz="1700" dirty="0"/>
              <a:t>, на </a:t>
            </a:r>
            <a:r>
              <a:rPr lang="ru-RU" sz="1700" dirty="0" smtClean="0">
                <a:solidFill>
                  <a:schemeClr val="tx1"/>
                </a:solidFill>
              </a:rPr>
              <a:t> </a:t>
            </a:r>
            <a:r>
              <a:rPr lang="ru-RU" sz="1700" dirty="0" err="1" smtClean="0">
                <a:solidFill>
                  <a:schemeClr val="tx1"/>
                </a:solidFill>
              </a:rPr>
              <a:t>Майдані</a:t>
            </a:r>
            <a:r>
              <a:rPr lang="ru-RU" sz="1700" dirty="0" smtClean="0">
                <a:solidFill>
                  <a:schemeClr val="tx1"/>
                </a:solidFill>
              </a:rPr>
              <a:t> </a:t>
            </a:r>
            <a:r>
              <a:rPr lang="ru-RU" sz="1700" dirty="0" err="1" smtClean="0">
                <a:solidFill>
                  <a:schemeClr val="tx1"/>
                </a:solidFill>
              </a:rPr>
              <a:t>Героїв</a:t>
            </a:r>
            <a:r>
              <a:rPr lang="ru-RU" sz="1700" dirty="0" smtClean="0">
                <a:solidFill>
                  <a:schemeClr val="tx1"/>
                </a:solidFill>
              </a:rPr>
              <a:t>.</a:t>
            </a:r>
            <a:endParaRPr kumimoji="0" lang="ru-RU" sz="1700" b="0" i="0" u="none" strike="noStrike" cap="none" normalizeH="0" baseline="0" dirty="0" smtClean="0">
              <a:ln>
                <a:noFill/>
              </a:ln>
              <a:solidFill>
                <a:schemeClr val="tx1"/>
              </a:solidFill>
              <a:effectLst/>
              <a:cs typeface="Arial" pitchFamily="34" charset="0"/>
            </a:endParaRPr>
          </a:p>
        </p:txBody>
      </p:sp>
      <p:pic>
        <p:nvPicPr>
          <p:cNvPr id="3" name="Рисунок 2" descr="https://rest.guru.ua/img/place_photo/1717/4026.jpg"/>
          <p:cNvPicPr/>
          <p:nvPr/>
        </p:nvPicPr>
        <p:blipFill>
          <a:blip r:embed="rId2"/>
          <a:srcRect/>
          <a:stretch>
            <a:fillRect/>
          </a:stretch>
        </p:blipFill>
        <p:spPr bwMode="auto">
          <a:xfrm>
            <a:off x="857224" y="2214554"/>
            <a:ext cx="7286676" cy="421484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rot="10800000" flipV="1">
            <a:off x="285720" y="555869"/>
            <a:ext cx="8429684" cy="40011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ea typeface="Times New Roman" pitchFamily="18" charset="0"/>
                <a:cs typeface="Arial" pitchFamily="34" charset="0"/>
              </a:rPr>
              <a:t> </a:t>
            </a:r>
            <a:r>
              <a:rPr kumimoji="0" lang="ru-RU" sz="2000" b="0" i="0" u="none" strike="noStrike" cap="none" normalizeH="0" baseline="0" dirty="0" err="1" smtClean="0">
                <a:ln>
                  <a:noFill/>
                </a:ln>
                <a:solidFill>
                  <a:schemeClr val="tx1"/>
                </a:solidFill>
                <a:effectLst/>
                <a:ea typeface="Times New Roman" pitchFamily="18" charset="0"/>
                <a:cs typeface="Arial" pitchFamily="34" charset="0"/>
              </a:rPr>
              <a:t>Відразу</a:t>
            </a:r>
            <a:r>
              <a:rPr kumimoji="0" lang="ru-RU" sz="2000" b="0" i="0" u="none" strike="noStrike" cap="none" normalizeH="0" baseline="0" dirty="0" smtClean="0">
                <a:ln>
                  <a:noFill/>
                </a:ln>
                <a:solidFill>
                  <a:schemeClr val="tx1"/>
                </a:solidFill>
                <a:effectLst/>
                <a:ea typeface="Times New Roman" pitchFamily="18" charset="0"/>
                <a:cs typeface="Arial" pitchFamily="34" charset="0"/>
              </a:rPr>
              <a:t> за </a:t>
            </a:r>
            <a:r>
              <a:rPr kumimoji="0" lang="ru-RU" sz="2000" b="0" i="0" u="none" strike="noStrike" cap="none" normalizeH="0" baseline="0" dirty="0" err="1" smtClean="0">
                <a:ln>
                  <a:noFill/>
                </a:ln>
                <a:solidFill>
                  <a:schemeClr val="tx1"/>
                </a:solidFill>
                <a:effectLst/>
                <a:ea typeface="Times New Roman" pitchFamily="18" charset="0"/>
                <a:cs typeface="Arial" pitchFamily="34" charset="0"/>
              </a:rPr>
              <a:t>пам'ятником</a:t>
            </a:r>
            <a:r>
              <a:rPr kumimoji="0" lang="ru-RU" sz="2000" b="0" i="0" u="none" strike="noStrike" cap="none" normalizeH="0" baseline="0" dirty="0" smtClean="0">
                <a:ln>
                  <a:noFill/>
                </a:ln>
                <a:solidFill>
                  <a:schemeClr val="tx1"/>
                </a:solidFill>
                <a:effectLst/>
                <a:ea typeface="Times New Roman" pitchFamily="18" charset="0"/>
                <a:cs typeface="Arial" pitchFamily="34" charset="0"/>
              </a:rPr>
              <a:t> </a:t>
            </a:r>
            <a:r>
              <a:rPr kumimoji="0" lang="ru-RU" sz="2000" b="0" i="0" u="none" strike="noStrike" cap="none" normalizeH="0" baseline="0" dirty="0" err="1" smtClean="0">
                <a:ln>
                  <a:noFill/>
                </a:ln>
                <a:solidFill>
                  <a:schemeClr val="tx1"/>
                </a:solidFill>
                <a:effectLst/>
                <a:ea typeface="Times New Roman" pitchFamily="18" charset="0"/>
                <a:cs typeface="Arial" pitchFamily="34" charset="0"/>
              </a:rPr>
              <a:t>облаштована</a:t>
            </a:r>
            <a:r>
              <a:rPr kumimoji="0" lang="ru-RU" sz="2000" b="0" i="0" u="none" strike="noStrike" cap="none" normalizeH="0" baseline="0" dirty="0" smtClean="0">
                <a:ln>
                  <a:noFill/>
                </a:ln>
                <a:solidFill>
                  <a:schemeClr val="tx1"/>
                </a:solidFill>
                <a:effectLst/>
                <a:ea typeface="Times New Roman" pitchFamily="18" charset="0"/>
                <a:cs typeface="Arial" pitchFamily="34" charset="0"/>
              </a:rPr>
              <a:t> алея </a:t>
            </a:r>
            <a:r>
              <a:rPr kumimoji="0" lang="ru-RU" sz="2000" b="0" i="0" u="none" strike="noStrike" cap="none" normalizeH="0" baseline="0" dirty="0" err="1" smtClean="0">
                <a:ln>
                  <a:noFill/>
                </a:ln>
                <a:solidFill>
                  <a:schemeClr val="tx1"/>
                </a:solidFill>
                <a:effectLst/>
                <a:ea typeface="Times New Roman" pitchFamily="18" charset="0"/>
                <a:cs typeface="Arial" pitchFamily="34" charset="0"/>
              </a:rPr>
              <a:t>пам'яті</a:t>
            </a:r>
            <a:r>
              <a:rPr kumimoji="0" lang="ru-RU" sz="2000" b="0" i="0" u="none" strike="noStrike" cap="none" normalizeH="0" baseline="0" dirty="0" smtClean="0">
                <a:ln>
                  <a:noFill/>
                </a:ln>
                <a:solidFill>
                  <a:schemeClr val="tx1"/>
                </a:solidFill>
                <a:effectLst/>
                <a:ea typeface="Times New Roman" pitchFamily="18" charset="0"/>
                <a:cs typeface="Arial" pitchFamily="34" charset="0"/>
              </a:rPr>
              <a:t> </a:t>
            </a:r>
            <a:r>
              <a:rPr kumimoji="0" lang="ru-RU" sz="2000" b="0" i="0" u="none" strike="noStrike" cap="none" normalizeH="0" baseline="0" dirty="0" err="1" smtClean="0">
                <a:ln>
                  <a:noFill/>
                </a:ln>
                <a:solidFill>
                  <a:schemeClr val="tx1"/>
                </a:solidFill>
                <a:effectLst/>
                <a:ea typeface="Times New Roman" pitchFamily="18" charset="0"/>
                <a:cs typeface="Arial" pitchFamily="34" charset="0"/>
              </a:rPr>
              <a:t>загиблим</a:t>
            </a:r>
            <a:r>
              <a:rPr kumimoji="0" lang="ru-RU" sz="2000" b="0" i="0" u="none" strike="noStrike" cap="none" normalizeH="0" baseline="0" dirty="0" smtClean="0">
                <a:ln>
                  <a:noFill/>
                </a:ln>
                <a:solidFill>
                  <a:schemeClr val="tx1"/>
                </a:solidFill>
                <a:effectLst/>
                <a:ea typeface="Times New Roman" pitchFamily="18" charset="0"/>
                <a:cs typeface="Arial" pitchFamily="34" charset="0"/>
              </a:rPr>
              <a:t> героям АТО.</a:t>
            </a:r>
            <a:endParaRPr kumimoji="0" lang="ru-RU" sz="2000" b="0" i="0" u="none" strike="noStrike" cap="none" normalizeH="0" baseline="0" dirty="0" smtClean="0">
              <a:ln>
                <a:noFill/>
              </a:ln>
              <a:solidFill>
                <a:schemeClr val="tx1"/>
              </a:solidFill>
              <a:effectLst/>
              <a:cs typeface="Arial" pitchFamily="34" charset="0"/>
            </a:endParaRPr>
          </a:p>
        </p:txBody>
      </p:sp>
      <p:pic>
        <p:nvPicPr>
          <p:cNvPr id="3" name="Рисунок 2" descr="https://mis.dp.ua/wp-content/uploads/2025/02/majdan-geroyiv-3.jpg"/>
          <p:cNvPicPr/>
          <p:nvPr/>
        </p:nvPicPr>
        <p:blipFill>
          <a:blip r:embed="rId2"/>
          <a:srcRect/>
          <a:stretch>
            <a:fillRect/>
          </a:stretch>
        </p:blipFill>
        <p:spPr bwMode="auto">
          <a:xfrm>
            <a:off x="857224" y="1178718"/>
            <a:ext cx="7358113" cy="496492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428596" y="357166"/>
            <a:ext cx="8072494" cy="131950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142830" rIns="91440" bIns="142830" numCol="1" anchor="ctr" anchorCtr="0" compatLnSpc="1">
            <a:prstTxWarp prst="textNoShape">
              <a:avLst/>
            </a:prstTxWarp>
            <a:spAutoFit/>
          </a:bodyPr>
          <a:lstStyle/>
          <a:p>
            <a:pPr fontAlgn="base">
              <a:spcBef>
                <a:spcPct val="0"/>
              </a:spcBef>
              <a:spcAft>
                <a:spcPct val="0"/>
              </a:spcAft>
            </a:pPr>
            <a:r>
              <a:rPr kumimoji="0" lang="uk-UA" sz="15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17 лютого 2016 року демонтували пам’ятник Дзержинському.</a:t>
            </a:r>
            <a:r>
              <a:rPr lang="ru-RU" sz="1600" dirty="0"/>
              <a:t> </a:t>
            </a:r>
            <a:r>
              <a:rPr lang="ru-RU" sz="1600" dirty="0" smtClean="0"/>
              <a:t> </a:t>
            </a:r>
          </a:p>
          <a:p>
            <a:pPr algn="just" fontAlgn="base">
              <a:spcBef>
                <a:spcPct val="0"/>
              </a:spcBef>
              <a:spcAft>
                <a:spcPct val="0"/>
              </a:spcAft>
            </a:pPr>
            <a:r>
              <a:rPr lang="ru-RU" sz="1700" dirty="0" smtClean="0"/>
              <a:t>Монумент </a:t>
            </a:r>
            <a:r>
              <a:rPr lang="ru-RU" sz="1700" dirty="0"/>
              <a:t>“</a:t>
            </a:r>
            <a:r>
              <a:rPr lang="ru-RU" sz="1700" dirty="0" err="1"/>
              <a:t>вічному</a:t>
            </a:r>
            <a:r>
              <a:rPr lang="ru-RU" sz="1700" dirty="0"/>
              <a:t> </a:t>
            </a:r>
            <a:r>
              <a:rPr lang="ru-RU" sz="1700" dirty="0" err="1"/>
              <a:t>металургу</a:t>
            </a:r>
            <a:r>
              <a:rPr lang="ru-RU" sz="1700" dirty="0"/>
              <a:t>” </a:t>
            </a:r>
            <a:r>
              <a:rPr lang="ru-RU" sz="1700" dirty="0" err="1"/>
              <a:t>нашого</a:t>
            </a:r>
            <a:r>
              <a:rPr lang="ru-RU" sz="1700" dirty="0"/>
              <a:t> заводу простояв 49 </a:t>
            </a:r>
            <a:r>
              <a:rPr lang="ru-RU" sz="1700" dirty="0" err="1"/>
              <a:t>років</a:t>
            </a:r>
            <a:r>
              <a:rPr lang="ru-RU" sz="1700" dirty="0"/>
              <a:t> </a:t>
            </a:r>
            <a:r>
              <a:rPr lang="ru-RU" sz="1700" dirty="0" err="1"/>
              <a:t>і</a:t>
            </a:r>
            <a:r>
              <a:rPr lang="ru-RU" sz="1700" dirty="0"/>
              <a:t> </a:t>
            </a:r>
            <a:r>
              <a:rPr lang="ru-RU" sz="1700" dirty="0" err="1"/>
              <a:t>був</a:t>
            </a:r>
            <a:r>
              <a:rPr lang="ru-RU" sz="1700" dirty="0"/>
              <a:t> </a:t>
            </a:r>
            <a:r>
              <a:rPr lang="ru-RU" sz="1700" dirty="0" err="1"/>
              <a:t>знесений</a:t>
            </a:r>
            <a:r>
              <a:rPr lang="ru-RU" sz="1700" dirty="0"/>
              <a:t> на </a:t>
            </a:r>
            <a:r>
              <a:rPr lang="ru-RU" sz="1700" dirty="0" err="1"/>
              <a:t>виконання</a:t>
            </a:r>
            <a:r>
              <a:rPr lang="ru-RU" sz="1700" dirty="0"/>
              <a:t> </a:t>
            </a:r>
            <a:r>
              <a:rPr lang="ru-RU" sz="1700" dirty="0" err="1"/>
              <a:t>законодавства</a:t>
            </a:r>
            <a:r>
              <a:rPr lang="ru-RU" sz="1700" dirty="0"/>
              <a:t> про </a:t>
            </a:r>
            <a:r>
              <a:rPr lang="ru-RU" sz="1700" dirty="0" err="1"/>
              <a:t>декомунізацію</a:t>
            </a:r>
            <a:r>
              <a:rPr lang="uk-UA" sz="1700" dirty="0"/>
              <a:t> і переміщено на територію міського музею</a:t>
            </a:r>
            <a:r>
              <a:rPr lang="ru-RU" sz="1700" b="1" dirty="0" smtClean="0"/>
              <a:t>.</a:t>
            </a:r>
            <a:endParaRPr lang="ru-RU" sz="1700" dirty="0"/>
          </a:p>
        </p:txBody>
      </p:sp>
      <p:pic>
        <p:nvPicPr>
          <p:cNvPr id="3" name="Рисунок 2" descr="https://nashreporter.com/wp-content/uploads/2025/02/zastavka-36.jpg"/>
          <p:cNvPicPr/>
          <p:nvPr/>
        </p:nvPicPr>
        <p:blipFill>
          <a:blip r:embed="rId2"/>
          <a:srcRect/>
          <a:stretch>
            <a:fillRect/>
          </a:stretch>
        </p:blipFill>
        <p:spPr bwMode="auto">
          <a:xfrm>
            <a:off x="857224" y="1714488"/>
            <a:ext cx="7072362" cy="457203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uk-UA" b="0" dirty="0" smtClean="0"/>
              <a:t>      Бюст </a:t>
            </a:r>
            <a:r>
              <a:rPr lang="uk-UA" dirty="0" smtClean="0"/>
              <a:t>Брежнєву Л. І. </a:t>
            </a:r>
            <a:r>
              <a:rPr lang="uk-UA" b="0" dirty="0" smtClean="0"/>
              <a:t/>
            </a:r>
            <a:br>
              <a:rPr lang="uk-UA" b="0" dirty="0" smtClean="0"/>
            </a:br>
            <a:r>
              <a:rPr lang="uk-UA" b="0" dirty="0"/>
              <a:t> </a:t>
            </a:r>
            <a:r>
              <a:rPr lang="uk-UA" b="0" dirty="0" smtClean="0"/>
              <a:t>  на </a:t>
            </a:r>
            <a:r>
              <a:rPr lang="ru-RU" b="0" dirty="0" err="1" smtClean="0"/>
              <a:t>проспекті</a:t>
            </a:r>
            <a:r>
              <a:rPr lang="ru-RU" b="0" dirty="0" smtClean="0"/>
              <a:t> </a:t>
            </a:r>
            <a:r>
              <a:rPr lang="ru-RU" b="0" dirty="0" err="1" smtClean="0"/>
              <a:t>Свободи</a:t>
            </a:r>
            <a:endParaRPr lang="ru-RU" b="0" dirty="0"/>
          </a:p>
        </p:txBody>
      </p:sp>
      <p:sp>
        <p:nvSpPr>
          <p:cNvPr id="3" name="Содержимое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Autofit/>
          </a:bodyPr>
          <a:lstStyle/>
          <a:p>
            <a:r>
              <a:rPr lang="uk-UA" sz="2200" dirty="0"/>
              <a:t>Відповідно до закону про декомунізацію </a:t>
            </a:r>
            <a:r>
              <a:rPr lang="ru-RU" sz="2200" dirty="0"/>
              <a:t>28.07.2023</a:t>
            </a:r>
            <a:r>
              <a:rPr lang="uk-UA" sz="2200" dirty="0"/>
              <a:t> р. з</a:t>
            </a:r>
            <a:r>
              <a:rPr lang="ru-RU" sz="2200" dirty="0"/>
              <a:t> центрального проспекту </a:t>
            </a:r>
            <a:r>
              <a:rPr lang="ru-RU" sz="2200" dirty="0" err="1" smtClean="0"/>
              <a:t>Свободи</a:t>
            </a:r>
            <a:r>
              <a:rPr lang="ru-RU" sz="2200" dirty="0" smtClean="0">
                <a:solidFill>
                  <a:schemeClr val="bg1"/>
                </a:solidFill>
              </a:rPr>
              <a:t>..</a:t>
            </a:r>
            <a:r>
              <a:rPr lang="ru-RU" sz="2200" dirty="0" smtClean="0"/>
              <a:t>у</a:t>
            </a:r>
            <a:r>
              <a:rPr lang="ru-RU" sz="2200" dirty="0"/>
              <a:t> </a:t>
            </a:r>
            <a:r>
              <a:rPr lang="ru-RU" sz="2200" dirty="0" err="1" smtClean="0"/>
              <a:t>Кам`янському</a:t>
            </a:r>
            <a:r>
              <a:rPr lang="ru-RU" sz="2200" dirty="0" smtClean="0"/>
              <a:t> </a:t>
            </a:r>
            <a:r>
              <a:rPr lang="ru-RU" sz="2200" dirty="0"/>
              <a:t> </a:t>
            </a:r>
            <a:r>
              <a:rPr lang="ru-RU" sz="2200" dirty="0" smtClean="0"/>
              <a:t>                      </a:t>
            </a:r>
            <a:r>
              <a:rPr lang="ru-RU" sz="2200" dirty="0" err="1" smtClean="0"/>
              <a:t>Дніпропетровської</a:t>
            </a:r>
            <a:r>
              <a:rPr lang="ru-RU" sz="2200" dirty="0" smtClean="0"/>
              <a:t> </a:t>
            </a:r>
            <a:r>
              <a:rPr lang="ru-RU" sz="2200" dirty="0" err="1"/>
              <a:t>області</a:t>
            </a:r>
            <a:r>
              <a:rPr lang="ru-RU" sz="2200" dirty="0"/>
              <a:t> прибрали бюст </a:t>
            </a:r>
            <a:r>
              <a:rPr lang="ru-RU" sz="2200" dirty="0" err="1"/>
              <a:t>радянського</a:t>
            </a:r>
            <a:r>
              <a:rPr lang="ru-RU" sz="2200" dirty="0"/>
              <a:t> державного </a:t>
            </a:r>
            <a:r>
              <a:rPr lang="ru-RU" sz="2200" dirty="0" err="1"/>
              <a:t>діяча</a:t>
            </a:r>
            <a:r>
              <a:rPr lang="ru-RU" sz="2200" dirty="0"/>
              <a:t> </a:t>
            </a:r>
            <a:r>
              <a:rPr lang="ru-RU" sz="2200" dirty="0" err="1"/>
              <a:t>Леоніда</a:t>
            </a:r>
            <a:r>
              <a:rPr lang="ru-RU" sz="2200" dirty="0"/>
              <a:t> </a:t>
            </a:r>
            <a:r>
              <a:rPr lang="ru-RU" sz="2200" dirty="0" err="1"/>
              <a:t>Брежнєва</a:t>
            </a:r>
            <a:r>
              <a:rPr lang="uk-UA" sz="2200" dirty="0"/>
              <a:t> і </a:t>
            </a:r>
            <a:r>
              <a:rPr lang="ru-RU" sz="2200" dirty="0" err="1" smtClean="0"/>
              <a:t>перемістили</a:t>
            </a:r>
            <a:r>
              <a:rPr lang="ru-RU" sz="2200" dirty="0" smtClean="0"/>
              <a:t> </a:t>
            </a:r>
            <a:r>
              <a:rPr lang="ru-RU" sz="2200" dirty="0"/>
              <a:t>на </a:t>
            </a:r>
            <a:r>
              <a:rPr lang="ru-RU" sz="2200" dirty="0" err="1"/>
              <a:t>територію</a:t>
            </a:r>
            <a:r>
              <a:rPr lang="ru-RU" sz="2200" dirty="0"/>
              <a:t> музею </a:t>
            </a:r>
            <a:r>
              <a:rPr lang="ru-RU" sz="2200" dirty="0" err="1"/>
              <a:t>міста</a:t>
            </a:r>
            <a:r>
              <a:rPr lang="ru-RU" sz="2200" dirty="0"/>
              <a:t>.</a:t>
            </a:r>
            <a:r>
              <a:rPr lang="ru-RU" sz="2200" dirty="0" smtClean="0"/>
              <a:t> </a:t>
            </a:r>
            <a:r>
              <a:rPr lang="ru-RU" sz="2200" dirty="0"/>
              <a:t>З часом на </a:t>
            </a:r>
            <a:r>
              <a:rPr lang="ru-RU" sz="2200" dirty="0" err="1"/>
              <a:t>цьому</a:t>
            </a:r>
            <a:r>
              <a:rPr lang="ru-RU" sz="2200" dirty="0"/>
              <a:t> </a:t>
            </a:r>
            <a:r>
              <a:rPr lang="ru-RU" sz="2200" dirty="0" err="1"/>
              <a:t>місці</a:t>
            </a:r>
            <a:r>
              <a:rPr lang="ru-RU" sz="2200" dirty="0"/>
              <a:t> </a:t>
            </a:r>
            <a:r>
              <a:rPr lang="ru-RU" sz="2200" dirty="0" err="1"/>
              <a:t>запропонують</a:t>
            </a:r>
            <a:r>
              <a:rPr lang="ru-RU" sz="2200" dirty="0"/>
              <a:t> </a:t>
            </a:r>
            <a:r>
              <a:rPr lang="ru-RU" sz="2200" dirty="0" err="1"/>
              <a:t>встановити</a:t>
            </a:r>
            <a:r>
              <a:rPr lang="ru-RU" sz="2200" dirty="0"/>
              <a:t> </a:t>
            </a:r>
            <a:r>
              <a:rPr lang="ru-RU" sz="2200" dirty="0" err="1"/>
              <a:t>пам’ятник</a:t>
            </a:r>
            <a:r>
              <a:rPr lang="ru-RU" sz="2200" dirty="0"/>
              <a:t> </a:t>
            </a:r>
            <a:r>
              <a:rPr lang="ru-RU" sz="2200" dirty="0" err="1"/>
              <a:t>на</a:t>
            </a:r>
            <a:r>
              <a:rPr lang="ru-RU" sz="2200" dirty="0"/>
              <a:t> честь </a:t>
            </a:r>
            <a:r>
              <a:rPr lang="ru-RU" sz="2200" dirty="0" err="1"/>
              <a:t>загиблих</a:t>
            </a:r>
            <a:r>
              <a:rPr lang="ru-RU" sz="2200" dirty="0"/>
              <a:t> </a:t>
            </a:r>
            <a:r>
              <a:rPr lang="ru-RU" sz="2200" dirty="0" err="1"/>
              <a:t>Героїв</a:t>
            </a:r>
            <a:r>
              <a:rPr lang="ru-RU" sz="2200" dirty="0"/>
              <a:t> та Перемоги </a:t>
            </a:r>
            <a:r>
              <a:rPr lang="ru-RU" sz="2200" dirty="0" err="1" smtClean="0"/>
              <a:t>України</a:t>
            </a:r>
            <a:r>
              <a:rPr lang="ru-RU" sz="2200" dirty="0" smtClean="0"/>
              <a:t>.</a:t>
            </a:r>
          </a:p>
          <a:p>
            <a:r>
              <a:rPr lang="ru-RU" sz="2200" dirty="0" err="1"/>
              <a:t>Процес</a:t>
            </a:r>
            <a:r>
              <a:rPr lang="ru-RU" sz="2200" dirty="0"/>
              <a:t> демонтажу </a:t>
            </a:r>
            <a:r>
              <a:rPr lang="ru-RU" sz="2200" dirty="0" err="1"/>
              <a:t>радянських</a:t>
            </a:r>
            <a:r>
              <a:rPr lang="ru-RU" sz="2200" dirty="0"/>
              <a:t> </a:t>
            </a:r>
            <a:r>
              <a:rPr lang="ru-RU" sz="2200" dirty="0" err="1"/>
              <a:t>символів</a:t>
            </a:r>
            <a:r>
              <a:rPr lang="ru-RU" sz="2200" dirty="0"/>
              <a:t> у </a:t>
            </a:r>
            <a:r>
              <a:rPr lang="ru-RU" sz="2200" dirty="0" err="1"/>
              <a:t>Кам’янському</a:t>
            </a:r>
            <a:r>
              <a:rPr lang="ru-RU" sz="2200" dirty="0"/>
              <a:t> став не </a:t>
            </a:r>
            <a:r>
              <a:rPr lang="ru-RU" sz="2200" dirty="0" err="1"/>
              <a:t>лише</a:t>
            </a:r>
            <a:r>
              <a:rPr lang="ru-RU" sz="2200" dirty="0"/>
              <a:t> </a:t>
            </a:r>
            <a:r>
              <a:rPr lang="ru-RU" sz="2200" dirty="0" err="1"/>
              <a:t>фізичним</a:t>
            </a:r>
            <a:r>
              <a:rPr lang="ru-RU" sz="2200" dirty="0"/>
              <a:t> </a:t>
            </a:r>
            <a:r>
              <a:rPr lang="ru-RU" sz="2200" dirty="0" err="1"/>
              <a:t>позбавленням</a:t>
            </a:r>
            <a:r>
              <a:rPr lang="ru-RU" sz="2200" dirty="0"/>
              <a:t> </a:t>
            </a:r>
            <a:r>
              <a:rPr lang="ru-RU" sz="2200" dirty="0" err="1"/>
              <a:t>від</a:t>
            </a:r>
            <a:r>
              <a:rPr lang="ru-RU" sz="2200" dirty="0"/>
              <a:t> </a:t>
            </a:r>
            <a:r>
              <a:rPr lang="ru-RU" sz="2200" dirty="0" err="1"/>
              <a:t>пам’ятників</a:t>
            </a:r>
            <a:r>
              <a:rPr lang="ru-RU" sz="2200" dirty="0"/>
              <a:t>, а </a:t>
            </a:r>
            <a:r>
              <a:rPr lang="ru-RU" sz="2200" dirty="0" err="1"/>
              <a:t>й</a:t>
            </a:r>
            <a:r>
              <a:rPr lang="ru-RU" sz="2200" dirty="0"/>
              <a:t> </a:t>
            </a:r>
            <a:r>
              <a:rPr lang="ru-RU" sz="2200" dirty="0" err="1"/>
              <a:t>важливим</a:t>
            </a:r>
            <a:r>
              <a:rPr lang="ru-RU" sz="2200" dirty="0"/>
              <a:t> </a:t>
            </a:r>
            <a:r>
              <a:rPr lang="ru-RU" sz="2200" dirty="0" err="1"/>
              <a:t>етапом</a:t>
            </a:r>
            <a:r>
              <a:rPr lang="ru-RU" sz="2200" dirty="0"/>
              <a:t> перегляду </a:t>
            </a:r>
            <a:r>
              <a:rPr lang="ru-RU" sz="2200" dirty="0" err="1"/>
              <a:t>історії</a:t>
            </a:r>
            <a:r>
              <a:rPr lang="ru-RU" sz="2200" dirty="0"/>
              <a:t> та </a:t>
            </a:r>
            <a:r>
              <a:rPr lang="ru-RU" sz="2200" dirty="0" err="1"/>
              <a:t>формування</a:t>
            </a:r>
            <a:r>
              <a:rPr lang="ru-RU" sz="2200" dirty="0"/>
              <a:t> нового </a:t>
            </a:r>
            <a:r>
              <a:rPr lang="ru-RU" sz="2200" dirty="0" err="1"/>
              <a:t>обличчя</a:t>
            </a:r>
            <a:r>
              <a:rPr lang="ru-RU" sz="2200" dirty="0"/>
              <a:t> </a:t>
            </a:r>
            <a:r>
              <a:rPr lang="ru-RU" sz="2200" dirty="0" err="1"/>
              <a:t>міста</a:t>
            </a:r>
            <a:r>
              <a:rPr lang="ru-RU" sz="2200" dirty="0"/>
              <a:t>.</a:t>
            </a:r>
          </a:p>
          <a:p>
            <a:endParaRPr lang="ru-RU" sz="2400" dirty="0"/>
          </a:p>
        </p:txBody>
      </p:sp>
      <p:sp>
        <p:nvSpPr>
          <p:cNvPr id="4" name="Текст 3"/>
          <p:cNvSpPr>
            <a:spLocks noGrp="1"/>
          </p:cNvSpPr>
          <p:nvPr>
            <p:ph type="body" sz="half" idx="2"/>
          </p:nvPr>
        </p:nvSpPr>
        <p:spPr/>
        <p:style>
          <a:lnRef idx="1">
            <a:schemeClr val="accent3"/>
          </a:lnRef>
          <a:fillRef idx="2">
            <a:schemeClr val="accent3"/>
          </a:fillRef>
          <a:effectRef idx="1">
            <a:schemeClr val="accent3"/>
          </a:effectRef>
          <a:fontRef idx="minor">
            <a:schemeClr val="dk1"/>
          </a:fontRef>
        </p:style>
        <p:txBody>
          <a:bodyPr/>
          <a:lstStyle/>
          <a:p>
            <a:endParaRPr lang="ru-RU" dirty="0"/>
          </a:p>
        </p:txBody>
      </p:sp>
      <p:pic>
        <p:nvPicPr>
          <p:cNvPr id="5" name="Рисунок 4" descr="Фото"/>
          <p:cNvPicPr/>
          <p:nvPr/>
        </p:nvPicPr>
        <p:blipFill>
          <a:blip r:embed="rId2"/>
          <a:srcRect/>
          <a:stretch>
            <a:fillRect/>
          </a:stretch>
        </p:blipFill>
        <p:spPr bwMode="auto">
          <a:xfrm>
            <a:off x="571472" y="1571612"/>
            <a:ext cx="2786082" cy="435771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643050"/>
            <a:ext cx="7858180" cy="4572032"/>
          </a:xfrm>
        </p:spPr>
        <p:style>
          <a:lnRef idx="1">
            <a:schemeClr val="accent3"/>
          </a:lnRef>
          <a:fillRef idx="2">
            <a:schemeClr val="accent3"/>
          </a:fillRef>
          <a:effectRef idx="1">
            <a:schemeClr val="accent3"/>
          </a:effectRef>
          <a:fontRef idx="minor">
            <a:schemeClr val="dk1"/>
          </a:fontRef>
        </p:style>
        <p:txBody>
          <a:bodyPr>
            <a:noAutofit/>
          </a:bodyPr>
          <a:lstStyle/>
          <a:p>
            <a:pPr>
              <a:lnSpc>
                <a:spcPct val="150000"/>
              </a:lnSpc>
            </a:pPr>
            <a:r>
              <a:rPr lang="ru-RU" sz="1400" b="0" dirty="0" smtClean="0"/>
              <a:t>Станом на 2016 </a:t>
            </a:r>
            <a:r>
              <a:rPr lang="ru-RU" sz="1400" b="0" dirty="0" err="1" smtClean="0"/>
              <a:t>рік</a:t>
            </a:r>
            <a:r>
              <a:rPr lang="ru-RU" sz="1400" b="0" dirty="0" smtClean="0"/>
              <a:t> у </a:t>
            </a:r>
            <a:r>
              <a:rPr lang="ru-RU" sz="1400" b="0" dirty="0" err="1" smtClean="0"/>
              <a:t>Кам'янському</a:t>
            </a:r>
            <a:r>
              <a:rPr lang="ru-RU" sz="1400" b="0" dirty="0" smtClean="0"/>
              <a:t> </a:t>
            </a:r>
            <a:r>
              <a:rPr lang="ru-RU" sz="1400" b="0" dirty="0" err="1" smtClean="0"/>
              <a:t>нараховується</a:t>
            </a:r>
            <a:r>
              <a:rPr lang="ru-RU" sz="1400" b="0" dirty="0" smtClean="0"/>
              <a:t> 209 </a:t>
            </a:r>
            <a:r>
              <a:rPr lang="ru-RU" sz="1400" b="0" dirty="0" err="1" smtClean="0"/>
              <a:t>урбанонімів</a:t>
            </a:r>
            <a:r>
              <a:rPr lang="ru-RU" sz="1400" b="0" dirty="0" smtClean="0"/>
              <a:t>, </a:t>
            </a:r>
            <a:r>
              <a:rPr lang="ru-RU" sz="1400" b="0" dirty="0" err="1" smtClean="0"/>
              <a:t>з</a:t>
            </a:r>
            <a:r>
              <a:rPr lang="ru-RU" sz="1400" b="0" dirty="0" smtClean="0"/>
              <a:t> них 146 </a:t>
            </a:r>
            <a:r>
              <a:rPr lang="ru-RU" sz="1400" b="0" dirty="0" err="1" smtClean="0"/>
              <a:t>вулиць</a:t>
            </a:r>
            <a:r>
              <a:rPr lang="ru-RU" sz="1400" b="0" dirty="0" smtClean="0"/>
              <a:t>, 2 </a:t>
            </a:r>
            <a:r>
              <a:rPr lang="ru-RU" sz="1400" b="0" dirty="0" err="1" smtClean="0"/>
              <a:t>сквери</a:t>
            </a:r>
            <a:r>
              <a:rPr lang="ru-RU" sz="1400" b="0" dirty="0" smtClean="0"/>
              <a:t>, 1 бульвар, 5 </a:t>
            </a:r>
            <a:r>
              <a:rPr lang="ru-RU" sz="1400" b="0" dirty="0" err="1" smtClean="0"/>
              <a:t>проспектів</a:t>
            </a:r>
            <a:r>
              <a:rPr lang="ru-RU" sz="1400" b="0" dirty="0" smtClean="0"/>
              <a:t> та 1 майдан. 19 лютого 2016 року у </a:t>
            </a:r>
            <a:r>
              <a:rPr lang="ru-RU" sz="1400" b="0" dirty="0" err="1" smtClean="0"/>
              <a:t>процесі</a:t>
            </a:r>
            <a:r>
              <a:rPr lang="ru-RU" sz="1400" b="0" dirty="0" smtClean="0"/>
              <a:t> </a:t>
            </a:r>
            <a:r>
              <a:rPr lang="ru-RU" sz="1400" b="0" dirty="0" err="1" smtClean="0"/>
              <a:t>декомунізації</a:t>
            </a:r>
            <a:r>
              <a:rPr lang="ru-RU" sz="1400" b="0" dirty="0" smtClean="0"/>
              <a:t> </a:t>
            </a:r>
            <a:r>
              <a:rPr lang="ru-RU" sz="1400" b="0" dirty="0" err="1" smtClean="0"/>
              <a:t>міським</a:t>
            </a:r>
            <a:r>
              <a:rPr lang="ru-RU" sz="1400" b="0" dirty="0" smtClean="0"/>
              <a:t> головою </a:t>
            </a:r>
            <a:r>
              <a:rPr lang="ru-RU" sz="1400" b="0" dirty="0" err="1" smtClean="0"/>
              <a:t>було</a:t>
            </a:r>
            <a:r>
              <a:rPr lang="ru-RU" sz="1400" b="0" dirty="0" smtClean="0"/>
              <a:t> </a:t>
            </a:r>
            <a:r>
              <a:rPr lang="ru-RU" sz="1400" b="0" dirty="0" err="1" smtClean="0"/>
              <a:t>перейменовано</a:t>
            </a:r>
            <a:r>
              <a:rPr lang="ru-RU" sz="1400" b="0" dirty="0" smtClean="0"/>
              <a:t> 148 </a:t>
            </a:r>
            <a:r>
              <a:rPr lang="ru-RU" sz="1400" b="0" dirty="0" err="1" smtClean="0"/>
              <a:t>урбанонімів</a:t>
            </a:r>
            <a:r>
              <a:rPr lang="ru-RU" sz="1400" b="0" dirty="0" smtClean="0"/>
              <a:t>. </a:t>
            </a:r>
            <a:br>
              <a:rPr lang="ru-RU" sz="1400" b="0" dirty="0" smtClean="0"/>
            </a:br>
            <a:r>
              <a:rPr lang="ru-RU" sz="1400" b="0" dirty="0" smtClean="0"/>
              <a:t>У 2022 </a:t>
            </a:r>
            <a:r>
              <a:rPr lang="ru-RU" sz="1400" b="0" dirty="0" err="1" smtClean="0"/>
              <a:t>році</a:t>
            </a:r>
            <a:r>
              <a:rPr lang="ru-RU" sz="1400" b="0" dirty="0" smtClean="0"/>
              <a:t> у рамках </a:t>
            </a:r>
            <a:r>
              <a:rPr lang="ru-RU" sz="1400" b="0" dirty="0" err="1" smtClean="0"/>
              <a:t>дерусифікації</a:t>
            </a:r>
            <a:r>
              <a:rPr lang="ru-RU" sz="1400" b="0" dirty="0" smtClean="0"/>
              <a:t> </a:t>
            </a:r>
            <a:r>
              <a:rPr lang="ru-RU" sz="1400" b="0" dirty="0" err="1" smtClean="0"/>
              <a:t>було</a:t>
            </a:r>
            <a:r>
              <a:rPr lang="ru-RU" sz="1400" b="0" dirty="0" smtClean="0"/>
              <a:t> </a:t>
            </a:r>
            <a:r>
              <a:rPr lang="ru-RU" sz="1400" b="0" dirty="0" err="1" smtClean="0"/>
              <a:t>перейменовано</a:t>
            </a:r>
            <a:r>
              <a:rPr lang="ru-RU" sz="1400" b="0" dirty="0" smtClean="0"/>
              <a:t> 182 </a:t>
            </a:r>
            <a:r>
              <a:rPr lang="ru-RU" sz="1400" b="0" dirty="0" err="1" smtClean="0"/>
              <a:t>вулиць</a:t>
            </a:r>
            <a:r>
              <a:rPr lang="ru-RU" sz="1400" b="0" dirty="0" smtClean="0"/>
              <a:t>, </a:t>
            </a:r>
            <a:r>
              <a:rPr lang="ru-RU" sz="1400" b="0" dirty="0" err="1" smtClean="0"/>
              <a:t>провулків</a:t>
            </a:r>
            <a:r>
              <a:rPr lang="ru-RU" sz="1400" b="0" dirty="0" smtClean="0"/>
              <a:t>, </a:t>
            </a:r>
            <a:r>
              <a:rPr lang="ru-RU" sz="1400" b="0" dirty="0" err="1" smtClean="0"/>
              <a:t>проїздів</a:t>
            </a:r>
            <a:r>
              <a:rPr lang="ru-RU" sz="1400" b="0" dirty="0" smtClean="0"/>
              <a:t>. </a:t>
            </a:r>
            <a:r>
              <a:rPr lang="ru-RU" sz="1400" b="0" i="1" dirty="0" smtClean="0"/>
              <a:t>(</a:t>
            </a:r>
            <a:r>
              <a:rPr lang="ru-RU" sz="1400" b="0" i="1" dirty="0" smtClean="0"/>
              <a:t>Р I Ш Е Н Н Я </a:t>
            </a:r>
            <a:r>
              <a:rPr lang="ru-RU" sz="1400" b="0" i="1" dirty="0" err="1" smtClean="0"/>
              <a:t>КАМ’ЯНСЬКої</a:t>
            </a:r>
            <a:r>
              <a:rPr lang="ru-RU" sz="1400" b="0" i="1" dirty="0" smtClean="0"/>
              <a:t> </a:t>
            </a:r>
            <a:r>
              <a:rPr lang="ru-RU" sz="1400" b="0" i="1" dirty="0" err="1" smtClean="0"/>
              <a:t>МIСЬКої</a:t>
            </a:r>
            <a:r>
              <a:rPr lang="ru-RU" sz="1400" b="0" i="1" dirty="0" smtClean="0"/>
              <a:t> </a:t>
            </a:r>
            <a:r>
              <a:rPr lang="ru-RU" sz="1400" b="0" i="1" dirty="0" err="1" smtClean="0"/>
              <a:t>РАДи</a:t>
            </a:r>
            <a:r>
              <a:rPr lang="ru-RU" sz="1400" b="0" i="1" dirty="0"/>
              <a:t/>
            </a:r>
            <a:br>
              <a:rPr lang="ru-RU" sz="1400" b="0" i="1" dirty="0"/>
            </a:br>
            <a:r>
              <a:rPr lang="ru-RU" sz="1400" b="0" i="1" dirty="0" err="1" smtClean="0"/>
              <a:t>від</a:t>
            </a:r>
            <a:r>
              <a:rPr lang="ru-RU" sz="1400" b="0" i="1" dirty="0" smtClean="0"/>
              <a:t> </a:t>
            </a:r>
            <a:r>
              <a:rPr lang="ru-RU" sz="1400" b="0" i="1" u="sng" dirty="0" smtClean="0"/>
              <a:t>30.09.2022, </a:t>
            </a:r>
            <a:r>
              <a:rPr lang="ru-RU" sz="1400" b="0" i="1" dirty="0"/>
              <a:t>№</a:t>
            </a:r>
            <a:r>
              <a:rPr lang="ru-RU" sz="1400" b="0" i="1" u="sng" dirty="0" smtClean="0"/>
              <a:t>667-23/VIII).</a:t>
            </a:r>
            <a:br>
              <a:rPr lang="ru-RU" sz="1400" b="0" i="1" u="sng" dirty="0" smtClean="0"/>
            </a:br>
            <a:r>
              <a:rPr lang="ru-RU" sz="1400" b="0" dirty="0"/>
              <a:t> </a:t>
            </a:r>
            <a:r>
              <a:rPr lang="ru-RU" sz="1400" b="0" dirty="0" smtClean="0"/>
              <a:t>19 </a:t>
            </a:r>
            <a:r>
              <a:rPr lang="ru-RU" sz="1400" b="0" dirty="0" err="1"/>
              <a:t>квітня</a:t>
            </a:r>
            <a:r>
              <a:rPr lang="ru-RU" sz="1400" b="0" dirty="0"/>
              <a:t> 2024 року на </a:t>
            </a:r>
            <a:r>
              <a:rPr lang="ru-RU" sz="1400" b="0" dirty="0" err="1"/>
              <a:t>засіданні</a:t>
            </a:r>
            <a:r>
              <a:rPr lang="ru-RU" sz="1400" b="0" dirty="0"/>
              <a:t> </a:t>
            </a:r>
            <a:r>
              <a:rPr lang="ru-RU" sz="1400" b="0" dirty="0" err="1"/>
              <a:t>сесії</a:t>
            </a:r>
            <a:r>
              <a:rPr lang="ru-RU" sz="1400" b="0" dirty="0"/>
              <a:t> </a:t>
            </a:r>
            <a:r>
              <a:rPr lang="ru-RU" sz="1400" b="0" dirty="0" err="1"/>
              <a:t>міською</a:t>
            </a:r>
            <a:r>
              <a:rPr lang="ru-RU" sz="1400" b="0" dirty="0"/>
              <a:t> радою </a:t>
            </a:r>
            <a:r>
              <a:rPr lang="ru-RU" sz="1400" b="0" dirty="0" err="1"/>
              <a:t>було</a:t>
            </a:r>
            <a:r>
              <a:rPr lang="ru-RU" sz="1400" b="0" dirty="0"/>
              <a:t> </a:t>
            </a:r>
            <a:r>
              <a:rPr lang="ru-RU" sz="1400" b="0" dirty="0" err="1"/>
              <a:t>прийнято</a:t>
            </a:r>
            <a:r>
              <a:rPr lang="ru-RU" sz="1400" b="0" dirty="0"/>
              <a:t> </a:t>
            </a:r>
            <a:r>
              <a:rPr lang="ru-RU" sz="1400" b="0" dirty="0" err="1"/>
              <a:t>декілька</a:t>
            </a:r>
            <a:r>
              <a:rPr lang="ru-RU" sz="1400" b="0" dirty="0"/>
              <a:t> </a:t>
            </a:r>
            <a:r>
              <a:rPr lang="ru-RU" sz="1400" b="0" dirty="0" err="1"/>
              <a:t>рішень</a:t>
            </a:r>
            <a:r>
              <a:rPr lang="ru-RU" sz="1400" b="0" dirty="0"/>
              <a:t> </a:t>
            </a:r>
            <a:r>
              <a:rPr lang="ru-RU" sz="1400" b="0" dirty="0" err="1"/>
              <a:t>щодо</a:t>
            </a:r>
            <a:r>
              <a:rPr lang="ru-RU" sz="1400" b="0" dirty="0"/>
              <a:t> </a:t>
            </a:r>
            <a:r>
              <a:rPr lang="ru-RU" sz="1400" b="0" dirty="0" err="1"/>
              <a:t>перейменування</a:t>
            </a:r>
            <a:r>
              <a:rPr lang="ru-RU" sz="1400" b="0" dirty="0"/>
              <a:t> </a:t>
            </a:r>
            <a:r>
              <a:rPr lang="ru-RU" sz="1400" b="0" dirty="0" err="1"/>
              <a:t>об’єктів</a:t>
            </a:r>
            <a:r>
              <a:rPr lang="ru-RU" sz="1400" b="0" dirty="0"/>
              <a:t> </a:t>
            </a:r>
            <a:r>
              <a:rPr lang="ru-RU" sz="1400" b="0" dirty="0" err="1"/>
              <a:t>топонімії</a:t>
            </a:r>
            <a:r>
              <a:rPr lang="ru-RU" sz="1400" b="0" dirty="0"/>
              <a:t> </a:t>
            </a:r>
            <a:r>
              <a:rPr lang="ru-RU" sz="1400" b="0" dirty="0" err="1"/>
              <a:t>Кам’янської</a:t>
            </a:r>
            <a:r>
              <a:rPr lang="ru-RU" sz="1400" b="0" dirty="0"/>
              <a:t> </a:t>
            </a:r>
            <a:r>
              <a:rPr lang="ru-RU" sz="1400" b="0" dirty="0" err="1"/>
              <a:t>міської</a:t>
            </a:r>
            <a:r>
              <a:rPr lang="ru-RU" sz="1400" b="0" dirty="0"/>
              <a:t> </a:t>
            </a:r>
            <a:r>
              <a:rPr lang="ru-RU" sz="1400" b="0" dirty="0" err="1"/>
              <a:t>територіальної</a:t>
            </a:r>
            <a:r>
              <a:rPr lang="ru-RU" sz="1400" b="0" dirty="0"/>
              <a:t> </a:t>
            </a:r>
            <a:r>
              <a:rPr lang="ru-RU" sz="1400" b="0" dirty="0" err="1"/>
              <a:t>громади</a:t>
            </a:r>
            <a:r>
              <a:rPr lang="ru-RU" sz="1400" b="0" dirty="0" smtClean="0"/>
              <a:t>.</a:t>
            </a:r>
            <a:r>
              <a:rPr lang="ru-RU" sz="1400" b="0" dirty="0"/>
              <a:t/>
            </a:r>
            <a:br>
              <a:rPr lang="ru-RU" sz="1400" b="0" dirty="0"/>
            </a:br>
            <a:r>
              <a:rPr lang="ru-RU" sz="1400" b="0" dirty="0"/>
              <a:t>Так, </a:t>
            </a:r>
            <a:r>
              <a:rPr lang="ru-RU" sz="1400" b="0" dirty="0" err="1" smtClean="0"/>
              <a:t>відповідно</a:t>
            </a:r>
            <a:r>
              <a:rPr lang="ru-RU" sz="1400" b="0" dirty="0" smtClean="0"/>
              <a:t> </a:t>
            </a:r>
            <a:r>
              <a:rPr lang="ru-RU" sz="1400" b="0" dirty="0"/>
              <a:t>до </a:t>
            </a:r>
            <a:r>
              <a:rPr lang="ru-RU" sz="1400" b="0" dirty="0" err="1"/>
              <a:t>вимог</a:t>
            </a:r>
            <a:r>
              <a:rPr lang="ru-RU" sz="1400" b="0" dirty="0"/>
              <a:t> Закону </a:t>
            </a:r>
            <a:r>
              <a:rPr lang="ru-RU" sz="1400" b="0" dirty="0" err="1"/>
              <a:t>України</a:t>
            </a:r>
            <a:r>
              <a:rPr lang="ru-RU" sz="1400" b="0" dirty="0"/>
              <a:t> «Про </a:t>
            </a:r>
            <a:r>
              <a:rPr lang="ru-RU" sz="1400" b="0" dirty="0" err="1"/>
              <a:t>засудження</a:t>
            </a:r>
            <a:r>
              <a:rPr lang="ru-RU" sz="1400" b="0" dirty="0"/>
              <a:t> та </a:t>
            </a:r>
            <a:r>
              <a:rPr lang="ru-RU" sz="1400" b="0" dirty="0" err="1"/>
              <a:t>заборону</a:t>
            </a:r>
            <a:r>
              <a:rPr lang="ru-RU" sz="1400" b="0" dirty="0"/>
              <a:t> </a:t>
            </a:r>
            <a:r>
              <a:rPr lang="ru-RU" sz="1400" b="0" dirty="0" err="1"/>
              <a:t>пропаганди</a:t>
            </a:r>
            <a:r>
              <a:rPr lang="ru-RU" sz="1400" b="0" dirty="0"/>
              <a:t> </a:t>
            </a:r>
            <a:r>
              <a:rPr lang="ru-RU" sz="1400" b="0" dirty="0" err="1"/>
              <a:t>російської</a:t>
            </a:r>
            <a:r>
              <a:rPr lang="ru-RU" sz="1400" b="0" dirty="0"/>
              <a:t> </a:t>
            </a:r>
            <a:r>
              <a:rPr lang="ru-RU" sz="1400" b="0" dirty="0" err="1"/>
              <a:t>імперської</a:t>
            </a:r>
            <a:r>
              <a:rPr lang="ru-RU" sz="1400" b="0" dirty="0"/>
              <a:t> </a:t>
            </a:r>
            <a:r>
              <a:rPr lang="ru-RU" sz="1400" b="0" dirty="0" err="1"/>
              <a:t>політики</a:t>
            </a:r>
            <a:r>
              <a:rPr lang="ru-RU" sz="1400" b="0" dirty="0"/>
              <a:t> в </a:t>
            </a:r>
            <a:r>
              <a:rPr lang="ru-RU" sz="1400" b="0" dirty="0" err="1"/>
              <a:t>Україні</a:t>
            </a:r>
            <a:r>
              <a:rPr lang="ru-RU" sz="1400" b="0" dirty="0"/>
              <a:t> </a:t>
            </a:r>
            <a:r>
              <a:rPr lang="ru-RU" sz="1400" b="0" dirty="0" err="1"/>
              <a:t>і</a:t>
            </a:r>
            <a:r>
              <a:rPr lang="ru-RU" sz="1400" b="0" dirty="0"/>
              <a:t> </a:t>
            </a:r>
            <a:r>
              <a:rPr lang="ru-RU" sz="1400" b="0" dirty="0" err="1"/>
              <a:t>деколонізацію</a:t>
            </a:r>
            <a:r>
              <a:rPr lang="ru-RU" sz="1400" b="0" dirty="0"/>
              <a:t>» </a:t>
            </a:r>
            <a:r>
              <a:rPr lang="ru-RU" sz="1400" b="0" dirty="0" err="1"/>
              <a:t>було</a:t>
            </a:r>
            <a:r>
              <a:rPr lang="ru-RU" sz="1400" b="0" dirty="0"/>
              <a:t> </a:t>
            </a:r>
            <a:r>
              <a:rPr lang="ru-RU" sz="1400" b="0" dirty="0" err="1" smtClean="0">
                <a:solidFill>
                  <a:schemeClr val="tx1"/>
                </a:solidFill>
                <a:hlinkClick r:id="rId2"/>
              </a:rPr>
              <a:t>перейменовано</a:t>
            </a:r>
            <a:r>
              <a:rPr lang="ru-RU" sz="1400" b="0" dirty="0" smtClean="0">
                <a:solidFill>
                  <a:schemeClr val="tx1"/>
                </a:solidFill>
                <a:hlinkClick r:id="rId2"/>
              </a:rPr>
              <a:t> 40 </a:t>
            </a:r>
            <a:r>
              <a:rPr lang="ru-RU" sz="1400" b="0" dirty="0" err="1" smtClean="0">
                <a:solidFill>
                  <a:schemeClr val="tx1"/>
                </a:solidFill>
                <a:hlinkClick r:id="rId2"/>
              </a:rPr>
              <a:t>вулиць</a:t>
            </a:r>
            <a:r>
              <a:rPr lang="ru-RU" sz="1400" b="0" dirty="0" smtClean="0">
                <a:solidFill>
                  <a:schemeClr val="tx1"/>
                </a:solidFill>
                <a:hlinkClick r:id="rId2"/>
              </a:rPr>
              <a:t> </a:t>
            </a:r>
            <a:r>
              <a:rPr lang="ru-RU" sz="1400" b="0" dirty="0" err="1" smtClean="0">
                <a:solidFill>
                  <a:schemeClr val="tx1"/>
                </a:solidFill>
                <a:hlinkClick r:id="rId2"/>
              </a:rPr>
              <a:t>і</a:t>
            </a:r>
            <a:r>
              <a:rPr lang="ru-RU" sz="1400" b="0" dirty="0" smtClean="0">
                <a:solidFill>
                  <a:schemeClr val="tx1"/>
                </a:solidFill>
                <a:hlinkClick r:id="rId2"/>
              </a:rPr>
              <a:t> </a:t>
            </a:r>
            <a:r>
              <a:rPr lang="ru-RU" sz="1400" b="0" dirty="0" err="1" smtClean="0">
                <a:solidFill>
                  <a:schemeClr val="tx1"/>
                </a:solidFill>
                <a:hlinkClick r:id="rId2"/>
              </a:rPr>
              <a:t>првулків</a:t>
            </a:r>
            <a:r>
              <a:rPr lang="ru-RU" sz="1400" b="0" dirty="0" smtClean="0">
                <a:solidFill>
                  <a:schemeClr val="tx1"/>
                </a:solidFill>
                <a:hlinkClick r:id="rId2"/>
              </a:rPr>
              <a:t>.</a:t>
            </a:r>
            <a:br>
              <a:rPr lang="ru-RU" sz="1400" b="0" dirty="0" smtClean="0">
                <a:solidFill>
                  <a:schemeClr val="tx1"/>
                </a:solidFill>
                <a:hlinkClick r:id="rId2"/>
              </a:rPr>
            </a:br>
            <a:r>
              <a:rPr lang="ru-RU" sz="1400" b="0" dirty="0" err="1" smtClean="0">
                <a:solidFill>
                  <a:schemeClr val="tx1"/>
                </a:solidFill>
                <a:hlinkClick r:id="rId2"/>
              </a:rPr>
              <a:t>Загалом</a:t>
            </a:r>
            <a:r>
              <a:rPr lang="ru-RU" sz="1400" b="0" dirty="0" smtClean="0">
                <a:solidFill>
                  <a:schemeClr val="tx1"/>
                </a:solidFill>
                <a:hlinkClick r:id="rId2"/>
              </a:rPr>
              <a:t> </a:t>
            </a:r>
            <a:r>
              <a:rPr lang="ru-RU" sz="1400" b="0" dirty="0" err="1" smtClean="0">
                <a:solidFill>
                  <a:schemeClr val="tx1"/>
                </a:solidFill>
                <a:hlinkClick r:id="rId2"/>
              </a:rPr>
              <a:t>починаючи</a:t>
            </a:r>
            <a:r>
              <a:rPr lang="ru-RU" sz="1400" b="0" dirty="0" smtClean="0">
                <a:solidFill>
                  <a:schemeClr val="tx1"/>
                </a:solidFill>
                <a:hlinkClick r:id="rId2"/>
              </a:rPr>
              <a:t> </a:t>
            </a:r>
            <a:r>
              <a:rPr lang="ru-RU" sz="1400" b="0" dirty="0" err="1" smtClean="0">
                <a:solidFill>
                  <a:schemeClr val="tx1"/>
                </a:solidFill>
                <a:hlinkClick r:id="rId2"/>
              </a:rPr>
              <a:t>з</a:t>
            </a:r>
            <a:r>
              <a:rPr lang="ru-RU" sz="1400" b="0" dirty="0" smtClean="0">
                <a:solidFill>
                  <a:schemeClr val="tx1"/>
                </a:solidFill>
                <a:hlinkClick r:id="rId2"/>
              </a:rPr>
              <a:t> 2014 року по 2025 </a:t>
            </a:r>
            <a:r>
              <a:rPr lang="ru-RU" sz="1400" b="0" dirty="0" err="1" smtClean="0">
                <a:solidFill>
                  <a:schemeClr val="tx1"/>
                </a:solidFill>
                <a:hlinkClick r:id="rId2"/>
              </a:rPr>
              <a:t>рік</a:t>
            </a:r>
            <a:r>
              <a:rPr lang="ru-RU" sz="1400" b="0" dirty="0" smtClean="0">
                <a:solidFill>
                  <a:schemeClr val="tx1"/>
                </a:solidFill>
                <a:hlinkClick r:id="rId2"/>
              </a:rPr>
              <a:t> </a:t>
            </a:r>
            <a:r>
              <a:rPr lang="ru-RU" sz="1400" b="0" dirty="0" err="1" smtClean="0">
                <a:solidFill>
                  <a:schemeClr val="tx1"/>
                </a:solidFill>
              </a:rPr>
              <a:t>Було</a:t>
            </a:r>
            <a:r>
              <a:rPr lang="ru-RU" sz="1400" b="0" dirty="0" smtClean="0">
                <a:solidFill>
                  <a:schemeClr val="tx1"/>
                </a:solidFill>
              </a:rPr>
              <a:t> </a:t>
            </a:r>
            <a:r>
              <a:rPr lang="ru-RU" sz="1400" b="0" dirty="0" err="1" smtClean="0">
                <a:solidFill>
                  <a:schemeClr val="tx1"/>
                </a:solidFill>
              </a:rPr>
              <a:t>перейменовано</a:t>
            </a:r>
            <a:r>
              <a:rPr lang="ru-RU" sz="1400" b="0" dirty="0" smtClean="0">
                <a:solidFill>
                  <a:schemeClr val="tx1"/>
                </a:solidFill>
              </a:rPr>
              <a:t> 727 </a:t>
            </a:r>
            <a:r>
              <a:rPr lang="ru-RU" sz="1400" b="0" dirty="0" err="1" smtClean="0">
                <a:solidFill>
                  <a:schemeClr val="tx1"/>
                </a:solidFill>
              </a:rPr>
              <a:t>вулиць</a:t>
            </a:r>
            <a:r>
              <a:rPr lang="ru-RU" sz="1400" b="0" dirty="0" smtClean="0">
                <a:solidFill>
                  <a:schemeClr val="tx1"/>
                </a:solidFill>
              </a:rPr>
              <a:t>, </a:t>
            </a:r>
            <a:r>
              <a:rPr lang="ru-RU" sz="1400" b="0" dirty="0" err="1" smtClean="0"/>
              <a:t>проспектів</a:t>
            </a:r>
            <a:r>
              <a:rPr lang="ru-RU" sz="1400" b="0" dirty="0" smtClean="0"/>
              <a:t>, </a:t>
            </a:r>
            <a:r>
              <a:rPr lang="ru-RU" sz="1400" b="0" dirty="0" err="1" smtClean="0"/>
              <a:t>площ</a:t>
            </a:r>
            <a:r>
              <a:rPr lang="ru-RU" sz="1400" b="0" dirty="0" smtClean="0"/>
              <a:t>. </a:t>
            </a:r>
            <a:r>
              <a:rPr lang="ru-RU" sz="1600" b="0" dirty="0" smtClean="0">
                <a:solidFill>
                  <a:schemeClr val="tx1"/>
                </a:solidFill>
                <a:hlinkClick r:id="rId2"/>
              </a:rPr>
              <a:t/>
            </a:r>
            <a:br>
              <a:rPr lang="ru-RU" sz="1600" b="0" dirty="0" smtClean="0">
                <a:solidFill>
                  <a:schemeClr val="tx1"/>
                </a:solidFill>
                <a:hlinkClick r:id="rId2"/>
              </a:rPr>
            </a:br>
            <a:r>
              <a:rPr lang="ru-RU" sz="1600" b="0" dirty="0" smtClean="0">
                <a:solidFill>
                  <a:schemeClr val="tx1"/>
                </a:solidFill>
                <a:hlinkClick r:id="rId2"/>
              </a:rPr>
              <a:t/>
            </a:r>
            <a:br>
              <a:rPr lang="ru-RU" sz="1600" b="0" dirty="0" smtClean="0">
                <a:solidFill>
                  <a:schemeClr val="tx1"/>
                </a:solidFill>
                <a:hlinkClick r:id="rId2"/>
              </a:rPr>
            </a:br>
            <a:r>
              <a:rPr lang="ru-RU" sz="1600" b="0" dirty="0" smtClean="0">
                <a:solidFill>
                  <a:schemeClr val="tx1"/>
                </a:solidFill>
                <a:hlinkClick r:id="rId2"/>
              </a:rPr>
              <a:t> </a:t>
            </a:r>
            <a:r>
              <a:rPr lang="ru-RU" sz="1600" b="0" i="1" u="sng" dirty="0" smtClean="0"/>
              <a:t/>
            </a:r>
            <a:br>
              <a:rPr lang="ru-RU" sz="1600" b="0" i="1" u="sng" dirty="0" smtClean="0"/>
            </a:br>
            <a:endParaRPr lang="ru-RU" sz="1800" b="0" dirty="0"/>
          </a:p>
        </p:txBody>
      </p:sp>
      <p:sp>
        <p:nvSpPr>
          <p:cNvPr id="3" name="Текст 2"/>
          <p:cNvSpPr>
            <a:spLocks noGrp="1"/>
          </p:cNvSpPr>
          <p:nvPr>
            <p:ph type="body" idx="1"/>
          </p:nvPr>
        </p:nvSpPr>
        <p:spPr>
          <a:xfrm>
            <a:off x="571472" y="428604"/>
            <a:ext cx="7915276" cy="1071570"/>
          </a:xfrm>
        </p:spPr>
        <p:style>
          <a:lnRef idx="1">
            <a:schemeClr val="accent6"/>
          </a:lnRef>
          <a:fillRef idx="2">
            <a:schemeClr val="accent6"/>
          </a:fillRef>
          <a:effectRef idx="1">
            <a:schemeClr val="accent6"/>
          </a:effectRef>
          <a:fontRef idx="minor">
            <a:schemeClr val="dk1"/>
          </a:fontRef>
        </p:style>
        <p:txBody>
          <a:bodyPr>
            <a:normAutofit fontScale="55000" lnSpcReduction="20000"/>
          </a:bodyPr>
          <a:lstStyle/>
          <a:p>
            <a:endParaRPr lang="uk-UA" sz="2200" b="1" dirty="0" smtClean="0">
              <a:solidFill>
                <a:schemeClr val="tx1"/>
              </a:solidFill>
            </a:endParaRPr>
          </a:p>
          <a:p>
            <a:r>
              <a:rPr lang="uk-UA" sz="5100" b="1" dirty="0" smtClean="0">
                <a:solidFill>
                  <a:schemeClr val="tx1"/>
                </a:solidFill>
              </a:rPr>
              <a:t>Декомунізація і дерусифікація </a:t>
            </a:r>
            <a:r>
              <a:rPr lang="uk-UA" sz="5100" b="1" dirty="0" err="1" smtClean="0">
                <a:solidFill>
                  <a:schemeClr val="tx1"/>
                </a:solidFill>
              </a:rPr>
              <a:t>урбанонімів</a:t>
            </a:r>
            <a:r>
              <a:rPr lang="uk-UA" sz="5100" b="1" dirty="0" smtClean="0">
                <a:solidFill>
                  <a:schemeClr val="tx1"/>
                </a:solidFill>
              </a:rPr>
              <a:t> </a:t>
            </a:r>
            <a:r>
              <a:rPr lang="uk-UA" sz="5100" b="1" dirty="0">
                <a:solidFill>
                  <a:schemeClr val="tx1"/>
                </a:solidFill>
              </a:rPr>
              <a:t>(вулиць і провулків) </a:t>
            </a:r>
            <a:r>
              <a:rPr lang="uk-UA" sz="5100" b="1" dirty="0" err="1" smtClean="0">
                <a:solidFill>
                  <a:schemeClr val="tx1"/>
                </a:solidFill>
              </a:rPr>
              <a:t>Кам'янського</a:t>
            </a:r>
            <a:endParaRPr lang="uk-UA" sz="5100" b="1" dirty="0" smtClean="0">
              <a:solidFill>
                <a:schemeClr val="tx1"/>
              </a:solidFill>
            </a:endParaRPr>
          </a:p>
          <a:p>
            <a:endParaRPr lang="uk-UA" sz="22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428868"/>
            <a:ext cx="7772400" cy="4125925"/>
          </a:xfrm>
        </p:spPr>
        <p:style>
          <a:lnRef idx="1">
            <a:schemeClr val="accent3"/>
          </a:lnRef>
          <a:fillRef idx="2">
            <a:schemeClr val="accent3"/>
          </a:fillRef>
          <a:effectRef idx="1">
            <a:schemeClr val="accent3"/>
          </a:effectRef>
          <a:fontRef idx="minor">
            <a:schemeClr val="dk1"/>
          </a:fontRef>
        </p:style>
        <p:txBody>
          <a:bodyPr>
            <a:normAutofit fontScale="90000"/>
          </a:bodyPr>
          <a:lstStyle/>
          <a:p>
            <a:pPr>
              <a:lnSpc>
                <a:spcPct val="150000"/>
              </a:lnSpc>
            </a:pPr>
            <a:r>
              <a:rPr lang="ru-RU" sz="1600" dirty="0" smtClean="0">
                <a:latin typeface="+mn-lt"/>
              </a:rPr>
              <a:t>проспект </a:t>
            </a:r>
            <a:r>
              <a:rPr lang="ru-RU" sz="1600" dirty="0" err="1" smtClean="0">
                <a:latin typeface="+mn-lt"/>
              </a:rPr>
              <a:t>Свободи</a:t>
            </a:r>
            <a:r>
              <a:rPr lang="ru-RU" sz="1600" dirty="0" smtClean="0">
                <a:latin typeface="+mn-lt"/>
              </a:rPr>
              <a:t> </a:t>
            </a:r>
            <a:r>
              <a:rPr lang="ru-RU" sz="1600" b="0" dirty="0" smtClean="0">
                <a:latin typeface="+mn-lt"/>
              </a:rPr>
              <a:t>проходить </a:t>
            </a:r>
            <a:r>
              <a:rPr lang="ru-RU" sz="1600" b="0" dirty="0" err="1" smtClean="0">
                <a:latin typeface="+mn-lt"/>
              </a:rPr>
              <a:t>Від</a:t>
            </a:r>
            <a:r>
              <a:rPr lang="ru-RU" sz="1600" b="0" dirty="0">
                <a:latin typeface="+mn-lt"/>
              </a:rPr>
              <a:t> </a:t>
            </a:r>
            <a:r>
              <a:rPr lang="ru-RU" sz="1600" b="0" dirty="0" err="1" smtClean="0">
                <a:latin typeface="+mn-lt"/>
              </a:rPr>
              <a:t>Дніпровського</a:t>
            </a:r>
            <a:r>
              <a:rPr lang="ru-RU" sz="1600" b="0" dirty="0" smtClean="0">
                <a:latin typeface="+mn-lt"/>
              </a:rPr>
              <a:t> </a:t>
            </a:r>
            <a:r>
              <a:rPr lang="ru-RU" sz="1600" b="0" dirty="0" err="1" smtClean="0">
                <a:latin typeface="+mn-lt"/>
              </a:rPr>
              <a:t>металургійного</a:t>
            </a:r>
            <a:r>
              <a:rPr lang="ru-RU" sz="1600" b="0" dirty="0" smtClean="0">
                <a:latin typeface="+mn-lt"/>
              </a:rPr>
              <a:t> </a:t>
            </a:r>
            <a:r>
              <a:rPr lang="ru-RU" sz="1600" b="0" dirty="0" err="1" smtClean="0">
                <a:latin typeface="+mn-lt"/>
              </a:rPr>
              <a:t>комбінату</a:t>
            </a:r>
            <a:r>
              <a:rPr lang="ru-RU" sz="1600" b="0" dirty="0">
                <a:latin typeface="+mn-lt"/>
              </a:rPr>
              <a:t> </a:t>
            </a:r>
            <a:r>
              <a:rPr lang="ru-RU" sz="1600" b="0" dirty="0" smtClean="0">
                <a:latin typeface="+mn-lt"/>
              </a:rPr>
              <a:t> </a:t>
            </a:r>
            <a:r>
              <a:rPr lang="ru-RU" sz="1600" b="0" dirty="0">
                <a:latin typeface="+mn-lt"/>
              </a:rPr>
              <a:t>на </a:t>
            </a:r>
            <a:r>
              <a:rPr lang="ru-RU" sz="1600" b="0" dirty="0" err="1">
                <a:latin typeface="+mn-lt"/>
              </a:rPr>
              <a:t>південь</a:t>
            </a:r>
            <a:r>
              <a:rPr lang="ru-RU" sz="1600" b="0" dirty="0">
                <a:latin typeface="+mn-lt"/>
              </a:rPr>
              <a:t> </a:t>
            </a:r>
            <a:r>
              <a:rPr lang="ru-RU" sz="1600" b="0" dirty="0" err="1" smtClean="0">
                <a:latin typeface="+mn-lt"/>
              </a:rPr>
              <a:t>угору</a:t>
            </a:r>
            <a:r>
              <a:rPr lang="ru-RU" sz="1600" b="0" dirty="0" smtClean="0">
                <a:latin typeface="+mn-lt"/>
              </a:rPr>
              <a:t> до</a:t>
            </a:r>
            <a:r>
              <a:rPr lang="ru-RU" sz="1600" b="0" dirty="0">
                <a:latin typeface="+mn-lt"/>
              </a:rPr>
              <a:t> </a:t>
            </a:r>
            <a:r>
              <a:rPr lang="ru-RU" sz="1600" b="0" dirty="0" smtClean="0">
                <a:latin typeface="+mn-lt"/>
              </a:rPr>
              <a:t> </a:t>
            </a:r>
            <a:r>
              <a:rPr lang="ru-RU" sz="1600" b="0" dirty="0" err="1" smtClean="0">
                <a:latin typeface="+mn-lt"/>
              </a:rPr>
              <a:t>привокзальної</a:t>
            </a:r>
            <a:r>
              <a:rPr lang="ru-RU" sz="1600" b="0" dirty="0" smtClean="0">
                <a:latin typeface="+mn-lt"/>
              </a:rPr>
              <a:t> </a:t>
            </a:r>
            <a:r>
              <a:rPr lang="ru-RU" sz="1600" b="0" dirty="0" err="1" smtClean="0">
                <a:latin typeface="+mn-lt"/>
              </a:rPr>
              <a:t>площі</a:t>
            </a:r>
            <a:r>
              <a:rPr lang="ru-RU" sz="1600" b="0" dirty="0">
                <a:latin typeface="+mn-lt"/>
              </a:rPr>
              <a:t> </a:t>
            </a:r>
            <a:r>
              <a:rPr lang="ru-RU" sz="1600" b="0" dirty="0" err="1">
                <a:latin typeface="+mn-lt"/>
              </a:rPr>
              <a:t>біля</a:t>
            </a:r>
            <a:r>
              <a:rPr lang="ru-RU" sz="1600" b="0" dirty="0">
                <a:latin typeface="+mn-lt"/>
              </a:rPr>
              <a:t> </a:t>
            </a:r>
            <a:r>
              <a:rPr lang="ru-RU" sz="1600" b="0" dirty="0" err="1">
                <a:latin typeface="+mn-lt"/>
              </a:rPr>
              <a:t>залізничної</a:t>
            </a:r>
            <a:r>
              <a:rPr lang="ru-RU" sz="1600" b="0" dirty="0">
                <a:latin typeface="+mn-lt"/>
              </a:rPr>
              <a:t> </a:t>
            </a:r>
            <a:r>
              <a:rPr lang="ru-RU" sz="1600" b="0" dirty="0" err="1">
                <a:latin typeface="+mn-lt"/>
              </a:rPr>
              <a:t>станції</a:t>
            </a:r>
            <a:r>
              <a:rPr lang="ru-RU" sz="1600" b="0" dirty="0">
                <a:latin typeface="+mn-lt"/>
              </a:rPr>
              <a:t> </a:t>
            </a:r>
            <a:r>
              <a:rPr lang="ru-RU" sz="1600" b="0" dirty="0" err="1" smtClean="0">
                <a:latin typeface="+mn-lt"/>
              </a:rPr>
              <a:t>камянське</a:t>
            </a:r>
            <a:r>
              <a:rPr lang="ru-RU" sz="1600" b="0" dirty="0" smtClean="0">
                <a:latin typeface="+mn-lt"/>
              </a:rPr>
              <a:t> </a:t>
            </a:r>
            <a:r>
              <a:rPr lang="ru-RU" sz="1600" b="0" dirty="0" err="1" smtClean="0">
                <a:latin typeface="+mn-lt"/>
              </a:rPr>
              <a:t>пасажирське</a:t>
            </a:r>
            <a:r>
              <a:rPr lang="ru-RU" sz="1600" b="0" dirty="0" smtClean="0">
                <a:latin typeface="+mn-lt"/>
              </a:rPr>
              <a:t>. </a:t>
            </a:r>
            <a:r>
              <a:rPr lang="ru-RU" sz="1600" b="0" dirty="0" err="1">
                <a:latin typeface="+mn-lt"/>
              </a:rPr>
              <a:t>Довжина</a:t>
            </a:r>
            <a:r>
              <a:rPr lang="ru-RU" sz="1600" b="0" dirty="0">
                <a:latin typeface="+mn-lt"/>
              </a:rPr>
              <a:t> проспекту </a:t>
            </a:r>
            <a:r>
              <a:rPr lang="ru-RU" sz="1600" b="0" dirty="0" err="1">
                <a:latin typeface="+mn-lt"/>
              </a:rPr>
              <a:t>Свободи</a:t>
            </a:r>
            <a:r>
              <a:rPr lang="ru-RU" sz="1600" b="0" dirty="0">
                <a:latin typeface="+mn-lt"/>
              </a:rPr>
              <a:t> — 3000 м. Проспектом </a:t>
            </a:r>
            <a:r>
              <a:rPr lang="ru-RU" sz="1600" b="0" dirty="0" err="1">
                <a:latin typeface="+mn-lt"/>
              </a:rPr>
              <a:t>Свободи</a:t>
            </a:r>
            <a:r>
              <a:rPr lang="ru-RU" sz="1600" b="0" dirty="0">
                <a:latin typeface="+mn-lt"/>
              </a:rPr>
              <a:t> </a:t>
            </a:r>
            <a:r>
              <a:rPr lang="ru-RU" sz="1600" b="0" dirty="0" err="1">
                <a:latin typeface="+mn-lt"/>
              </a:rPr>
              <a:t>прокладено</a:t>
            </a:r>
            <a:r>
              <a:rPr lang="ru-RU" sz="1600" b="0" dirty="0">
                <a:latin typeface="+mn-lt"/>
              </a:rPr>
              <a:t> </a:t>
            </a:r>
            <a:r>
              <a:rPr lang="ru-RU" sz="1600" b="0" dirty="0" err="1">
                <a:latin typeface="+mn-lt"/>
              </a:rPr>
              <a:t>трамвайну</a:t>
            </a:r>
            <a:r>
              <a:rPr lang="ru-RU" sz="1600" b="0" dirty="0">
                <a:latin typeface="+mn-lt"/>
              </a:rPr>
              <a:t> </a:t>
            </a:r>
            <a:r>
              <a:rPr lang="ru-RU" sz="1600" b="0" dirty="0" err="1">
                <a:latin typeface="+mn-lt"/>
              </a:rPr>
              <a:t>лінію</a:t>
            </a:r>
            <a:r>
              <a:rPr lang="ru-RU" sz="1600" b="0" dirty="0">
                <a:latin typeface="+mn-lt"/>
              </a:rPr>
              <a:t>, де </a:t>
            </a:r>
            <a:r>
              <a:rPr lang="ru-RU" sz="1600" b="0" dirty="0" err="1">
                <a:latin typeface="+mn-lt"/>
              </a:rPr>
              <a:t>збігаються</a:t>
            </a:r>
            <a:r>
              <a:rPr lang="ru-RU" sz="1600" b="0" dirty="0">
                <a:latin typeface="+mn-lt"/>
              </a:rPr>
              <a:t> </a:t>
            </a:r>
            <a:r>
              <a:rPr lang="ru-RU" sz="1600" b="0" dirty="0" err="1">
                <a:latin typeface="+mn-lt"/>
              </a:rPr>
              <a:t>всі</a:t>
            </a:r>
            <a:r>
              <a:rPr lang="ru-RU" sz="1600" b="0" dirty="0">
                <a:latin typeface="+mn-lt"/>
              </a:rPr>
              <a:t> 4 </a:t>
            </a:r>
            <a:r>
              <a:rPr lang="ru-RU" sz="1600" b="0" dirty="0" err="1">
                <a:latin typeface="+mn-lt"/>
              </a:rPr>
              <a:t>маршрути</a:t>
            </a:r>
            <a:r>
              <a:rPr lang="ru-RU" sz="1600" b="0" dirty="0">
                <a:latin typeface="+mn-lt"/>
              </a:rPr>
              <a:t> </a:t>
            </a:r>
            <a:r>
              <a:rPr lang="ru-RU" sz="1600" b="0" dirty="0" err="1">
                <a:latin typeface="+mn-lt"/>
              </a:rPr>
              <a:t>міста</a:t>
            </a:r>
            <a:r>
              <a:rPr lang="ru-RU" sz="1600" b="0" dirty="0" smtClean="0">
                <a:latin typeface="+mn-lt"/>
              </a:rPr>
              <a:t>. </a:t>
            </a:r>
            <a:br>
              <a:rPr lang="ru-RU" sz="1600" b="0" dirty="0" smtClean="0">
                <a:latin typeface="+mn-lt"/>
              </a:rPr>
            </a:br>
            <a:r>
              <a:rPr lang="ru-RU" sz="1600" b="0" dirty="0">
                <a:latin typeface="+mn-lt"/>
              </a:rPr>
              <a:t>Початок </a:t>
            </a:r>
            <a:r>
              <a:rPr lang="ru-RU" sz="1600" b="0" dirty="0" err="1">
                <a:latin typeface="+mn-lt"/>
              </a:rPr>
              <a:t>майбутнього</a:t>
            </a:r>
            <a:r>
              <a:rPr lang="ru-RU" sz="1600" b="0" dirty="0">
                <a:latin typeface="+mn-lt"/>
              </a:rPr>
              <a:t> проспекту одна </a:t>
            </a:r>
            <a:r>
              <a:rPr lang="ru-RU" sz="1600" b="0" dirty="0" err="1">
                <a:latin typeface="+mn-lt"/>
              </a:rPr>
              <a:t>з</a:t>
            </a:r>
            <a:r>
              <a:rPr lang="ru-RU" sz="1600" b="0" dirty="0">
                <a:latin typeface="+mn-lt"/>
              </a:rPr>
              <a:t> </a:t>
            </a:r>
            <a:r>
              <a:rPr lang="ru-RU" sz="1600" b="0" dirty="0" err="1">
                <a:latin typeface="+mn-lt"/>
              </a:rPr>
              <a:t>історичних</a:t>
            </a:r>
            <a:r>
              <a:rPr lang="ru-RU" sz="1600" b="0" dirty="0">
                <a:latin typeface="+mn-lt"/>
              </a:rPr>
              <a:t> </a:t>
            </a:r>
            <a:r>
              <a:rPr lang="ru-RU" sz="1600" b="0" dirty="0" err="1">
                <a:latin typeface="+mn-lt"/>
              </a:rPr>
              <a:t>вулиць</a:t>
            </a:r>
            <a:r>
              <a:rPr lang="ru-RU" sz="1600" b="0" dirty="0">
                <a:latin typeface="+mn-lt"/>
              </a:rPr>
              <a:t> села </a:t>
            </a:r>
            <a:r>
              <a:rPr lang="ru-RU" sz="1600" b="0" dirty="0" err="1">
                <a:latin typeface="+mn-lt"/>
              </a:rPr>
              <a:t>Кам'янське</a:t>
            </a:r>
            <a:r>
              <a:rPr lang="ru-RU" sz="1600" b="0" dirty="0">
                <a:latin typeface="+mn-lt"/>
              </a:rPr>
              <a:t>  — </a:t>
            </a:r>
            <a:r>
              <a:rPr lang="ru-RU" sz="1600" b="0" dirty="0" err="1">
                <a:latin typeface="+mn-lt"/>
              </a:rPr>
              <a:t>Новобазарна</a:t>
            </a:r>
            <a:r>
              <a:rPr lang="ru-RU" sz="1600" b="0" dirty="0">
                <a:latin typeface="+mn-lt"/>
              </a:rPr>
              <a:t> </a:t>
            </a:r>
            <a:r>
              <a:rPr lang="ru-RU" sz="1600" b="0" dirty="0" err="1">
                <a:latin typeface="+mn-lt"/>
              </a:rPr>
              <a:t>вулиця</a:t>
            </a:r>
            <a:r>
              <a:rPr lang="ru-RU" sz="1600" b="0" dirty="0">
                <a:latin typeface="+mn-lt"/>
              </a:rPr>
              <a:t>, в </a:t>
            </a:r>
            <a:r>
              <a:rPr lang="ru-RU" sz="1600" b="0" dirty="0" smtClean="0">
                <a:latin typeface="+mn-lt"/>
              </a:rPr>
              <a:t>1927 </a:t>
            </a:r>
            <a:r>
              <a:rPr lang="ru-RU" sz="1600" b="0" dirty="0" err="1" smtClean="0">
                <a:latin typeface="+mn-lt"/>
              </a:rPr>
              <a:t>році</a:t>
            </a:r>
            <a:r>
              <a:rPr lang="ru-RU" sz="1600" b="0" dirty="0" smtClean="0">
                <a:latin typeface="+mn-lt"/>
              </a:rPr>
              <a:t> </a:t>
            </a:r>
            <a:r>
              <a:rPr lang="ru-RU" sz="1600" b="0" dirty="0" err="1">
                <a:latin typeface="+mn-lt"/>
              </a:rPr>
              <a:t>перейменована</a:t>
            </a:r>
            <a:r>
              <a:rPr lang="ru-RU" sz="1600" b="0" dirty="0">
                <a:latin typeface="+mn-lt"/>
              </a:rPr>
              <a:t> на </a:t>
            </a:r>
            <a:r>
              <a:rPr lang="ru-RU" sz="1600" b="0" dirty="0" err="1">
                <a:latin typeface="+mn-lt"/>
              </a:rPr>
              <a:t>вулицю</a:t>
            </a:r>
            <a:r>
              <a:rPr lang="ru-RU" sz="1600" b="0" dirty="0">
                <a:latin typeface="+mn-lt"/>
              </a:rPr>
              <a:t> </a:t>
            </a:r>
            <a:r>
              <a:rPr lang="ru-RU" sz="1600" b="0" dirty="0" err="1">
                <a:latin typeface="+mn-lt"/>
              </a:rPr>
              <a:t>Миколи</a:t>
            </a:r>
            <a:r>
              <a:rPr lang="ru-RU" sz="1600" b="0" dirty="0">
                <a:latin typeface="+mn-lt"/>
              </a:rPr>
              <a:t> </a:t>
            </a:r>
            <a:r>
              <a:rPr lang="ru-RU" sz="1600" b="0" dirty="0" err="1">
                <a:latin typeface="+mn-lt"/>
              </a:rPr>
              <a:t>Заваріхіна</a:t>
            </a:r>
            <a:r>
              <a:rPr lang="ru-RU" sz="1600" b="0" dirty="0">
                <a:latin typeface="+mn-lt"/>
              </a:rPr>
              <a:t>, </a:t>
            </a:r>
            <a:r>
              <a:rPr lang="ru-RU" sz="1600" b="0" dirty="0" err="1">
                <a:latin typeface="+mn-lt"/>
              </a:rPr>
              <a:t>комсомольця</a:t>
            </a:r>
            <a:r>
              <a:rPr lang="ru-RU" sz="1600" b="0" dirty="0">
                <a:latin typeface="+mn-lt"/>
              </a:rPr>
              <a:t> вбитого в </a:t>
            </a:r>
            <a:r>
              <a:rPr lang="ru-RU" sz="1600" b="0" dirty="0" smtClean="0">
                <a:latin typeface="+mn-lt"/>
              </a:rPr>
              <a:t>аулах. </a:t>
            </a:r>
            <a:r>
              <a:rPr lang="ru-RU" sz="1600" b="0" dirty="0">
                <a:latin typeface="+mn-lt"/>
              </a:rPr>
              <a:t>У 1917 - 1928 роках по </a:t>
            </a:r>
            <a:r>
              <a:rPr lang="ru-RU" sz="1600" b="0" dirty="0" err="1">
                <a:latin typeface="+mn-lt"/>
              </a:rPr>
              <a:t>вулиці</a:t>
            </a:r>
            <a:r>
              <a:rPr lang="ru-RU" sz="1600" b="0" dirty="0">
                <a:latin typeface="+mn-lt"/>
              </a:rPr>
              <a:t> проходила межа </a:t>
            </a:r>
            <a:r>
              <a:rPr lang="ru-RU" sz="1600" b="0" dirty="0" err="1">
                <a:latin typeface="+mn-lt"/>
              </a:rPr>
              <a:t>між</a:t>
            </a:r>
            <a:r>
              <a:rPr lang="ru-RU" sz="1600" b="0" dirty="0">
                <a:latin typeface="+mn-lt"/>
              </a:rPr>
              <a:t> </a:t>
            </a:r>
            <a:r>
              <a:rPr lang="ru-RU" sz="1600" b="0" dirty="0" err="1">
                <a:latin typeface="+mn-lt"/>
              </a:rPr>
              <a:t>міською</a:t>
            </a:r>
            <a:r>
              <a:rPr lang="ru-RU" sz="1600" b="0" dirty="0">
                <a:latin typeface="+mn-lt"/>
              </a:rPr>
              <a:t> та </a:t>
            </a:r>
            <a:r>
              <a:rPr lang="ru-RU" sz="1600" b="0" dirty="0" err="1">
                <a:latin typeface="+mn-lt"/>
              </a:rPr>
              <a:t>сільською</a:t>
            </a:r>
            <a:r>
              <a:rPr lang="ru-RU" sz="1600" b="0" dirty="0">
                <a:latin typeface="+mn-lt"/>
              </a:rPr>
              <a:t> </a:t>
            </a:r>
            <a:r>
              <a:rPr lang="ru-RU" sz="1600" b="0" dirty="0" err="1">
                <a:latin typeface="+mn-lt"/>
              </a:rPr>
              <a:t>частинами</a:t>
            </a:r>
            <a:r>
              <a:rPr lang="ru-RU" sz="1600" b="0" dirty="0">
                <a:latin typeface="+mn-lt"/>
              </a:rPr>
              <a:t> </a:t>
            </a:r>
            <a:r>
              <a:rPr lang="ru-RU" sz="1600" b="0" dirty="0" err="1">
                <a:latin typeface="+mn-lt"/>
              </a:rPr>
              <a:t>Кам'янського</a:t>
            </a:r>
            <a:r>
              <a:rPr lang="ru-RU" sz="1600" b="0" dirty="0">
                <a:latin typeface="+mn-lt"/>
              </a:rPr>
              <a:t>. </a:t>
            </a:r>
            <a:r>
              <a:rPr lang="ru-RU" sz="1600" b="0" dirty="0" err="1">
                <a:latin typeface="+mn-lt"/>
              </a:rPr>
              <a:t>Наприкінці</a:t>
            </a:r>
            <a:r>
              <a:rPr lang="ru-RU" sz="1600" b="0" dirty="0">
                <a:latin typeface="+mn-lt"/>
              </a:rPr>
              <a:t> </a:t>
            </a:r>
            <a:r>
              <a:rPr lang="ru-RU" sz="1600" b="0" dirty="0" smtClean="0">
                <a:latin typeface="+mn-lt"/>
              </a:rPr>
              <a:t>1940-х </a:t>
            </a:r>
            <a:r>
              <a:rPr lang="ru-RU" sz="1600" b="0" dirty="0" err="1">
                <a:latin typeface="+mn-lt"/>
              </a:rPr>
              <a:t>років</a:t>
            </a:r>
            <a:r>
              <a:rPr lang="ru-RU" sz="1600" b="0" dirty="0">
                <a:latin typeface="+mn-lt"/>
              </a:rPr>
              <a:t> </a:t>
            </a:r>
            <a:r>
              <a:rPr lang="ru-RU" sz="1600" b="0" dirty="0" err="1">
                <a:latin typeface="+mn-lt"/>
              </a:rPr>
              <a:t>вулиці</a:t>
            </a:r>
            <a:r>
              <a:rPr lang="ru-RU" sz="1600" b="0" dirty="0">
                <a:latin typeface="+mn-lt"/>
              </a:rPr>
              <a:t> </a:t>
            </a:r>
            <a:r>
              <a:rPr lang="ru-RU" sz="1600" b="0" dirty="0" err="1">
                <a:latin typeface="+mn-lt"/>
              </a:rPr>
              <a:t>Заваріхіна</a:t>
            </a:r>
            <a:r>
              <a:rPr lang="ru-RU" sz="1600" b="0" dirty="0">
                <a:latin typeface="+mn-lt"/>
              </a:rPr>
              <a:t> та </a:t>
            </a:r>
            <a:r>
              <a:rPr lang="ru-RU" sz="1600" b="0" dirty="0" err="1">
                <a:latin typeface="+mn-lt"/>
              </a:rPr>
              <a:t>Новозапорізька</a:t>
            </a:r>
            <a:r>
              <a:rPr lang="ru-RU" sz="1600" b="0" dirty="0">
                <a:latin typeface="+mn-lt"/>
              </a:rPr>
              <a:t> </a:t>
            </a:r>
            <a:r>
              <a:rPr lang="ru-RU" sz="1600" b="0" dirty="0" err="1">
                <a:latin typeface="+mn-lt"/>
              </a:rPr>
              <a:t>об'єднуються</a:t>
            </a:r>
            <a:r>
              <a:rPr lang="ru-RU" sz="1600" b="0" dirty="0">
                <a:latin typeface="+mn-lt"/>
              </a:rPr>
              <a:t> в </a:t>
            </a:r>
            <a:r>
              <a:rPr lang="ru-RU" sz="1600" b="0" dirty="0" err="1">
                <a:latin typeface="+mn-lt"/>
              </a:rPr>
              <a:t>центральну</a:t>
            </a:r>
            <a:r>
              <a:rPr lang="ru-RU" sz="1600" b="0" dirty="0">
                <a:latin typeface="+mn-lt"/>
              </a:rPr>
              <a:t> </a:t>
            </a:r>
            <a:r>
              <a:rPr lang="ru-RU" sz="1600" b="0" dirty="0" err="1">
                <a:latin typeface="+mn-lt"/>
              </a:rPr>
              <a:t>вулицю</a:t>
            </a:r>
            <a:r>
              <a:rPr lang="ru-RU" sz="1600" b="0" dirty="0">
                <a:latin typeface="+mn-lt"/>
              </a:rPr>
              <a:t>, </a:t>
            </a:r>
            <a:r>
              <a:rPr lang="ru-RU" sz="1600" b="0" dirty="0" err="1">
                <a:latin typeface="+mn-lt"/>
              </a:rPr>
              <a:t>що</a:t>
            </a:r>
            <a:r>
              <a:rPr lang="ru-RU" sz="1600" b="0" dirty="0">
                <a:latin typeface="+mn-lt"/>
              </a:rPr>
              <a:t> </a:t>
            </a:r>
            <a:r>
              <a:rPr lang="ru-RU" sz="1600" b="0" dirty="0" err="1">
                <a:latin typeface="+mn-lt"/>
              </a:rPr>
              <a:t>отримала</a:t>
            </a:r>
            <a:r>
              <a:rPr lang="ru-RU" sz="1600" b="0" dirty="0">
                <a:latin typeface="+mn-lt"/>
              </a:rPr>
              <a:t> </a:t>
            </a:r>
            <a:r>
              <a:rPr lang="ru-RU" sz="1600" b="0" dirty="0" err="1">
                <a:latin typeface="+mn-lt"/>
              </a:rPr>
              <a:t>назву</a:t>
            </a:r>
            <a:r>
              <a:rPr lang="ru-RU" sz="1600" b="0" dirty="0">
                <a:latin typeface="+mn-lt"/>
              </a:rPr>
              <a:t> проспект </a:t>
            </a:r>
            <a:r>
              <a:rPr lang="ru-RU" sz="1600" b="0" dirty="0" err="1" smtClean="0">
                <a:latin typeface="+mn-lt"/>
              </a:rPr>
              <a:t>Леніна</a:t>
            </a:r>
            <a:r>
              <a:rPr lang="ru-RU" sz="1600" b="0" dirty="0" smtClean="0">
                <a:latin typeface="+mn-lt"/>
              </a:rPr>
              <a:t>.</a:t>
            </a:r>
            <a:br>
              <a:rPr lang="ru-RU" sz="1600" b="0" dirty="0" smtClean="0">
                <a:latin typeface="+mn-lt"/>
              </a:rPr>
            </a:br>
            <a:r>
              <a:rPr lang="ru-RU" sz="1600" b="0" dirty="0" smtClean="0"/>
              <a:t>19 лютого 2016</a:t>
            </a:r>
            <a:r>
              <a:rPr lang="ru-RU" sz="1600" b="0" dirty="0"/>
              <a:t> року </a:t>
            </a:r>
            <a:r>
              <a:rPr lang="ru-RU" sz="1600" b="0" dirty="0" err="1"/>
              <a:t>рішенням</a:t>
            </a:r>
            <a:r>
              <a:rPr lang="ru-RU" sz="1600" b="0" dirty="0"/>
              <a:t> </a:t>
            </a:r>
            <a:r>
              <a:rPr lang="ru-RU" sz="1600" b="0" dirty="0" err="1"/>
              <a:t>Кам'янської</a:t>
            </a:r>
            <a:r>
              <a:rPr lang="ru-RU" sz="1600" b="0" dirty="0"/>
              <a:t> </a:t>
            </a:r>
            <a:r>
              <a:rPr lang="ru-RU" sz="1600" b="0" dirty="0" err="1"/>
              <a:t>міської</a:t>
            </a:r>
            <a:r>
              <a:rPr lang="ru-RU" sz="1600" b="0" dirty="0"/>
              <a:t> ради </a:t>
            </a:r>
            <a:r>
              <a:rPr lang="ru-RU" sz="1600" b="0" dirty="0" err="1"/>
              <a:t>перейменовано</a:t>
            </a:r>
            <a:r>
              <a:rPr lang="ru-RU" sz="1600" b="0" dirty="0"/>
              <a:t> проспект </a:t>
            </a:r>
            <a:r>
              <a:rPr lang="ru-RU" sz="1600" b="0" dirty="0" err="1"/>
              <a:t>Леніна</a:t>
            </a:r>
            <a:r>
              <a:rPr lang="ru-RU" sz="1600" b="0" dirty="0"/>
              <a:t> на проспект </a:t>
            </a:r>
            <a:r>
              <a:rPr lang="ru-RU" sz="1600" b="0" dirty="0" err="1" smtClean="0"/>
              <a:t>Свободи</a:t>
            </a:r>
            <a:r>
              <a:rPr lang="ru-RU" sz="1600" b="0" dirty="0" smtClean="0"/>
              <a:t>.</a:t>
            </a:r>
            <a:r>
              <a:rPr lang="ru-RU" sz="1600" b="0" dirty="0">
                <a:latin typeface="+mn-lt"/>
              </a:rPr>
              <a:t/>
            </a:r>
            <a:br>
              <a:rPr lang="ru-RU" sz="1600" b="0" dirty="0">
                <a:latin typeface="+mn-lt"/>
              </a:rPr>
            </a:br>
            <a:endParaRPr lang="ru-RU" sz="1600" b="0" dirty="0">
              <a:latin typeface="+mn-lt"/>
            </a:endParaRPr>
          </a:p>
        </p:txBody>
      </p:sp>
      <p:sp>
        <p:nvSpPr>
          <p:cNvPr id="3" name="Текст 2"/>
          <p:cNvSpPr>
            <a:spLocks noGrp="1"/>
          </p:cNvSpPr>
          <p:nvPr>
            <p:ph type="body" idx="1"/>
          </p:nvPr>
        </p:nvSpPr>
        <p:spPr>
          <a:xfrm>
            <a:off x="642910" y="1428736"/>
            <a:ext cx="7786742" cy="785818"/>
          </a:xfrm>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endParaRPr lang="ru-RU" sz="2600" b="1" dirty="0" smtClean="0"/>
          </a:p>
          <a:p>
            <a:endParaRPr lang="ru-RU" sz="2600" b="1" dirty="0"/>
          </a:p>
          <a:p>
            <a:r>
              <a:rPr lang="ru-RU" sz="8000" b="1" dirty="0" smtClean="0">
                <a:solidFill>
                  <a:schemeClr val="tx1"/>
                </a:solidFill>
              </a:rPr>
              <a:t>    </a:t>
            </a:r>
          </a:p>
          <a:p>
            <a:endParaRPr lang="ru-RU" sz="8000" b="1" dirty="0">
              <a:solidFill>
                <a:schemeClr val="tx1"/>
              </a:solidFill>
            </a:endParaRPr>
          </a:p>
          <a:p>
            <a:endParaRPr lang="ru-RU" sz="8000" b="1" dirty="0" smtClean="0">
              <a:solidFill>
                <a:schemeClr val="tx1"/>
              </a:solidFill>
            </a:endParaRPr>
          </a:p>
          <a:p>
            <a:endParaRPr lang="ru-RU" sz="8000" b="1" dirty="0">
              <a:solidFill>
                <a:schemeClr val="tx1"/>
              </a:solidFill>
            </a:endParaRPr>
          </a:p>
          <a:p>
            <a:endParaRPr lang="ru-RU" sz="8000" b="1" dirty="0" smtClean="0">
              <a:solidFill>
                <a:schemeClr val="tx1"/>
              </a:solidFill>
            </a:endParaRPr>
          </a:p>
          <a:p>
            <a:endParaRPr lang="ru-RU" sz="8000" b="1" dirty="0">
              <a:solidFill>
                <a:schemeClr val="tx1"/>
              </a:solidFill>
            </a:endParaRPr>
          </a:p>
          <a:p>
            <a:endParaRPr lang="ru-RU" sz="8000" b="1" dirty="0" smtClean="0">
              <a:solidFill>
                <a:schemeClr val="tx1"/>
              </a:solidFill>
            </a:endParaRPr>
          </a:p>
          <a:p>
            <a:endParaRPr lang="ru-RU" sz="9600" b="1" dirty="0" smtClean="0">
              <a:solidFill>
                <a:schemeClr val="tx1"/>
              </a:solidFill>
            </a:endParaRPr>
          </a:p>
          <a:p>
            <a:endParaRPr lang="ru-RU" sz="9600" b="1" dirty="0">
              <a:solidFill>
                <a:schemeClr val="tx1"/>
              </a:solidFill>
            </a:endParaRPr>
          </a:p>
          <a:p>
            <a:endParaRPr lang="ru-RU" sz="9600" b="1" dirty="0" smtClean="0">
              <a:solidFill>
                <a:schemeClr val="tx1"/>
              </a:solidFill>
            </a:endParaRPr>
          </a:p>
          <a:p>
            <a:r>
              <a:rPr lang="ru-RU" sz="9600" b="1" dirty="0" smtClean="0">
                <a:solidFill>
                  <a:schemeClr val="tx1"/>
                </a:solidFill>
              </a:rPr>
              <a:t>Проспект </a:t>
            </a:r>
            <a:r>
              <a:rPr lang="ru-RU" sz="9600" b="1" dirty="0" err="1">
                <a:solidFill>
                  <a:schemeClr val="tx1"/>
                </a:solidFill>
              </a:rPr>
              <a:t>Свободи</a:t>
            </a:r>
            <a:r>
              <a:rPr lang="ru-RU" sz="9600" dirty="0">
                <a:solidFill>
                  <a:schemeClr val="tx1"/>
                </a:solidFill>
              </a:rPr>
              <a:t> — </a:t>
            </a:r>
            <a:r>
              <a:rPr lang="ru-RU" sz="9600" dirty="0" err="1" smtClean="0">
                <a:solidFill>
                  <a:schemeClr val="tx1"/>
                </a:solidFill>
              </a:rPr>
              <a:t>головна</a:t>
            </a:r>
            <a:r>
              <a:rPr lang="ru-RU" sz="9600" dirty="0" smtClean="0">
                <a:solidFill>
                  <a:schemeClr val="tx1"/>
                </a:solidFill>
              </a:rPr>
              <a:t> </a:t>
            </a:r>
            <a:r>
              <a:rPr lang="ru-RU" sz="9600" dirty="0" err="1" smtClean="0">
                <a:solidFill>
                  <a:schemeClr val="tx1"/>
                </a:solidFill>
              </a:rPr>
              <a:t>вулиця</a:t>
            </a:r>
            <a:r>
              <a:rPr lang="ru-RU" sz="9600" dirty="0">
                <a:solidFill>
                  <a:schemeClr val="tx1"/>
                </a:solidFill>
              </a:rPr>
              <a:t> </a:t>
            </a:r>
            <a:r>
              <a:rPr lang="ru-RU" sz="9600" dirty="0" err="1" smtClean="0">
                <a:solidFill>
                  <a:schemeClr val="tx1"/>
                </a:solidFill>
              </a:rPr>
              <a:t>Кам</a:t>
            </a:r>
            <a:r>
              <a:rPr lang="en-US" sz="9600" dirty="0" smtClean="0">
                <a:solidFill>
                  <a:schemeClr val="tx1"/>
                </a:solidFill>
              </a:rPr>
              <a:t>’</a:t>
            </a:r>
            <a:r>
              <a:rPr lang="uk-UA" sz="9600" dirty="0" err="1" smtClean="0">
                <a:solidFill>
                  <a:schemeClr val="tx1"/>
                </a:solidFill>
              </a:rPr>
              <a:t>янського</a:t>
            </a:r>
            <a:endParaRPr lang="uk-UA" sz="9600" dirty="0" smtClean="0">
              <a:solidFill>
                <a:schemeClr val="tx1"/>
              </a:solidFill>
            </a:endParaRPr>
          </a:p>
          <a:p>
            <a:endParaRPr lang="ru-RU" sz="8000" dirty="0"/>
          </a:p>
        </p:txBody>
      </p:sp>
      <p:sp>
        <p:nvSpPr>
          <p:cNvPr id="4" name="Прямоугольник 3"/>
          <p:cNvSpPr/>
          <p:nvPr/>
        </p:nvSpPr>
        <p:spPr>
          <a:xfrm>
            <a:off x="642910" y="428605"/>
            <a:ext cx="778674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sz="2400" dirty="0" smtClean="0"/>
              <a:t>    </a:t>
            </a:r>
            <a:r>
              <a:rPr lang="uk-UA" sz="2400" b="1" dirty="0" smtClean="0"/>
              <a:t>ІСТОРІЯ </a:t>
            </a:r>
            <a:r>
              <a:rPr lang="uk-UA" sz="2400" b="1" dirty="0"/>
              <a:t>ЦЕНТРАЛЬНИХ ВУЛИЦЬ НАШОГО </a:t>
            </a:r>
            <a:r>
              <a:rPr lang="uk-UA" sz="2400" b="1" dirty="0" smtClean="0"/>
              <a:t>МІСТА</a:t>
            </a:r>
          </a:p>
          <a:p>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500043"/>
            <a:ext cx="7915276" cy="785818"/>
          </a:xfrm>
        </p:spPr>
        <p:style>
          <a:lnRef idx="1">
            <a:schemeClr val="accent1"/>
          </a:lnRef>
          <a:fillRef idx="2">
            <a:schemeClr val="accent1"/>
          </a:fillRef>
          <a:effectRef idx="1">
            <a:schemeClr val="accent1"/>
          </a:effectRef>
          <a:fontRef idx="minor">
            <a:schemeClr val="dk1"/>
          </a:fontRef>
        </p:style>
        <p:txBody>
          <a:bodyPr/>
          <a:lstStyle/>
          <a:p>
            <a:r>
              <a:rPr lang="ru-RU" sz="2800" dirty="0" smtClean="0"/>
              <a:t>               Проспект </a:t>
            </a:r>
            <a:r>
              <a:rPr lang="ru-RU" sz="2800" dirty="0"/>
              <a:t>Тараса </a:t>
            </a:r>
            <a:r>
              <a:rPr lang="ru-RU" sz="2800" dirty="0" err="1"/>
              <a:t>Шевченка</a:t>
            </a:r>
            <a:r>
              <a:rPr lang="ru-RU" b="0" dirty="0"/>
              <a:t> </a:t>
            </a:r>
            <a:endParaRPr lang="ru-RU" dirty="0"/>
          </a:p>
        </p:txBody>
      </p:sp>
      <p:sp>
        <p:nvSpPr>
          <p:cNvPr id="3" name="Текст 2"/>
          <p:cNvSpPr>
            <a:spLocks noGrp="1"/>
          </p:cNvSpPr>
          <p:nvPr>
            <p:ph type="body" idx="1"/>
          </p:nvPr>
        </p:nvSpPr>
        <p:spPr>
          <a:xfrm>
            <a:off x="642910" y="1571612"/>
            <a:ext cx="7858180" cy="4643470"/>
          </a:xfrm>
        </p:spPr>
        <p:style>
          <a:lnRef idx="1">
            <a:schemeClr val="accent3"/>
          </a:lnRef>
          <a:fillRef idx="2">
            <a:schemeClr val="accent3"/>
          </a:fillRef>
          <a:effectRef idx="1">
            <a:schemeClr val="accent3"/>
          </a:effectRef>
          <a:fontRef idx="minor">
            <a:schemeClr val="dk1"/>
          </a:fontRef>
        </p:style>
        <p:txBody>
          <a:bodyPr>
            <a:normAutofit fontScale="62500" lnSpcReduction="20000"/>
          </a:bodyPr>
          <a:lstStyle/>
          <a:p>
            <a:endParaRPr lang="ru-RU" b="1" dirty="0" smtClean="0"/>
          </a:p>
          <a:p>
            <a:pPr>
              <a:lnSpc>
                <a:spcPct val="170000"/>
              </a:lnSpc>
            </a:pPr>
            <a:r>
              <a:rPr lang="ru-RU" sz="2400" b="1" dirty="0" smtClean="0">
                <a:solidFill>
                  <a:schemeClr val="tx1"/>
                </a:solidFill>
              </a:rPr>
              <a:t>Проспект </a:t>
            </a:r>
            <a:r>
              <a:rPr lang="ru-RU" sz="2400" b="1" dirty="0">
                <a:solidFill>
                  <a:schemeClr val="tx1"/>
                </a:solidFill>
              </a:rPr>
              <a:t>Тараса </a:t>
            </a:r>
            <a:r>
              <a:rPr lang="ru-RU" sz="2400" b="1" dirty="0" err="1">
                <a:solidFill>
                  <a:schemeClr val="tx1"/>
                </a:solidFill>
              </a:rPr>
              <a:t>Шевченка</a:t>
            </a:r>
            <a:r>
              <a:rPr lang="ru-RU" sz="2400" dirty="0">
                <a:solidFill>
                  <a:schemeClr val="tx1"/>
                </a:solidFill>
              </a:rPr>
              <a:t> — центральна </a:t>
            </a:r>
            <a:r>
              <a:rPr lang="ru-RU" sz="2400" dirty="0" err="1">
                <a:solidFill>
                  <a:schemeClr val="tx1"/>
                </a:solidFill>
              </a:rPr>
              <a:t>вулиця</a:t>
            </a:r>
            <a:r>
              <a:rPr lang="ru-RU" sz="2400" dirty="0">
                <a:solidFill>
                  <a:schemeClr val="tx1"/>
                </a:solidFill>
              </a:rPr>
              <a:t> </a:t>
            </a:r>
            <a:r>
              <a:rPr lang="ru-RU" sz="2400" dirty="0" err="1" smtClean="0">
                <a:solidFill>
                  <a:schemeClr val="tx1"/>
                </a:solidFill>
              </a:rPr>
              <a:t>Кам</a:t>
            </a:r>
            <a:r>
              <a:rPr lang="en-US" sz="2400" dirty="0" smtClean="0">
                <a:solidFill>
                  <a:schemeClr val="tx1"/>
                </a:solidFill>
              </a:rPr>
              <a:t>’</a:t>
            </a:r>
            <a:r>
              <a:rPr lang="ru-RU" sz="2400" dirty="0" err="1" smtClean="0">
                <a:solidFill>
                  <a:schemeClr val="tx1"/>
                </a:solidFill>
              </a:rPr>
              <a:t>янського</a:t>
            </a:r>
            <a:r>
              <a:rPr lang="ru-RU" sz="2400" dirty="0" smtClean="0">
                <a:solidFill>
                  <a:schemeClr val="tx1"/>
                </a:solidFill>
              </a:rPr>
              <a:t>, </a:t>
            </a:r>
            <a:r>
              <a:rPr lang="ru-RU" sz="2400" dirty="0" err="1">
                <a:solidFill>
                  <a:schemeClr val="tx1"/>
                </a:solidFill>
              </a:rPr>
              <a:t>розташована</a:t>
            </a:r>
            <a:r>
              <a:rPr lang="ru-RU" sz="2400" dirty="0">
                <a:solidFill>
                  <a:schemeClr val="tx1"/>
                </a:solidFill>
              </a:rPr>
              <a:t> у </a:t>
            </a:r>
            <a:r>
              <a:rPr lang="ru-RU" sz="2400" dirty="0" err="1">
                <a:solidFill>
                  <a:schemeClr val="tx1"/>
                </a:solidFill>
              </a:rPr>
              <a:t>центральній</a:t>
            </a:r>
            <a:r>
              <a:rPr lang="ru-RU" sz="2400" dirty="0">
                <a:solidFill>
                  <a:schemeClr val="tx1"/>
                </a:solidFill>
              </a:rPr>
              <a:t> </a:t>
            </a:r>
            <a:r>
              <a:rPr lang="ru-RU" sz="2400" dirty="0" err="1">
                <a:solidFill>
                  <a:schemeClr val="tx1"/>
                </a:solidFill>
              </a:rPr>
              <a:t>історичній</a:t>
            </a:r>
            <a:r>
              <a:rPr lang="ru-RU" sz="2400" dirty="0">
                <a:solidFill>
                  <a:schemeClr val="tx1"/>
                </a:solidFill>
              </a:rPr>
              <a:t> </a:t>
            </a:r>
            <a:r>
              <a:rPr lang="ru-RU" sz="2400" dirty="0" err="1">
                <a:solidFill>
                  <a:schemeClr val="tx1"/>
                </a:solidFill>
              </a:rPr>
              <a:t>місцевості</a:t>
            </a:r>
            <a:r>
              <a:rPr lang="ru-RU" sz="2400" dirty="0">
                <a:solidFill>
                  <a:schemeClr val="tx1"/>
                </a:solidFill>
              </a:rPr>
              <a:t> </a:t>
            </a:r>
            <a:r>
              <a:rPr lang="ru-RU" sz="2400" dirty="0" err="1" smtClean="0">
                <a:solidFill>
                  <a:schemeClr val="tx1"/>
                </a:solidFill>
              </a:rPr>
              <a:t>Нові</a:t>
            </a:r>
            <a:r>
              <a:rPr lang="ru-RU" sz="2400" dirty="0" smtClean="0">
                <a:solidFill>
                  <a:schemeClr val="tx1"/>
                </a:solidFill>
              </a:rPr>
              <a:t> </a:t>
            </a:r>
            <a:r>
              <a:rPr lang="ru-RU" sz="2400" dirty="0" err="1" smtClean="0">
                <a:solidFill>
                  <a:schemeClr val="tx1"/>
                </a:solidFill>
              </a:rPr>
              <a:t>Плани</a:t>
            </a:r>
            <a:r>
              <a:rPr lang="ru-RU" sz="2400" dirty="0" smtClean="0">
                <a:solidFill>
                  <a:schemeClr val="tx1"/>
                </a:solidFill>
              </a:rPr>
              <a:t> </a:t>
            </a:r>
            <a:r>
              <a:rPr lang="ru-RU" sz="2400" dirty="0" err="1" smtClean="0">
                <a:solidFill>
                  <a:schemeClr val="tx1"/>
                </a:solidFill>
              </a:rPr>
              <a:t>у</a:t>
            </a:r>
            <a:r>
              <a:rPr lang="ru-RU" sz="2400" dirty="0">
                <a:solidFill>
                  <a:schemeClr val="tx1"/>
                </a:solidFill>
              </a:rPr>
              <a:t> </a:t>
            </a:r>
            <a:r>
              <a:rPr lang="ru-RU" sz="2400" dirty="0" err="1" smtClean="0">
                <a:solidFill>
                  <a:schemeClr val="tx1"/>
                </a:solidFill>
              </a:rPr>
              <a:t>Заводському</a:t>
            </a:r>
            <a:r>
              <a:rPr lang="ru-RU" sz="2400" dirty="0" smtClean="0">
                <a:solidFill>
                  <a:schemeClr val="tx1"/>
                </a:solidFill>
              </a:rPr>
              <a:t> </a:t>
            </a:r>
            <a:r>
              <a:rPr lang="ru-RU" sz="2400" dirty="0" err="1" smtClean="0">
                <a:solidFill>
                  <a:schemeClr val="tx1"/>
                </a:solidFill>
              </a:rPr>
              <a:t>районі</a:t>
            </a:r>
            <a:r>
              <a:rPr lang="ru-RU" sz="2400" dirty="0">
                <a:solidFill>
                  <a:schemeClr val="tx1"/>
                </a:solidFill>
              </a:rPr>
              <a:t> </a:t>
            </a:r>
            <a:r>
              <a:rPr lang="ru-RU" sz="2400" dirty="0" err="1">
                <a:solidFill>
                  <a:schemeClr val="tx1"/>
                </a:solidFill>
              </a:rPr>
              <a:t>міста</a:t>
            </a:r>
            <a:r>
              <a:rPr lang="ru-RU" sz="2400" dirty="0" smtClean="0">
                <a:solidFill>
                  <a:schemeClr val="tx1"/>
                </a:solidFill>
              </a:rPr>
              <a:t>. Проспект </a:t>
            </a:r>
            <a:r>
              <a:rPr lang="ru-RU" sz="2400" dirty="0" err="1">
                <a:solidFill>
                  <a:schemeClr val="tx1"/>
                </a:solidFill>
              </a:rPr>
              <a:t>Шевченка</a:t>
            </a:r>
            <a:r>
              <a:rPr lang="ru-RU" sz="2400" dirty="0">
                <a:solidFill>
                  <a:schemeClr val="tx1"/>
                </a:solidFill>
              </a:rPr>
              <a:t> </a:t>
            </a:r>
            <a:r>
              <a:rPr lang="ru-RU" sz="2400" dirty="0" err="1">
                <a:solidFill>
                  <a:schemeClr val="tx1"/>
                </a:solidFill>
              </a:rPr>
              <a:t>бере</a:t>
            </a:r>
            <a:r>
              <a:rPr lang="ru-RU" sz="2400" dirty="0">
                <a:solidFill>
                  <a:schemeClr val="tx1"/>
                </a:solidFill>
              </a:rPr>
              <a:t> початок </a:t>
            </a:r>
            <a:r>
              <a:rPr lang="ru-RU" sz="2400" dirty="0" err="1">
                <a:solidFill>
                  <a:schemeClr val="tx1"/>
                </a:solidFill>
              </a:rPr>
              <a:t>від</a:t>
            </a:r>
            <a:r>
              <a:rPr lang="ru-RU" sz="2400" dirty="0">
                <a:solidFill>
                  <a:schemeClr val="tx1"/>
                </a:solidFill>
              </a:rPr>
              <a:t> </a:t>
            </a:r>
            <a:r>
              <a:rPr lang="ru-RU" sz="2400" dirty="0" smtClean="0">
                <a:solidFill>
                  <a:schemeClr val="tx1"/>
                </a:solidFill>
              </a:rPr>
              <a:t>проспекту </a:t>
            </a:r>
            <a:r>
              <a:rPr lang="ru-RU" sz="2400" dirty="0" err="1" smtClean="0">
                <a:solidFill>
                  <a:schemeClr val="tx1"/>
                </a:solidFill>
              </a:rPr>
              <a:t>Свободи</a:t>
            </a:r>
            <a:r>
              <a:rPr lang="ru-RU" sz="2400" dirty="0" smtClean="0">
                <a:solidFill>
                  <a:schemeClr val="tx1"/>
                </a:solidFill>
              </a:rPr>
              <a:t>, </a:t>
            </a:r>
            <a:r>
              <a:rPr lang="ru-RU" sz="2400" dirty="0" err="1">
                <a:solidFill>
                  <a:schemeClr val="tx1"/>
                </a:solidFill>
              </a:rPr>
              <a:t>прямує</a:t>
            </a:r>
            <a:r>
              <a:rPr lang="ru-RU" sz="2400" dirty="0">
                <a:solidFill>
                  <a:schemeClr val="tx1"/>
                </a:solidFill>
              </a:rPr>
              <a:t> на </a:t>
            </a:r>
            <a:r>
              <a:rPr lang="ru-RU" sz="2400" dirty="0" err="1">
                <a:solidFill>
                  <a:schemeClr val="tx1"/>
                </a:solidFill>
              </a:rPr>
              <a:t>захід</a:t>
            </a:r>
            <a:r>
              <a:rPr lang="ru-RU" sz="2400" dirty="0">
                <a:solidFill>
                  <a:schemeClr val="tx1"/>
                </a:solidFill>
              </a:rPr>
              <a:t> у сторону </a:t>
            </a:r>
            <a:r>
              <a:rPr lang="ru-RU" sz="2400" dirty="0" err="1" smtClean="0">
                <a:solidFill>
                  <a:schemeClr val="tx1"/>
                </a:solidFill>
              </a:rPr>
              <a:t>Черемушек</a:t>
            </a:r>
            <a:r>
              <a:rPr lang="ru-RU" sz="2400" dirty="0" smtClean="0">
                <a:solidFill>
                  <a:schemeClr val="tx1"/>
                </a:solidFill>
              </a:rPr>
              <a:t>, </a:t>
            </a:r>
            <a:r>
              <a:rPr lang="ru-RU" sz="2400" dirty="0" err="1">
                <a:solidFill>
                  <a:schemeClr val="tx1"/>
                </a:solidFill>
              </a:rPr>
              <a:t>перетинає</a:t>
            </a:r>
            <a:r>
              <a:rPr lang="ru-RU" sz="2400" dirty="0">
                <a:solidFill>
                  <a:schemeClr val="tx1"/>
                </a:solidFill>
              </a:rPr>
              <a:t> </a:t>
            </a:r>
            <a:r>
              <a:rPr lang="ru-RU" sz="2400" dirty="0" smtClean="0">
                <a:solidFill>
                  <a:schemeClr val="tx1"/>
                </a:solidFill>
              </a:rPr>
              <a:t>проспект </a:t>
            </a:r>
            <a:r>
              <a:rPr lang="ru-RU" sz="2400" dirty="0" err="1" smtClean="0">
                <a:solidFill>
                  <a:schemeClr val="tx1"/>
                </a:solidFill>
              </a:rPr>
              <a:t>Аношкіна</a:t>
            </a:r>
            <a:r>
              <a:rPr lang="ru-RU" sz="2400" dirty="0" smtClean="0">
                <a:solidFill>
                  <a:schemeClr val="tx1"/>
                </a:solidFill>
              </a:rPr>
              <a:t>. </a:t>
            </a:r>
            <a:r>
              <a:rPr lang="ru-RU" sz="2400" dirty="0" err="1">
                <a:solidFill>
                  <a:schemeClr val="tx1"/>
                </a:solidFill>
              </a:rPr>
              <a:t>Довжина</a:t>
            </a:r>
            <a:r>
              <a:rPr lang="ru-RU" sz="2400" dirty="0">
                <a:solidFill>
                  <a:schemeClr val="tx1"/>
                </a:solidFill>
              </a:rPr>
              <a:t> — 1700 </a:t>
            </a:r>
            <a:r>
              <a:rPr lang="ru-RU" sz="2400" dirty="0" err="1" smtClean="0">
                <a:solidFill>
                  <a:schemeClr val="tx1"/>
                </a:solidFill>
              </a:rPr>
              <a:t>метрів</a:t>
            </a:r>
            <a:r>
              <a:rPr lang="ru-RU" sz="2400" baseline="30000" dirty="0" smtClean="0">
                <a:solidFill>
                  <a:schemeClr val="tx1"/>
                </a:solidFill>
              </a:rPr>
              <a:t>.</a:t>
            </a:r>
            <a:r>
              <a:rPr lang="ru-RU" sz="2400" dirty="0" smtClean="0">
                <a:solidFill>
                  <a:schemeClr val="tx1"/>
                </a:solidFill>
              </a:rPr>
              <a:t>.</a:t>
            </a:r>
            <a:endParaRPr lang="ru-RU" sz="2400" dirty="0">
              <a:solidFill>
                <a:schemeClr val="tx1"/>
              </a:solidFill>
            </a:endParaRPr>
          </a:p>
          <a:p>
            <a:pPr>
              <a:lnSpc>
                <a:spcPct val="170000"/>
              </a:lnSpc>
            </a:pPr>
            <a:r>
              <a:rPr lang="ru-RU" sz="2400" dirty="0">
                <a:solidFill>
                  <a:schemeClr val="tx1"/>
                </a:solidFill>
              </a:rPr>
              <a:t>На </a:t>
            </a:r>
            <a:r>
              <a:rPr lang="ru-RU" sz="2400" dirty="0" err="1">
                <a:solidFill>
                  <a:schemeClr val="tx1"/>
                </a:solidFill>
              </a:rPr>
              <a:t>проспекті</a:t>
            </a:r>
            <a:r>
              <a:rPr lang="ru-RU" sz="2400" dirty="0">
                <a:solidFill>
                  <a:schemeClr val="tx1"/>
                </a:solidFill>
              </a:rPr>
              <a:t> </a:t>
            </a:r>
            <a:r>
              <a:rPr lang="ru-RU" sz="2400" dirty="0" err="1">
                <a:solidFill>
                  <a:schemeClr val="tx1"/>
                </a:solidFill>
              </a:rPr>
              <a:t>розташовані</a:t>
            </a:r>
            <a:r>
              <a:rPr lang="ru-RU" sz="2400" dirty="0">
                <a:solidFill>
                  <a:schemeClr val="tx1"/>
                </a:solidFill>
              </a:rPr>
              <a:t> ЦУМ, </a:t>
            </a:r>
            <a:r>
              <a:rPr lang="ru-RU" sz="2400" dirty="0" err="1">
                <a:solidFill>
                  <a:schemeClr val="tx1"/>
                </a:solidFill>
              </a:rPr>
              <a:t>Кам'янська</a:t>
            </a:r>
            <a:r>
              <a:rPr lang="ru-RU" sz="2400" dirty="0">
                <a:solidFill>
                  <a:schemeClr val="tx1"/>
                </a:solidFill>
              </a:rPr>
              <a:t> </a:t>
            </a:r>
            <a:r>
              <a:rPr lang="ru-RU" sz="2400" dirty="0" err="1">
                <a:solidFill>
                  <a:schemeClr val="tx1"/>
                </a:solidFill>
              </a:rPr>
              <a:t>мерія</a:t>
            </a:r>
            <a:r>
              <a:rPr lang="ru-RU" sz="2400" dirty="0" smtClean="0">
                <a:solidFill>
                  <a:schemeClr val="tx1"/>
                </a:solidFill>
              </a:rPr>
              <a:t>.</a:t>
            </a:r>
          </a:p>
          <a:p>
            <a:pPr>
              <a:lnSpc>
                <a:spcPct val="170000"/>
              </a:lnSpc>
            </a:pPr>
            <a:r>
              <a:rPr lang="ru-RU" sz="2400" dirty="0">
                <a:solidFill>
                  <a:schemeClr val="tx1"/>
                </a:solidFill>
              </a:rPr>
              <a:t>З </a:t>
            </a:r>
            <a:r>
              <a:rPr lang="ru-RU" sz="2400" dirty="0" err="1">
                <a:solidFill>
                  <a:schemeClr val="tx1"/>
                </a:solidFill>
              </a:rPr>
              <a:t>розбудовою</a:t>
            </a:r>
            <a:r>
              <a:rPr lang="ru-RU" sz="2400" dirty="0">
                <a:solidFill>
                  <a:schemeClr val="tx1"/>
                </a:solidFill>
              </a:rPr>
              <a:t> </a:t>
            </a:r>
            <a:r>
              <a:rPr lang="ru-RU" sz="2400" dirty="0" err="1">
                <a:solidFill>
                  <a:schemeClr val="tx1"/>
                </a:solidFill>
              </a:rPr>
              <a:t>Нових</a:t>
            </a:r>
            <a:r>
              <a:rPr lang="ru-RU" sz="2400" dirty="0">
                <a:solidFill>
                  <a:schemeClr val="tx1"/>
                </a:solidFill>
              </a:rPr>
              <a:t> </a:t>
            </a:r>
            <a:r>
              <a:rPr lang="ru-RU" sz="2400" dirty="0" err="1">
                <a:solidFill>
                  <a:schemeClr val="tx1"/>
                </a:solidFill>
              </a:rPr>
              <a:t>Планів</a:t>
            </a:r>
            <a:r>
              <a:rPr lang="ru-RU" sz="2400" dirty="0">
                <a:solidFill>
                  <a:schemeClr val="tx1"/>
                </a:solidFill>
              </a:rPr>
              <a:t> </a:t>
            </a:r>
            <a:r>
              <a:rPr lang="ru-RU" sz="2400" dirty="0" err="1">
                <a:solidFill>
                  <a:schemeClr val="tx1"/>
                </a:solidFill>
              </a:rPr>
              <a:t>з'явилася</a:t>
            </a:r>
            <a:r>
              <a:rPr lang="ru-RU" sz="2400" dirty="0">
                <a:solidFill>
                  <a:schemeClr val="tx1"/>
                </a:solidFill>
              </a:rPr>
              <a:t> </a:t>
            </a:r>
            <a:r>
              <a:rPr lang="ru-RU" sz="2400" dirty="0" err="1">
                <a:solidFill>
                  <a:schemeClr val="tx1"/>
                </a:solidFill>
              </a:rPr>
              <a:t>Кладовищенська</a:t>
            </a:r>
            <a:r>
              <a:rPr lang="ru-RU" sz="2400" dirty="0">
                <a:solidFill>
                  <a:schemeClr val="tx1"/>
                </a:solidFill>
              </a:rPr>
              <a:t> </a:t>
            </a:r>
            <a:r>
              <a:rPr lang="ru-RU" sz="2400" dirty="0" err="1">
                <a:solidFill>
                  <a:schemeClr val="tx1"/>
                </a:solidFill>
              </a:rPr>
              <a:t>вулиця</a:t>
            </a:r>
            <a:r>
              <a:rPr lang="ru-RU" sz="2400" dirty="0">
                <a:solidFill>
                  <a:schemeClr val="tx1"/>
                </a:solidFill>
              </a:rPr>
              <a:t>, </a:t>
            </a:r>
            <a:r>
              <a:rPr lang="ru-RU" sz="2400" dirty="0" err="1">
                <a:solidFill>
                  <a:schemeClr val="tx1"/>
                </a:solidFill>
              </a:rPr>
              <a:t>що</a:t>
            </a:r>
            <a:r>
              <a:rPr lang="ru-RU" sz="2400" dirty="0">
                <a:solidFill>
                  <a:schemeClr val="tx1"/>
                </a:solidFill>
              </a:rPr>
              <a:t> стала </a:t>
            </a:r>
            <a:r>
              <a:rPr lang="ru-RU" sz="2400" dirty="0" err="1">
                <a:solidFill>
                  <a:schemeClr val="tx1"/>
                </a:solidFill>
              </a:rPr>
              <a:t>південною</a:t>
            </a:r>
            <a:r>
              <a:rPr lang="ru-RU" sz="2400" dirty="0">
                <a:solidFill>
                  <a:schemeClr val="tx1"/>
                </a:solidFill>
              </a:rPr>
              <a:t> </a:t>
            </a:r>
            <a:r>
              <a:rPr lang="ru-RU" sz="2400" dirty="0" err="1">
                <a:solidFill>
                  <a:schemeClr val="tx1"/>
                </a:solidFill>
              </a:rPr>
              <a:t>межею</a:t>
            </a:r>
            <a:r>
              <a:rPr lang="ru-RU" sz="2400" dirty="0">
                <a:solidFill>
                  <a:schemeClr val="tx1"/>
                </a:solidFill>
              </a:rPr>
              <a:t> </a:t>
            </a:r>
            <a:r>
              <a:rPr lang="ru-RU" sz="2400" dirty="0" err="1">
                <a:solidFill>
                  <a:schemeClr val="tx1"/>
                </a:solidFill>
              </a:rPr>
              <a:t>Нових</a:t>
            </a:r>
            <a:r>
              <a:rPr lang="ru-RU" sz="2400" dirty="0">
                <a:solidFill>
                  <a:schemeClr val="tx1"/>
                </a:solidFill>
              </a:rPr>
              <a:t> </a:t>
            </a:r>
            <a:r>
              <a:rPr lang="ru-RU" sz="2400" dirty="0" err="1">
                <a:solidFill>
                  <a:schemeClr val="tx1"/>
                </a:solidFill>
              </a:rPr>
              <a:t>Планів</a:t>
            </a:r>
            <a:r>
              <a:rPr lang="ru-RU" sz="2400" dirty="0">
                <a:solidFill>
                  <a:schemeClr val="tx1"/>
                </a:solidFill>
              </a:rPr>
              <a:t>. Свою </a:t>
            </a:r>
            <a:r>
              <a:rPr lang="ru-RU" sz="2400" dirty="0" err="1">
                <a:solidFill>
                  <a:schemeClr val="tx1"/>
                </a:solidFill>
              </a:rPr>
              <a:t>початкову</a:t>
            </a:r>
            <a:r>
              <a:rPr lang="ru-RU" sz="2400" dirty="0">
                <a:solidFill>
                  <a:schemeClr val="tx1"/>
                </a:solidFill>
              </a:rPr>
              <a:t> </a:t>
            </a:r>
            <a:r>
              <a:rPr lang="ru-RU" sz="2400" dirty="0" err="1">
                <a:solidFill>
                  <a:schemeClr val="tx1"/>
                </a:solidFill>
              </a:rPr>
              <a:t>назву</a:t>
            </a:r>
            <a:r>
              <a:rPr lang="ru-RU" sz="2400" dirty="0">
                <a:solidFill>
                  <a:schemeClr val="tx1"/>
                </a:solidFill>
              </a:rPr>
              <a:t> </a:t>
            </a:r>
            <a:r>
              <a:rPr lang="ru-RU" sz="2400" dirty="0" err="1">
                <a:solidFill>
                  <a:schemeClr val="tx1"/>
                </a:solidFill>
              </a:rPr>
              <a:t>вулиця</a:t>
            </a:r>
            <a:r>
              <a:rPr lang="ru-RU" sz="2400" dirty="0">
                <a:solidFill>
                  <a:schemeClr val="tx1"/>
                </a:solidFill>
              </a:rPr>
              <a:t> </a:t>
            </a:r>
            <a:r>
              <a:rPr lang="ru-RU" sz="2400" dirty="0" err="1">
                <a:solidFill>
                  <a:schemeClr val="tx1"/>
                </a:solidFill>
              </a:rPr>
              <a:t>отримала</a:t>
            </a:r>
            <a:r>
              <a:rPr lang="ru-RU" sz="2400" dirty="0">
                <a:solidFill>
                  <a:schemeClr val="tx1"/>
                </a:solidFill>
              </a:rPr>
              <a:t> </a:t>
            </a:r>
            <a:r>
              <a:rPr lang="ru-RU" sz="2400" dirty="0" err="1">
                <a:solidFill>
                  <a:schemeClr val="tx1"/>
                </a:solidFill>
              </a:rPr>
              <a:t>від</a:t>
            </a:r>
            <a:r>
              <a:rPr lang="ru-RU" sz="2400" dirty="0">
                <a:solidFill>
                  <a:schemeClr val="tx1"/>
                </a:solidFill>
              </a:rPr>
              <a:t> </a:t>
            </a:r>
            <a:r>
              <a:rPr lang="ru-RU" sz="2400" dirty="0" err="1">
                <a:solidFill>
                  <a:schemeClr val="tx1"/>
                </a:solidFill>
              </a:rPr>
              <a:t>двох</a:t>
            </a:r>
            <a:r>
              <a:rPr lang="ru-RU" sz="2400" dirty="0">
                <a:solidFill>
                  <a:schemeClr val="tx1"/>
                </a:solidFill>
              </a:rPr>
              <a:t> </a:t>
            </a:r>
            <a:r>
              <a:rPr lang="ru-RU" sz="2400" dirty="0" err="1">
                <a:solidFill>
                  <a:schemeClr val="tx1"/>
                </a:solidFill>
              </a:rPr>
              <a:t>кладовищ</a:t>
            </a:r>
            <a:r>
              <a:rPr lang="ru-RU" sz="2400" dirty="0">
                <a:solidFill>
                  <a:schemeClr val="tx1"/>
                </a:solidFill>
              </a:rPr>
              <a:t>, </a:t>
            </a:r>
            <a:r>
              <a:rPr lang="ru-RU" sz="2400" dirty="0" err="1">
                <a:solidFill>
                  <a:schemeClr val="tx1"/>
                </a:solidFill>
              </a:rPr>
              <a:t>між</a:t>
            </a:r>
            <a:r>
              <a:rPr lang="ru-RU" sz="2400" dirty="0">
                <a:solidFill>
                  <a:schemeClr val="tx1"/>
                </a:solidFill>
              </a:rPr>
              <a:t> </a:t>
            </a:r>
            <a:r>
              <a:rPr lang="ru-RU" sz="2400" dirty="0" err="1">
                <a:solidFill>
                  <a:schemeClr val="tx1"/>
                </a:solidFill>
              </a:rPr>
              <a:t>якими</a:t>
            </a:r>
            <a:r>
              <a:rPr lang="ru-RU" sz="2400" dirty="0">
                <a:solidFill>
                  <a:schemeClr val="tx1"/>
                </a:solidFill>
              </a:rPr>
              <a:t> вона </a:t>
            </a:r>
            <a:r>
              <a:rPr lang="ru-RU" sz="2400" dirty="0" err="1">
                <a:solidFill>
                  <a:schemeClr val="tx1"/>
                </a:solidFill>
              </a:rPr>
              <a:t>пролягала</a:t>
            </a:r>
            <a:r>
              <a:rPr lang="ru-RU" sz="2400" dirty="0">
                <a:solidFill>
                  <a:schemeClr val="tx1"/>
                </a:solidFill>
              </a:rPr>
              <a:t>: у </a:t>
            </a:r>
            <a:r>
              <a:rPr lang="ru-RU" sz="2400" dirty="0" err="1">
                <a:solidFill>
                  <a:schemeClr val="tx1"/>
                </a:solidFill>
              </a:rPr>
              <a:t>Новобазарної</a:t>
            </a:r>
            <a:r>
              <a:rPr lang="ru-RU" sz="2400" dirty="0">
                <a:solidFill>
                  <a:schemeClr val="tx1"/>
                </a:solidFill>
              </a:rPr>
              <a:t> </a:t>
            </a:r>
            <a:r>
              <a:rPr lang="ru-RU" sz="2400" dirty="0" err="1">
                <a:solidFill>
                  <a:schemeClr val="tx1"/>
                </a:solidFill>
              </a:rPr>
              <a:t>вулиці</a:t>
            </a:r>
            <a:r>
              <a:rPr lang="ru-RU" sz="2400" dirty="0">
                <a:solidFill>
                  <a:schemeClr val="tx1"/>
                </a:solidFill>
              </a:rPr>
              <a:t>, </a:t>
            </a:r>
            <a:r>
              <a:rPr lang="ru-RU" sz="2400" dirty="0" err="1">
                <a:solidFill>
                  <a:schemeClr val="tx1"/>
                </a:solidFill>
              </a:rPr>
              <a:t>що</a:t>
            </a:r>
            <a:r>
              <a:rPr lang="ru-RU" sz="2400" dirty="0">
                <a:solidFill>
                  <a:schemeClr val="tx1"/>
                </a:solidFill>
              </a:rPr>
              <a:t> </a:t>
            </a:r>
            <a:r>
              <a:rPr lang="ru-RU" sz="2400" dirty="0" err="1">
                <a:solidFill>
                  <a:schemeClr val="tx1"/>
                </a:solidFill>
              </a:rPr>
              <a:t>тепер</a:t>
            </a:r>
            <a:r>
              <a:rPr lang="ru-RU" sz="2400" dirty="0">
                <a:solidFill>
                  <a:schemeClr val="tx1"/>
                </a:solidFill>
              </a:rPr>
              <a:t> </a:t>
            </a:r>
            <a:r>
              <a:rPr lang="ru-RU" sz="2400" dirty="0" err="1">
                <a:solidFill>
                  <a:schemeClr val="tx1"/>
                </a:solidFill>
              </a:rPr>
              <a:t>розташоване</a:t>
            </a:r>
            <a:r>
              <a:rPr lang="ru-RU" sz="2400" dirty="0">
                <a:solidFill>
                  <a:schemeClr val="tx1"/>
                </a:solidFill>
              </a:rPr>
              <a:t> </a:t>
            </a:r>
            <a:r>
              <a:rPr lang="ru-RU" sz="2400" dirty="0" err="1">
                <a:solidFill>
                  <a:schemeClr val="tx1"/>
                </a:solidFill>
              </a:rPr>
              <a:t>у</a:t>
            </a:r>
            <a:r>
              <a:rPr lang="ru-RU" sz="2400" dirty="0">
                <a:solidFill>
                  <a:schemeClr val="tx1"/>
                </a:solidFill>
              </a:rPr>
              <a:t> </a:t>
            </a:r>
            <a:r>
              <a:rPr lang="ru-RU" sz="2400" dirty="0" err="1">
                <a:solidFill>
                  <a:schemeClr val="tx1"/>
                </a:solidFill>
              </a:rPr>
              <a:t>дворі</a:t>
            </a:r>
            <a:r>
              <a:rPr lang="ru-RU" sz="2400" dirty="0">
                <a:solidFill>
                  <a:schemeClr val="tx1"/>
                </a:solidFill>
              </a:rPr>
              <a:t> «</a:t>
            </a:r>
            <a:r>
              <a:rPr lang="ru-RU" sz="2400" dirty="0" err="1">
                <a:solidFill>
                  <a:schemeClr val="tx1"/>
                </a:solidFill>
              </a:rPr>
              <a:t>будинку</a:t>
            </a:r>
            <a:r>
              <a:rPr lang="ru-RU" sz="2400" dirty="0">
                <a:solidFill>
                  <a:schemeClr val="tx1"/>
                </a:solidFill>
              </a:rPr>
              <a:t> за шпилем», та </a:t>
            </a:r>
            <a:r>
              <a:rPr lang="ru-RU" sz="2400" dirty="0" err="1">
                <a:solidFill>
                  <a:schemeClr val="tx1"/>
                </a:solidFill>
              </a:rPr>
              <a:t>сучасному</a:t>
            </a:r>
            <a:r>
              <a:rPr lang="ru-RU" sz="2400" dirty="0">
                <a:solidFill>
                  <a:schemeClr val="tx1"/>
                </a:solidFill>
              </a:rPr>
              <a:t> </a:t>
            </a:r>
            <a:r>
              <a:rPr lang="ru-RU" sz="2400" dirty="0" err="1">
                <a:solidFill>
                  <a:schemeClr val="tx1"/>
                </a:solidFill>
              </a:rPr>
              <a:t>Міському</a:t>
            </a:r>
            <a:r>
              <a:rPr lang="ru-RU" sz="2400" dirty="0">
                <a:solidFill>
                  <a:schemeClr val="tx1"/>
                </a:solidFill>
              </a:rPr>
              <a:t> парку </a:t>
            </a:r>
            <a:r>
              <a:rPr lang="ru-RU" sz="2400" dirty="0" err="1">
                <a:solidFill>
                  <a:schemeClr val="tx1"/>
                </a:solidFill>
              </a:rPr>
              <a:t>культури</a:t>
            </a:r>
            <a:r>
              <a:rPr lang="ru-RU" sz="2400" dirty="0">
                <a:solidFill>
                  <a:schemeClr val="tx1"/>
                </a:solidFill>
              </a:rPr>
              <a:t> </a:t>
            </a:r>
            <a:r>
              <a:rPr lang="ru-RU" sz="2400" dirty="0" err="1">
                <a:solidFill>
                  <a:schemeClr val="tx1"/>
                </a:solidFill>
              </a:rPr>
              <a:t>і</a:t>
            </a:r>
            <a:r>
              <a:rPr lang="ru-RU" sz="2400" dirty="0">
                <a:solidFill>
                  <a:schemeClr val="tx1"/>
                </a:solidFill>
              </a:rPr>
              <a:t> </a:t>
            </a:r>
            <a:r>
              <a:rPr lang="ru-RU" sz="2400" dirty="0" err="1">
                <a:solidFill>
                  <a:schemeClr val="tx1"/>
                </a:solidFill>
              </a:rPr>
              <a:t>відпочинку</a:t>
            </a:r>
            <a:r>
              <a:rPr lang="ru-RU" sz="2400" dirty="0" smtClean="0">
                <a:solidFill>
                  <a:schemeClr val="tx1"/>
                </a:solidFill>
              </a:rPr>
              <a:t>.</a:t>
            </a:r>
            <a:endParaRPr lang="ru-RU" sz="2400" dirty="0">
              <a:solidFill>
                <a:schemeClr val="tx1"/>
              </a:solidFill>
            </a:endParaRPr>
          </a:p>
          <a:p>
            <a:pPr>
              <a:lnSpc>
                <a:spcPct val="170000"/>
              </a:lnSpc>
            </a:pPr>
            <a:r>
              <a:rPr lang="ru-RU" sz="2400" dirty="0" err="1">
                <a:solidFill>
                  <a:schemeClr val="tx1"/>
                </a:solidFill>
              </a:rPr>
              <a:t>Більшовицька</a:t>
            </a:r>
            <a:r>
              <a:rPr lang="ru-RU" sz="2400" dirty="0">
                <a:solidFill>
                  <a:schemeClr val="tx1"/>
                </a:solidFill>
              </a:rPr>
              <a:t> </a:t>
            </a:r>
            <a:r>
              <a:rPr lang="ru-RU" sz="2400" dirty="0" err="1">
                <a:solidFill>
                  <a:schemeClr val="tx1"/>
                </a:solidFill>
              </a:rPr>
              <a:t>радянська</a:t>
            </a:r>
            <a:r>
              <a:rPr lang="ru-RU" sz="2400" dirty="0">
                <a:solidFill>
                  <a:schemeClr val="tx1"/>
                </a:solidFill>
              </a:rPr>
              <a:t> </a:t>
            </a:r>
            <a:r>
              <a:rPr lang="ru-RU" sz="2400" dirty="0" err="1">
                <a:solidFill>
                  <a:schemeClr val="tx1"/>
                </a:solidFill>
              </a:rPr>
              <a:t>влада</a:t>
            </a:r>
            <a:r>
              <a:rPr lang="ru-RU" sz="2400" dirty="0">
                <a:solidFill>
                  <a:schemeClr val="tx1"/>
                </a:solidFill>
              </a:rPr>
              <a:t> </a:t>
            </a:r>
            <a:r>
              <a:rPr lang="ru-RU" sz="2400" dirty="0" err="1">
                <a:solidFill>
                  <a:schemeClr val="tx1"/>
                </a:solidFill>
              </a:rPr>
              <a:t>перейменувала</a:t>
            </a:r>
            <a:r>
              <a:rPr lang="ru-RU" sz="2400" dirty="0">
                <a:solidFill>
                  <a:schemeClr val="tx1"/>
                </a:solidFill>
              </a:rPr>
              <a:t> </a:t>
            </a:r>
            <a:r>
              <a:rPr lang="ru-RU" sz="2400" dirty="0" err="1">
                <a:solidFill>
                  <a:schemeClr val="tx1"/>
                </a:solidFill>
              </a:rPr>
              <a:t>вулицю</a:t>
            </a:r>
            <a:r>
              <a:rPr lang="ru-RU" sz="2400" dirty="0">
                <a:solidFill>
                  <a:schemeClr val="tx1"/>
                </a:solidFill>
              </a:rPr>
              <a:t> на честь </a:t>
            </a:r>
            <a:r>
              <a:rPr lang="ru-RU" sz="2400" dirty="0" err="1">
                <a:solidFill>
                  <a:schemeClr val="tx1"/>
                </a:solidFill>
              </a:rPr>
              <a:t>кам'янського</a:t>
            </a:r>
            <a:r>
              <a:rPr lang="ru-RU" sz="2400" dirty="0">
                <a:solidFill>
                  <a:schemeClr val="tx1"/>
                </a:solidFill>
              </a:rPr>
              <a:t> </a:t>
            </a:r>
            <a:r>
              <a:rPr lang="ru-RU" sz="2400" dirty="0" err="1">
                <a:solidFill>
                  <a:schemeClr val="tx1"/>
                </a:solidFill>
              </a:rPr>
              <a:t>більшовика</a:t>
            </a:r>
            <a:r>
              <a:rPr lang="ru-RU" sz="2400" dirty="0">
                <a:solidFill>
                  <a:schemeClr val="tx1"/>
                </a:solidFill>
              </a:rPr>
              <a:t> </a:t>
            </a:r>
            <a:r>
              <a:rPr lang="ru-RU" sz="2400" dirty="0" smtClean="0">
                <a:solidFill>
                  <a:schemeClr val="tx1"/>
                </a:solidFill>
              </a:rPr>
              <a:t>Федора </a:t>
            </a:r>
            <a:r>
              <a:rPr lang="ru-RU" sz="2400" dirty="0" err="1" smtClean="0">
                <a:solidFill>
                  <a:schemeClr val="tx1"/>
                </a:solidFill>
              </a:rPr>
              <a:t>Сировця</a:t>
            </a:r>
            <a:r>
              <a:rPr lang="ru-RU" sz="2400" dirty="0" smtClean="0">
                <a:solidFill>
                  <a:schemeClr val="tx1"/>
                </a:solidFill>
              </a:rPr>
              <a:t>, </a:t>
            </a:r>
            <a:r>
              <a:rPr lang="ru-RU" sz="2400" dirty="0" err="1">
                <a:solidFill>
                  <a:schemeClr val="tx1"/>
                </a:solidFill>
              </a:rPr>
              <a:t>який</a:t>
            </a:r>
            <a:r>
              <a:rPr lang="ru-RU" sz="2400" dirty="0">
                <a:solidFill>
                  <a:schemeClr val="tx1"/>
                </a:solidFill>
              </a:rPr>
              <a:t> </a:t>
            </a:r>
            <a:r>
              <a:rPr lang="ru-RU" sz="2400" dirty="0" err="1">
                <a:solidFill>
                  <a:schemeClr val="tx1"/>
                </a:solidFill>
              </a:rPr>
              <a:t>загинув</a:t>
            </a:r>
            <a:r>
              <a:rPr lang="ru-RU" sz="2400" dirty="0">
                <a:solidFill>
                  <a:schemeClr val="tx1"/>
                </a:solidFill>
              </a:rPr>
              <a:t> </a:t>
            </a:r>
            <a:r>
              <a:rPr lang="ru-RU" sz="2400" dirty="0" err="1">
                <a:solidFill>
                  <a:schemeClr val="tx1"/>
                </a:solidFill>
              </a:rPr>
              <a:t>від</a:t>
            </a:r>
            <a:r>
              <a:rPr lang="ru-RU" sz="2400" dirty="0">
                <a:solidFill>
                  <a:schemeClr val="tx1"/>
                </a:solidFill>
              </a:rPr>
              <a:t> </a:t>
            </a:r>
            <a:r>
              <a:rPr lang="ru-RU" sz="2400" dirty="0" err="1">
                <a:solidFill>
                  <a:schemeClr val="tx1"/>
                </a:solidFill>
              </a:rPr>
              <a:t>денікінців</a:t>
            </a:r>
            <a:r>
              <a:rPr lang="ru-RU" sz="2400" dirty="0">
                <a:solidFill>
                  <a:schemeClr val="tx1"/>
                </a:solidFill>
              </a:rPr>
              <a:t>.</a:t>
            </a:r>
          </a:p>
          <a:p>
            <a:pPr>
              <a:lnSpc>
                <a:spcPct val="170000"/>
              </a:lnSpc>
            </a:pPr>
            <a:r>
              <a:rPr lang="ru-RU" sz="2400" dirty="0">
                <a:solidFill>
                  <a:schemeClr val="tx1"/>
                </a:solidFill>
              </a:rPr>
              <a:t>19 лютого 2016 року </a:t>
            </a:r>
            <a:r>
              <a:rPr lang="ru-RU" sz="2400" dirty="0" err="1">
                <a:solidFill>
                  <a:schemeClr val="tx1"/>
                </a:solidFill>
              </a:rPr>
              <a:t>вулиця</a:t>
            </a:r>
            <a:r>
              <a:rPr lang="ru-RU" sz="2400" dirty="0">
                <a:solidFill>
                  <a:schemeClr val="tx1"/>
                </a:solidFill>
              </a:rPr>
              <a:t> </a:t>
            </a:r>
            <a:r>
              <a:rPr lang="ru-RU" sz="2400" dirty="0" err="1">
                <a:solidFill>
                  <a:schemeClr val="tx1"/>
                </a:solidFill>
              </a:rPr>
              <a:t>Сировця</a:t>
            </a:r>
            <a:r>
              <a:rPr lang="ru-RU" sz="2400" dirty="0">
                <a:solidFill>
                  <a:schemeClr val="tx1"/>
                </a:solidFill>
              </a:rPr>
              <a:t> </a:t>
            </a:r>
            <a:r>
              <a:rPr lang="ru-RU" sz="2400" dirty="0" err="1">
                <a:solidFill>
                  <a:schemeClr val="tx1"/>
                </a:solidFill>
              </a:rPr>
              <a:t>була</a:t>
            </a:r>
            <a:r>
              <a:rPr lang="ru-RU" sz="2400" dirty="0">
                <a:solidFill>
                  <a:schemeClr val="tx1"/>
                </a:solidFill>
              </a:rPr>
              <a:t> </a:t>
            </a:r>
            <a:r>
              <a:rPr lang="ru-RU" sz="2400" dirty="0" err="1">
                <a:solidFill>
                  <a:schemeClr val="tx1"/>
                </a:solidFill>
              </a:rPr>
              <a:t>перейменована</a:t>
            </a:r>
            <a:r>
              <a:rPr lang="ru-RU" sz="2400" dirty="0">
                <a:solidFill>
                  <a:schemeClr val="tx1"/>
                </a:solidFill>
              </a:rPr>
              <a:t> на проспект Тараса </a:t>
            </a:r>
            <a:r>
              <a:rPr lang="ru-RU" sz="2400" dirty="0" err="1">
                <a:solidFill>
                  <a:schemeClr val="tx1"/>
                </a:solidFill>
              </a:rPr>
              <a:t>Шевченка</a:t>
            </a:r>
            <a:r>
              <a:rPr lang="ru-RU" sz="2400" dirty="0">
                <a:solidFill>
                  <a:schemeClr val="tx1"/>
                </a:solidFill>
              </a:rPr>
              <a:t>.</a:t>
            </a:r>
          </a:p>
          <a:p>
            <a:endParaRPr lang="ru-RU" dirty="0" smtClean="0">
              <a:solidFill>
                <a:schemeClr val="tx1"/>
              </a:solidFill>
            </a:endParaRPr>
          </a:p>
          <a:p>
            <a:endParaRPr lang="ru-RU"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85729"/>
            <a:ext cx="7772400" cy="714379"/>
          </a:xfrm>
        </p:spPr>
        <p:style>
          <a:lnRef idx="1">
            <a:schemeClr val="accent6"/>
          </a:lnRef>
          <a:fillRef idx="2">
            <a:schemeClr val="accent6"/>
          </a:fillRef>
          <a:effectRef idx="1">
            <a:schemeClr val="accent6"/>
          </a:effectRef>
          <a:fontRef idx="minor">
            <a:schemeClr val="dk1"/>
          </a:fontRef>
        </p:style>
        <p:txBody>
          <a:bodyPr>
            <a:normAutofit/>
          </a:bodyPr>
          <a:lstStyle/>
          <a:p>
            <a:r>
              <a:rPr lang="uk-UA" sz="2800" dirty="0" smtClean="0"/>
              <a:t>           Список </a:t>
            </a:r>
            <a:r>
              <a:rPr lang="uk-UA" sz="2800" dirty="0"/>
              <a:t>використаних джерел.</a:t>
            </a:r>
            <a:endParaRPr lang="ru-RU" sz="2800" dirty="0"/>
          </a:p>
        </p:txBody>
      </p:sp>
      <p:sp>
        <p:nvSpPr>
          <p:cNvPr id="3" name="Текст 2"/>
          <p:cNvSpPr>
            <a:spLocks noGrp="1"/>
          </p:cNvSpPr>
          <p:nvPr>
            <p:ph type="body" idx="1"/>
          </p:nvPr>
        </p:nvSpPr>
        <p:spPr>
          <a:xfrm>
            <a:off x="642910" y="1357298"/>
            <a:ext cx="7851803" cy="4857784"/>
          </a:xfrm>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marL="457200" indent="-457200">
              <a:buAutoNum type="arabicPeriod"/>
            </a:pPr>
            <a:endParaRPr lang="ru-RU" dirty="0" smtClean="0"/>
          </a:p>
          <a:p>
            <a:pPr marL="457200" indent="-457200">
              <a:buAutoNum type="arabicPeriod"/>
            </a:pPr>
            <a:endParaRPr lang="ru-RU" dirty="0" smtClean="0"/>
          </a:p>
          <a:p>
            <a:pPr marL="457200" indent="-457200">
              <a:buAutoNum type="arabicPeriod"/>
            </a:pPr>
            <a:endParaRPr lang="ru-RU" dirty="0" smtClean="0"/>
          </a:p>
          <a:p>
            <a:pPr marL="457200" indent="-457200">
              <a:buAutoNum type="arabicPeriod"/>
            </a:pPr>
            <a:endParaRPr lang="ru-RU" sz="3000" dirty="0" smtClean="0">
              <a:solidFill>
                <a:schemeClr val="tx1"/>
              </a:solidFill>
            </a:endParaRPr>
          </a:p>
          <a:p>
            <a:pPr marL="457200" indent="-457200">
              <a:buAutoNum type="arabicPeriod"/>
            </a:pPr>
            <a:endParaRPr lang="ru-RU" sz="3000" dirty="0">
              <a:solidFill>
                <a:schemeClr val="tx1"/>
              </a:solidFill>
            </a:endParaRPr>
          </a:p>
          <a:p>
            <a:pPr marL="457200" indent="-457200">
              <a:buAutoNum type="arabicPeriod"/>
            </a:pPr>
            <a:endParaRPr lang="ru-RU" sz="5600" dirty="0" smtClean="0">
              <a:solidFill>
                <a:schemeClr val="tx1"/>
              </a:solidFill>
            </a:endParaRPr>
          </a:p>
          <a:p>
            <a:pPr marL="457200" indent="-457200">
              <a:buAutoNum type="arabicPeriod"/>
            </a:pPr>
            <a:r>
              <a:rPr lang="ru-RU" sz="5600" dirty="0" smtClean="0">
                <a:solidFill>
                  <a:schemeClr val="tx1"/>
                </a:solidFill>
              </a:rPr>
              <a:t>«</a:t>
            </a:r>
            <a:r>
              <a:rPr lang="ru-RU" sz="5600" dirty="0">
                <a:solidFill>
                  <a:schemeClr val="tx1"/>
                </a:solidFill>
              </a:rPr>
              <a:t>По Екатерининской железной дороге», 1903 р</a:t>
            </a:r>
            <a:r>
              <a:rPr lang="ru-RU" sz="5600" dirty="0" smtClean="0">
                <a:solidFill>
                  <a:schemeClr val="tx1"/>
                </a:solidFill>
              </a:rPr>
              <a:t>.</a:t>
            </a:r>
          </a:p>
          <a:p>
            <a:pPr marL="457200" indent="-457200">
              <a:buAutoNum type="arabicPeriod"/>
            </a:pPr>
            <a:r>
              <a:rPr lang="ru-RU" sz="5600" dirty="0" err="1">
                <a:solidFill>
                  <a:schemeClr val="tx1"/>
                </a:solidFill>
              </a:rPr>
              <a:t>Наталія</a:t>
            </a:r>
            <a:r>
              <a:rPr lang="ru-RU" sz="5600" dirty="0">
                <a:solidFill>
                  <a:schemeClr val="tx1"/>
                </a:solidFill>
              </a:rPr>
              <a:t> Буланова, Ольга </a:t>
            </a:r>
            <a:r>
              <a:rPr lang="ru-RU" sz="5600" dirty="0" err="1">
                <a:solidFill>
                  <a:schemeClr val="tx1"/>
                </a:solidFill>
              </a:rPr>
              <a:t>Самойленко</a:t>
            </a:r>
            <a:r>
              <a:rPr lang="ru-RU" sz="5600" dirty="0">
                <a:solidFill>
                  <a:schemeClr val="tx1"/>
                </a:solidFill>
              </a:rPr>
              <a:t>, </a:t>
            </a:r>
            <a:r>
              <a:rPr lang="ru-RU" sz="5600" dirty="0" err="1">
                <a:solidFill>
                  <a:schemeClr val="tx1"/>
                </a:solidFill>
              </a:rPr>
              <a:t>Лілія</a:t>
            </a:r>
            <a:r>
              <a:rPr lang="ru-RU" sz="5600" dirty="0">
                <a:solidFill>
                  <a:schemeClr val="tx1"/>
                </a:solidFill>
              </a:rPr>
              <a:t> Кравцова «Каменское и его окрестности середины XVIII – начала XX века</a:t>
            </a:r>
            <a:r>
              <a:rPr lang="ru-RU" sz="5600" dirty="0" smtClean="0">
                <a:solidFill>
                  <a:schemeClr val="tx1"/>
                </a:solidFill>
              </a:rPr>
              <a:t>».</a:t>
            </a:r>
          </a:p>
          <a:p>
            <a:pPr marL="457200" indent="-457200">
              <a:buAutoNum type="arabicPeriod"/>
            </a:pPr>
            <a:r>
              <a:rPr lang="ru-RU" sz="5600" dirty="0" err="1">
                <a:solidFill>
                  <a:schemeClr val="tx1"/>
                </a:solidFill>
              </a:rPr>
              <a:t>Ігор</a:t>
            </a:r>
            <a:r>
              <a:rPr lang="ru-RU" sz="5600" dirty="0">
                <a:solidFill>
                  <a:schemeClr val="tx1"/>
                </a:solidFill>
              </a:rPr>
              <a:t> </a:t>
            </a:r>
            <a:r>
              <a:rPr lang="ru-RU" sz="5600" dirty="0" err="1">
                <a:solidFill>
                  <a:schemeClr val="tx1"/>
                </a:solidFill>
              </a:rPr>
              <a:t>Подзерко</a:t>
            </a:r>
            <a:r>
              <a:rPr lang="ru-RU" sz="5600" dirty="0">
                <a:solidFill>
                  <a:schemeClr val="tx1"/>
                </a:solidFill>
              </a:rPr>
              <a:t> </a:t>
            </a:r>
            <a:r>
              <a:rPr lang="ru-RU" sz="5600" b="1" dirty="0" smtClean="0">
                <a:solidFill>
                  <a:schemeClr val="tx1"/>
                </a:solidFill>
              </a:rPr>
              <a:t> «</a:t>
            </a:r>
            <a:r>
              <a:rPr lang="ru-RU" sz="5600" dirty="0" smtClean="0">
                <a:solidFill>
                  <a:schemeClr val="tx1"/>
                </a:solidFill>
              </a:rPr>
              <a:t>Мой город</a:t>
            </a:r>
            <a:r>
              <a:rPr lang="ru-RU" sz="5600" b="1" dirty="0" smtClean="0">
                <a:solidFill>
                  <a:schemeClr val="tx1"/>
                </a:solidFill>
              </a:rPr>
              <a:t>» </a:t>
            </a:r>
            <a:r>
              <a:rPr lang="ru-RU" sz="5600" dirty="0" smtClean="0">
                <a:solidFill>
                  <a:schemeClr val="tx1"/>
                </a:solidFill>
              </a:rPr>
              <a:t>(информация </a:t>
            </a:r>
            <a:r>
              <a:rPr lang="ru-RU" sz="5600" dirty="0">
                <a:solidFill>
                  <a:schemeClr val="tx1"/>
                </a:solidFill>
              </a:rPr>
              <a:t>из этого источника: История названий улиц Днепродзержинска </a:t>
            </a:r>
            <a:r>
              <a:rPr lang="ru-RU" sz="5600" dirty="0" smtClean="0">
                <a:solidFill>
                  <a:schemeClr val="tx1"/>
                </a:solidFill>
              </a:rPr>
              <a:t>.</a:t>
            </a:r>
          </a:p>
          <a:p>
            <a:pPr marL="457200" indent="-457200">
              <a:buAutoNum type="arabicPeriod"/>
            </a:pPr>
            <a:r>
              <a:rPr lang="ru-RU" sz="5600" dirty="0" smtClean="0">
                <a:solidFill>
                  <a:schemeClr val="tx1"/>
                </a:solidFill>
              </a:rPr>
              <a:t>«О чем говорят названия улиц Каменского: проспект Тараса Шевченко».</a:t>
            </a:r>
            <a:r>
              <a:rPr lang="ru-RU" sz="5600" dirty="0">
                <a:solidFill>
                  <a:schemeClr val="tx1"/>
                </a:solidFill>
              </a:rPr>
              <a:t> </a:t>
            </a:r>
            <a:endParaRPr lang="ru-RU" sz="5600" dirty="0" smtClean="0">
              <a:solidFill>
                <a:schemeClr val="tx1"/>
              </a:solidFill>
            </a:endParaRPr>
          </a:p>
          <a:p>
            <a:pPr marL="457200" indent="-457200">
              <a:buAutoNum type="arabicPeriod"/>
            </a:pPr>
            <a:r>
              <a:rPr lang="ru-RU" sz="5600" dirty="0" err="1" smtClean="0">
                <a:solidFill>
                  <a:schemeClr val="tx1"/>
                </a:solidFill>
              </a:rPr>
              <a:t>Дмитро</a:t>
            </a:r>
            <a:r>
              <a:rPr lang="ru-RU" sz="5600" dirty="0" smtClean="0">
                <a:solidFill>
                  <a:schemeClr val="tx1"/>
                </a:solidFill>
              </a:rPr>
              <a:t> </a:t>
            </a:r>
            <a:r>
              <a:rPr lang="ru-RU" sz="5600" dirty="0" err="1">
                <a:solidFill>
                  <a:schemeClr val="tx1"/>
                </a:solidFill>
              </a:rPr>
              <a:t>Кубанов</a:t>
            </a:r>
            <a:r>
              <a:rPr lang="ru-RU" sz="5600" dirty="0">
                <a:solidFill>
                  <a:schemeClr val="tx1"/>
                </a:solidFill>
              </a:rPr>
              <a:t> «Проспектом Тараса </a:t>
            </a:r>
            <a:r>
              <a:rPr lang="ru-RU" sz="5600" dirty="0" err="1">
                <a:solidFill>
                  <a:schemeClr val="tx1"/>
                </a:solidFill>
              </a:rPr>
              <a:t>Шевченка</a:t>
            </a:r>
            <a:r>
              <a:rPr lang="ru-RU" sz="5600" dirty="0">
                <a:solidFill>
                  <a:schemeClr val="tx1"/>
                </a:solidFill>
              </a:rPr>
              <a:t>» (</a:t>
            </a:r>
            <a:r>
              <a:rPr lang="ru-RU" sz="5600" dirty="0" err="1">
                <a:solidFill>
                  <a:schemeClr val="tx1"/>
                </a:solidFill>
              </a:rPr>
              <a:t>нарис</a:t>
            </a:r>
            <a:r>
              <a:rPr lang="ru-RU" sz="5600" dirty="0">
                <a:solidFill>
                  <a:schemeClr val="tx1"/>
                </a:solidFill>
              </a:rPr>
              <a:t>, опубликований в </a:t>
            </a:r>
            <a:r>
              <a:rPr lang="ru-RU" sz="5600" dirty="0" err="1">
                <a:solidFill>
                  <a:schemeClr val="tx1"/>
                </a:solidFill>
              </a:rPr>
              <a:t>газеті</a:t>
            </a:r>
            <a:r>
              <a:rPr lang="ru-RU" sz="5600" dirty="0">
                <a:solidFill>
                  <a:schemeClr val="tx1"/>
                </a:solidFill>
              </a:rPr>
              <a:t> «</a:t>
            </a:r>
            <a:r>
              <a:rPr lang="ru-RU" sz="5600" dirty="0" err="1">
                <a:solidFill>
                  <a:schemeClr val="tx1"/>
                </a:solidFill>
              </a:rPr>
              <a:t>Відомості</a:t>
            </a:r>
            <a:r>
              <a:rPr lang="ru-RU" sz="5600" dirty="0">
                <a:solidFill>
                  <a:schemeClr val="tx1"/>
                </a:solidFill>
              </a:rPr>
              <a:t>» </a:t>
            </a:r>
            <a:r>
              <a:rPr lang="ru-RU" sz="5600" dirty="0" err="1">
                <a:solidFill>
                  <a:schemeClr val="tx1"/>
                </a:solidFill>
              </a:rPr>
              <a:t>Кам’янської</a:t>
            </a:r>
            <a:r>
              <a:rPr lang="ru-RU" sz="5600" dirty="0">
                <a:solidFill>
                  <a:schemeClr val="tx1"/>
                </a:solidFill>
              </a:rPr>
              <a:t> </a:t>
            </a:r>
            <a:r>
              <a:rPr lang="ru-RU" sz="5600" dirty="0" err="1">
                <a:solidFill>
                  <a:schemeClr val="tx1"/>
                </a:solidFill>
              </a:rPr>
              <a:t>міської</a:t>
            </a:r>
            <a:r>
              <a:rPr lang="ru-RU" sz="5600" dirty="0">
                <a:solidFill>
                  <a:schemeClr val="tx1"/>
                </a:solidFill>
              </a:rPr>
              <a:t> ради в </a:t>
            </a:r>
            <a:r>
              <a:rPr lang="ru-RU" sz="5600" dirty="0" err="1">
                <a:solidFill>
                  <a:schemeClr val="tx1"/>
                </a:solidFill>
              </a:rPr>
              <a:t>лисопаді</a:t>
            </a:r>
            <a:r>
              <a:rPr lang="ru-RU" sz="5600" dirty="0">
                <a:solidFill>
                  <a:schemeClr val="tx1"/>
                </a:solidFill>
              </a:rPr>
              <a:t> і2017 р</a:t>
            </a:r>
            <a:r>
              <a:rPr lang="ru-RU" sz="5600" dirty="0" smtClean="0">
                <a:solidFill>
                  <a:schemeClr val="tx1"/>
                </a:solidFill>
              </a:rPr>
              <a:t>.</a:t>
            </a:r>
          </a:p>
          <a:p>
            <a:pPr marL="457200" indent="-457200">
              <a:buAutoNum type="arabicPeriod"/>
            </a:pPr>
            <a:r>
              <a:rPr lang="ru-RU" sz="5600" dirty="0" smtClean="0">
                <a:solidFill>
                  <a:schemeClr val="tx1"/>
                </a:solidFill>
              </a:rPr>
              <a:t> </a:t>
            </a:r>
            <a:r>
              <a:rPr lang="ru-RU" sz="5600" dirty="0" err="1">
                <a:solidFill>
                  <a:schemeClr val="tx1"/>
                </a:solidFill>
              </a:rPr>
              <a:t>Дмитро</a:t>
            </a:r>
            <a:r>
              <a:rPr lang="ru-RU" sz="5600" dirty="0">
                <a:solidFill>
                  <a:schemeClr val="tx1"/>
                </a:solidFill>
              </a:rPr>
              <a:t> </a:t>
            </a:r>
            <a:r>
              <a:rPr lang="ru-RU" sz="5600" dirty="0" err="1">
                <a:solidFill>
                  <a:schemeClr val="tx1"/>
                </a:solidFill>
              </a:rPr>
              <a:t>Кубанов</a:t>
            </a:r>
            <a:r>
              <a:rPr lang="ru-RU" sz="5600" dirty="0">
                <a:solidFill>
                  <a:schemeClr val="tx1"/>
                </a:solidFill>
              </a:rPr>
              <a:t> </a:t>
            </a:r>
            <a:r>
              <a:rPr lang="ru-RU" sz="5600" b="1" dirty="0" smtClean="0">
                <a:solidFill>
                  <a:schemeClr val="tx1"/>
                </a:solidFill>
              </a:rPr>
              <a:t> </a:t>
            </a:r>
            <a:r>
              <a:rPr lang="ru-RU" sz="5600" dirty="0" smtClean="0">
                <a:solidFill>
                  <a:schemeClr val="tx1"/>
                </a:solidFill>
              </a:rPr>
              <a:t>«</a:t>
            </a:r>
            <a:r>
              <a:rPr lang="ru-RU" sz="5600" dirty="0" err="1" smtClean="0">
                <a:solidFill>
                  <a:schemeClr val="tx1"/>
                </a:solidFill>
              </a:rPr>
              <a:t>Довоєнні</a:t>
            </a:r>
            <a:r>
              <a:rPr lang="ru-RU" sz="5600" dirty="0" smtClean="0">
                <a:solidFill>
                  <a:schemeClr val="tx1"/>
                </a:solidFill>
              </a:rPr>
              <a:t> </a:t>
            </a:r>
            <a:r>
              <a:rPr lang="ru-RU" sz="5600" dirty="0" err="1" smtClean="0">
                <a:solidFill>
                  <a:schemeClr val="tx1"/>
                </a:solidFill>
              </a:rPr>
              <a:t>шкільні</a:t>
            </a:r>
            <a:r>
              <a:rPr lang="ru-RU" sz="5600" dirty="0" smtClean="0">
                <a:solidFill>
                  <a:schemeClr val="tx1"/>
                </a:solidFill>
              </a:rPr>
              <a:t> </a:t>
            </a:r>
            <a:r>
              <a:rPr lang="ru-RU" sz="5600" dirty="0" err="1" smtClean="0">
                <a:solidFill>
                  <a:schemeClr val="tx1"/>
                </a:solidFill>
              </a:rPr>
              <a:t>будівлі</a:t>
            </a:r>
            <a:r>
              <a:rPr lang="ru-RU" sz="5600" dirty="0" smtClean="0">
                <a:solidFill>
                  <a:schemeClr val="tx1"/>
                </a:solidFill>
              </a:rPr>
              <a:t> </a:t>
            </a:r>
            <a:r>
              <a:rPr lang="ru-RU" sz="5600" dirty="0" err="1" smtClean="0">
                <a:solidFill>
                  <a:schemeClr val="tx1"/>
                </a:solidFill>
              </a:rPr>
              <a:t>Кам</a:t>
            </a:r>
            <a:r>
              <a:rPr lang="en-US" sz="5600" dirty="0" smtClean="0">
                <a:solidFill>
                  <a:schemeClr val="tx1"/>
                </a:solidFill>
              </a:rPr>
              <a:t>’</a:t>
            </a:r>
            <a:r>
              <a:rPr lang="ru-RU" sz="5600" dirty="0" err="1" smtClean="0">
                <a:solidFill>
                  <a:schemeClr val="tx1"/>
                </a:solidFill>
              </a:rPr>
              <a:t>янського-Дніпродзержинська</a:t>
            </a:r>
            <a:r>
              <a:rPr lang="ru-RU" sz="5600" dirty="0" smtClean="0">
                <a:solidFill>
                  <a:schemeClr val="tx1"/>
                </a:solidFill>
              </a:rPr>
              <a:t>».</a:t>
            </a:r>
          </a:p>
          <a:p>
            <a:pPr marL="457200" indent="-457200">
              <a:buAutoNum type="arabicPeriod"/>
            </a:pPr>
            <a:r>
              <a:rPr lang="ru-RU" sz="5600" dirty="0">
                <a:solidFill>
                  <a:schemeClr val="tx1"/>
                </a:solidFill>
              </a:rPr>
              <a:t> </a:t>
            </a:r>
            <a:r>
              <a:rPr lang="ru-RU" sz="5600" dirty="0" err="1">
                <a:solidFill>
                  <a:schemeClr val="tx1"/>
                </a:solidFill>
              </a:rPr>
              <a:t>Олександр</a:t>
            </a:r>
            <a:r>
              <a:rPr lang="ru-RU" sz="5600" dirty="0">
                <a:solidFill>
                  <a:schemeClr val="tx1"/>
                </a:solidFill>
              </a:rPr>
              <a:t> </a:t>
            </a:r>
            <a:r>
              <a:rPr lang="ru-RU" sz="5600" dirty="0" err="1">
                <a:solidFill>
                  <a:schemeClr val="tx1"/>
                </a:solidFill>
              </a:rPr>
              <a:t>Слоневський</a:t>
            </a:r>
            <a:r>
              <a:rPr lang="ru-RU" sz="5600" dirty="0">
                <a:solidFill>
                  <a:schemeClr val="tx1"/>
                </a:solidFill>
              </a:rPr>
              <a:t> «Село, не тронутое культурой», 2022 р</a:t>
            </a:r>
            <a:r>
              <a:rPr lang="ru-RU" sz="5600" dirty="0" smtClean="0">
                <a:solidFill>
                  <a:schemeClr val="tx1"/>
                </a:solidFill>
              </a:rPr>
              <a:t>. </a:t>
            </a:r>
          </a:p>
          <a:p>
            <a:pPr marL="457200" indent="-457200">
              <a:buAutoNum type="arabicPeriod"/>
            </a:pPr>
            <a:r>
              <a:rPr lang="en-US" sz="5600" dirty="0" smtClean="0">
                <a:solidFill>
                  <a:schemeClr val="tx1"/>
                </a:solidFill>
                <a:hlinkClick r:id="rId2"/>
              </a:rPr>
              <a:t>https://nashreporter.com/tag/istoriya</a:t>
            </a:r>
            <a:r>
              <a:rPr lang="uk-UA" sz="5600" dirty="0" smtClean="0">
                <a:solidFill>
                  <a:schemeClr val="tx1"/>
                </a:solidFill>
              </a:rPr>
              <a:t>  </a:t>
            </a:r>
          </a:p>
          <a:p>
            <a:pPr marL="457200" indent="-457200">
              <a:buFont typeface="Arial" pitchFamily="34" charset="0"/>
              <a:buAutoNum type="arabicPeriod"/>
            </a:pPr>
            <a:r>
              <a:rPr lang="uk-UA" sz="5600" u="sng" dirty="0" smtClean="0">
                <a:solidFill>
                  <a:schemeClr val="tx1"/>
                </a:solidFill>
                <a:hlinkClick r:id="rId3"/>
              </a:rPr>
              <a:t> https://lb.ua/news/2016/05/19/335514_rada_pereimenovala_dneprodzerzhinsk.html</a:t>
            </a:r>
            <a:r>
              <a:rPr lang="uk-UA" sz="5600" u="sng" dirty="0" smtClean="0">
                <a:solidFill>
                  <a:schemeClr val="tx1"/>
                </a:solidFill>
              </a:rPr>
              <a:t> </a:t>
            </a:r>
          </a:p>
          <a:p>
            <a:pPr marL="457200" indent="-457200">
              <a:buFont typeface="Arial" pitchFamily="34" charset="0"/>
              <a:buAutoNum type="arabicPeriod"/>
            </a:pPr>
            <a:r>
              <a:rPr lang="uk-UA" sz="5600" u="sng" dirty="0">
                <a:solidFill>
                  <a:schemeClr val="tx1"/>
                </a:solidFill>
              </a:rPr>
              <a:t> </a:t>
            </a:r>
            <a:r>
              <a:rPr lang="ru-RU" sz="5600" u="sng" dirty="0" err="1" smtClean="0">
                <a:solidFill>
                  <a:schemeClr val="tx1"/>
                </a:solidFill>
                <a:hlinkClick r:id="rId4"/>
              </a:rPr>
              <a:t>https</a:t>
            </a:r>
            <a:r>
              <a:rPr lang="uk-UA" sz="5600" u="sng" dirty="0" smtClean="0">
                <a:solidFill>
                  <a:schemeClr val="tx1"/>
                </a:solidFill>
                <a:hlinkClick r:id="rId4"/>
              </a:rPr>
              <a:t>://</a:t>
            </a:r>
            <a:r>
              <a:rPr lang="ru-RU" sz="5600" u="sng" dirty="0" err="1" smtClean="0">
                <a:solidFill>
                  <a:schemeClr val="tx1"/>
                </a:solidFill>
                <a:hlinkClick r:id="rId4"/>
              </a:rPr>
              <a:t>mis</a:t>
            </a:r>
            <a:r>
              <a:rPr lang="uk-UA" sz="5600" u="sng" dirty="0" smtClean="0">
                <a:solidFill>
                  <a:schemeClr val="tx1"/>
                </a:solidFill>
                <a:hlinkClick r:id="rId4"/>
              </a:rPr>
              <a:t>.</a:t>
            </a:r>
            <a:r>
              <a:rPr lang="ru-RU" sz="5600" u="sng" dirty="0" err="1" smtClean="0">
                <a:solidFill>
                  <a:schemeClr val="tx1"/>
                </a:solidFill>
                <a:hlinkClick r:id="rId4"/>
              </a:rPr>
              <a:t>dp</a:t>
            </a:r>
            <a:r>
              <a:rPr lang="uk-UA" sz="5600" u="sng" dirty="0" smtClean="0">
                <a:solidFill>
                  <a:schemeClr val="tx1"/>
                </a:solidFill>
                <a:hlinkClick r:id="rId4"/>
              </a:rPr>
              <a:t>.</a:t>
            </a:r>
            <a:r>
              <a:rPr lang="ru-RU" sz="5600" u="sng" dirty="0" err="1" smtClean="0">
                <a:solidFill>
                  <a:schemeClr val="tx1"/>
                </a:solidFill>
                <a:hlinkClick r:id="rId4"/>
              </a:rPr>
              <a:t>ua</a:t>
            </a:r>
            <a:r>
              <a:rPr lang="uk-UA" sz="5600" u="sng" dirty="0" smtClean="0">
                <a:solidFill>
                  <a:schemeClr val="tx1"/>
                </a:solidFill>
                <a:hlinkClick r:id="rId4"/>
              </a:rPr>
              <a:t>/</a:t>
            </a:r>
            <a:r>
              <a:rPr lang="ru-RU" sz="5600" u="sng" dirty="0" err="1" smtClean="0">
                <a:solidFill>
                  <a:schemeClr val="tx1"/>
                </a:solidFill>
                <a:hlinkClick r:id="rId4"/>
              </a:rPr>
              <a:t>istoriya</a:t>
            </a:r>
            <a:r>
              <a:rPr lang="uk-UA" sz="5600" u="sng" dirty="0" smtClean="0">
                <a:solidFill>
                  <a:schemeClr val="tx1"/>
                </a:solidFill>
                <a:hlinkClick r:id="rId4"/>
              </a:rPr>
              <a:t>-</a:t>
            </a:r>
            <a:r>
              <a:rPr lang="ru-RU" sz="5600" u="sng" dirty="0" err="1" smtClean="0">
                <a:solidFill>
                  <a:schemeClr val="tx1"/>
                </a:solidFill>
                <a:hlinkClick r:id="rId4"/>
              </a:rPr>
              <a:t>kamyanskogo</a:t>
            </a:r>
            <a:r>
              <a:rPr lang="uk-UA" sz="5600" u="sng" dirty="0" smtClean="0">
                <a:solidFill>
                  <a:schemeClr val="tx1"/>
                </a:solidFill>
                <a:hlinkClick r:id="rId4"/>
              </a:rPr>
              <a:t>/</a:t>
            </a:r>
            <a:r>
              <a:rPr lang="ru-RU" sz="5600" u="sng" dirty="0" err="1" smtClean="0">
                <a:solidFill>
                  <a:schemeClr val="tx1"/>
                </a:solidFill>
                <a:hlinkClick r:id="rId4"/>
              </a:rPr>
              <a:t>kamyanske</a:t>
            </a:r>
            <a:r>
              <a:rPr lang="uk-UA" sz="5600" u="sng" dirty="0" smtClean="0">
                <a:solidFill>
                  <a:schemeClr val="tx1"/>
                </a:solidFill>
                <a:hlinkClick r:id="rId4"/>
              </a:rPr>
              <a:t>-</a:t>
            </a:r>
            <a:r>
              <a:rPr lang="ru-RU" sz="5600" u="sng" dirty="0" err="1" smtClean="0">
                <a:solidFill>
                  <a:schemeClr val="tx1"/>
                </a:solidFill>
                <a:hlinkClick r:id="rId4"/>
              </a:rPr>
              <a:t>bez</a:t>
            </a:r>
            <a:r>
              <a:rPr lang="uk-UA" sz="5600" u="sng" dirty="0" smtClean="0">
                <a:solidFill>
                  <a:schemeClr val="tx1"/>
                </a:solidFill>
                <a:hlinkClick r:id="rId4"/>
              </a:rPr>
              <a:t>-</a:t>
            </a:r>
            <a:r>
              <a:rPr lang="ru-RU" sz="5600" u="sng" dirty="0" err="1" smtClean="0">
                <a:solidFill>
                  <a:schemeClr val="tx1"/>
                </a:solidFill>
                <a:hlinkClick r:id="rId4"/>
              </a:rPr>
              <a:t>vozhdiv</a:t>
            </a:r>
            <a:r>
              <a:rPr lang="uk-UA" sz="5600" u="sng" dirty="0" smtClean="0">
                <a:solidFill>
                  <a:schemeClr val="tx1"/>
                </a:solidFill>
                <a:hlinkClick r:id="rId4"/>
              </a:rPr>
              <a:t>-</a:t>
            </a:r>
            <a:r>
              <a:rPr lang="ru-RU" sz="5600" u="sng" dirty="0" err="1" smtClean="0">
                <a:solidFill>
                  <a:schemeClr val="tx1"/>
                </a:solidFill>
                <a:hlinkClick r:id="rId4"/>
              </a:rPr>
              <a:t>yak</a:t>
            </a:r>
            <a:r>
              <a:rPr lang="uk-UA" sz="5600" u="sng" dirty="0" smtClean="0">
                <a:solidFill>
                  <a:schemeClr val="tx1"/>
                </a:solidFill>
                <a:hlinkClick r:id="rId4"/>
              </a:rPr>
              <a:t>-</a:t>
            </a:r>
            <a:r>
              <a:rPr lang="ru-RU" sz="5600" u="sng" dirty="0" err="1" smtClean="0">
                <a:solidFill>
                  <a:schemeClr val="tx1"/>
                </a:solidFill>
                <a:hlinkClick r:id="rId4"/>
              </a:rPr>
              <a:t>misto</a:t>
            </a:r>
            <a:r>
              <a:rPr lang="uk-UA" sz="5600" u="sng" dirty="0" smtClean="0">
                <a:solidFill>
                  <a:schemeClr val="tx1"/>
                </a:solidFill>
                <a:hlinkClick r:id="rId4"/>
              </a:rPr>
              <a:t>-</a:t>
            </a:r>
            <a:r>
              <a:rPr lang="ru-RU" sz="5600" u="sng" dirty="0" err="1" smtClean="0">
                <a:solidFill>
                  <a:schemeClr val="tx1"/>
                </a:solidFill>
                <a:hlinkClick r:id="rId4"/>
              </a:rPr>
              <a:t>pozbulosya</a:t>
            </a:r>
            <a:r>
              <a:rPr lang="uk-UA" sz="5600" u="sng" dirty="0" smtClean="0">
                <a:solidFill>
                  <a:schemeClr val="tx1"/>
                </a:solidFill>
                <a:hlinkClick r:id="rId4"/>
              </a:rPr>
              <a:t>-</a:t>
            </a:r>
            <a:r>
              <a:rPr lang="ru-RU" sz="5600" u="sng" dirty="0" err="1" smtClean="0">
                <a:solidFill>
                  <a:schemeClr val="tx1"/>
                </a:solidFill>
                <a:hlinkClick r:id="rId4"/>
              </a:rPr>
              <a:t>radyanskyh</a:t>
            </a:r>
            <a:r>
              <a:rPr lang="uk-UA" sz="5600" u="sng" dirty="0" smtClean="0">
                <a:solidFill>
                  <a:schemeClr val="tx1"/>
                </a:solidFill>
                <a:hlinkClick r:id="rId4"/>
              </a:rPr>
              <a:t>-</a:t>
            </a:r>
            <a:r>
              <a:rPr lang="ru-RU" sz="5600" u="sng" dirty="0" err="1" smtClean="0">
                <a:solidFill>
                  <a:schemeClr val="tx1"/>
                </a:solidFill>
                <a:hlinkClick r:id="rId4"/>
              </a:rPr>
              <a:t>symvoliv</a:t>
            </a:r>
            <a:r>
              <a:rPr lang="ru-RU" sz="5600" u="sng" dirty="0" smtClean="0">
                <a:solidFill>
                  <a:schemeClr val="tx1"/>
                </a:solidFill>
              </a:rPr>
              <a:t> </a:t>
            </a:r>
          </a:p>
          <a:p>
            <a:pPr marL="457200" indent="-457200">
              <a:buFont typeface="Arial" pitchFamily="34" charset="0"/>
              <a:buAutoNum type="arabicPeriod"/>
            </a:pPr>
            <a:r>
              <a:rPr lang="uk-UA" sz="5600" dirty="0">
                <a:solidFill>
                  <a:schemeClr val="tx1"/>
                </a:solidFill>
                <a:hlinkClick r:id="rId5"/>
              </a:rPr>
              <a:t>https://rest.guru.ua/ua/kamenskoe/places/1717-pamyatnik_pogibshim_geroyam_ato</a:t>
            </a:r>
            <a:r>
              <a:rPr lang="uk-UA" sz="5600" dirty="0" smtClean="0">
                <a:solidFill>
                  <a:schemeClr val="tx1"/>
                </a:solidFill>
                <a:hlinkClick r:id="rId5"/>
              </a:rPr>
              <a:t>/</a:t>
            </a:r>
            <a:r>
              <a:rPr lang="uk-UA" sz="5600" dirty="0" smtClean="0">
                <a:solidFill>
                  <a:schemeClr val="tx1"/>
                </a:solidFill>
              </a:rPr>
              <a:t> </a:t>
            </a:r>
          </a:p>
          <a:p>
            <a:pPr marL="457200" indent="-457200">
              <a:buFont typeface="Arial" pitchFamily="34" charset="0"/>
              <a:buAutoNum type="arabicPeriod"/>
            </a:pPr>
            <a:r>
              <a:rPr lang="uk-UA" sz="5600" u="sng" cap="all" dirty="0">
                <a:solidFill>
                  <a:schemeClr val="tx1"/>
                </a:solidFill>
                <a:hlinkClick r:id="rId6"/>
              </a:rPr>
              <a:t>https://sobitie.com.ua/novini/byust-leonida-brezhnyeva-u-kamyanskomu-pereneseno-do-muzeynoho-skveru-283299/</a:t>
            </a:r>
            <a:r>
              <a:rPr lang="ru-RU" sz="5600" cap="all" dirty="0">
                <a:solidFill>
                  <a:schemeClr val="tx1"/>
                </a:solidFill>
              </a:rPr>
              <a:t> </a:t>
            </a:r>
            <a:endParaRPr lang="ru-RU" sz="5600" dirty="0">
              <a:solidFill>
                <a:schemeClr val="tx1"/>
              </a:solidFill>
            </a:endParaRPr>
          </a:p>
          <a:p>
            <a:pPr marL="457200" indent="-457200">
              <a:buFont typeface="Arial" pitchFamily="34" charset="0"/>
              <a:buAutoNum type="arabicPeriod"/>
            </a:pPr>
            <a:r>
              <a:rPr lang="uk-UA" sz="5600" dirty="0" smtClean="0">
                <a:solidFill>
                  <a:schemeClr val="tx1"/>
                </a:solidFill>
              </a:rPr>
              <a:t> </a:t>
            </a:r>
            <a:r>
              <a:rPr lang="uk-UA" sz="5600" u="sng" dirty="0">
                <a:hlinkClick r:id="rId7"/>
              </a:rPr>
              <a:t>https://kam.gov.ua/ua/news/pg/290424420096149_p13/</a:t>
            </a:r>
            <a:endParaRPr lang="ru-RU" sz="5600" dirty="0"/>
          </a:p>
          <a:p>
            <a:pPr marL="457200" indent="-457200">
              <a:buFont typeface="Arial" pitchFamily="34" charset="0"/>
              <a:buAutoNum type="arabicPeriod"/>
            </a:pPr>
            <a:r>
              <a:rPr lang="uk-UA" sz="5600" u="sng" dirty="0" smtClean="0">
                <a:solidFill>
                  <a:schemeClr val="tx1"/>
                </a:solidFill>
              </a:rPr>
              <a:t> </a:t>
            </a:r>
            <a:r>
              <a:rPr lang="uk-UA" sz="5600" u="sng" dirty="0">
                <a:hlinkClick r:id="rId8"/>
              </a:rPr>
              <a:t>https://</a:t>
            </a:r>
            <a:r>
              <a:rPr lang="uk-UA" sz="5600" u="sng" dirty="0" smtClean="0">
                <a:hlinkClick r:id="rId8"/>
              </a:rPr>
              <a:t>nashreporter.com/suspilstvo/kamyanske-prospekt-svobody-majzhe-100-rokiv-tomu-zvidky-znyato-186647</a:t>
            </a:r>
            <a:r>
              <a:rPr lang="uk-UA" sz="5600" u="sng" dirty="0" smtClean="0"/>
              <a:t> </a:t>
            </a:r>
          </a:p>
          <a:p>
            <a:pPr marL="457200" indent="-457200">
              <a:buFont typeface="Arial" pitchFamily="34" charset="0"/>
              <a:buAutoNum type="arabicPeriod"/>
            </a:pPr>
            <a:r>
              <a:rPr lang="uk-UA" sz="5600" u="sng" dirty="0">
                <a:solidFill>
                  <a:schemeClr val="tx1"/>
                </a:solidFill>
              </a:rPr>
              <a:t> </a:t>
            </a:r>
            <a:r>
              <a:rPr lang="uk-UA" sz="5600" dirty="0">
                <a:solidFill>
                  <a:schemeClr val="tx1"/>
                </a:solidFill>
                <a:hlinkClick r:id="rId9"/>
              </a:rPr>
              <a:t>https://</a:t>
            </a:r>
            <a:r>
              <a:rPr lang="uk-UA" sz="5600" dirty="0" smtClean="0">
                <a:solidFill>
                  <a:schemeClr val="tx1"/>
                </a:solidFill>
                <a:hlinkClick r:id="rId9"/>
              </a:rPr>
              <a:t>nashreporter.com/wp-content/uploads/2025/02/perelik-vulycz-kamyanske-2025.pdf</a:t>
            </a:r>
            <a:r>
              <a:rPr lang="uk-UA" sz="5600" dirty="0" smtClean="0">
                <a:solidFill>
                  <a:schemeClr val="tx1"/>
                </a:solidFill>
              </a:rPr>
              <a:t> </a:t>
            </a:r>
            <a:endParaRPr lang="uk-UA" sz="5600" u="sng" dirty="0" smtClean="0">
              <a:solidFill>
                <a:schemeClr val="tx1"/>
              </a:solidFill>
            </a:endParaRPr>
          </a:p>
          <a:p>
            <a:pPr marL="457200" indent="-457200"/>
            <a:endParaRPr lang="uk-UA" sz="6400" dirty="0" smtClean="0">
              <a:solidFill>
                <a:schemeClr val="tx1"/>
              </a:solidFill>
            </a:endParaRPr>
          </a:p>
          <a:p>
            <a:pPr marL="457200" indent="-457200">
              <a:buAutoNum type="arabicPeriod"/>
            </a:pPr>
            <a:endParaRPr lang="ru-RU" sz="3000" dirty="0" smtClean="0">
              <a:solidFill>
                <a:schemeClr val="tx1"/>
              </a:solidFill>
            </a:endParaRPr>
          </a:p>
          <a:p>
            <a:pPr marL="457200" indent="-457200">
              <a:buAutoNum type="arabicPeriod"/>
            </a:pPr>
            <a:endParaRPr lang="ru-RU" dirty="0" smtClean="0">
              <a:solidFill>
                <a:schemeClr val="tx1"/>
              </a:solidFill>
            </a:endParaRPr>
          </a:p>
          <a:p>
            <a:pPr marL="457200" indent="-457200">
              <a:buAutoNum type="arabicPeriod"/>
            </a:pPr>
            <a:endParaRPr lang="ru-RU" dirty="0">
              <a:solidFill>
                <a:schemeClr val="tx1"/>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630</TotalTime>
  <Words>503</Words>
  <Application>Microsoft Office PowerPoint</Application>
  <PresentationFormat>Экран (4:3)</PresentationFormat>
  <Paragraphs>117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Всеукраїнський інтерактивний конкурс «МАН–Юніор Дослідник»    за номінацією «Історик–Юніор»   ПОДОРОЖ ВУЛИЦЯМИ КАМ’ЯНСЬКОГО.                                            Роботу виконала:                                                                     Худолєй  Маргарита Олександрівна ,                              учениця 9 класу                                                                      комунального закладу «Ліцей № 31»                                               Кам’янської міської ради                                                  Дніпропетровської області       </vt:lpstr>
      <vt:lpstr>Мета та завдання дослідження. </vt:lpstr>
      <vt:lpstr>  МІСТО ПРОМЕТЕЯ В УКРАЇНІ  Кам’янське: від козацького зимівника до індустріального міста. </vt:lpstr>
      <vt:lpstr>      Від козацького зимівника до індустріального міста.</vt:lpstr>
      <vt:lpstr>Слайд 5</vt:lpstr>
      <vt:lpstr>Слайд 6</vt:lpstr>
      <vt:lpstr>Слайд 7</vt:lpstr>
      <vt:lpstr>Слайд 8</vt:lpstr>
      <vt:lpstr>Слайд 9</vt:lpstr>
      <vt:lpstr>Слайд 10</vt:lpstr>
      <vt:lpstr>      Бюст Брежнєву Л. І.     на проспекті Свободи</vt:lpstr>
      <vt:lpstr>Станом на 2016 рік у Кам'янському нараховується 209 урбанонімів, з них 146 вулиць, 2 сквери, 1 бульвар, 5 проспектів та 1 майдан. 19 лютого 2016 року у процесі декомунізації міським головою було перейменовано 148 урбанонімів.  У 2022 році у рамках дерусифікації було перейменовано 182 вулиць, провулків, проїздів. (Р I Ш Е Н Н Я КАМ’ЯНСЬКої МIСЬКої РАДи від 30.09.2022, №667-23/VIII).  19 квітня 2024 року на засіданні сесії міською радою було прийнято декілька рішень щодо перейменування об’єктів топонімії Кам’янської міської територіальної громади. Так, відповідно до вимог Закону України «Про засудження та заборону пропаганди російської імперської політики в Україні і деколонізацію» було перейменовано 40 вулиць і првулків. Загалом починаючи з 2014 року по 2025 рік Було перейменовано 727 вулиць, проспектів, площ.     </vt:lpstr>
      <vt:lpstr>проспект Свободи проходить Від Дніпровського металургійного комбінату  на південь угору до  привокзальної площі біля залізничної станції камянське пасажирське. Довжина проспекту Свободи — 3000 м. Проспектом Свободи прокладено трамвайну лінію, де збігаються всі 4 маршрути міста.  Початок майбутнього проспекту одна з історичних вулиць села Кам'янське  — Новобазарна вулиця, в 1927 році перейменована на вулицю Миколи Заваріхіна, комсомольця вбитого в аулах. У 1917 - 1928 роках по вулиці проходила межа між міською та сільською частинами Кам'янського. Наприкінці 1940-х років вулиці Заваріхіна та Новозапорізька об'єднуються в центральну вулицю, що отримала назву проспект Леніна. 19 лютого 2016 року рішенням Кам'янської міської ради перейменовано проспект Леніна на проспект Свободи. </vt:lpstr>
      <vt:lpstr>               Проспект Тараса Шевченка </vt:lpstr>
      <vt:lpstr>           Список використаних джерел.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Всеукраїнський інтерактивний конкурс «МАН–Юніор Дослідник»    за номінацією «Історик–Юніор»    ПОДОРОЖ ВУЛИЦЯМИ КАМ’ЯНСЬКОГО.    Роботу виконала: Худолєй  Маргарита Олександрівна , учениця 9 класу комунального закладу «Ліцей № 31» Кам’янської міської ради Дніпропетровської області</dc:title>
  <dc:creator>Admin</dc:creator>
  <cp:lastModifiedBy>Admin</cp:lastModifiedBy>
  <cp:revision>62</cp:revision>
  <dcterms:created xsi:type="dcterms:W3CDTF">2025-04-19T09:04:55Z</dcterms:created>
  <dcterms:modified xsi:type="dcterms:W3CDTF">2025-04-19T19:35:23Z</dcterms:modified>
</cp:coreProperties>
</file>