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5" r:id="rId1"/>
  </p:sldMasterIdLst>
  <p:notesMasterIdLst>
    <p:notesMasterId r:id="rId16"/>
  </p:notesMasterIdLst>
  <p:sldIdLst>
    <p:sldId id="256" r:id="rId2"/>
    <p:sldId id="260" r:id="rId3"/>
    <p:sldId id="267" r:id="rId4"/>
    <p:sldId id="263" r:id="rId5"/>
    <p:sldId id="277" r:id="rId6"/>
    <p:sldId id="278" r:id="rId7"/>
    <p:sldId id="279" r:id="rId8"/>
    <p:sldId id="268" r:id="rId9"/>
    <p:sldId id="276" r:id="rId10"/>
    <p:sldId id="275" r:id="rId11"/>
    <p:sldId id="270" r:id="rId12"/>
    <p:sldId id="271" r:id="rId13"/>
    <p:sldId id="265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6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0447E-07C0-4AFB-AEE8-37C501FF278A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0065F-EE24-40CE-99BF-63BE6CA95F3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6BAAD-CF2D-4117-ABDD-A04D3A5CF9CC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719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D51C8-FA55-4D34-A458-E3E346489828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528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CB117-BD67-42E9-BB3F-B3473E2E8CC7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470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EC0EE-1388-4DB0-9773-252025D97519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806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9320F-68D6-4985-8B98-D75AB8BA3612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099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3835-D188-4288-B344-66C2F8B46A74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455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DD466-54B0-4F54-9993-E50F120A7009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747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6ABFA-5324-4BAD-93C7-06824BF05E03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072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D122-C485-4DC2-8CE8-D0C81B22E6AE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607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2AE6-1567-4652-A8C5-8830AD33D542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90084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2AE6-1567-4652-A8C5-8830AD33D542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111869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2AE6-1567-4652-A8C5-8830AD33D542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9698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2AE6-1567-4652-A8C5-8830AD33D542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650994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2AE6-1567-4652-A8C5-8830AD33D542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24845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434E2-9C8C-4F47-89A3-0D890F8C7853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5676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4923-B825-4310-84B4-6751974A6B82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600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82AE6-1567-4652-A8C5-8830AD33D542}" type="datetime1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394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700808"/>
            <a:ext cx="7772400" cy="965969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en-US" sz="3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en-US" sz="3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Тема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проекту: 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«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Рослини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як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фітоіндикатори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стану та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якості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ґрунтів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»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sz="2000" b="1" i="1" dirty="0" smtClean="0"/>
              <a:t> </a:t>
            </a:r>
            <a:br>
              <a:rPr lang="uk-UA" sz="2000" b="1" i="1" dirty="0" smtClean="0"/>
            </a:br>
            <a:endParaRPr lang="ru-RU" sz="20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3356992"/>
            <a:ext cx="3866498" cy="2244452"/>
          </a:xfrm>
        </p:spPr>
        <p:txBody>
          <a:bodyPr>
            <a:normAutofit/>
          </a:bodyPr>
          <a:lstStyle/>
          <a:p>
            <a:pPr algn="r"/>
            <a:r>
              <a:rPr lang="ru-RU" b="1" i="1" dirty="0" smtClean="0">
                <a:solidFill>
                  <a:schemeClr val="tx1"/>
                </a:solidFill>
              </a:rPr>
              <a:t>.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5" name="Содержимое 5" descr="гелиотроп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001008" y="3068960"/>
            <a:ext cx="1498984" cy="1474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12.jpg" descr="http://upload.wikimedia.org/wikipedia/commons/thumb/4/47/Rhizocarpon_geographicum_on_quartz.jpg/300px-Rhizocarpon_geographicum_on_quartz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067944" y="3933056"/>
            <a:ext cx="1224136" cy="11521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20.png" descr="Растения (7)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073824" y="3000468"/>
            <a:ext cx="1225063" cy="1470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608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985067"/>
            <a:ext cx="8568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1628800"/>
            <a:ext cx="6192688" cy="3041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</a:t>
            </a:r>
            <a:r>
              <a:rPr lang="ru-RU" sz="1400" b="1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Хлевно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Анастас</a:t>
            </a:r>
            <a:r>
              <a:rPr lang="uk-UA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lang="uk-UA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Євгенівна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учениця </a:t>
            </a:r>
            <a:r>
              <a:rPr lang="uk-UA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9-А класу 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Середньої </a:t>
            </a:r>
            <a:r>
              <a:rPr lang="uk-UA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загальноосвітньої школи №</a:t>
            </a:r>
            <a:r>
              <a:rPr lang="uk-UA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 м. Києва                                        Науковий керівник: Терещенко </a:t>
            </a:r>
            <a:r>
              <a:rPr lang="uk-UA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Наталія Іванівна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вчитель біології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Київське міське територіальне відділення 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84984" y="-10540551"/>
            <a:ext cx="5517972" cy="568863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19" y="332656"/>
            <a:ext cx="2156641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dirty="0"/>
          </a:p>
        </p:txBody>
      </p:sp>
      <p:sp>
        <p:nvSpPr>
          <p:cNvPr id="8" name="Текст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Метою  є визначити рівень кислотності </a:t>
            </a:r>
            <a:r>
              <a:rPr lang="uk-UA" sz="1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грунту</a:t>
            </a:r>
            <a:r>
              <a:rPr lang="uk-UA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допомогою природного індикатора (розчину </a:t>
            </a:r>
            <a:r>
              <a:rPr lang="uk-UA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буряка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uk-UA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</a:t>
            </a:r>
            <a:r>
              <a:rPr lang="uk-UA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дослідити вплив </a:t>
            </a:r>
            <a:r>
              <a:rPr lang="uk-UA" sz="1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реакціїї</a:t>
            </a:r>
            <a:r>
              <a:rPr lang="uk-UA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грунтового</a:t>
            </a:r>
            <a:r>
              <a:rPr lang="uk-UA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середовища на ріст і розвиток </a:t>
            </a:r>
            <a:r>
              <a:rPr lang="uk-UA" sz="140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фіалки,як</a:t>
            </a:r>
            <a:r>
              <a:rPr lang="uk-UA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потенційного індикатора.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2" name="AutoShape 2" descr="Фиалка в горшке - купить с доставкой по всей Украине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Фиалка в горшке - купить с доставкой по всей Украине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Фиалка в горшке - купить с доставкой по всей Украине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Фиалка в горшке - купить с доставкой по всей Украине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Фиалка в горшке - купить с доставкой по всей Украине ...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2" descr="Фиалка в горшке - купить с доставкой по всей Украине ...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4" descr="Фиалка в горшке - купить с доставкой по всей Украине ...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t="3026"/>
          <a:stretch/>
        </p:blipFill>
        <p:spPr>
          <a:xfrm>
            <a:off x="3563888" y="3573016"/>
            <a:ext cx="2118931" cy="2058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1700808"/>
            <a:ext cx="806489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Завдання</a:t>
            </a:r>
            <a:r>
              <a:rPr lang="ru-RU" sz="1400" dirty="0"/>
              <a:t> </a:t>
            </a:r>
            <a:r>
              <a:rPr lang="ru-RU" sz="1400" dirty="0" err="1"/>
              <a:t>проєкту</a:t>
            </a:r>
            <a:r>
              <a:rPr lang="ru-RU" sz="1400" dirty="0"/>
              <a:t>:</a:t>
            </a:r>
          </a:p>
          <a:p>
            <a:r>
              <a:rPr lang="ru-RU" sz="1400" dirty="0" smtClean="0"/>
              <a:t>1.Опрацювати </a:t>
            </a:r>
            <a:r>
              <a:rPr lang="ru-RU" sz="1400" dirty="0" err="1"/>
              <a:t>наукову</a:t>
            </a:r>
            <a:r>
              <a:rPr lang="ru-RU" sz="1400" dirty="0"/>
              <a:t> </a:t>
            </a:r>
            <a:r>
              <a:rPr lang="ru-RU" sz="1400" dirty="0" err="1"/>
              <a:t>літературу</a:t>
            </a:r>
            <a:r>
              <a:rPr lang="ru-RU" sz="1400" dirty="0"/>
              <a:t> </a:t>
            </a:r>
            <a:r>
              <a:rPr lang="ru-RU" sz="1400" dirty="0" err="1"/>
              <a:t>щодо</a:t>
            </a:r>
            <a:r>
              <a:rPr lang="ru-RU" sz="1400" dirty="0"/>
              <a:t> </a:t>
            </a:r>
            <a:r>
              <a:rPr lang="ru-RU" sz="1400" dirty="0" err="1"/>
              <a:t>рослин-індикаторів</a:t>
            </a:r>
            <a:r>
              <a:rPr lang="ru-RU" sz="1400" dirty="0"/>
              <a:t> та </a:t>
            </a:r>
            <a:r>
              <a:rPr lang="ru-RU" sz="1400" dirty="0" err="1"/>
              <a:t>методів</a:t>
            </a:r>
            <a:r>
              <a:rPr lang="ru-RU" sz="1400" dirty="0"/>
              <a:t> </a:t>
            </a:r>
            <a:r>
              <a:rPr lang="ru-RU" sz="1400" dirty="0" err="1"/>
              <a:t>біоіндикації</a:t>
            </a:r>
            <a:r>
              <a:rPr lang="ru-RU" sz="1400" dirty="0"/>
              <a:t> </a:t>
            </a:r>
            <a:r>
              <a:rPr lang="ru-RU" sz="1400" dirty="0" err="1"/>
              <a:t>кислотності</a:t>
            </a:r>
            <a:r>
              <a:rPr lang="ru-RU" sz="1400" dirty="0"/>
              <a:t> </a:t>
            </a:r>
            <a:r>
              <a:rPr lang="ru-RU" sz="1400" dirty="0" err="1"/>
              <a:t>ґрунтів</a:t>
            </a:r>
            <a:r>
              <a:rPr lang="ru-RU" sz="1400" dirty="0"/>
              <a:t>.</a:t>
            </a:r>
          </a:p>
          <a:p>
            <a:r>
              <a:rPr lang="ru-RU" sz="1400" dirty="0" smtClean="0"/>
              <a:t>2.Підготувати </a:t>
            </a:r>
            <a:r>
              <a:rPr lang="ru-RU" sz="1400" dirty="0" err="1"/>
              <a:t>природний</a:t>
            </a:r>
            <a:r>
              <a:rPr lang="ru-RU" sz="1400" dirty="0"/>
              <a:t> </a:t>
            </a:r>
            <a:r>
              <a:rPr lang="ru-RU" sz="1400" dirty="0" err="1"/>
              <a:t>індикатор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буряка</a:t>
            </a:r>
            <a:r>
              <a:rPr lang="ru-RU" sz="1400" dirty="0"/>
              <a:t> та </a:t>
            </a:r>
            <a:r>
              <a:rPr lang="ru-RU" sz="1400" dirty="0" err="1"/>
              <a:t>вивчити</a:t>
            </a:r>
            <a:r>
              <a:rPr lang="ru-RU" sz="1400" dirty="0"/>
              <a:t> </a:t>
            </a:r>
            <a:r>
              <a:rPr lang="ru-RU" sz="1400" dirty="0" err="1"/>
              <a:t>його</a:t>
            </a:r>
            <a:r>
              <a:rPr lang="ru-RU" sz="1400" dirty="0"/>
              <a:t> </a:t>
            </a:r>
            <a:r>
              <a:rPr lang="ru-RU" sz="1400" dirty="0" err="1"/>
              <a:t>реакцію</a:t>
            </a:r>
            <a:r>
              <a:rPr lang="ru-RU" sz="1400" dirty="0"/>
              <a:t> на </a:t>
            </a:r>
            <a:r>
              <a:rPr lang="ru-RU" sz="1400" dirty="0" err="1"/>
              <a:t>ґрунтові</a:t>
            </a:r>
            <a:r>
              <a:rPr lang="ru-RU" sz="1400" dirty="0"/>
              <a:t> </a:t>
            </a:r>
            <a:r>
              <a:rPr lang="ru-RU" sz="1400" dirty="0" err="1"/>
              <a:t>витяжки</a:t>
            </a:r>
            <a:r>
              <a:rPr lang="ru-RU" sz="1400" dirty="0"/>
              <a:t> з </a:t>
            </a:r>
            <a:r>
              <a:rPr lang="ru-RU" sz="1400" dirty="0" err="1"/>
              <a:t>різним</a:t>
            </a:r>
            <a:r>
              <a:rPr lang="ru-RU" sz="1400" dirty="0"/>
              <a:t> </a:t>
            </a:r>
            <a:r>
              <a:rPr lang="ru-RU" sz="1400" dirty="0" err="1"/>
              <a:t>рівнем</a:t>
            </a:r>
            <a:r>
              <a:rPr lang="ru-RU" sz="1400" dirty="0"/>
              <a:t> </a:t>
            </a:r>
            <a:r>
              <a:rPr lang="en-US" sz="1400" dirty="0" err="1"/>
              <a:t>pH.</a:t>
            </a:r>
            <a:endParaRPr lang="en-US" sz="1400" dirty="0"/>
          </a:p>
          <a:p>
            <a:r>
              <a:rPr lang="ru-RU" sz="1400" dirty="0" smtClean="0"/>
              <a:t>3.Зібрати </a:t>
            </a:r>
            <a:r>
              <a:rPr lang="ru-RU" sz="1400" dirty="0" err="1"/>
              <a:t>зразки</a:t>
            </a:r>
            <a:r>
              <a:rPr lang="ru-RU" sz="1400" dirty="0"/>
              <a:t> </a:t>
            </a:r>
            <a:r>
              <a:rPr lang="ru-RU" sz="1400" dirty="0" err="1"/>
              <a:t>ґрунтів</a:t>
            </a:r>
            <a:r>
              <a:rPr lang="ru-RU" sz="1400" dirty="0"/>
              <a:t> з </a:t>
            </a:r>
            <a:r>
              <a:rPr lang="ru-RU" sz="1400" dirty="0" err="1"/>
              <a:t>різних</a:t>
            </a:r>
            <a:r>
              <a:rPr lang="ru-RU" sz="1400" dirty="0"/>
              <a:t> </a:t>
            </a:r>
            <a:r>
              <a:rPr lang="ru-RU" sz="1400" dirty="0" err="1"/>
              <a:t>ділянок</a:t>
            </a:r>
            <a:r>
              <a:rPr lang="ru-RU" sz="1400" dirty="0"/>
              <a:t> (</a:t>
            </a:r>
            <a:r>
              <a:rPr lang="ru-RU" sz="1400" dirty="0" err="1"/>
              <a:t>кислий</a:t>
            </a:r>
            <a:r>
              <a:rPr lang="ru-RU" sz="1400" dirty="0"/>
              <a:t>, </a:t>
            </a:r>
            <a:r>
              <a:rPr lang="ru-RU" sz="1400" dirty="0" err="1"/>
              <a:t>нейтральний</a:t>
            </a:r>
            <a:r>
              <a:rPr lang="ru-RU" sz="1400" dirty="0"/>
              <a:t>, </a:t>
            </a:r>
            <a:r>
              <a:rPr lang="ru-RU" sz="1400" dirty="0" err="1" smtClean="0"/>
              <a:t>лужний</a:t>
            </a:r>
            <a:r>
              <a:rPr lang="ru-RU" sz="1400" dirty="0"/>
              <a:t>) для </a:t>
            </a:r>
            <a:r>
              <a:rPr lang="ru-RU" sz="1400" dirty="0" err="1"/>
              <a:t>порівняльного</a:t>
            </a:r>
            <a:r>
              <a:rPr lang="ru-RU" sz="1400" dirty="0"/>
              <a:t> </a:t>
            </a:r>
            <a:r>
              <a:rPr lang="ru-RU" sz="1400" dirty="0" err="1"/>
              <a:t>аналізу</a:t>
            </a:r>
            <a:r>
              <a:rPr lang="ru-RU" sz="1400" dirty="0"/>
              <a:t>.</a:t>
            </a:r>
          </a:p>
          <a:p>
            <a:r>
              <a:rPr lang="ru-RU" sz="1400" dirty="0" smtClean="0"/>
              <a:t>4.Провести </a:t>
            </a:r>
            <a:r>
              <a:rPr lang="ru-RU" sz="1400" dirty="0" err="1"/>
              <a:t>експеримент</a:t>
            </a:r>
            <a:r>
              <a:rPr lang="ru-RU" sz="1400" dirty="0"/>
              <a:t> з </a:t>
            </a:r>
            <a:r>
              <a:rPr lang="ru-RU" sz="1400" dirty="0" err="1"/>
              <a:t>визначення</a:t>
            </a:r>
            <a:r>
              <a:rPr lang="ru-RU" sz="1400" dirty="0"/>
              <a:t> </a:t>
            </a:r>
            <a:r>
              <a:rPr lang="ru-RU" sz="1400" dirty="0" err="1"/>
              <a:t>кислотності</a:t>
            </a:r>
            <a:r>
              <a:rPr lang="ru-RU" sz="1400" dirty="0"/>
              <a:t> </a:t>
            </a:r>
            <a:r>
              <a:rPr lang="ru-RU" sz="1400" dirty="0" err="1"/>
              <a:t>ґрунту</a:t>
            </a:r>
            <a:r>
              <a:rPr lang="ru-RU" sz="1400" dirty="0"/>
              <a:t> за </a:t>
            </a:r>
            <a:r>
              <a:rPr lang="ru-RU" sz="1400" dirty="0" err="1"/>
              <a:t>допомогою</a:t>
            </a:r>
            <a:r>
              <a:rPr lang="ru-RU" sz="1400" dirty="0"/>
              <a:t> </a:t>
            </a:r>
            <a:r>
              <a:rPr lang="ru-RU" sz="1400" dirty="0" err="1"/>
              <a:t>бурякового</a:t>
            </a:r>
            <a:r>
              <a:rPr lang="ru-RU" sz="1400" dirty="0"/>
              <a:t> соку (</a:t>
            </a:r>
            <a:r>
              <a:rPr lang="ru-RU" sz="1400" dirty="0" err="1"/>
              <a:t>візуальне</a:t>
            </a:r>
            <a:r>
              <a:rPr lang="ru-RU" sz="1400" dirty="0"/>
              <a:t> </a:t>
            </a:r>
            <a:r>
              <a:rPr lang="ru-RU" sz="1400" dirty="0" err="1"/>
              <a:t>спостереження</a:t>
            </a:r>
            <a:r>
              <a:rPr lang="ru-RU" sz="1400" dirty="0"/>
              <a:t> </a:t>
            </a:r>
            <a:r>
              <a:rPr lang="ru-RU" sz="1400" dirty="0" err="1"/>
              <a:t>зміни</a:t>
            </a:r>
            <a:r>
              <a:rPr lang="ru-RU" sz="1400" dirty="0"/>
              <a:t> </a:t>
            </a:r>
            <a:r>
              <a:rPr lang="ru-RU" sz="1400" dirty="0" err="1"/>
              <a:t>кольору</a:t>
            </a:r>
            <a:r>
              <a:rPr lang="ru-RU" sz="1400" dirty="0"/>
              <a:t>).</a:t>
            </a:r>
          </a:p>
          <a:p>
            <a:r>
              <a:rPr lang="ru-RU" sz="1400" dirty="0" smtClean="0"/>
              <a:t>5.Посадити </a:t>
            </a:r>
            <a:r>
              <a:rPr lang="ru-RU" sz="1400" dirty="0" err="1"/>
              <a:t>рослини</a:t>
            </a:r>
            <a:r>
              <a:rPr lang="ru-RU" sz="1400" dirty="0"/>
              <a:t> </a:t>
            </a:r>
            <a:r>
              <a:rPr lang="ru-RU" sz="1400" dirty="0" err="1"/>
              <a:t>фіалки</a:t>
            </a:r>
            <a:r>
              <a:rPr lang="ru-RU" sz="1400" dirty="0"/>
              <a:t> у </a:t>
            </a:r>
            <a:r>
              <a:rPr lang="ru-RU" sz="1400" dirty="0" err="1"/>
              <a:t>ґрунти</a:t>
            </a:r>
            <a:r>
              <a:rPr lang="ru-RU" sz="1400" dirty="0"/>
              <a:t> з </a:t>
            </a:r>
            <a:r>
              <a:rPr lang="ru-RU" sz="1400" dirty="0" err="1"/>
              <a:t>різними</a:t>
            </a:r>
            <a:r>
              <a:rPr lang="ru-RU" sz="1400" dirty="0"/>
              <a:t> </a:t>
            </a:r>
            <a:r>
              <a:rPr lang="ru-RU" sz="1400" dirty="0" err="1"/>
              <a:t>властивостями</a:t>
            </a:r>
            <a:r>
              <a:rPr lang="ru-RU" sz="1400" dirty="0"/>
              <a:t> (</a:t>
            </a:r>
            <a:r>
              <a:rPr lang="en-US" sz="1400" dirty="0"/>
              <a:t>pH, </a:t>
            </a:r>
            <a:r>
              <a:rPr lang="ru-RU" sz="1400" dirty="0" err="1"/>
              <a:t>вологість</a:t>
            </a:r>
            <a:r>
              <a:rPr lang="ru-RU" sz="1400" dirty="0"/>
              <a:t>, структура) та </a:t>
            </a:r>
            <a:r>
              <a:rPr lang="ru-RU" sz="1400" dirty="0" err="1"/>
              <a:t>спостерігати</a:t>
            </a:r>
            <a:r>
              <a:rPr lang="ru-RU" sz="1400" dirty="0"/>
              <a:t> за </a:t>
            </a:r>
            <a:r>
              <a:rPr lang="ru-RU" sz="1400" dirty="0" err="1"/>
              <a:t>їхнім</a:t>
            </a:r>
            <a:r>
              <a:rPr lang="ru-RU" sz="1400" dirty="0"/>
              <a:t> ростом і </a:t>
            </a:r>
            <a:r>
              <a:rPr lang="ru-RU" sz="1400" dirty="0" err="1"/>
              <a:t>розвитком</a:t>
            </a:r>
            <a:r>
              <a:rPr lang="ru-RU" sz="1400" dirty="0"/>
              <a:t>.</a:t>
            </a:r>
          </a:p>
          <a:p>
            <a:r>
              <a:rPr lang="ru-RU" sz="1400" dirty="0" smtClean="0"/>
              <a:t>6.Оцінити </a:t>
            </a:r>
            <a:r>
              <a:rPr lang="ru-RU" sz="1400" dirty="0" err="1"/>
              <a:t>поведінку</a:t>
            </a:r>
            <a:r>
              <a:rPr lang="ru-RU" sz="1400" dirty="0"/>
              <a:t> </a:t>
            </a:r>
            <a:r>
              <a:rPr lang="ru-RU" sz="1400" dirty="0" err="1"/>
              <a:t>фіалки</a:t>
            </a:r>
            <a:r>
              <a:rPr lang="ru-RU" sz="1400" dirty="0"/>
              <a:t> як </a:t>
            </a:r>
            <a:r>
              <a:rPr lang="ru-RU" sz="1400" dirty="0" err="1"/>
              <a:t>фітоіндикатора</a:t>
            </a:r>
            <a:r>
              <a:rPr lang="ru-RU" sz="1400" dirty="0"/>
              <a:t>: </a:t>
            </a:r>
            <a:r>
              <a:rPr lang="ru-RU" sz="1400" dirty="0" err="1"/>
              <a:t>зовнішній</a:t>
            </a:r>
            <a:r>
              <a:rPr lang="ru-RU" sz="1400" dirty="0"/>
              <a:t> </a:t>
            </a:r>
            <a:r>
              <a:rPr lang="ru-RU" sz="1400" dirty="0" err="1"/>
              <a:t>вигляд</a:t>
            </a:r>
            <a:r>
              <a:rPr lang="ru-RU" sz="1400" dirty="0"/>
              <a:t>, </a:t>
            </a:r>
            <a:r>
              <a:rPr lang="ru-RU" sz="1400" dirty="0" err="1"/>
              <a:t>колір</a:t>
            </a:r>
            <a:r>
              <a:rPr lang="ru-RU" sz="1400" dirty="0"/>
              <a:t> </a:t>
            </a:r>
            <a:r>
              <a:rPr lang="ru-RU" sz="1400" dirty="0" err="1"/>
              <a:t>листя</a:t>
            </a:r>
            <a:r>
              <a:rPr lang="ru-RU" sz="1400" dirty="0"/>
              <a:t>, </a:t>
            </a:r>
            <a:r>
              <a:rPr lang="ru-RU" sz="1400" dirty="0" err="1"/>
              <a:t>інтенсивність</a:t>
            </a:r>
            <a:r>
              <a:rPr lang="ru-RU" sz="1400" dirty="0"/>
              <a:t> росту </a:t>
            </a:r>
            <a:r>
              <a:rPr lang="ru-RU" sz="1400" dirty="0" err="1"/>
              <a:t>залежно</a:t>
            </a:r>
            <a:r>
              <a:rPr lang="ru-RU" sz="1400" dirty="0"/>
              <a:t> </a:t>
            </a:r>
            <a:r>
              <a:rPr lang="ru-RU" sz="1400" dirty="0" err="1"/>
              <a:t>від</a:t>
            </a:r>
            <a:r>
              <a:rPr lang="ru-RU" sz="1400" dirty="0"/>
              <a:t> </a:t>
            </a:r>
            <a:r>
              <a:rPr lang="ru-RU" sz="1400" dirty="0" err="1"/>
              <a:t>середовища</a:t>
            </a:r>
            <a:r>
              <a:rPr lang="ru-RU" sz="1400" dirty="0"/>
              <a:t>.</a:t>
            </a:r>
          </a:p>
          <a:p>
            <a:r>
              <a:rPr lang="ru-RU" sz="1400" dirty="0" smtClean="0"/>
              <a:t>7.Проаналізувати </a:t>
            </a:r>
            <a:r>
              <a:rPr lang="ru-RU" sz="1400" dirty="0" err="1"/>
              <a:t>отримані</a:t>
            </a:r>
            <a:r>
              <a:rPr lang="ru-RU" sz="1400" dirty="0"/>
              <a:t> </a:t>
            </a:r>
            <a:r>
              <a:rPr lang="ru-RU" sz="1400" dirty="0" err="1"/>
              <a:t>результати</a:t>
            </a:r>
            <a:r>
              <a:rPr lang="ru-RU" sz="1400" dirty="0"/>
              <a:t>, </a:t>
            </a:r>
            <a:r>
              <a:rPr lang="ru-RU" sz="1400" dirty="0" err="1"/>
              <a:t>зробити</a:t>
            </a:r>
            <a:r>
              <a:rPr lang="ru-RU" sz="1400" dirty="0"/>
              <a:t> </a:t>
            </a:r>
            <a:r>
              <a:rPr lang="ru-RU" sz="1400" dirty="0" err="1"/>
              <a:t>висновки</a:t>
            </a:r>
            <a:r>
              <a:rPr lang="ru-RU" sz="1400" dirty="0"/>
              <a:t> </a:t>
            </a:r>
            <a:r>
              <a:rPr lang="ru-RU" sz="1400" dirty="0" err="1"/>
              <a:t>щодо</a:t>
            </a:r>
            <a:r>
              <a:rPr lang="ru-RU" sz="1400" dirty="0"/>
              <a:t> </a:t>
            </a:r>
            <a:r>
              <a:rPr lang="ru-RU" sz="1400" dirty="0" err="1"/>
              <a:t>доцільності</a:t>
            </a:r>
            <a:r>
              <a:rPr lang="ru-RU" sz="1400" dirty="0"/>
              <a:t> </a:t>
            </a:r>
            <a:r>
              <a:rPr lang="ru-RU" sz="1400" dirty="0" err="1"/>
              <a:t>використання</a:t>
            </a:r>
            <a:r>
              <a:rPr lang="ru-RU" sz="1400" dirty="0"/>
              <a:t> </a:t>
            </a:r>
            <a:r>
              <a:rPr lang="ru-RU" sz="1400" dirty="0" err="1"/>
              <a:t>буряка</a:t>
            </a:r>
            <a:r>
              <a:rPr lang="ru-RU" sz="1400" dirty="0"/>
              <a:t> та </a:t>
            </a:r>
            <a:r>
              <a:rPr lang="ru-RU" sz="1400" dirty="0" err="1"/>
              <a:t>фіалки</a:t>
            </a:r>
            <a:r>
              <a:rPr lang="ru-RU" sz="1400" dirty="0"/>
              <a:t> як </a:t>
            </a:r>
            <a:r>
              <a:rPr lang="ru-RU" sz="1400" dirty="0" err="1"/>
              <a:t>природних</a:t>
            </a:r>
            <a:r>
              <a:rPr lang="ru-RU" sz="1400" dirty="0"/>
              <a:t> </a:t>
            </a:r>
            <a:r>
              <a:rPr lang="ru-RU" sz="1400" dirty="0" err="1"/>
              <a:t>індикаторів</a:t>
            </a:r>
            <a:r>
              <a:rPr lang="ru-RU" sz="1400" dirty="0"/>
              <a:t> стану </a:t>
            </a:r>
            <a:r>
              <a:rPr lang="ru-RU" sz="1400" dirty="0" err="1"/>
              <a:t>ґрунту</a:t>
            </a:r>
            <a:r>
              <a:rPr lang="ru-RU" sz="1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69269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</a:t>
            </a:r>
            <a:r>
              <a:rPr lang="ru-RU" sz="1400" dirty="0" smtClean="0">
                <a:solidFill>
                  <a:srgbClr val="C00000"/>
                </a:solidFill>
                <a:latin typeface="Roboto" panose="02000000000000000000" pitchFamily="2" charset="0"/>
              </a:rPr>
              <a:t> 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(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від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латинського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</a:t>
            </a:r>
            <a:r>
              <a:rPr lang="en-US" sz="1400" dirty="0">
                <a:solidFill>
                  <a:srgbClr val="333333"/>
                </a:solidFill>
                <a:latin typeface="Roboto" panose="02000000000000000000" pitchFamily="2" charset="0"/>
              </a:rPr>
              <a:t>indicator –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вказує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)-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елемент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,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що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відображає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зміни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будь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якого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об’єкта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у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формі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,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зручній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для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сприйняття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людини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.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Хімічні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індикатори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–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речовини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,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що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дозволяють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слідкувати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за ходом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хімічної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реакції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або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складом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середовища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по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зміні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забарвлення</a:t>
            </a:r>
            <a:r>
              <a:rPr lang="ru-RU" sz="1400" dirty="0">
                <a:solidFill>
                  <a:srgbClr val="333333"/>
                </a:solidFill>
                <a:latin typeface="Roboto" panose="02000000000000000000" pitchFamily="2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Roboto" panose="02000000000000000000" pitchFamily="2" charset="0"/>
              </a:rPr>
              <a:t>розчину</a:t>
            </a:r>
            <a:r>
              <a:rPr lang="ru-RU" sz="1400" dirty="0" smtClean="0">
                <a:solidFill>
                  <a:srgbClr val="333333"/>
                </a:solidFill>
                <a:latin typeface="Roboto" panose="02000000000000000000" pitchFamily="2" charset="0"/>
              </a:rPr>
              <a:t>.</a:t>
            </a:r>
            <a:endParaRPr lang="ru-RU" sz="1400" dirty="0"/>
          </a:p>
        </p:txBody>
      </p:sp>
      <p:pic>
        <p:nvPicPr>
          <p:cNvPr id="21506" name="Picture 2" descr="https://upload.wikimedia.org/wikipedia/commons/thumb/8/89/Peat.JPG/250px-Pe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221088"/>
            <a:ext cx="1444010" cy="1080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611560" y="2132856"/>
            <a:ext cx="82089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b="1" dirty="0" err="1" smtClean="0">
                <a:solidFill>
                  <a:srgbClr val="292929"/>
                </a:solidFill>
                <a:latin typeface="Fira Sans"/>
              </a:rPr>
              <a:t>Кислий</a:t>
            </a:r>
            <a:r>
              <a:rPr lang="ru-RU" sz="1400" b="1" dirty="0" smtClean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b="1" dirty="0">
                <a:solidFill>
                  <a:srgbClr val="292929"/>
                </a:solidFill>
                <a:latin typeface="Fira Sans"/>
              </a:rPr>
              <a:t>грунт 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—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це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ґрунт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, в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якого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рівень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en-US" sz="1400" dirty="0">
                <a:solidFill>
                  <a:srgbClr val="292929"/>
                </a:solidFill>
                <a:latin typeface="Fira Sans"/>
              </a:rPr>
              <a:t>pH </a:t>
            </a:r>
            <a:r>
              <a:rPr lang="ru-RU" sz="1400" dirty="0" err="1">
                <a:solidFill>
                  <a:srgbClr val="292929"/>
                </a:solidFill>
                <a:latin typeface="inherit"/>
              </a:rPr>
              <a:t>нижче</a:t>
            </a:r>
            <a:r>
              <a:rPr lang="ru-RU" sz="1400" dirty="0">
                <a:solidFill>
                  <a:srgbClr val="292929"/>
                </a:solidFill>
                <a:latin typeface="inherit"/>
              </a:rPr>
              <a:t> 6,0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. При такому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показнику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більшість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поживних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елементів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стають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важкодоступними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для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рослин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,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що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несприятливо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впливатиме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на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їхній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ріст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і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розвиток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.</a:t>
            </a:r>
          </a:p>
          <a:p>
            <a:pPr fontAlgn="base"/>
            <a:r>
              <a:rPr lang="ru-RU" sz="1400" dirty="0" smtClean="0">
                <a:solidFill>
                  <a:srgbClr val="292929"/>
                </a:solidFill>
                <a:latin typeface="Fira Sans"/>
              </a:rPr>
              <a:t>При </a:t>
            </a:r>
            <a:r>
              <a:rPr lang="en-US" sz="1400" dirty="0">
                <a:solidFill>
                  <a:srgbClr val="292929"/>
                </a:solidFill>
                <a:latin typeface="Fira Sans"/>
              </a:rPr>
              <a:t>pH 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грунту 6,0,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який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аграрії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вважають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прийнятним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,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засвоюваність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фосфору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падає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на 23%, а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засвоюваність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калію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– на 48%.</a:t>
            </a:r>
          </a:p>
          <a:p>
            <a:pPr fontAlgn="base"/>
            <a:r>
              <a:rPr lang="ru-RU" sz="1400" dirty="0">
                <a:solidFill>
                  <a:srgbClr val="292929"/>
                </a:solidFill>
                <a:latin typeface="Fira Sans"/>
              </a:rPr>
              <a:t>Проблема кислого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ґрунту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має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негативний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вплив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на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більшість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сільськогосподарських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культур,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найбільше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шкодить </a:t>
            </a:r>
            <a:r>
              <a:rPr lang="ru-RU" sz="1400" dirty="0" err="1">
                <a:solidFill>
                  <a:srgbClr val="292929"/>
                </a:solidFill>
                <a:latin typeface="inherit"/>
              </a:rPr>
              <a:t>зерновим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 (таким як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пшениця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і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ячмінь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), </a:t>
            </a:r>
            <a:r>
              <a:rPr lang="ru-RU" sz="1400" dirty="0" err="1">
                <a:solidFill>
                  <a:srgbClr val="292929"/>
                </a:solidFill>
                <a:latin typeface="inherit"/>
              </a:rPr>
              <a:t>деяким</a:t>
            </a:r>
            <a:r>
              <a:rPr lang="ru-RU" sz="1400" dirty="0">
                <a:solidFill>
                  <a:srgbClr val="292929"/>
                </a:solidFill>
                <a:latin typeface="inherit"/>
              </a:rPr>
              <a:t> </a:t>
            </a:r>
            <a:r>
              <a:rPr lang="ru-RU" sz="1400" dirty="0" err="1">
                <a:solidFill>
                  <a:srgbClr val="292929"/>
                </a:solidFill>
                <a:latin typeface="inherit"/>
              </a:rPr>
              <a:t>овочам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 (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наприклад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,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буряк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) і </a:t>
            </a:r>
            <a:r>
              <a:rPr lang="ru-RU" sz="1400" dirty="0" err="1">
                <a:solidFill>
                  <a:srgbClr val="292929"/>
                </a:solidFill>
                <a:latin typeface="inherit"/>
              </a:rPr>
              <a:t>технічним</a:t>
            </a:r>
            <a:r>
              <a:rPr lang="ru-RU" sz="1400" dirty="0">
                <a:solidFill>
                  <a:srgbClr val="292929"/>
                </a:solidFill>
                <a:latin typeface="inherit"/>
              </a:rPr>
              <a:t> культурам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 (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соняшник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 і </a:t>
            </a:r>
            <a:r>
              <a:rPr lang="ru-RU" sz="1400" dirty="0" err="1">
                <a:solidFill>
                  <a:srgbClr val="292929"/>
                </a:solidFill>
                <a:latin typeface="Fira Sans"/>
              </a:rPr>
              <a:t>ріпак</a:t>
            </a:r>
            <a:r>
              <a:rPr lang="ru-RU" sz="1400" dirty="0">
                <a:solidFill>
                  <a:srgbClr val="292929"/>
                </a:solidFill>
                <a:latin typeface="Fira Sans"/>
              </a:rPr>
              <a:t>). </a:t>
            </a:r>
            <a:r>
              <a:rPr lang="ru-RU" sz="1400" dirty="0" smtClean="0">
                <a:solidFill>
                  <a:srgbClr val="292929"/>
                </a:solidFill>
                <a:latin typeface="Fira Sans"/>
              </a:rPr>
              <a:t> </a:t>
            </a:r>
            <a:endParaRPr lang="ru-RU" sz="1400" b="0" i="0" dirty="0">
              <a:solidFill>
                <a:srgbClr val="292929"/>
              </a:solidFill>
              <a:effectLst/>
              <a:latin typeface="Fira Sans"/>
            </a:endParaRPr>
          </a:p>
        </p:txBody>
      </p:sp>
    </p:spTree>
    <p:extLst>
      <p:ext uri="{BB962C8B-B14F-4D97-AF65-F5344CB8AC3E}">
        <p14:creationId xmlns:p14="http://schemas.microsoft.com/office/powerpoint/2010/main" val="212232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787783"/>
            <a:ext cx="77768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/>
              <a:t>Нейтральні</a:t>
            </a:r>
            <a:r>
              <a:rPr lang="ru-RU" sz="1400" b="1" dirty="0"/>
              <a:t> </a:t>
            </a:r>
            <a:r>
              <a:rPr lang="ru-RU" sz="1400" b="1" dirty="0" err="1"/>
              <a:t>ґрунти</a:t>
            </a:r>
            <a:r>
              <a:rPr lang="ru-RU" sz="1400" b="1" dirty="0"/>
              <a:t> </a:t>
            </a:r>
            <a:r>
              <a:rPr lang="ru-RU" sz="1400" dirty="0"/>
              <a:t>(</a:t>
            </a:r>
            <a:r>
              <a:rPr lang="en-US" sz="1400" dirty="0"/>
              <a:t>pH 6,5–7,2)</a:t>
            </a:r>
          </a:p>
          <a:p>
            <a:r>
              <a:rPr lang="ru-RU" sz="1400" dirty="0" err="1"/>
              <a:t>Нейтральні</a:t>
            </a:r>
            <a:r>
              <a:rPr lang="ru-RU" sz="1400" dirty="0"/>
              <a:t> </a:t>
            </a:r>
            <a:r>
              <a:rPr lang="ru-RU" sz="1400" dirty="0" err="1"/>
              <a:t>ґрунти</a:t>
            </a:r>
            <a:r>
              <a:rPr lang="ru-RU" sz="1400" dirty="0"/>
              <a:t> — </a:t>
            </a:r>
            <a:r>
              <a:rPr lang="ru-RU" sz="1400" dirty="0" err="1"/>
              <a:t>це</a:t>
            </a:r>
            <a:r>
              <a:rPr lang="ru-RU" sz="1400" dirty="0"/>
              <a:t> </a:t>
            </a:r>
            <a:r>
              <a:rPr lang="ru-RU" sz="1400" dirty="0" err="1"/>
              <a:t>ґрунти</a:t>
            </a:r>
            <a:r>
              <a:rPr lang="ru-RU" sz="1400" dirty="0"/>
              <a:t>, в </a:t>
            </a:r>
            <a:r>
              <a:rPr lang="ru-RU" sz="1400" dirty="0" err="1"/>
              <a:t>яких</a:t>
            </a:r>
            <a:r>
              <a:rPr lang="ru-RU" sz="1400" dirty="0"/>
              <a:t> </a:t>
            </a:r>
            <a:r>
              <a:rPr lang="ru-RU" sz="1400" dirty="0" err="1"/>
              <a:t>реакція</a:t>
            </a:r>
            <a:r>
              <a:rPr lang="ru-RU" sz="1400" dirty="0"/>
              <a:t> </a:t>
            </a:r>
            <a:r>
              <a:rPr lang="ru-RU" sz="1400" dirty="0" err="1"/>
              <a:t>середовища</a:t>
            </a:r>
            <a:r>
              <a:rPr lang="ru-RU" sz="1400" dirty="0"/>
              <a:t> </a:t>
            </a:r>
            <a:r>
              <a:rPr lang="ru-RU" sz="1400" dirty="0" err="1"/>
              <a:t>близька</a:t>
            </a:r>
            <a:r>
              <a:rPr lang="ru-RU" sz="1400" dirty="0"/>
              <a:t> до </a:t>
            </a:r>
            <a:r>
              <a:rPr lang="ru-RU" sz="1400" dirty="0" err="1"/>
              <a:t>нейтральної</a:t>
            </a:r>
            <a:r>
              <a:rPr lang="ru-RU" sz="1400" dirty="0"/>
              <a:t>, </a:t>
            </a:r>
            <a:r>
              <a:rPr lang="ru-RU" sz="1400" dirty="0" err="1"/>
              <a:t>тобто</a:t>
            </a:r>
            <a:r>
              <a:rPr lang="ru-RU" sz="1400" dirty="0"/>
              <a:t> </a:t>
            </a:r>
            <a:r>
              <a:rPr lang="ru-RU" sz="1400" dirty="0" err="1"/>
              <a:t>водневий</a:t>
            </a:r>
            <a:r>
              <a:rPr lang="ru-RU" sz="1400" dirty="0"/>
              <a:t> </a:t>
            </a:r>
            <a:r>
              <a:rPr lang="ru-RU" sz="1400" dirty="0" err="1"/>
              <a:t>показник</a:t>
            </a:r>
            <a:r>
              <a:rPr lang="ru-RU" sz="1400" dirty="0"/>
              <a:t> (</a:t>
            </a:r>
            <a:r>
              <a:rPr lang="en-US" sz="1400" dirty="0"/>
              <a:t>pH) </a:t>
            </a:r>
            <a:r>
              <a:rPr lang="ru-RU" sz="1400" dirty="0" err="1"/>
              <a:t>знаходиться</a:t>
            </a:r>
            <a:r>
              <a:rPr lang="ru-RU" sz="1400" dirty="0"/>
              <a:t> у межах 6,5–7,2. </a:t>
            </a:r>
            <a:r>
              <a:rPr lang="ru-RU" sz="1400" dirty="0" err="1"/>
              <a:t>Це</a:t>
            </a:r>
            <a:r>
              <a:rPr lang="ru-RU" sz="1400" dirty="0"/>
              <a:t> </a:t>
            </a:r>
            <a:r>
              <a:rPr lang="ru-RU" sz="1400" dirty="0" err="1"/>
              <a:t>найбільш</a:t>
            </a:r>
            <a:r>
              <a:rPr lang="ru-RU" sz="1400" dirty="0"/>
              <a:t> </a:t>
            </a:r>
            <a:r>
              <a:rPr lang="ru-RU" sz="1400" dirty="0" err="1"/>
              <a:t>сприятливий</a:t>
            </a:r>
            <a:r>
              <a:rPr lang="ru-RU" sz="1400" dirty="0"/>
              <a:t> </a:t>
            </a:r>
            <a:r>
              <a:rPr lang="ru-RU" sz="1400" dirty="0" err="1"/>
              <a:t>діапазон</a:t>
            </a:r>
            <a:r>
              <a:rPr lang="ru-RU" sz="1400" dirty="0"/>
              <a:t> для росту й </a:t>
            </a:r>
            <a:r>
              <a:rPr lang="ru-RU" sz="1400" dirty="0" err="1"/>
              <a:t>розвитку</a:t>
            </a:r>
            <a:r>
              <a:rPr lang="ru-RU" sz="1400" dirty="0"/>
              <a:t> </a:t>
            </a:r>
            <a:r>
              <a:rPr lang="ru-RU" sz="1400" dirty="0" err="1"/>
              <a:t>більшості</a:t>
            </a:r>
            <a:r>
              <a:rPr lang="ru-RU" sz="1400" dirty="0"/>
              <a:t> </a:t>
            </a:r>
            <a:r>
              <a:rPr lang="ru-RU" sz="1400" dirty="0" err="1"/>
              <a:t>сільськогосподарських</a:t>
            </a:r>
            <a:r>
              <a:rPr lang="ru-RU" sz="1400" dirty="0"/>
              <a:t> культур та </a:t>
            </a:r>
            <a:r>
              <a:rPr lang="ru-RU" sz="1400" dirty="0" err="1"/>
              <a:t>природної</a:t>
            </a:r>
            <a:r>
              <a:rPr lang="ru-RU" sz="1400" dirty="0"/>
              <a:t> </a:t>
            </a:r>
            <a:r>
              <a:rPr lang="ru-RU" sz="1400" dirty="0" err="1"/>
              <a:t>рослинності</a:t>
            </a:r>
            <a:r>
              <a:rPr lang="ru-RU" sz="1400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204864"/>
            <a:ext cx="734481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solidFill>
                  <a:schemeClr val="tx2">
                    <a:lumMod val="50000"/>
                  </a:schemeClr>
                </a:solidFill>
              </a:rPr>
              <a:t>Колір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ru-RU" sz="1400" dirty="0" err="1">
                <a:solidFill>
                  <a:schemeClr val="tx2">
                    <a:lumMod val="50000"/>
                  </a:schemeClr>
                </a:solidFill>
              </a:rPr>
              <a:t>може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 бути темно-</a:t>
            </a:r>
            <a:r>
              <a:rPr lang="ru-RU" sz="1400" dirty="0" err="1">
                <a:solidFill>
                  <a:schemeClr val="tx2">
                    <a:lumMod val="50000"/>
                  </a:schemeClr>
                </a:solidFill>
              </a:rPr>
              <a:t>коричневим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1400" dirty="0" err="1">
                <a:solidFill>
                  <a:schemeClr val="tx2">
                    <a:lumMod val="50000"/>
                  </a:schemeClr>
                </a:solidFill>
              </a:rPr>
              <a:t>сірим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2">
                    <a:lumMod val="50000"/>
                  </a:schemeClr>
                </a:solidFill>
              </a:rPr>
              <a:t>або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2">
                    <a:lumMod val="50000"/>
                  </a:schemeClr>
                </a:solidFill>
              </a:rPr>
              <a:t>чорноземним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 — </a:t>
            </a:r>
            <a:r>
              <a:rPr lang="ru-RU" sz="1400" dirty="0" err="1">
                <a:solidFill>
                  <a:schemeClr val="tx2">
                    <a:lumMod val="50000"/>
                  </a:schemeClr>
                </a:solidFill>
              </a:rPr>
              <a:t>залежно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2">
                    <a:lumMod val="50000"/>
                  </a:schemeClr>
                </a:solidFill>
              </a:rPr>
              <a:t>від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2">
                    <a:lumMod val="50000"/>
                  </a:schemeClr>
                </a:solidFill>
              </a:rPr>
              <a:t>вмісту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</a:rPr>
              <a:t>гумусу.Вміст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</a:rPr>
              <a:t>поживних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</a:rPr>
              <a:t>речовин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 :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</a:rPr>
              <a:t>багаті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 на азот ,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</a:rPr>
              <a:t>фосфор,калій,кальцій,магній,що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</a:rPr>
              <a:t>робить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</a:rPr>
              <a:t>іх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</a:rPr>
              <a:t>дуже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</a:rPr>
              <a:t>родючими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3501008"/>
            <a:ext cx="77768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У нейтральному </a:t>
            </a:r>
            <a:r>
              <a:rPr lang="ru-RU" sz="1400" dirty="0" err="1"/>
              <a:t>ґрунті</a:t>
            </a:r>
            <a:r>
              <a:rPr lang="ru-RU" sz="1400" dirty="0"/>
              <a:t> </a:t>
            </a:r>
            <a:r>
              <a:rPr lang="ru-RU" sz="1400" dirty="0" err="1"/>
              <a:t>рослини</a:t>
            </a:r>
            <a:r>
              <a:rPr lang="ru-RU" sz="1400" dirty="0"/>
              <a:t> </a:t>
            </a:r>
            <a:r>
              <a:rPr lang="ru-RU" sz="1400" dirty="0" err="1"/>
              <a:t>найкраще</a:t>
            </a:r>
            <a:r>
              <a:rPr lang="ru-RU" sz="1400" dirty="0"/>
              <a:t> </a:t>
            </a:r>
            <a:r>
              <a:rPr lang="ru-RU" sz="1400" dirty="0" err="1"/>
              <a:t>засвоюють</a:t>
            </a:r>
            <a:r>
              <a:rPr lang="ru-RU" sz="1400" dirty="0"/>
              <a:t> </a:t>
            </a:r>
            <a:r>
              <a:rPr lang="ru-RU" sz="1400" dirty="0" err="1"/>
              <a:t>поживні</a:t>
            </a:r>
            <a:r>
              <a:rPr lang="ru-RU" sz="1400" dirty="0"/>
              <a:t> </a:t>
            </a:r>
            <a:r>
              <a:rPr lang="ru-RU" sz="1400" dirty="0" err="1"/>
              <a:t>речовини</a:t>
            </a:r>
            <a:r>
              <a:rPr lang="ru-RU" sz="1400" dirty="0"/>
              <a:t>, </a:t>
            </a:r>
            <a:r>
              <a:rPr lang="ru-RU" sz="1400" dirty="0" err="1"/>
              <a:t>оскільки</a:t>
            </a:r>
            <a:r>
              <a:rPr lang="ru-RU" sz="1400" dirty="0"/>
              <a:t> </a:t>
            </a:r>
            <a:r>
              <a:rPr lang="ru-RU" sz="1400" dirty="0" err="1"/>
              <a:t>більшість</a:t>
            </a:r>
            <a:r>
              <a:rPr lang="ru-RU" sz="1400" dirty="0"/>
              <a:t> </a:t>
            </a:r>
            <a:r>
              <a:rPr lang="ru-RU" sz="1400" dirty="0" err="1"/>
              <a:t>хімічних</a:t>
            </a:r>
            <a:r>
              <a:rPr lang="ru-RU" sz="1400" dirty="0"/>
              <a:t> </a:t>
            </a:r>
            <a:r>
              <a:rPr lang="ru-RU" sz="1400" dirty="0" err="1"/>
              <a:t>елементів</a:t>
            </a:r>
            <a:r>
              <a:rPr lang="ru-RU" sz="1400" dirty="0"/>
              <a:t> </a:t>
            </a:r>
            <a:r>
              <a:rPr lang="ru-RU" sz="1400" dirty="0" err="1"/>
              <a:t>доступні</a:t>
            </a:r>
            <a:r>
              <a:rPr lang="ru-RU" sz="1400" dirty="0"/>
              <a:t> </a:t>
            </a:r>
            <a:r>
              <a:rPr lang="ru-RU" sz="1400" dirty="0" err="1"/>
              <a:t>саме</a:t>
            </a:r>
            <a:r>
              <a:rPr lang="ru-RU" sz="1400" dirty="0"/>
              <a:t> при </a:t>
            </a:r>
            <a:r>
              <a:rPr lang="ru-RU" sz="1400" dirty="0" err="1"/>
              <a:t>цьому</a:t>
            </a:r>
            <a:r>
              <a:rPr lang="ru-RU" sz="1400" dirty="0"/>
              <a:t> </a:t>
            </a:r>
            <a:r>
              <a:rPr lang="en-US" sz="1400" dirty="0" err="1"/>
              <a:t>pH.</a:t>
            </a:r>
            <a:endParaRPr lang="en-US" sz="1400" dirty="0"/>
          </a:p>
          <a:p>
            <a:r>
              <a:rPr lang="ru-RU" sz="1400" dirty="0"/>
              <a:t>Добре </a:t>
            </a:r>
            <a:r>
              <a:rPr lang="ru-RU" sz="1400" dirty="0" err="1"/>
              <a:t>ростуть</a:t>
            </a:r>
            <a:r>
              <a:rPr lang="ru-RU" sz="1400" dirty="0"/>
              <a:t> </a:t>
            </a:r>
            <a:r>
              <a:rPr lang="ru-RU" sz="1400" dirty="0" err="1"/>
              <a:t>овочеві</a:t>
            </a:r>
            <a:r>
              <a:rPr lang="ru-RU" sz="1400" dirty="0"/>
              <a:t> </a:t>
            </a:r>
            <a:r>
              <a:rPr lang="ru-RU" sz="1400" dirty="0" err="1"/>
              <a:t>культури</a:t>
            </a:r>
            <a:r>
              <a:rPr lang="ru-RU" sz="1400" dirty="0"/>
              <a:t> (</a:t>
            </a:r>
            <a:r>
              <a:rPr lang="ru-RU" sz="1400" dirty="0" err="1"/>
              <a:t>буряк</a:t>
            </a:r>
            <a:r>
              <a:rPr lang="ru-RU" sz="1400" dirty="0"/>
              <a:t>, </a:t>
            </a:r>
            <a:r>
              <a:rPr lang="ru-RU" sz="1400" dirty="0" err="1"/>
              <a:t>морква</a:t>
            </a:r>
            <a:r>
              <a:rPr lang="ru-RU" sz="1400" dirty="0"/>
              <a:t>, капуста, цибуля), злаки, </a:t>
            </a:r>
            <a:r>
              <a:rPr lang="ru-RU" sz="1400" dirty="0" err="1"/>
              <a:t>бобові</a:t>
            </a:r>
            <a:r>
              <a:rPr lang="ru-RU" sz="1400" dirty="0"/>
              <a:t>, </a:t>
            </a:r>
            <a:r>
              <a:rPr lang="ru-RU" sz="1400" dirty="0" err="1"/>
              <a:t>декоративні</a:t>
            </a:r>
            <a:r>
              <a:rPr lang="ru-RU" sz="1400" dirty="0"/>
              <a:t> </a:t>
            </a:r>
            <a:r>
              <a:rPr lang="ru-RU" sz="1400" dirty="0" err="1" smtClean="0"/>
              <a:t>квіти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Коренева система не </a:t>
            </a:r>
            <a:r>
              <a:rPr lang="ru-RU" sz="1400" dirty="0" err="1"/>
              <a:t>зазнає</a:t>
            </a:r>
            <a:r>
              <a:rPr lang="ru-RU" sz="1400" dirty="0"/>
              <a:t> </a:t>
            </a:r>
            <a:r>
              <a:rPr lang="ru-RU" sz="1400" dirty="0" err="1"/>
              <a:t>стресу</a:t>
            </a:r>
            <a:r>
              <a:rPr lang="ru-RU" sz="1400" dirty="0"/>
              <a:t>, </a:t>
            </a:r>
            <a:r>
              <a:rPr lang="ru-RU" sz="1400" dirty="0" err="1"/>
              <a:t>ріст</a:t>
            </a:r>
            <a:r>
              <a:rPr lang="ru-RU" sz="1400" dirty="0"/>
              <a:t> </a:t>
            </a:r>
            <a:r>
              <a:rPr lang="ru-RU" sz="1400" dirty="0" err="1"/>
              <a:t>рівномірний</a:t>
            </a:r>
            <a:r>
              <a:rPr lang="ru-RU" sz="1400" dirty="0"/>
              <a:t>, </a:t>
            </a:r>
            <a:r>
              <a:rPr lang="ru-RU" sz="1400" dirty="0" err="1"/>
              <a:t>листя</a:t>
            </a:r>
            <a:r>
              <a:rPr lang="ru-RU" sz="1400" dirty="0"/>
              <a:t> </a:t>
            </a:r>
            <a:r>
              <a:rPr lang="ru-RU" sz="1400" dirty="0" err="1"/>
              <a:t>яскраве</a:t>
            </a:r>
            <a:r>
              <a:rPr lang="ru-RU" sz="1400" dirty="0"/>
              <a:t>, без </a:t>
            </a:r>
            <a:r>
              <a:rPr lang="ru-RU" sz="1400" dirty="0" err="1"/>
              <a:t>ознак</a:t>
            </a:r>
            <a:r>
              <a:rPr lang="ru-RU" sz="1400" dirty="0"/>
              <a:t> </a:t>
            </a:r>
            <a:r>
              <a:rPr lang="ru-RU" sz="1400" dirty="0" err="1"/>
              <a:t>дефіциту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035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88640"/>
            <a:ext cx="86661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7,2)</a:t>
            </a: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лужність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7,2.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надлишок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кальцію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магнію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відзначаються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розчинністю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мікроелементів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росту </a:t>
            </a:r>
            <a:r>
              <a:rPr lang="ru-RU" sz="1400" dirty="0" err="1"/>
              <a:t>рослин</a:t>
            </a:r>
            <a:r>
              <a:rPr lang="ru-RU" sz="1400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6104" y="1697222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Погіршене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засвоєння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заліза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фосфору, бору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марганцю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хлороз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пожовтіння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Уповільнюється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в’януть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скручуються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листки,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порушується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буряк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томати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картопля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погано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ростуть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зовсім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приживаються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3356992"/>
            <a:ext cx="80565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зустрічаються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посушливих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степових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Одещина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Херсонщина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Миколаївщина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опадів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вимиваються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ґрунтового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AutoShape 2" descr="Що посадити на ділянці з лужним ґрун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Що посадити на ділянці з лужним ґрунтом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Що посадити на ділянці з лужним ґрунтом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лужні грунти фото, источник: agro-market.net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0" descr="лужні грунти фото, источник: agro-market.net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2" descr="лужні грунти фото, источник: agro-market.net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4" descr="лужні грунти фото, источник: agro-market.net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50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179512" y="2366346"/>
            <a:ext cx="7002710" cy="3240360"/>
          </a:xfrm>
        </p:spPr>
        <p:txBody>
          <a:bodyPr>
            <a:normAutofit fontScale="70000" lnSpcReduction="20000"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Натерти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буряк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гарячою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водою (не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киплячою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30–60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Процідити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марлю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буряковий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фіолетово-червоне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Взяти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склянки,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покласти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2 ложки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кожного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 мл води,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10–15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процідити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воду.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витяжку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1–2 ложки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бурякового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рожевий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нейтральний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зеленувато-синій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жовтуватий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лужний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23220"/>
          <a:stretch/>
        </p:blipFill>
        <p:spPr>
          <a:xfrm>
            <a:off x="3136503" y="219898"/>
            <a:ext cx="1368152" cy="1512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r="2416" b="1240"/>
          <a:stretch/>
        </p:blipFill>
        <p:spPr>
          <a:xfrm>
            <a:off x="4926297" y="192942"/>
            <a:ext cx="1301887" cy="1532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475656" y="226760"/>
            <a:ext cx="1340193" cy="14984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9826" y="192942"/>
            <a:ext cx="1224136" cy="15203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520" y="1933683"/>
            <a:ext cx="8435280" cy="3295517"/>
          </a:xfrm>
        </p:spPr>
        <p:txBody>
          <a:bodyPr>
            <a:normAutofit fontScale="90000"/>
          </a:bodyPr>
          <a:lstStyle/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 спостерігали 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першому зразку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(заплава річки Ірпінь ) після додавання соку буряка відбувалась зміна кольору на червоний .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другому зразку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Екогрунт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після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додавання соку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буряка не відбувалась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зміна кольору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залишився фіолетовий.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третій зразок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,з додаванням гашеного вапна ,після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додавання соку буряка відбувалась зміна кольору на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зеленувато-синій колір.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Чому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буряк- індикатор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Буряк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 пігмент -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беталаїн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Беталаїн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змінює колір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 від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 :перший зразок –кислий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другий-нейтральний ,третій зразок –лужний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/>
              <a:t/>
            </a:r>
            <a:br>
              <a:rPr lang="uk-UA" sz="1600" dirty="0" smtClean="0"/>
            </a:br>
            <a:r>
              <a:rPr lang="uk-UA" sz="1600" dirty="0" smtClean="0"/>
              <a:t> </a:t>
            </a:r>
            <a:endParaRPr lang="ru-RU" sz="16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8" name="image20.png" descr="Растения (7)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98839" y="223506"/>
            <a:ext cx="1512168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296755"/>
            <a:ext cx="1011749" cy="15119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4342" y="171786"/>
            <a:ext cx="1395056" cy="17618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176" y="312407"/>
            <a:ext cx="1152128" cy="15288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6691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620713"/>
            <a:ext cx="1871663" cy="66833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836712"/>
            <a:ext cx="7200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Посадити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саджанці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фіалки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три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типами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освітлення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тижнів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день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спостерігали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росту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зів’янення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плями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/>
          <a:srcRect b="14286"/>
          <a:stretch/>
        </p:blipFill>
        <p:spPr>
          <a:xfrm>
            <a:off x="1115616" y="2996952"/>
            <a:ext cx="1466163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264" y="2996952"/>
            <a:ext cx="1512168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593" y="2996952"/>
            <a:ext cx="1497213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293419"/>
              </p:ext>
            </p:extLst>
          </p:nvPr>
        </p:nvGraphicFramePr>
        <p:xfrm>
          <a:off x="755577" y="1700806"/>
          <a:ext cx="7779216" cy="3096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78">
                  <a:extLst>
                    <a:ext uri="{9D8B030D-6E8A-4147-A177-3AD203B41FA5}">
                      <a16:colId xmlns:a16="http://schemas.microsoft.com/office/drawing/2014/main" val="3010524771"/>
                    </a:ext>
                  </a:extLst>
                </a:gridCol>
                <a:gridCol w="1587187">
                  <a:extLst>
                    <a:ext uri="{9D8B030D-6E8A-4147-A177-3AD203B41FA5}">
                      <a16:colId xmlns:a16="http://schemas.microsoft.com/office/drawing/2014/main" val="4019732975"/>
                    </a:ext>
                  </a:extLst>
                </a:gridCol>
                <a:gridCol w="1458999">
                  <a:extLst>
                    <a:ext uri="{9D8B030D-6E8A-4147-A177-3AD203B41FA5}">
                      <a16:colId xmlns:a16="http://schemas.microsoft.com/office/drawing/2014/main" val="998608442"/>
                    </a:ext>
                  </a:extLst>
                </a:gridCol>
                <a:gridCol w="1885734">
                  <a:extLst>
                    <a:ext uri="{9D8B030D-6E8A-4147-A177-3AD203B41FA5}">
                      <a16:colId xmlns:a16="http://schemas.microsoft.com/office/drawing/2014/main" val="1925269396"/>
                    </a:ext>
                  </a:extLst>
                </a:gridCol>
                <a:gridCol w="1232981">
                  <a:extLst>
                    <a:ext uri="{9D8B030D-6E8A-4147-A177-3AD203B41FA5}">
                      <a16:colId xmlns:a16="http://schemas.microsoft.com/office/drawing/2014/main" val="1174595609"/>
                    </a:ext>
                  </a:extLst>
                </a:gridCol>
                <a:gridCol w="1378037">
                  <a:extLst>
                    <a:ext uri="{9D8B030D-6E8A-4147-A177-3AD203B41FA5}">
                      <a16:colId xmlns:a16="http://schemas.microsoft.com/office/drawing/2014/main" val="2288375923"/>
                    </a:ext>
                  </a:extLst>
                </a:gridCol>
              </a:tblGrid>
              <a:tr h="74268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Тип </a:t>
                      </a:r>
                      <a:r>
                        <a:rPr lang="uk-UA" sz="1200" dirty="0" err="1" smtClean="0"/>
                        <a:t>грунту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Результат росту рослини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Колір листя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Плями пошкодження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Загальний стан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307353"/>
                  </a:ext>
                </a:extLst>
              </a:tr>
              <a:tr h="42439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Кислий</a:t>
                      </a:r>
                      <a:r>
                        <a:rPr lang="ru-RU" sz="1200" dirty="0" smtClean="0"/>
                        <a:t>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Ріст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повільний</a:t>
                      </a:r>
                      <a:r>
                        <a:rPr lang="ru-RU" sz="1200" dirty="0" smtClean="0"/>
                        <a:t>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зелений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відсутні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нормальний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845710"/>
                  </a:ext>
                </a:extLst>
              </a:tr>
              <a:tr h="42439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Нейтральний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Ріст</a:t>
                      </a:r>
                      <a:r>
                        <a:rPr lang="uk-UA" sz="1200" baseline="0" dirty="0" smtClean="0"/>
                        <a:t> добрий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Зелений</a:t>
                      </a:r>
                      <a:r>
                        <a:rPr lang="uk-UA" sz="1200" baseline="0" dirty="0" smtClean="0"/>
                        <a:t> яскравий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відсутні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гарний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586632"/>
                  </a:ext>
                </a:extLst>
              </a:tr>
              <a:tr h="6560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Лужний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Ріст слабкий ,ознаки хлорозу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Листя бліде ,жовте з зеленими жилками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присутні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слабкий 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05766"/>
                  </a:ext>
                </a:extLst>
              </a:tr>
              <a:tr h="42439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592612"/>
                  </a:ext>
                </a:extLst>
              </a:tr>
              <a:tr h="42439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79052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2276872"/>
            <a:ext cx="70567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зʼясовано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фіалка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росте в нейтральному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такому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здоровий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вигляд:яскраво-зелене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кислому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пригнічений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 не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жовтіло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надлишок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(Н*).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лужному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спостерігалося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уповільнення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росту,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ставало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блідим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нестачу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мікроелементів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нейтральному рН.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фіалка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рослиною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віддає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нейтральному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ґрунтовому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07504" y="98820"/>
            <a:ext cx="87849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використаних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620688"/>
            <a:ext cx="74888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Стадник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О. М. (2019).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старших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Тернопіль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Астон.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23628" y="1131987"/>
            <a:ext cx="74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Манько, Ю. А. (2020).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рослин-індикаторів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рідній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1914367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Зварич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М. І. (2017).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Ґрунтознавство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практики. —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Львів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Видавництво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ЛНУ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І. Франка.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2481304"/>
            <a:ext cx="7599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Гродзинський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М.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К.: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Либідь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2000. — 512 с.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2882317"/>
            <a:ext cx="74888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Царенко П. М.,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Кучерявий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 П.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Львів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2001. — 384 с.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3213556"/>
            <a:ext cx="74509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Мазур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О.П.,Лисенко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С.В.Біологія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9клас:Підручник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Х.: Ранок, 2022. — 256 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А.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Грунтознавство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основами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К.: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школа, 2004. — 320 с.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87624" y="3952220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Сінгх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А., Лонг Дж.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журнал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Ботаніка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— 2019. — №2. — С. 45–53.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59632" y="4509120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Осадчий В. І.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характеристика. — К.: Урожай, 2010. — 304 с.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59632" y="5016165"/>
            <a:ext cx="6984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Білоус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І. І.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рослин-індикаторів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Полтава: ПНПУ, 2018. — 48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624110"/>
            <a:ext cx="6050632" cy="1280890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увагу!!!!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2348880"/>
            <a:ext cx="2808312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766</TotalTime>
  <Words>1026</Words>
  <Application>Microsoft Office PowerPoint</Application>
  <PresentationFormat>Экран (4:3)</PresentationFormat>
  <Paragraphs>100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Arial Black</vt:lpstr>
      <vt:lpstr>Calibri</vt:lpstr>
      <vt:lpstr>Century Gothic</vt:lpstr>
      <vt:lpstr>Fira Sans</vt:lpstr>
      <vt:lpstr>inherit</vt:lpstr>
      <vt:lpstr>Roboto</vt:lpstr>
      <vt:lpstr>Times New Roman</vt:lpstr>
      <vt:lpstr>Wingdings 3</vt:lpstr>
      <vt:lpstr>Легкий дым</vt:lpstr>
      <vt:lpstr>    Тема проекту:   «Рослини як фітоіндикатори стану та якості ґрунтів»   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Ми спостерігали  У першому зразку грунт (заплава річки Ірпінь ) після додавання соку буряка відбувалась зміна кольору на червоний . У другому зразку грунту «Екогрунт» після додавання соку буряка не відбувалась зміна кольору залишився фіолетовий. І третій зразок грунту ,з додаванням гашеного вапна ,після додавання соку буряка відбувалась зміна кольору на зеленувато-синій колір. Чому буряк- індикатор : Буряк містить пігмент - беталаїн.  Беталаїн змінює колір залежно від рН. Висновок :перший зразок –кислий грунт, другий-нейтральний ,третій зразок –лужний грунт.  -   </vt:lpstr>
      <vt:lpstr> </vt:lpstr>
      <vt:lpstr>Презентация PowerPoint</vt:lpstr>
      <vt:lpstr>Презентация PowerPoint</vt:lpstr>
      <vt:lpstr>Презентация PowerPoint</vt:lpstr>
      <vt:lpstr>Дякую за увагу!!!!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Евгеньевна Караваева</dc:creator>
  <cp:lastModifiedBy>win10pc</cp:lastModifiedBy>
  <cp:revision>86</cp:revision>
  <dcterms:created xsi:type="dcterms:W3CDTF">2014-07-22T11:28:51Z</dcterms:created>
  <dcterms:modified xsi:type="dcterms:W3CDTF">2025-04-14T14:30:22Z</dcterms:modified>
</cp:coreProperties>
</file>