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92" r:id="rId4"/>
    <p:sldId id="293" r:id="rId5"/>
    <p:sldId id="295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</p:sldIdLst>
  <p:sldSz cx="10801350" cy="7200900"/>
  <p:notesSz cx="6858000" cy="9144000"/>
  <p:defaultTextStyle>
    <a:defPPr>
      <a:defRPr lang="ko-KR"/>
    </a:defPPr>
    <a:lvl1pPr marL="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32" autoAdjust="0"/>
  </p:normalViewPr>
  <p:slideViewPr>
    <p:cSldViewPr>
      <p:cViewPr varScale="1">
        <p:scale>
          <a:sx n="80" d="100"/>
          <a:sy n="80" d="100"/>
        </p:scale>
        <p:origin x="221" y="82"/>
      </p:cViewPr>
      <p:guideLst>
        <p:guide orient="horz" pos="2268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cap="none" spc="0" baseline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Напруга під час розрядження суперконденсаторів</a:t>
            </a:r>
            <a:endParaRPr lang="uk-UA" sz="1800" b="1" cap="none" spc="0" baseline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0" normalizeH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13614698715537643"/>
          <c:y val="0.17448693216916625"/>
          <c:w val="0.83043567813580976"/>
          <c:h val="0.6666828707848049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Аркуш3!$A$2</c:f>
              <c:strCache>
                <c:ptCount val="1"/>
                <c:pt idx="0">
                  <c:v>Модель №1</c:v>
                </c:pt>
              </c:strCache>
            </c:strRef>
          </c:tx>
          <c:spPr>
            <a:ln w="3810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Аркуш3!$B$1:$I$1</c:f>
              <c:numCache>
                <c:formatCode>General</c:formatCode>
                <c:ptCount val="8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</c:numCache>
            </c:numRef>
          </c:xVal>
          <c:yVal>
            <c:numRef>
              <c:f>Аркуш3!$B$2:$I$2</c:f>
              <c:numCache>
                <c:formatCode>0.00</c:formatCode>
                <c:ptCount val="8"/>
                <c:pt idx="0">
                  <c:v>1.8</c:v>
                </c:pt>
                <c:pt idx="1">
                  <c:v>0.9687702638346628</c:v>
                </c:pt>
                <c:pt idx="2">
                  <c:v>0.52139768005015674</c:v>
                </c:pt>
                <c:pt idx="3">
                  <c:v>0.28061920448053956</c:v>
                </c:pt>
                <c:pt idx="4">
                  <c:v>0.15103085597871424</c:v>
                </c:pt>
                <c:pt idx="5">
                  <c:v>8.1285667885374391E-2</c:v>
                </c:pt>
                <c:pt idx="6">
                  <c:v>4.3748409957383827E-2</c:v>
                </c:pt>
                <c:pt idx="7">
                  <c:v>2.3545643698200971E-2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CB2-4505-AEE2-8F247A8ACBFF}"/>
            </c:ext>
          </c:extLst>
        </c:ser>
        <c:ser>
          <c:idx val="1"/>
          <c:order val="1"/>
          <c:tx>
            <c:strRef>
              <c:f>Аркуш3!$A$3</c:f>
              <c:strCache>
                <c:ptCount val="1"/>
                <c:pt idx="0">
                  <c:v>Модель №2</c:v>
                </c:pt>
              </c:strCache>
            </c:strRef>
          </c:tx>
          <c:spPr>
            <a:ln w="381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Аркуш3!$B$1:$I$1</c:f>
              <c:numCache>
                <c:formatCode>General</c:formatCode>
                <c:ptCount val="8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</c:numCache>
            </c:numRef>
          </c:xVal>
          <c:yVal>
            <c:numRef>
              <c:f>Аркуш3!$B$3:$I$3</c:f>
              <c:numCache>
                <c:formatCode>0.00</c:formatCode>
                <c:ptCount val="8"/>
                <c:pt idx="0">
                  <c:v>1.8</c:v>
                </c:pt>
                <c:pt idx="1">
                  <c:v>0.74356807417062731</c:v>
                </c:pt>
                <c:pt idx="2">
                  <c:v>0.30716304495878638</c:v>
                </c:pt>
                <c:pt idx="3">
                  <c:v>0.12688701877577255</c:v>
                </c:pt>
                <c:pt idx="4">
                  <c:v>5.2416186771307459E-2</c:v>
                </c:pt>
                <c:pt idx="5">
                  <c:v>2.1652779473838334E-2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CB2-4505-AEE2-8F247A8AC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4398848"/>
        <c:axId val="454401760"/>
      </c:scatterChart>
      <c:valAx>
        <c:axId val="454398848"/>
        <c:scaling>
          <c:orientation val="minMax"/>
          <c:max val="140"/>
          <c:min val="0"/>
        </c:scaling>
        <c:delete val="0"/>
        <c:axPos val="b"/>
        <c:majorGrid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400" cap="none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Час, с</a:t>
                </a:r>
              </a:p>
            </c:rich>
          </c:tx>
          <c:layout>
            <c:manualLayout>
              <c:xMode val="edge"/>
              <c:yMode val="edge"/>
              <c:x val="0.48950845727617387"/>
              <c:y val="0.922363894302335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spc="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54401760"/>
        <c:crosses val="autoZero"/>
        <c:crossBetween val="midCat"/>
        <c:majorUnit val="10"/>
        <c:minorUnit val="2"/>
      </c:valAx>
      <c:valAx>
        <c:axId val="45440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none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400" cap="none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Напруга, В</a:t>
                </a:r>
              </a:p>
            </c:rich>
          </c:tx>
          <c:layout>
            <c:manualLayout>
              <c:xMode val="edge"/>
              <c:yMode val="edge"/>
              <c:x val="5.1471646823412574E-3"/>
              <c:y val="0.447596841865119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none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54398848"/>
        <c:crosses val="autoZero"/>
        <c:crossBetween val="midCat"/>
        <c:majorUnit val="0.15000000000000002"/>
      </c:valAx>
      <c:spPr>
        <a:solidFill>
          <a:schemeClr val="bg1"/>
        </a:solidFill>
        <a:ln>
          <a:solidFill>
            <a:schemeClr val="bg2">
              <a:lumMod val="9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Аркуш4!$A$3</c:f>
              <c:strCache>
                <c:ptCount val="1"/>
                <c:pt idx="0">
                  <c:v>Модель №1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Аркуш4!$B$1:$F$2</c:f>
              <c:strCache>
                <c:ptCount val="5"/>
                <c:pt idx="0">
                  <c:v>Внутрішній опір, Ом</c:v>
                </c:pt>
                <c:pt idx="1">
                  <c:v>Ємність, Ф</c:v>
                </c:pt>
                <c:pt idx="2">
                  <c:v>Питома потужність, Вт/кг</c:v>
                </c:pt>
                <c:pt idx="3">
                  <c:v>Питома енергія, Дж/кг</c:v>
                </c:pt>
                <c:pt idx="4">
                  <c:v>Коефіцієнт корисної дії, %</c:v>
                </c:pt>
              </c:strCache>
            </c:strRef>
          </c:cat>
          <c:val>
            <c:numRef>
              <c:f>Аркуш4!$B$3:$F$3</c:f>
              <c:numCache>
                <c:formatCode>General</c:formatCode>
                <c:ptCount val="5"/>
                <c:pt idx="0">
                  <c:v>12.2</c:v>
                </c:pt>
                <c:pt idx="1">
                  <c:v>1.0760000000000001</c:v>
                </c:pt>
                <c:pt idx="2">
                  <c:v>1.28</c:v>
                </c:pt>
                <c:pt idx="3">
                  <c:v>33.520000000000003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71-4CB2-9942-2E4D13D01E02}"/>
            </c:ext>
          </c:extLst>
        </c:ser>
        <c:ser>
          <c:idx val="1"/>
          <c:order val="1"/>
          <c:tx>
            <c:strRef>
              <c:f>Аркуш4!$A$4</c:f>
              <c:strCache>
                <c:ptCount val="1"/>
                <c:pt idx="0">
                  <c:v>Модель №2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Аркуш4!$B$1:$F$2</c:f>
              <c:strCache>
                <c:ptCount val="5"/>
                <c:pt idx="0">
                  <c:v>Внутрішній опір, Ом</c:v>
                </c:pt>
                <c:pt idx="1">
                  <c:v>Ємність, Ф</c:v>
                </c:pt>
                <c:pt idx="2">
                  <c:v>Питома потужність, Вт/кг</c:v>
                </c:pt>
                <c:pt idx="3">
                  <c:v>Питома енергія, Дж/кг</c:v>
                </c:pt>
                <c:pt idx="4">
                  <c:v>Коефіцієнт корисної дії, %</c:v>
                </c:pt>
              </c:strCache>
            </c:strRef>
          </c:cat>
          <c:val>
            <c:numRef>
              <c:f>Аркуш4!$B$4:$F$4</c:f>
              <c:numCache>
                <c:formatCode>General</c:formatCode>
                <c:ptCount val="5"/>
                <c:pt idx="0">
                  <c:v>27.2</c:v>
                </c:pt>
                <c:pt idx="1">
                  <c:v>0.752</c:v>
                </c:pt>
                <c:pt idx="2">
                  <c:v>0.35</c:v>
                </c:pt>
                <c:pt idx="3">
                  <c:v>14.54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71-4CB2-9942-2E4D13D01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027344"/>
        <c:axId val="383028592"/>
      </c:barChart>
      <c:catAx>
        <c:axId val="38302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83028592"/>
        <c:crosses val="autoZero"/>
        <c:auto val="1"/>
        <c:lblAlgn val="ctr"/>
        <c:lblOffset val="100"/>
        <c:noMultiLvlLbl val="0"/>
      </c:catAx>
      <c:valAx>
        <c:axId val="38302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8302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alpha val="80000"/>
          </a:schemeClr>
        </a:solidFill>
        <a:ln/>
      </dgm:spPr>
      <dgm:t>
        <a:bodyPr/>
        <a:lstStyle/>
        <a:p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</dgm:pt>
    <dgm:pt modelId="{5A1BE448-91A8-4543-8EC8-DC02213B63C8}" type="pres">
      <dgm:prSet presAssocID="{64DDF1C7-3258-44B3-96EE-90A11E633F94}" presName="rootComposite" presStyleCnt="0">
        <dgm:presLayoutVars/>
      </dgm:prSet>
      <dgm:spPr/>
    </dgm:pt>
    <dgm:pt modelId="{39AC0C36-3335-4C2B-8B1C-CD9884476A9C}" type="pres">
      <dgm:prSet presAssocID="{64DDF1C7-3258-44B3-96EE-90A11E633F94}" presName="rootText" presStyleLbl="node0" presStyleIdx="0" presStyleCnt="1" custScaleY="400000" custLinFactNeighborX="57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</dgm:pt>
  </dgm:ptLst>
  <dgm:cxnLst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09CC9F-43BE-4D63-8F6F-080D8F269F16}" type="doc">
      <dgm:prSet loTypeId="urn:microsoft.com/office/officeart/2005/8/layout/default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D9D443CA-7AD3-4667-9656-BB6E7A6615A6}">
      <dgm:prSet phldrT="[Текст]" custT="1"/>
      <dgm:spPr/>
      <dgm:t>
        <a:bodyPr/>
        <a:lstStyle/>
        <a:p>
          <a:endParaRPr lang="uk-UA" sz="3600" dirty="0"/>
        </a:p>
      </dgm:t>
    </dgm:pt>
    <dgm:pt modelId="{9D8E57EB-692F-4CB5-8AD8-81F71029B209}" type="parTrans" cxnId="{FF7E6B2A-D8A3-488A-A088-7C4618CAD25A}">
      <dgm:prSet/>
      <dgm:spPr/>
      <dgm:t>
        <a:bodyPr/>
        <a:lstStyle/>
        <a:p>
          <a:endParaRPr lang="uk-UA"/>
        </a:p>
      </dgm:t>
    </dgm:pt>
    <dgm:pt modelId="{3BE2133F-7881-48AB-9A4C-9E01251320EA}" type="sibTrans" cxnId="{FF7E6B2A-D8A3-488A-A088-7C4618CAD25A}">
      <dgm:prSet/>
      <dgm:spPr/>
      <dgm:t>
        <a:bodyPr/>
        <a:lstStyle/>
        <a:p>
          <a:endParaRPr lang="uk-UA"/>
        </a:p>
      </dgm:t>
    </dgm:pt>
    <dgm:pt modelId="{2834570E-36A0-49E1-A75C-C9E18B640706}">
      <dgm:prSet phldrT="[Текст]"/>
      <dgm:spPr/>
      <dgm:t>
        <a:bodyPr/>
        <a:lstStyle/>
        <a:p>
          <a:endParaRPr lang="uk-UA" dirty="0"/>
        </a:p>
      </dgm:t>
    </dgm:pt>
    <dgm:pt modelId="{C2578EE5-4A12-4DC0-9B32-5890EF436AA4}" type="parTrans" cxnId="{2DF0B052-552B-4ABC-889B-8893ABAC5D89}">
      <dgm:prSet/>
      <dgm:spPr/>
      <dgm:t>
        <a:bodyPr/>
        <a:lstStyle/>
        <a:p>
          <a:endParaRPr lang="uk-UA"/>
        </a:p>
      </dgm:t>
    </dgm:pt>
    <dgm:pt modelId="{AF9C77A1-D12B-4BB1-AE10-C9FCFBC71A19}" type="sibTrans" cxnId="{2DF0B052-552B-4ABC-889B-8893ABAC5D89}">
      <dgm:prSet/>
      <dgm:spPr/>
      <dgm:t>
        <a:bodyPr/>
        <a:lstStyle/>
        <a:p>
          <a:endParaRPr lang="uk-UA"/>
        </a:p>
      </dgm:t>
    </dgm:pt>
    <dgm:pt modelId="{C5D3C32E-3C4A-4865-89FC-EA9F0640EE0A}">
      <dgm:prSet phldrT="[Текст]"/>
      <dgm:spPr/>
      <dgm:t>
        <a:bodyPr/>
        <a:lstStyle/>
        <a:p>
          <a:endParaRPr lang="uk-UA" dirty="0"/>
        </a:p>
      </dgm:t>
    </dgm:pt>
    <dgm:pt modelId="{5ADDE95C-EBCB-4DF2-B53F-CEBD2D687FA7}" type="sibTrans" cxnId="{72C05E45-6E4D-44EE-8082-4735A4CD9627}">
      <dgm:prSet/>
      <dgm:spPr/>
      <dgm:t>
        <a:bodyPr/>
        <a:lstStyle/>
        <a:p>
          <a:endParaRPr lang="uk-UA"/>
        </a:p>
      </dgm:t>
    </dgm:pt>
    <dgm:pt modelId="{E5B2FB0D-3D2B-4304-BCF5-8F58C0546AEE}" type="parTrans" cxnId="{72C05E45-6E4D-44EE-8082-4735A4CD9627}">
      <dgm:prSet/>
      <dgm:spPr/>
      <dgm:t>
        <a:bodyPr/>
        <a:lstStyle/>
        <a:p>
          <a:endParaRPr lang="uk-UA"/>
        </a:p>
      </dgm:t>
    </dgm:pt>
    <dgm:pt modelId="{05759333-2F41-488A-B0D3-308F934341C2}" type="pres">
      <dgm:prSet presAssocID="{BE09CC9F-43BE-4D63-8F6F-080D8F269F1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CBF3C63-2BFA-4D60-B06D-4093D26783DC}" type="pres">
      <dgm:prSet presAssocID="{D9D443CA-7AD3-4667-9656-BB6E7A6615A6}" presName="node" presStyleLbl="node1" presStyleIdx="0" presStyleCnt="3" custScaleY="161899" custLinFactNeighborX="0" custLinFactNeighborY="-87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8C165C1-EC17-4F99-9E81-A9FA5F48161D}" type="pres">
      <dgm:prSet presAssocID="{3BE2133F-7881-48AB-9A4C-9E01251320EA}" presName="sibTrans" presStyleCnt="0"/>
      <dgm:spPr/>
    </dgm:pt>
    <dgm:pt modelId="{CB4E05D5-E6AB-4FF3-94C7-A29346A18E26}" type="pres">
      <dgm:prSet presAssocID="{2834570E-36A0-49E1-A75C-C9E18B640706}" presName="node" presStyleLbl="node1" presStyleIdx="1" presStyleCnt="3" custScaleY="161899" custLinFactNeighborX="386" custLinFactNeighborY="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C8EE43F-69CB-4AA7-AF52-B455926226E4}" type="pres">
      <dgm:prSet presAssocID="{AF9C77A1-D12B-4BB1-AE10-C9FCFBC71A19}" presName="sibTrans" presStyleCnt="0"/>
      <dgm:spPr/>
    </dgm:pt>
    <dgm:pt modelId="{D2BA956B-13C5-4C0F-A186-F31C53ED3832}" type="pres">
      <dgm:prSet presAssocID="{C5D3C32E-3C4A-4865-89FC-EA9F0640EE0A}" presName="node" presStyleLbl="node1" presStyleIdx="2" presStyleCnt="3" custScaleY="16189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DF0B052-552B-4ABC-889B-8893ABAC5D89}" srcId="{BE09CC9F-43BE-4D63-8F6F-080D8F269F16}" destId="{2834570E-36A0-49E1-A75C-C9E18B640706}" srcOrd="1" destOrd="0" parTransId="{C2578EE5-4A12-4DC0-9B32-5890EF436AA4}" sibTransId="{AF9C77A1-D12B-4BB1-AE10-C9FCFBC71A19}"/>
    <dgm:cxn modelId="{3EEEEFA7-921D-43D5-BA5E-FA5039A287D8}" type="presOf" srcId="{C5D3C32E-3C4A-4865-89FC-EA9F0640EE0A}" destId="{D2BA956B-13C5-4C0F-A186-F31C53ED3832}" srcOrd="0" destOrd="0" presId="urn:microsoft.com/office/officeart/2005/8/layout/default"/>
    <dgm:cxn modelId="{B750D273-3895-45EB-9DE1-52841A8D9C28}" type="presOf" srcId="{BE09CC9F-43BE-4D63-8F6F-080D8F269F16}" destId="{05759333-2F41-488A-B0D3-308F934341C2}" srcOrd="0" destOrd="0" presId="urn:microsoft.com/office/officeart/2005/8/layout/default"/>
    <dgm:cxn modelId="{FF7E6B2A-D8A3-488A-A088-7C4618CAD25A}" srcId="{BE09CC9F-43BE-4D63-8F6F-080D8F269F16}" destId="{D9D443CA-7AD3-4667-9656-BB6E7A6615A6}" srcOrd="0" destOrd="0" parTransId="{9D8E57EB-692F-4CB5-8AD8-81F71029B209}" sibTransId="{3BE2133F-7881-48AB-9A4C-9E01251320EA}"/>
    <dgm:cxn modelId="{72C05E45-6E4D-44EE-8082-4735A4CD9627}" srcId="{BE09CC9F-43BE-4D63-8F6F-080D8F269F16}" destId="{C5D3C32E-3C4A-4865-89FC-EA9F0640EE0A}" srcOrd="2" destOrd="0" parTransId="{E5B2FB0D-3D2B-4304-BCF5-8F58C0546AEE}" sibTransId="{5ADDE95C-EBCB-4DF2-B53F-CEBD2D687FA7}"/>
    <dgm:cxn modelId="{01D575F4-22E6-4173-8305-3E5D7C3CC741}" type="presOf" srcId="{2834570E-36A0-49E1-A75C-C9E18B640706}" destId="{CB4E05D5-E6AB-4FF3-94C7-A29346A18E26}" srcOrd="0" destOrd="0" presId="urn:microsoft.com/office/officeart/2005/8/layout/default"/>
    <dgm:cxn modelId="{6A69F5D7-3187-4559-A022-220E4DFAA8A8}" type="presOf" srcId="{D9D443CA-7AD3-4667-9656-BB6E7A6615A6}" destId="{ECBF3C63-2BFA-4D60-B06D-4093D26783DC}" srcOrd="0" destOrd="0" presId="urn:microsoft.com/office/officeart/2005/8/layout/default"/>
    <dgm:cxn modelId="{169078BD-3554-4AC4-8B47-1168A1F75B55}" type="presParOf" srcId="{05759333-2F41-488A-B0D3-308F934341C2}" destId="{ECBF3C63-2BFA-4D60-B06D-4093D26783DC}" srcOrd="0" destOrd="0" presId="urn:microsoft.com/office/officeart/2005/8/layout/default"/>
    <dgm:cxn modelId="{1AC5627F-0FCD-46B8-A0D0-5002D64736D6}" type="presParOf" srcId="{05759333-2F41-488A-B0D3-308F934341C2}" destId="{28C165C1-EC17-4F99-9E81-A9FA5F48161D}" srcOrd="1" destOrd="0" presId="urn:microsoft.com/office/officeart/2005/8/layout/default"/>
    <dgm:cxn modelId="{C9B0425B-E6E2-4750-99FB-695AF4DBB99F}" type="presParOf" srcId="{05759333-2F41-488A-B0D3-308F934341C2}" destId="{CB4E05D5-E6AB-4FF3-94C7-A29346A18E26}" srcOrd="2" destOrd="0" presId="urn:microsoft.com/office/officeart/2005/8/layout/default"/>
    <dgm:cxn modelId="{7CD7D906-6E39-47DA-BA10-45CCA10432BA}" type="presParOf" srcId="{05759333-2F41-488A-B0D3-308F934341C2}" destId="{6C8EE43F-69CB-4AA7-AF52-B455926226E4}" srcOrd="3" destOrd="0" presId="urn:microsoft.com/office/officeart/2005/8/layout/default"/>
    <dgm:cxn modelId="{39703234-298A-4F5B-8702-CA95607711B4}" type="presParOf" srcId="{05759333-2F41-488A-B0D3-308F934341C2}" destId="{D2BA956B-13C5-4C0F-A186-F31C53ED3832}" srcOrd="4" destOrd="0" presId="urn:microsoft.com/office/officeart/2005/8/layout/default"/>
  </dgm:cxnLst>
  <dgm:bg>
    <a:effectLst>
      <a:outerShdw blurRad="63500" sx="102000" sy="102000" algn="c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0009112" cy="2297520"/>
        </a:xfrm>
        <a:prstGeom prst="roundRect">
          <a:avLst>
            <a:gd name="adj" fmla="val 10000"/>
          </a:avLst>
        </a:prstGeom>
        <a:solidFill>
          <a:schemeClr val="accent2">
            <a:alpha val="8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7292" y="67292"/>
        <a:ext cx="9874528" cy="2162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F3C63-2BFA-4D60-B06D-4093D26783DC}">
      <dsp:nvSpPr>
        <dsp:cNvPr id="0" name=""/>
        <dsp:cNvSpPr/>
      </dsp:nvSpPr>
      <dsp:spPr>
        <a:xfrm>
          <a:off x="0" y="0"/>
          <a:ext cx="3261648" cy="316834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 dirty="0"/>
        </a:p>
      </dsp:txBody>
      <dsp:txXfrm>
        <a:off x="0" y="0"/>
        <a:ext cx="3261648" cy="3168345"/>
      </dsp:txXfrm>
    </dsp:sp>
    <dsp:sp modelId="{CB4E05D5-E6AB-4FF3-94C7-A29346A18E26}">
      <dsp:nvSpPr>
        <dsp:cNvPr id="0" name=""/>
        <dsp:cNvSpPr/>
      </dsp:nvSpPr>
      <dsp:spPr>
        <a:xfrm>
          <a:off x="3600403" y="3"/>
          <a:ext cx="3261648" cy="3168345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500" kern="1200" dirty="0"/>
        </a:p>
      </dsp:txBody>
      <dsp:txXfrm>
        <a:off x="3600403" y="3"/>
        <a:ext cx="3261648" cy="3168345"/>
      </dsp:txXfrm>
    </dsp:sp>
    <dsp:sp modelId="{D2BA956B-13C5-4C0F-A186-F31C53ED3832}">
      <dsp:nvSpPr>
        <dsp:cNvPr id="0" name=""/>
        <dsp:cNvSpPr/>
      </dsp:nvSpPr>
      <dsp:spPr>
        <a:xfrm>
          <a:off x="7175626" y="3"/>
          <a:ext cx="3261648" cy="3168345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500" kern="1200" dirty="0"/>
        </a:p>
      </dsp:txBody>
      <dsp:txXfrm>
        <a:off x="7175626" y="3"/>
        <a:ext cx="3261648" cy="3168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7617"/>
            <a:ext cx="10801350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68" y="1680211"/>
            <a:ext cx="9721215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52286" y="2390716"/>
            <a:ext cx="9721215" cy="3780420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3238" y="0"/>
            <a:ext cx="8888112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08654" y="1332198"/>
            <a:ext cx="7752629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520872" y="1937066"/>
            <a:ext cx="7752629" cy="4355258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101" y="2236947"/>
            <a:ext cx="9181148" cy="15435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03" y="4080510"/>
            <a:ext cx="7560945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32" y="4627245"/>
            <a:ext cx="9181148" cy="1430179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232" y="3052049"/>
            <a:ext cx="9181148" cy="157519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68" y="1680211"/>
            <a:ext cx="4770596" cy="475226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686" y="1680211"/>
            <a:ext cx="4770596" cy="475226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611869"/>
            <a:ext cx="4772472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68" y="2283619"/>
            <a:ext cx="4772472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936" y="1611869"/>
            <a:ext cx="4774347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936" y="2283619"/>
            <a:ext cx="4774347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8" y="286702"/>
            <a:ext cx="3553570" cy="122015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3028" y="286703"/>
            <a:ext cx="6038255" cy="6145769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0068" y="1506856"/>
            <a:ext cx="3553570" cy="4925616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140" y="5040630"/>
            <a:ext cx="6480810" cy="59507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7140" y="643414"/>
            <a:ext cx="6480810" cy="4320540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200"/>
            </a:lvl2pPr>
            <a:lvl3pPr marL="1028700" indent="0">
              <a:buNone/>
              <a:defRPr sz="2700"/>
            </a:lvl3pPr>
            <a:lvl4pPr marL="1543050" indent="0">
              <a:buNone/>
              <a:defRPr sz="2300"/>
            </a:lvl4pPr>
            <a:lvl5pPr marL="2057400" indent="0">
              <a:buNone/>
              <a:defRPr sz="2300"/>
            </a:lvl5pPr>
            <a:lvl6pPr marL="2571750" indent="0">
              <a:buNone/>
              <a:defRPr sz="2300"/>
            </a:lvl6pPr>
            <a:lvl7pPr marL="3086100" indent="0">
              <a:buNone/>
              <a:defRPr sz="2300"/>
            </a:lvl7pPr>
            <a:lvl8pPr marL="3600450" indent="0">
              <a:buNone/>
              <a:defRPr sz="2300"/>
            </a:lvl8pPr>
            <a:lvl9pPr marL="4114800" indent="0">
              <a:buNone/>
              <a:defRPr sz="2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7140" y="5635705"/>
            <a:ext cx="6480810" cy="845105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79" y="288371"/>
            <a:ext cx="2430304" cy="61441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67" y="288371"/>
            <a:ext cx="7110889" cy="61441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1028700" rtl="0" eaLnBrk="1" latinLnBrk="1" hangingPunct="1">
        <a:spcBef>
          <a:spcPct val="0"/>
        </a:spcBef>
        <a:buNone/>
        <a:defRPr sz="45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85763" indent="-385763" algn="l" defTabSz="1028700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68" y="288370"/>
            <a:ext cx="9721215" cy="1200150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680211"/>
            <a:ext cx="9721215" cy="4752261"/>
          </a:xfrm>
          <a:prstGeom prst="rect">
            <a:avLst/>
          </a:prstGeom>
        </p:spPr>
        <p:txBody>
          <a:bodyPr vert="horz" lIns="102870" tIns="51435" rIns="102870" bIns="5143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068" y="6674168"/>
            <a:ext cx="2520315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0461" y="6674168"/>
            <a:ext cx="3420428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0968" y="6674168"/>
            <a:ext cx="2520315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0287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63" indent="-385763" algn="l" defTabSz="10287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openxmlformats.org/officeDocument/2006/relationships/image" Target="../media/image17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12" Type="http://schemas.openxmlformats.org/officeDocument/2006/relationships/image" Target="../media/image3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11" Type="http://schemas.openxmlformats.org/officeDocument/2006/relationships/image" Target="../media/image34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33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nRzo1FMv-k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4090" y="144066"/>
            <a:ext cx="10513169" cy="657872"/>
          </a:xfrm>
          <a:prstGeom prst="rect">
            <a:avLst/>
          </a:prstGeom>
          <a:noFill/>
        </p:spPr>
        <p:txBody>
          <a:bodyPr wrap="square" lIns="102870" tIns="51435" rIns="102870" bIns="51435">
            <a:spAutoFit/>
          </a:bodyPr>
          <a:lstStyle/>
          <a:p>
            <a:pPr algn="ctr" defTabSz="1157230">
              <a:defRPr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ХМЕЛЬНИЦЬКЕ ТЕРИТОРІАЛЬНЕ ВІДДІЛЕННЯ МАЛОЇ АКАДЕМІЇ НАУК УКРАЇНИ</a:t>
            </a:r>
          </a:p>
          <a:p>
            <a:pPr algn="ctr" defTabSz="1157230">
              <a:defRPr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КАМ’ЯНЕЦЬ-ПОДІЛЬСЬКЕ МІСЬКЕ НАУКОВЕ ТОВАРИСТВО МАН</a:t>
            </a:r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972992112"/>
              </p:ext>
            </p:extLst>
          </p:nvPr>
        </p:nvGraphicFramePr>
        <p:xfrm>
          <a:off x="396118" y="2095016"/>
          <a:ext cx="10009112" cy="2297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118" y="2163480"/>
            <a:ext cx="10009112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uk-U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СТВОРЕННЯ ПОРТАТИВНОГО ДЖЕРЕЛА ЕНЕРГІЇ НА</a:t>
            </a:r>
          </a:p>
          <a:p>
            <a:pPr algn="ctr">
              <a:lnSpc>
                <a:spcPct val="120000"/>
              </a:lnSpc>
            </a:pPr>
            <a:r>
              <a:rPr lang="uk-U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БАЗІ АКУМУЛЯТОРІВ ТА СУПЕРКОНДЕНСАТОРІВ</a:t>
            </a:r>
          </a:p>
          <a:p>
            <a:pPr algn="ctr">
              <a:lnSpc>
                <a:spcPct val="120000"/>
              </a:lnSpc>
            </a:pPr>
            <a:r>
              <a:rPr lang="uk-U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ЗАБЕЗПЕЧЕННЯ АВТОНОМНОЇ РОБОТИ</a:t>
            </a:r>
          </a:p>
          <a:p>
            <a:pPr algn="ctr">
              <a:lnSpc>
                <a:spcPct val="120000"/>
              </a:lnSpc>
            </a:pPr>
            <a:r>
              <a:rPr lang="uk-U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ПОЛЬОВОЇ 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КУХНІ </a:t>
            </a:r>
            <a:r>
              <a:rPr lang="uk-U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ТУРИСТА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80595" y="4608562"/>
            <a:ext cx="5760640" cy="2448272"/>
          </a:xfrm>
          <a:prstGeom prst="roundRect">
            <a:avLst>
              <a:gd name="adj" fmla="val 10000"/>
            </a:avLst>
          </a:prstGeom>
          <a:solidFill>
            <a:schemeClr val="accent4">
              <a:alpha val="80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sp>
      <p:sp>
        <p:nvSpPr>
          <p:cNvPr id="7" name="Прямокутник 6"/>
          <p:cNvSpPr/>
          <p:nvPr/>
        </p:nvSpPr>
        <p:spPr>
          <a:xfrm>
            <a:off x="360115" y="1206988"/>
            <a:ext cx="1008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57230">
              <a:defRPr/>
            </a:pPr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«МАН–ЮНІОР ДОСЛІДНИК»</a:t>
            </a:r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0595" y="4684489"/>
            <a:ext cx="57606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виконав:</a:t>
            </a:r>
            <a:endParaRPr lang="uk-U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Хижняк Микола Сергійович, здобувач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освіти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класу</a:t>
            </a: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гімназії №1</a:t>
            </a: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ради Хмельницької області</a:t>
            </a:r>
          </a:p>
          <a:p>
            <a:pPr algn="just"/>
            <a:endParaRPr lang="uk-UA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</a:t>
            </a:r>
          </a:p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Теличко Іван Іванович, вчитель </a:t>
            </a:r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</a:p>
          <a:p>
            <a:pPr algn="just"/>
            <a:r>
              <a:rPr lang="uk-UA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 №1</a:t>
            </a:r>
          </a:p>
          <a:p>
            <a:pPr algn="just"/>
            <a:r>
              <a:rPr lang="uk-UA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міської ради Хмельницької області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2" grpId="0">
        <p:bldAsOne/>
      </p:bldGraphic>
      <p:bldP spid="2" grpId="0"/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713043" y="-18408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0095" y="1224186"/>
            <a:ext cx="10441160" cy="597671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Мета роботи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полягає у створенні та апробації портативного джерела енергії на основі акумуляторів і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суперконденсаторів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що дозволяє як дослідити процеси, що протікають в даній системі, так і проводити оптимізацію існуючих конструкцій, що розробляються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indent="450215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досягнення зазначених цілей вирішувалися такі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дослідження: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 конструкції та особливості роботи портативних джерел енергії з метою виявлення їх недоліків та можливостей покращення ефективності;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фізико-хімічні процеси, які протікають у пористій структурі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енергонакопичуючої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складової електроду в контакті з органічним електролітом;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вплив пористої структури вуглецевого матеріалу на питомий опір та питому ємність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енергонакопичуючої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складової електроду просочену органічним електролітом;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структурну та принципову схему портативного джерела енергії та побудувати його;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комплексні експериментальні дослідження роботи портативного джерела енергії.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9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 rot="16200000">
            <a:off x="-2931294" y="2931293"/>
            <a:ext cx="7230817" cy="1368225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84251" y="144067"/>
            <a:ext cx="9073008" cy="439248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0215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Об’єктом досліджень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створення портативного джерела енергії на основі акумуляторів і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базі пористих вуглецевих матеріалів з органічним електролітом.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Предметом досліджень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аналіз даних, отриманих шляхом вимірів при дослідженні роботи портативного джерела енергії.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Наукова новизна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одержаних результатів – розроблена фізична модель портативного джерела енергії на основі акумуляторів і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дослідження його працездатності.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65" y="4414183"/>
            <a:ext cx="2757949" cy="27579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0" t="56001" r="10667" b="13992"/>
          <a:stretch/>
        </p:blipFill>
        <p:spPr>
          <a:xfrm rot="16200000">
            <a:off x="-179886" y="5703582"/>
            <a:ext cx="1728000" cy="9781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768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1766" y="-836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 </a:t>
            </a:r>
            <a:r>
              <a:rPr lang="uk-U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суперконденсатора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24186"/>
            <a:ext cx="10441160" cy="151216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Суперконденсатори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перезаряджуванні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джерела живлення, які за своїми питомими параметрами займають проміжне місце між акумуляторами та конденсаторами.</a:t>
            </a:r>
            <a:endParaRPr lang="uk-UA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6099" y="2664346"/>
            <a:ext cx="5472608" cy="23762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Електроди СК складаються з металевого колектору струму на поверхню якого нанесений шар пористого вуглецевого матеріалу.</a:t>
            </a:r>
            <a:endParaRPr lang="uk-UA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4"/>
          <a:stretch/>
        </p:blipFill>
        <p:spPr>
          <a:xfrm>
            <a:off x="2440642" y="4537869"/>
            <a:ext cx="1023522" cy="24234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599" y="2847719"/>
            <a:ext cx="4926434" cy="384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2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</a:t>
            </a:r>
            <a:r>
              <a:rPr lang="uk-UA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суперконденсатора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090" y="1224185"/>
            <a:ext cx="10513169" cy="136815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Суперконденсатори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мають декілька переваг над звичайними хімічними джерелами струму - гальванічним елементами та акумуляторами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uk-UA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44090" y="2685295"/>
            <a:ext cx="6404827" cy="33634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42925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високі швидкості </a:t>
            </a:r>
            <a:r>
              <a:rPr lang="uk-UA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заряду;</a:t>
            </a:r>
            <a:endParaRPr lang="uk-UA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2925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простота зарядного пристрою;</a:t>
            </a:r>
          </a:p>
          <a:p>
            <a:pPr marL="542925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мала деградація навіть після сотень тисяч циклів заряду/розряду;</a:t>
            </a:r>
          </a:p>
          <a:p>
            <a:pPr marL="542925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мала </a:t>
            </a:r>
            <a:r>
              <a:rPr lang="uk-UA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вага;</a:t>
            </a:r>
          </a:p>
          <a:p>
            <a:pPr marL="542925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uk-UA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низька </a:t>
            </a:r>
            <a:r>
              <a:rPr lang="uk-UA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токсичність </a:t>
            </a:r>
            <a:r>
              <a:rPr lang="uk-UA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матеріалів;</a:t>
            </a:r>
          </a:p>
          <a:p>
            <a:pPr marL="542925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"/>
            </a:pPr>
            <a:r>
              <a:rPr lang="uk-UA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 функціонувати у широкому діапазоні температур.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047" y="2232298"/>
            <a:ext cx="4422854" cy="34563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44090" y="5976715"/>
            <a:ext cx="10509284" cy="100811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Ці переваги роблять </a:t>
            </a:r>
            <a:r>
              <a:rPr lang="uk-UA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суперконденсатори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ключовим компонентом у багатьох сучасних і майбутніх технологіях.</a:t>
            </a:r>
          </a:p>
        </p:txBody>
      </p:sp>
    </p:spTree>
    <p:extLst>
      <p:ext uri="{BB962C8B-B14F-4D97-AF65-F5344CB8AC3E}">
        <p14:creationId xmlns:p14="http://schemas.microsoft.com/office/powerpoint/2010/main" val="169971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1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та дослідження блоків</a:t>
            </a:r>
          </a:p>
          <a:p>
            <a:r>
              <a:rPr lang="uk-UA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суперконденсаторів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24185"/>
            <a:ext cx="10441160" cy="280831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Вуглецевмісна складова електродів виготовлялася з суміші в яку входять:</a:t>
            </a:r>
          </a:p>
          <a:p>
            <a:pPr marL="803275" indent="-441325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активований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вуглецевий матеріал (березове активоване вугілля БАУ, 78 мас.%); </a:t>
            </a:r>
          </a:p>
          <a:p>
            <a:pPr marL="803275" indent="-441325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струмопровідний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графіт (щітки електродвигунів, 15 мас.%);</a:t>
            </a:r>
          </a:p>
          <a:p>
            <a:pPr marL="803275" indent="-441325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зв’язуюче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полівінілацетат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(ПВА), 7 мас.%).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7" r="31323" b="6265"/>
          <a:stretch/>
        </p:blipFill>
        <p:spPr>
          <a:xfrm>
            <a:off x="3312443" y="4146909"/>
            <a:ext cx="2448272" cy="270184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2" r="26155" b="8629"/>
          <a:stretch/>
        </p:blipFill>
        <p:spPr>
          <a:xfrm>
            <a:off x="144090" y="4143862"/>
            <a:ext cx="3024336" cy="270184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0" t="5083" r="11685" b="16903"/>
          <a:stretch/>
        </p:blipFill>
        <p:spPr>
          <a:xfrm>
            <a:off x="5904732" y="4149757"/>
            <a:ext cx="4752528" cy="269594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727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16099" y="1148007"/>
            <a:ext cx="10441160" cy="238043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0215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Розрахунок пропорцій 0,5 М розчину, було здійснено за формулою:</a:t>
            </a:r>
            <a:endParaRPr lang="uk-UA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2438" algn="just">
              <a:lnSpc>
                <a:spcPct val="100000"/>
              </a:lnSpc>
            </a:pP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2438" algn="just">
              <a:lnSpc>
                <a:spcPct val="100000"/>
              </a:lnSpc>
              <a:spcBef>
                <a:spcPts val="1200"/>
              </a:spcBef>
            </a:pP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Для 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приготування 1 літра розчину використали 71 г сульфат натрію (Na</a:t>
            </a:r>
            <a:r>
              <a:rPr lang="uk-UA" sz="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</a:t>
            </a:r>
            <a:r>
              <a:rPr lang="uk-UA" sz="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3435950" y="1848904"/>
            <a:ext cx="3929447" cy="756040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та дослідження блоків</a:t>
            </a:r>
          </a:p>
          <a:p>
            <a:r>
              <a:rPr lang="uk-UA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суперконденсаторів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25178" r="1334" b="8629"/>
          <a:stretch/>
        </p:blipFill>
        <p:spPr>
          <a:xfrm>
            <a:off x="144090" y="3528442"/>
            <a:ext cx="4320480" cy="172819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4" t="31088" r="16667" b="27541"/>
          <a:stretch/>
        </p:blipFill>
        <p:spPr>
          <a:xfrm>
            <a:off x="144090" y="5400650"/>
            <a:ext cx="4320480" cy="162598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" r="7657" b="8629"/>
          <a:stretch/>
        </p:blipFill>
        <p:spPr>
          <a:xfrm>
            <a:off x="4608588" y="3528442"/>
            <a:ext cx="6048672" cy="350414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кутник 12"/>
              <p:cNvSpPr/>
              <p:nvPr/>
            </p:nvSpPr>
            <p:spPr>
              <a:xfrm>
                <a:off x="4213072" y="1965314"/>
                <a:ext cx="23752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0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uk-UA" sz="28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𝒎</m:t>
                      </m:r>
                      <m:r>
                        <a:rPr lang="uk-UA" sz="28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uk-UA" sz="28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𝑪</m:t>
                      </m:r>
                      <m:r>
                        <a:rPr lang="uk-UA" sz="28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uk-UA" sz="28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𝑽</m:t>
                      </m:r>
                      <m:r>
                        <a:rPr lang="uk-UA" sz="28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uk-UA" sz="28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𝑴</m:t>
                      </m:r>
                    </m:oMath>
                  </m:oMathPara>
                </a14:m>
                <a:endParaRPr lang="uk-U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Прямокут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072" y="1965314"/>
                <a:ext cx="237520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483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2" grpId="0" animBg="1"/>
      <p:bldP spid="4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2" name="Прямокутник 21"/>
          <p:cNvSpPr/>
          <p:nvPr/>
        </p:nvSpPr>
        <p:spPr>
          <a:xfrm>
            <a:off x="3115473" y="2555739"/>
            <a:ext cx="3826447" cy="691907"/>
          </a:xfrm>
          <a:prstGeom prst="rect">
            <a:avLst/>
          </a:prstGeom>
          <a:solidFill>
            <a:schemeClr val="accent4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внутрішнього опору (ESR)</a:t>
            </a:r>
          </a:p>
          <a:p>
            <a:r>
              <a:rPr lang="uk-UA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суперконденсаторів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145157"/>
            <a:ext cx="10441160" cy="151919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Вимірювання падіння напруги на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момент підключення (миттєве падіння – наслідок ESR), було здійснено за допомогою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вольтметрів</a:t>
            </a:r>
            <a:r>
              <a:rPr lang="uk-UA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кутник 6"/>
              <p:cNvSpPr/>
              <p:nvPr/>
            </p:nvSpPr>
            <p:spPr>
              <a:xfrm>
                <a:off x="3115473" y="2555739"/>
                <a:ext cx="3826447" cy="6713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 xmlns:m="http://schemas.openxmlformats.org/officeDocument/2006/math">
                    <m:sSub>
                      <m:sSubPr>
                        <m:ctrlPr>
                          <a:rPr lang="uk-UA" sz="24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𝑹</m:t>
                        </m:r>
                      </m:e>
                      <m:sub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𝑬𝑺𝑹</m:t>
                        </m:r>
                      </m:sub>
                    </m:sSub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𝑼</m:t>
                        </m:r>
                      </m:num>
                      <m:den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𝑰</m:t>
                        </m:r>
                      </m:den>
                    </m:f>
                  </m:oMath>
                </a14:m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𝑼</m:t>
                        </m:r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uk-UA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uk-UA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наван.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uk-UA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uk-UA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Прямокут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473" y="2555739"/>
                <a:ext cx="3826447" cy="671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Прямокутник 20"/>
          <p:cNvSpPr/>
          <p:nvPr/>
        </p:nvSpPr>
        <p:spPr>
          <a:xfrm>
            <a:off x="3121203" y="4104907"/>
            <a:ext cx="3826447" cy="615335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16" y="2304306"/>
            <a:ext cx="3092458" cy="46952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3010862"/>
            <a:ext cx="2367742" cy="37207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867" y="4752578"/>
            <a:ext cx="4181014" cy="18722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кутник 13"/>
              <p:cNvSpPr/>
              <p:nvPr/>
            </p:nvSpPr>
            <p:spPr>
              <a:xfrm>
                <a:off x="289055" y="6529588"/>
                <a:ext cx="20778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Модель №1</m:t>
                      </m:r>
                    </m:oMath>
                  </m:oMathPara>
                </a14:m>
                <a:endParaRPr lang="uk-UA" sz="24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Прямокут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55" y="6529588"/>
                <a:ext cx="2077811" cy="461665"/>
              </a:xfrm>
              <a:prstGeom prst="rect">
                <a:avLst/>
              </a:prstGeom>
              <a:blipFill>
                <a:blip r:embed="rId7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кутник 14"/>
              <p:cNvSpPr/>
              <p:nvPr/>
            </p:nvSpPr>
            <p:spPr>
              <a:xfrm>
                <a:off x="4091797" y="6527747"/>
                <a:ext cx="20778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Модель №2</m:t>
                      </m:r>
                    </m:oMath>
                  </m:oMathPara>
                </a14:m>
                <a:endParaRPr lang="uk-UA" sz="24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Прямокут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797" y="6527747"/>
                <a:ext cx="2077811" cy="461665"/>
              </a:xfrm>
              <a:prstGeom prst="rect">
                <a:avLst/>
              </a:prstGeom>
              <a:blipFill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кутник 15"/>
              <p:cNvSpPr/>
              <p:nvPr/>
            </p:nvSpPr>
            <p:spPr>
              <a:xfrm>
                <a:off x="3125096" y="4080760"/>
                <a:ext cx="382255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4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𝑹</m:t>
                        </m:r>
                      </m:e>
                      <m:sub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𝑬𝑺𝑹</m:t>
                        </m:r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𝟐𝟕</m:t>
                    </m:r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uk-UA" sz="2400" b="1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Ом</a:t>
                </a:r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uk-UA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Прямокут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096" y="4080760"/>
                <a:ext cx="3822554" cy="646331"/>
              </a:xfrm>
              <a:prstGeom prst="rect">
                <a:avLst/>
              </a:prstGeom>
              <a:blipFill>
                <a:blip r:embed="rId9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рямокутник 17"/>
          <p:cNvSpPr/>
          <p:nvPr/>
        </p:nvSpPr>
        <p:spPr>
          <a:xfrm>
            <a:off x="3121205" y="3372053"/>
            <a:ext cx="3826447" cy="615335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кутник 19"/>
              <p:cNvSpPr/>
              <p:nvPr/>
            </p:nvSpPr>
            <p:spPr>
              <a:xfrm>
                <a:off x="3121204" y="3357565"/>
                <a:ext cx="382644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4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𝑹</m:t>
                        </m:r>
                      </m:e>
                      <m:sub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𝑬𝑺𝑹</m:t>
                        </m:r>
                        <m:r>
                          <a:rPr lang="uk-UA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𝟏𝟐</m:t>
                    </m:r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uk-UA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uk-UA" sz="2400" b="1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Ом</a:t>
                </a:r>
                <a:r>
                  <a:rPr lang="uk-U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0" name="Прямокут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204" y="3357565"/>
                <a:ext cx="3826447" cy="646331"/>
              </a:xfrm>
              <a:prstGeom prst="rect">
                <a:avLst/>
              </a:prstGeom>
              <a:blipFill>
                <a:blip r:embed="rId10"/>
                <a:stretch>
                  <a:fillRect b="-1603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306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4" grpId="0"/>
      <p:bldP spid="5" grpId="0"/>
      <p:bldP spid="7" grpId="0"/>
      <p:bldP spid="21" grpId="0" animBg="1"/>
      <p:bldP spid="14" grpId="0"/>
      <p:bldP spid="15" grpId="0"/>
      <p:bldP spid="16" grpId="0"/>
      <p:bldP spid="18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/>
          <p:cNvSpPr/>
          <p:nvPr/>
        </p:nvSpPr>
        <p:spPr>
          <a:xfrm>
            <a:off x="6826927" y="3131571"/>
            <a:ext cx="3826447" cy="1080120"/>
          </a:xfrm>
          <a:prstGeom prst="rect">
            <a:avLst/>
          </a:prstGeom>
          <a:solidFill>
            <a:schemeClr val="accent4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Прямокутник 18"/>
          <p:cNvSpPr/>
          <p:nvPr/>
        </p:nvSpPr>
        <p:spPr>
          <a:xfrm>
            <a:off x="6826927" y="1936877"/>
            <a:ext cx="3826447" cy="1080120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кутник 22"/>
          <p:cNvSpPr/>
          <p:nvPr/>
        </p:nvSpPr>
        <p:spPr>
          <a:xfrm>
            <a:off x="6826927" y="5698973"/>
            <a:ext cx="3826447" cy="108012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електроємності</a:t>
            </a:r>
          </a:p>
          <a:p>
            <a:r>
              <a:rPr lang="uk-U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суперконденсатора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224186"/>
            <a:ext cx="10441160" cy="103518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розрядці </a:t>
            </a:r>
            <a:r>
              <a:rPr lang="uk-UA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суперконденсаторів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резистор напруга на них спадає за </a:t>
            </a:r>
            <a:r>
              <a:rPr lang="uk-UA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експоненційним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законом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/>
              <p:cNvSpPr/>
              <p:nvPr/>
            </p:nvSpPr>
            <p:spPr>
              <a:xfrm>
                <a:off x="6823042" y="2039523"/>
                <a:ext cx="3816424" cy="714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800" b="1" i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uk-UA" sz="28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uk-UA" sz="28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uk-UA" sz="2800" b="1" i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uk-UA" sz="28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8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uk-UA" sz="2800" b="1" i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uk-UA" sz="2800" b="1" i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uk-UA" sz="28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800" b="1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uk-UA" sz="2800" b="1" i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uk-UA" sz="2800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uk-UA" sz="2800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num>
                            <m:den>
                              <m:r>
                                <a:rPr lang="uk-UA" sz="2800" b="1" i="1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𝑹𝑪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uk-U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Прямокут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042" y="2039523"/>
                <a:ext cx="3816424" cy="714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Діаграма 15"/>
          <p:cNvGraphicFramePr/>
          <p:nvPr>
            <p:extLst>
              <p:ext uri="{D42A27DB-BD31-4B8C-83A1-F6EECF244321}">
                <p14:modId xmlns:p14="http://schemas.microsoft.com/office/powerpoint/2010/main" val="2186382330"/>
              </p:ext>
            </p:extLst>
          </p:nvPr>
        </p:nvGraphicFramePr>
        <p:xfrm>
          <a:off x="144090" y="2140458"/>
          <a:ext cx="6665044" cy="506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кутник 10"/>
              <p:cNvSpPr/>
              <p:nvPr/>
            </p:nvSpPr>
            <p:spPr>
              <a:xfrm>
                <a:off x="6823042" y="3220578"/>
                <a:ext cx="3830332" cy="934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uk-UA" sz="2800" b="1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𝑪</m:t>
                    </m:r>
                    <m:r>
                      <a:rPr lang="uk-UA" sz="2800" b="1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𝒕</m:t>
                        </m:r>
                      </m:num>
                      <m:den>
                        <m: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𝑹</m:t>
                        </m:r>
                        <m: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func>
                          <m:funcPr>
                            <m:ctrlPr>
                              <a:rPr lang="uk-UA" sz="28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a:rPr lang="uk-UA" sz="28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𝒍𝒏</m:t>
                            </m:r>
                          </m:fName>
                          <m:e>
                            <m:r>
                              <a:rPr lang="uk-UA" sz="28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uk-UA" sz="2800" b="1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uk-UA" sz="2800" b="1" i="1">
                                        <a:solidFill>
                                          <a:schemeClr val="bg1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2800" b="1" i="1">
                                        <a:solidFill>
                                          <a:schemeClr val="bg1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𝑼</m:t>
                                    </m:r>
                                  </m:e>
                                  <m:sub>
                                    <m:r>
                                      <a:rPr lang="uk-UA" sz="2800" b="1" i="1">
                                        <a:solidFill>
                                          <a:schemeClr val="bg1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uk-UA" sz="2800" b="1" i="1">
                                        <a:solidFill>
                                          <a:schemeClr val="bg1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2800" b="1" i="1">
                                        <a:solidFill>
                                          <a:schemeClr val="bg1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𝑼</m:t>
                                    </m:r>
                                  </m:e>
                                  <m:sub>
                                    <m:r>
                                      <a:rPr lang="uk-UA" sz="2800" b="1" i="1">
                                        <a:solidFill>
                                          <a:schemeClr val="bg1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𝒕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uk-UA" sz="28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func>
                      </m:den>
                    </m:f>
                  </m:oMath>
                </a14:m>
                <a:endParaRPr lang="uk-U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Прямокут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042" y="3220578"/>
                <a:ext cx="3830332" cy="9347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кутник 16"/>
              <p:cNvSpPr/>
              <p:nvPr/>
            </p:nvSpPr>
            <p:spPr>
              <a:xfrm>
                <a:off x="6823042" y="5808269"/>
                <a:ext cx="3830332" cy="6695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  <a:tabLst>
                    <a:tab pos="5671185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8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</m:e>
                      <m:sub>
                        <m: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uk-UA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𝟕𝟓𝟒</m:t>
                    </m:r>
                  </m:oMath>
                </a14:m>
                <a:r>
                  <a:rPr lang="uk-UA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(Ф)</a:t>
                </a:r>
                <a:endParaRPr lang="uk-U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Прямокут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042" y="5808269"/>
                <a:ext cx="3830332" cy="669542"/>
              </a:xfrm>
              <a:prstGeom prst="rect">
                <a:avLst/>
              </a:prstGeom>
              <a:blipFill>
                <a:blip r:embed="rId6"/>
                <a:stretch>
                  <a:fillRect b="-2818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Прямокутник 20"/>
          <p:cNvSpPr/>
          <p:nvPr/>
        </p:nvSpPr>
        <p:spPr>
          <a:xfrm>
            <a:off x="6826927" y="4415272"/>
            <a:ext cx="3826447" cy="1080120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кутник 21"/>
              <p:cNvSpPr/>
              <p:nvPr/>
            </p:nvSpPr>
            <p:spPr>
              <a:xfrm>
                <a:off x="6823042" y="4566519"/>
                <a:ext cx="3816424" cy="6695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  <a:tabLst>
                    <a:tab pos="5671185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8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𝑪</m:t>
                        </m:r>
                      </m:e>
                      <m:sub>
                        <m:r>
                          <a:rPr lang="uk-UA" sz="28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uk-UA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uk-UA" sz="28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𝟎𝟕𝟔</m:t>
                    </m:r>
                  </m:oMath>
                </a14:m>
                <a:r>
                  <a:rPr lang="uk-UA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(Ф)</a:t>
                </a:r>
                <a:endParaRPr lang="uk-U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Прямокут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042" y="4566519"/>
                <a:ext cx="3816424" cy="669542"/>
              </a:xfrm>
              <a:prstGeom prst="rect">
                <a:avLst/>
              </a:prstGeom>
              <a:blipFill>
                <a:blip r:embed="rId7"/>
                <a:stretch>
                  <a:fillRect b="-2909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929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2" grpId="0" animBg="1"/>
      <p:bldP spid="23" grpId="0" animBg="1"/>
      <p:bldP spid="4" grpId="0"/>
      <p:bldP spid="5" grpId="0"/>
      <p:bldP spid="6" grpId="0"/>
      <p:bldGraphic spid="16" grpId="0">
        <p:bldAsOne/>
      </p:bldGraphic>
      <p:bldP spid="11" grpId="0"/>
      <p:bldP spid="17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39701563"/>
              </p:ext>
            </p:extLst>
          </p:nvPr>
        </p:nvGraphicFramePr>
        <p:xfrm>
          <a:off x="216098" y="3888482"/>
          <a:ext cx="10437275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коефіцієнта корисної дії (ККД)</a:t>
            </a:r>
          </a:p>
          <a:p>
            <a:r>
              <a:rPr lang="uk-UA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суперконденсатора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99" y="1124307"/>
            <a:ext cx="10437274" cy="274405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Запровадження у </a:t>
            </a:r>
            <a:r>
              <a:rPr lang="uk-UA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суперконденсаторів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джерел живлення електричної апаратури та машин набуває все більшого поширення за свої переваги перед літієвими АКБ, такими як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порівняно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невеликі втрати енергії в режимі очікування, відсутність ефекту старіння, відсутність зменшення повної ємності навіть після 100000 циклів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заряду/розряду.</a:t>
            </a:r>
            <a:r>
              <a:rPr lang="uk-UA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кутник 5"/>
              <p:cNvSpPr/>
              <p:nvPr/>
            </p:nvSpPr>
            <p:spPr>
              <a:xfrm>
                <a:off x="703547" y="4405327"/>
                <a:ext cx="2133918" cy="849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28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uk-UA" sz="28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uk-UA" sz="28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4∙</m:t>
                        </m:r>
                        <m:sSub>
                          <m:sSubPr>
                            <m:ctrlPr>
                              <a:rPr lang="uk-UA" sz="28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𝐸𝑆𝑅</m:t>
                            </m:r>
                          </m:sub>
                        </m:sSub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Прямокут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47" y="4405327"/>
                <a:ext cx="2133918" cy="8492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46370" y="3981439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Питома </a:t>
            </a:r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потужність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76539" y="3981439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Питома енергія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кутник 18"/>
              <p:cNvSpPr/>
              <p:nvPr/>
            </p:nvSpPr>
            <p:spPr>
              <a:xfrm>
                <a:off x="4668198" y="4405795"/>
                <a:ext cx="1464953" cy="773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28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uk-UA" sz="28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𝐶</m:t>
                        </m:r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sSubSup>
                          <m:sSubSupPr>
                            <m:ctrlPr>
                              <a:rPr lang="uk-UA" sz="28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2∙</m:t>
                        </m:r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9" name="Прямокут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198" y="4405795"/>
                <a:ext cx="1464953" cy="7738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416899" y="3968238"/>
            <a:ext cx="3236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Коефіцієнт корисної дії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кутник 20"/>
              <p:cNvSpPr/>
              <p:nvPr/>
            </p:nvSpPr>
            <p:spPr>
              <a:xfrm>
                <a:off x="7382183" y="4381549"/>
                <a:ext cx="3305905" cy="11723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28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𝜂</m:t>
                    </m:r>
                    <m:r>
                      <a:rPr lang="uk-UA" sz="28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uk-UA" sz="2800" b="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uk-UA" sz="28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uk-UA" sz="280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𝐸𝑆𝑅</m:t>
                                </m:r>
                              </m:sub>
                            </m:sSub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∙</m:t>
                            </m:r>
                            <m:sSup>
                              <m:sSupPr>
                                <m:ctrlPr>
                                  <a:rPr lang="uk-UA" sz="280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p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f>
                              <m:fPr>
                                <m:ctrlPr>
                                  <a:rPr lang="uk-UA" sz="280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2∙</m:t>
                                </m:r>
                              </m:den>
                            </m:f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𝐶</m:t>
                            </m:r>
                            <m:r>
                              <a:rPr lang="uk-UA" sz="2800" b="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∙</m:t>
                            </m:r>
                            <m:sSubSup>
                              <m:sSubSupPr>
                                <m:ctrlPr>
                                  <a:rPr lang="uk-UA" sz="280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uk-UA" sz="2800" b="0" i="1">
                                    <a:solidFill>
                                      <a:schemeClr val="bg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den>
                    </m:f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800" b="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∙100%</m:t>
                    </m:r>
                  </m:oMath>
                </a14:m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1" name="Прямокут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183" y="4381549"/>
                <a:ext cx="3305905" cy="11723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кутник 21"/>
              <p:cNvSpPr/>
              <p:nvPr/>
            </p:nvSpPr>
            <p:spPr>
              <a:xfrm>
                <a:off x="216097" y="5449023"/>
                <a:ext cx="3240362" cy="1315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8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uk-UA" sz="280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≈1,28</m:t>
                    </m:r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Вт/кг</a:t>
                </a:r>
                <a:r>
                  <a:rPr lang="uk-UA" sz="28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uk-UA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uk-UA" sz="280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≈0,35</m:t>
                    </m:r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Вт/кг)</a:t>
                </a:r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Прямокут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97" y="5449023"/>
                <a:ext cx="3240362" cy="1315873"/>
              </a:xfrm>
              <a:prstGeom prst="rect">
                <a:avLst/>
              </a:prstGeom>
              <a:blipFill>
                <a:blip r:embed="rId11"/>
                <a:stretch>
                  <a:fillRect b="-1388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кутник 22"/>
              <p:cNvSpPr/>
              <p:nvPr/>
            </p:nvSpPr>
            <p:spPr>
              <a:xfrm>
                <a:off x="3814555" y="5449023"/>
                <a:ext cx="3240360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763" indent="-4763" algn="ctr">
                  <a:lnSpc>
                    <a:spcPct val="150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8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uk-UA" sz="280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≈33,52</m:t>
                    </m:r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uk-UA" sz="28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Дж</a:t>
                </a:r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/кг)</a:t>
                </a:r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763" indent="-4763" algn="ctr">
                  <a:lnSpc>
                    <a:spcPct val="150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uk-UA" sz="28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uk-UA" sz="2800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≈14,54</m:t>
                    </m:r>
                  </m:oMath>
                </a14:m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uk-UA" sz="28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Дж</a:t>
                </a:r>
                <a:r>
                  <a:rPr lang="uk-U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/кг)</a:t>
                </a:r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Прямокут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555" y="5449023"/>
                <a:ext cx="3240360" cy="1384995"/>
              </a:xfrm>
              <a:prstGeom prst="rect">
                <a:avLst/>
              </a:prstGeom>
              <a:blipFill>
                <a:blip r:embed="rId12"/>
                <a:stretch>
                  <a:fillRect r="-2637" b="-837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кутник 23"/>
              <p:cNvSpPr/>
              <p:nvPr/>
            </p:nvSpPr>
            <p:spPr>
              <a:xfrm>
                <a:off x="7430368" y="5449022"/>
                <a:ext cx="3209533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  <a:tabLst>
                    <a:tab pos="2340610" algn="l"/>
                    <a:tab pos="567118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uk-UA" sz="2800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800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uk-UA" sz="2800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uk-UA" sz="2800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≈54%</m:t>
                      </m:r>
                    </m:oMath>
                  </m:oMathPara>
                </a14:m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0"/>
                  </a:spcAft>
                  <a:tabLst>
                    <a:tab pos="2340610" algn="l"/>
                    <a:tab pos="567118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uk-UA" sz="2800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uk-UA" sz="2800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uk-UA" sz="2800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uk-UA" sz="2800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≈49%</m:t>
                      </m:r>
                    </m:oMath>
                  </m:oMathPara>
                </a14:m>
                <a:endParaRPr lang="uk-UA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Прямокут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368" y="5449022"/>
                <a:ext cx="3209533" cy="138499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98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2" grpId="0" animBg="1"/>
      <p:bldP spid="4" grpId="0"/>
      <p:bldP spid="5" grpId="0"/>
      <p:bldP spid="6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експериментальних</a:t>
            </a:r>
          </a:p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090" y="1148007"/>
            <a:ext cx="10513169" cy="194838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промислових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ККД може досягати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95-98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за умов оптимального використання (низький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ESR,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помірні струми). Для саморобних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ККД зазвичай менший через вищий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ESR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матеріальні обмеження (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35-70%).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іаграма 9"/>
          <p:cNvGraphicFramePr/>
          <p:nvPr>
            <p:extLst>
              <p:ext uri="{D42A27DB-BD31-4B8C-83A1-F6EECF244321}">
                <p14:modId xmlns:p14="http://schemas.microsoft.com/office/powerpoint/2010/main" val="4111696290"/>
              </p:ext>
            </p:extLst>
          </p:nvPr>
        </p:nvGraphicFramePr>
        <p:xfrm>
          <a:off x="0" y="2880370"/>
          <a:ext cx="10801350" cy="4320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996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Graphic spid="10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 електричної схеми</a:t>
            </a:r>
          </a:p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портативного джерела енергії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090" y="1148007"/>
            <a:ext cx="10513169" cy="223641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Базовою технологією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накопичувачів енергії є гібридні системи нагромадження енергії на базі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накопичувальних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 –акумуляторів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uk-UA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батарей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суперконденсаторів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дозволяють підвищити керованість, надійність і економічність функціонування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енергосистем.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344" y="3096394"/>
            <a:ext cx="3936030" cy="41045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28" y="3438283"/>
            <a:ext cx="2154540" cy="36004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0" r="24272"/>
          <a:stretch/>
        </p:blipFill>
        <p:spPr>
          <a:xfrm>
            <a:off x="2448347" y="3438283"/>
            <a:ext cx="4187370" cy="36004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40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925107" y="0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портативного джерела енергії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090" y="1148007"/>
            <a:ext cx="10513169" cy="223641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Актуальним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використання комбінованих енергоустановок, що складаються з фізично рознесених джерел енергії та потужності, що дозволяє не тільки подолати потенційну надмірність звичайних енергоустановок, а й отримати економію ресурсів і підвищення рівня екологічності.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3452148"/>
            <a:ext cx="3933444" cy="353267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815" y="3452148"/>
            <a:ext cx="2800847" cy="16275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63351" y="4678512"/>
            <a:ext cx="1811782" cy="280084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943" y="3550239"/>
            <a:ext cx="3592431" cy="29457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114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-1"/>
            <a:ext cx="10801350" cy="111282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13992" r="10001" b="50000"/>
          <a:stretch/>
        </p:blipFill>
        <p:spPr>
          <a:xfrm>
            <a:off x="8713043" y="-18408"/>
            <a:ext cx="1728267" cy="113122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090" y="16778"/>
            <a:ext cx="8999909" cy="1069514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44090" y="1148007"/>
            <a:ext cx="7200801" cy="396461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 підтвердили перспективність створення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суперконденсаторів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як енергоефективних пристроїв для накопичення енергії. Розроблені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суперконденсатори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демонструють хороші характеристики з точки зору швидкості зарядки та довговічності, що робить їх ефективними для застосувань у системах з короткотривалими енергетичними циклами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44090" y="5104613"/>
            <a:ext cx="10513169" cy="1800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Впровадження таких систем у побут, промисловість та транспорт дозволить забезпечити стабільну роботу пристроїв, знизити енергетичні втрати та продовжити термін служби елементів живлення.</a:t>
            </a:r>
            <a:endParaRPr lang="uk-UA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t="9136" r="9136" b="9136"/>
          <a:stretch/>
        </p:blipFill>
        <p:spPr>
          <a:xfrm>
            <a:off x="7487816" y="1224186"/>
            <a:ext cx="3096344" cy="309634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Прямокутник 9"/>
          <p:cNvSpPr/>
          <p:nvPr/>
        </p:nvSpPr>
        <p:spPr>
          <a:xfrm>
            <a:off x="7464971" y="4456303"/>
            <a:ext cx="3119189" cy="656315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 10"/>
          <p:cNvSpPr/>
          <p:nvPr/>
        </p:nvSpPr>
        <p:spPr>
          <a:xfrm>
            <a:off x="7487816" y="4484513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 latinLnBrk="0"/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Відео досліджень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7" grpId="0"/>
      <p:bldP spid="9" grpId="0"/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 rot="16200000">
            <a:off x="-2931294" y="2931293"/>
            <a:ext cx="7230817" cy="1368225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0" t="56001" r="10667" b="13992"/>
          <a:stretch/>
        </p:blipFill>
        <p:spPr>
          <a:xfrm rot="16200000">
            <a:off x="-179886" y="5703582"/>
            <a:ext cx="1728000" cy="9781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563281" y="1728242"/>
            <a:ext cx="9041079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0"/>
              </a:spcAft>
              <a:tabLst>
                <a:tab pos="2250440" algn="l"/>
                <a:tab pos="5671185" algn="l"/>
              </a:tabLst>
            </a:pP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Дякую </a:t>
            </a:r>
            <a:r>
              <a:rPr lang="uk-U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за увагу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499" y="2880370"/>
            <a:ext cx="4536504" cy="39963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42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65000"/>
            <a:alpha val="5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2703</TotalTime>
  <Words>1006</Words>
  <Application>Microsoft Office PowerPoint</Application>
  <PresentationFormat>Довільний</PresentationFormat>
  <Paragraphs>97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맑은 고딕</vt:lpstr>
      <vt:lpstr>Arial</vt:lpstr>
      <vt:lpstr>Calibri</vt:lpstr>
      <vt:lpstr>Cambria Math</vt:lpstr>
      <vt:lpstr>Times New Roman</vt:lpstr>
      <vt:lpstr>Wingdings</vt:lpstr>
      <vt:lpstr>Office Theme</vt:lpstr>
      <vt:lpstr>Custom Design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СЗОШ №1</cp:lastModifiedBy>
  <cp:revision>163</cp:revision>
  <dcterms:created xsi:type="dcterms:W3CDTF">2014-04-01T16:35:38Z</dcterms:created>
  <dcterms:modified xsi:type="dcterms:W3CDTF">2025-04-08T18:48:12Z</dcterms:modified>
</cp:coreProperties>
</file>