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1" r:id="rId5"/>
    <p:sldId id="285" r:id="rId6"/>
    <p:sldId id="292" r:id="rId7"/>
    <p:sldId id="293" r:id="rId8"/>
    <p:sldId id="294" r:id="rId9"/>
    <p:sldId id="295" r:id="rId10"/>
    <p:sldId id="296" r:id="rId11"/>
    <p:sldId id="259" r:id="rId12"/>
    <p:sldId id="291" r:id="rId13"/>
  </p:sldIdLst>
  <p:sldSz cx="9144000" cy="5143500" type="screen16x9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7" autoAdjust="0"/>
  </p:normalViewPr>
  <p:slideViewPr>
    <p:cSldViewPr>
      <p:cViewPr>
        <p:scale>
          <a:sx n="182" d="100"/>
          <a:sy n="182" d="100"/>
        </p:scale>
        <p:origin x="2866" y="1051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642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AB4BC-6572-4576-A54C-B3D01FE16CB9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A3996-9E8C-47DC-A28C-4988993643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9086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A3996-9E8C-47DC-A28C-4988993643E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2" y="20478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4AC68-89E1-4760-B7B9-350792E25C72}" type="datetimeFigureOut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344A7-1D3F-4F85-AC0A-E651F2C8E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&#1042;&#1077;&#1083;&#1080;&#1082;&#1072;_&#1053;&#1086;&#1074;&#1086;&#1089;&#1110;&#1083;&#1082;&#1072;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275606"/>
            <a:ext cx="7772400" cy="810090"/>
          </a:xfrm>
        </p:spPr>
        <p:txBody>
          <a:bodyPr>
            <a:normAutofit fontScale="90000"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2000" b="1" dirty="0" smtClean="0">
                <a:solidFill>
                  <a:srgbClr val="000000"/>
                </a:solidFill>
                <a:latin typeface="Monotype Corsiva" panose="03010101010201010101" pitchFamily="66" charset="0"/>
                <a:cs typeface="Calibri" panose="020F0502020204030204" pitchFamily="34" charset="0"/>
              </a:rPr>
              <a:t> Загальна тема</a:t>
            </a:r>
            <a:r>
              <a:rPr lang="uk-UA" altLang="ru-RU" sz="2000" dirty="0" smtClean="0">
                <a:solidFill>
                  <a:srgbClr val="000000"/>
                </a:solidFill>
                <a:latin typeface="Monotype Corsiva" panose="03010101010201010101" pitchFamily="66" charset="0"/>
                <a:cs typeface="Calibri" panose="020F0502020204030204" pitchFamily="34" charset="0"/>
              </a:rPr>
              <a:t>: «Короткий екскурсійний маршрут </a:t>
            </a:r>
            <a:br>
              <a:rPr lang="uk-UA" altLang="ru-RU" sz="2000" dirty="0" smtClean="0">
                <a:solidFill>
                  <a:srgbClr val="000000"/>
                </a:solidFill>
                <a:latin typeface="Monotype Corsiva" panose="03010101010201010101" pitchFamily="66" charset="0"/>
                <a:cs typeface="Calibri" panose="020F0502020204030204" pitchFamily="34" charset="0"/>
              </a:rPr>
            </a:br>
            <a:r>
              <a:rPr lang="uk-UA" altLang="ru-RU" sz="2000" dirty="0" smtClean="0">
                <a:solidFill>
                  <a:srgbClr val="000000"/>
                </a:solidFill>
                <a:latin typeface="Monotype Corsiva" panose="03010101010201010101" pitchFamily="66" charset="0"/>
                <a:cs typeface="Calibri" panose="020F0502020204030204" pitchFamily="34" charset="0"/>
              </a:rPr>
              <a:t>із елементами власного дослідження»</a:t>
            </a:r>
            <a:r>
              <a:rPr lang="ru-RU" altLang="ru-RU" sz="2000" dirty="0" smtClean="0">
                <a:solidFill>
                  <a:srgbClr val="000000"/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/>
            </a:r>
            <a:br>
              <a:rPr lang="ru-RU" altLang="ru-RU" sz="2000" dirty="0" smtClean="0">
                <a:solidFill>
                  <a:srgbClr val="000000"/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</a:br>
            <a:r>
              <a:rPr lang="uk-UA" altLang="ru-RU" sz="2000" b="1" dirty="0" smtClean="0">
                <a:solidFill>
                  <a:srgbClr val="000000"/>
                </a:solidFill>
                <a:latin typeface="Monotype Corsiva" panose="03010101010201010101" pitchFamily="66" charset="0"/>
                <a:cs typeface="Calibri" panose="020F0502020204030204" pitchFamily="34" charset="0"/>
              </a:rPr>
              <a:t>Тема роботи: </a:t>
            </a:r>
            <a:br>
              <a:rPr lang="uk-UA" altLang="ru-RU" sz="2000" b="1" dirty="0" smtClean="0">
                <a:solidFill>
                  <a:srgbClr val="000000"/>
                </a:solidFill>
                <a:latin typeface="Monotype Corsiva" panose="03010101010201010101" pitchFamily="66" charset="0"/>
                <a:cs typeface="Calibri" panose="020F0502020204030204" pitchFamily="34" charset="0"/>
              </a:rPr>
            </a:br>
            <a:r>
              <a:rPr lang="uk-UA" sz="2800" b="1" dirty="0" smtClean="0">
                <a:latin typeface="Monotype Corsiva" pitchFamily="66" charset="0"/>
                <a:cs typeface="Times New Roman" pitchFamily="18" charset="0"/>
              </a:rPr>
              <a:t>“</a:t>
            </a:r>
            <a:r>
              <a:rPr lang="uk-UA" sz="2800" b="1" dirty="0" err="1" smtClean="0">
                <a:latin typeface="Monotype Corsiva" pitchFamily="66" charset="0"/>
                <a:cs typeface="Times New Roman" pitchFamily="18" charset="0"/>
              </a:rPr>
              <a:t>Великоновосілківщина</a:t>
            </a:r>
            <a:r>
              <a:rPr lang="uk-UA" sz="2800" b="1" dirty="0" smtClean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  <a:cs typeface="Times New Roman" pitchFamily="18" charset="0"/>
              </a:rPr>
              <a:t>очима</a:t>
            </a:r>
            <a:r>
              <a:rPr lang="ru-RU" sz="2800" b="1" dirty="0" smtClean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  <a:cs typeface="Times New Roman" pitchFamily="18" charset="0"/>
              </a:rPr>
              <a:t>підлітків</a:t>
            </a:r>
            <a:r>
              <a:rPr lang="uk-UA" sz="2800" b="1" dirty="0" smtClean="0">
                <a:latin typeface="Monotype Corsiva" pitchFamily="66" charset="0"/>
                <a:cs typeface="Times New Roman" pitchFamily="18" charset="0"/>
              </a:rPr>
              <a:t>“</a:t>
            </a:r>
            <a:r>
              <a:rPr lang="ru-RU" altLang="ru-RU" sz="2000" dirty="0" smtClean="0">
                <a:solidFill>
                  <a:srgbClr val="000000"/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/>
            </a:r>
            <a:br>
              <a:rPr lang="ru-RU" altLang="ru-RU" sz="2000" dirty="0" smtClean="0">
                <a:solidFill>
                  <a:srgbClr val="000000"/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00"/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Segoe Script" pitchFamily="34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860032" y="2067694"/>
            <a:ext cx="4032448" cy="108012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uk-UA" altLang="ru-RU" sz="1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uk-UA" altLang="ru-RU" sz="14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altLang="ru-RU" sz="1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Хижняк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Марк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Анатолійович,</a:t>
            </a:r>
          </a:p>
          <a:p>
            <a:pPr algn="l"/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Паріпка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Макар Олександрович</a:t>
            </a:r>
          </a:p>
          <a:p>
            <a:pPr algn="l"/>
            <a:r>
              <a:rPr lang="uk-UA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Воловодівська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Поліна Віталіївна учні 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класу</a:t>
            </a:r>
          </a:p>
          <a:p>
            <a:pPr algn="l"/>
            <a:r>
              <a:rPr lang="uk-UA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Великоновосілківська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гімназії з ЗОШ І </a:t>
            </a:r>
            <a:r>
              <a:rPr lang="uk-UA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Великоновосілківської</a:t>
            </a:r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ОТГ </a:t>
            </a:r>
          </a:p>
          <a:p>
            <a:pPr algn="l"/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Волноваського району Донецької області</a:t>
            </a:r>
          </a:p>
          <a:p>
            <a:pPr algn="l"/>
            <a:endPara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user4\Desktop\maxresdefaul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7814"/>
            <a:ext cx="9036496" cy="1995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691680" y="85865"/>
            <a:ext cx="6300192" cy="8217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uk-UA" altLang="ru-RU" sz="1400" b="1" dirty="0" smtClean="0">
                <a:latin typeface="Times New Roman" pitchFamily="18" charset="0"/>
                <a:cs typeface="Times New Roman" pitchFamily="18" charset="0"/>
              </a:rPr>
              <a:t>Всеукраїнський відкритий інтерактивний конкурс</a:t>
            </a:r>
            <a:br>
              <a:rPr lang="uk-UA" alt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1400" b="1" dirty="0" err="1" smtClean="0">
                <a:latin typeface="Times New Roman" pitchFamily="18" charset="0"/>
                <a:cs typeface="Times New Roman" pitchFamily="18" charset="0"/>
              </a:rPr>
              <a:t>“МАН−Юніор</a:t>
            </a:r>
            <a:r>
              <a:rPr lang="uk-UA" alt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1400" b="1" dirty="0" err="1" smtClean="0">
                <a:latin typeface="Times New Roman" pitchFamily="18" charset="0"/>
                <a:cs typeface="Times New Roman" pitchFamily="18" charset="0"/>
              </a:rPr>
              <a:t>Дослідник”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Номінація «Історик-Юніор»</a:t>
            </a:r>
            <a:endParaRPr lang="ru-RU" sz="1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5148064" y="3111810"/>
            <a:ext cx="3995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: Журавльова Вікторія  Вікторівна, вчитель історії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67544" y="0"/>
            <a:ext cx="8229600" cy="300379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lang="uk-UA" sz="1600" b="1" u="sng" dirty="0" smtClean="0">
                <a:latin typeface="Times New Roman" pitchFamily="18" charset="0"/>
                <a:cs typeface="Times New Roman" pitchFamily="18" charset="0"/>
              </a:rPr>
              <a:t>Актуальність </a:t>
            </a:r>
            <a:r>
              <a:rPr lang="uk-UA" sz="1600" b="1" u="sng" dirty="0" err="1" smtClean="0">
                <a:latin typeface="Times New Roman" pitchFamily="18" charset="0"/>
                <a:cs typeface="Times New Roman" pitchFamily="18" charset="0"/>
              </a:rPr>
              <a:t>проєкту</a:t>
            </a:r>
            <a:endParaRPr lang="ru-RU" sz="1600" u="sng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Любов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до України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свого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рідного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краю - усе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це розпочинається з однієї літери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одного слова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одного речення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чому б підліткам нашої громади не сказати це слово.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             Я пропоную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знімати </a:t>
            </a:r>
            <a:r>
              <a:rPr lang="uk-UA" sz="1400" b="1" i="1" dirty="0" err="1" smtClean="0">
                <a:latin typeface="Times New Roman" pitchFamily="18" charset="0"/>
                <a:cs typeface="Times New Roman" pitchFamily="18" charset="0"/>
              </a:rPr>
              <a:t>відеопрограми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Це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новий формат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який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буде створено для інтерактивного і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всебічного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розвитку підлітків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На мою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думку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недостатньо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просто вивчити основну інформацію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 а потім сухо її розповісти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              Усім  відомо,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що настала ера нових технологій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, тож дізнатися,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коли була побудована та чи інша будівля може кожен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Але в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аудіо та відеогідах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всі бажаючі будуть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дізнаватися найпікантніші історії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, чутки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та байки про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найвідоміші, а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може для когось і нові об’єкти </a:t>
            </a:r>
            <a:r>
              <a:rPr lang="uk-UA" sz="1400" b="1" i="1" dirty="0" err="1" smtClean="0">
                <a:latin typeface="Times New Roman" pitchFamily="18" charset="0"/>
                <a:cs typeface="Times New Roman" pitchFamily="18" charset="0"/>
              </a:rPr>
              <a:t>Великоновосілківщини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, найцікавіші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місця для підлітків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(природні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об’єкти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, архітектурні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споруди, трендові  </a:t>
            </a:r>
            <a:r>
              <a:rPr lang="uk-UA" sz="1400" b="1" i="1" dirty="0" err="1">
                <a:latin typeface="Times New Roman" pitchFamily="18" charset="0"/>
                <a:cs typeface="Times New Roman" pitchFamily="18" charset="0"/>
              </a:rPr>
              <a:t>кафешки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  та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інше.)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               Перед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запропонувати щось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 потрібно самому спробувати це!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Тож, 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 з друзями вже відвідав декілька найцікавіших місць,  що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знаходяться неподалік.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              Однак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ми не плануємо зупинятися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Погляньмо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скільки шкіл приймає участь в конкурсі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        Десятки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! І якщо кожна з них створить бодай по 5-10 відеороликів про цікаві місця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, будинки, природні об’єкти, то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в результаті ми матимемо безліч цікавих матеріалів</a:t>
            </a:r>
            <a:r>
              <a:rPr lang="uk-UA" sz="1400" b="1" i="1" dirty="0" smtClean="0">
                <a:latin typeface="Times New Roman" pitchFamily="18" charset="0"/>
                <a:cs typeface="Times New Roman" pitchFamily="18" charset="0"/>
              </a:rPr>
              <a:t>, поділимося з іншими своєю </a:t>
            </a: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любов’ю до рідного краю .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968822"/>
            <a:ext cx="2448272" cy="117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39902"/>
            <a:ext cx="2256054" cy="1203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User\Desktop\материалы  по с. Андреевка\матеріали Річка вовча\Млин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988945"/>
            <a:ext cx="2376264" cy="1154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41066" y="146198"/>
            <a:ext cx="825691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 </a:t>
            </a:r>
            <a:r>
              <a:rPr kumimoji="0" lang="ru-RU" sz="16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проєкту</a:t>
            </a:r>
            <a:r>
              <a:rPr kumimoji="0" lang="ru-RU" sz="1600" b="1" i="0" u="sng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sng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полягає</a:t>
            </a:r>
            <a:r>
              <a:rPr kumimoji="0" lang="ru-RU" sz="1600" b="1" i="0" u="sng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серії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відеороликів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Великоновосілківщину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силами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учнів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загальноосвітніх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закладів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</a:t>
            </a: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проєкту</a:t>
            </a: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 </a:t>
            </a:r>
            <a:endParaRPr kumimoji="0" lang="ru-RU" sz="1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донести до підлітків і всіх оточуючих, що любити рідний край та знати його історію не тільки важливо, а й необхідно;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створити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аудіо-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відеогід по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Великоновосілківщині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звичайній, повсякденній обстановці;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формувати свідомого громадянина, патріота, професіонала, тобто людини з притаманними їй особистісними якостями та рисами характеру, світоглядом та способом мислення, почуттями, вчинками, поведінкою, спрямованими на саморозвиток.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река Кашлагач, Великая Новоселк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2733768"/>
            <a:ext cx="6840759" cy="2321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:\фото квест\CIMG05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63" y="3313087"/>
            <a:ext cx="2794198" cy="1554697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43541" y="-645688"/>
            <a:ext cx="831641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Етапи</a:t>
            </a: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реалізації</a:t>
            </a: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проєкту</a:t>
            </a: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Підготовчо-організаційний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Збираємо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цікаву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інформацію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архітектурні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споруди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природні об’єкти, історичні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ятки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Великоновосілківщини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вулиці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будинки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культурні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нашій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місцевості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Обираємо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харизматичних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красномовних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ведучих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Планово-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прогностичний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Пишемо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сценарій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кожного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випуску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Готуємо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техніку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мобільні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телефони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камери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фотоапарати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Організаційно-виконавчий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Мандруємо, з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німаємо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серію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відеороликів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Монтуємо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Розміщуємо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соціальних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мережах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блогах;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Пропонуємо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школам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Великоновосілківщини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долучитися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проєкту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Оціночно-підсумковий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Оцінюємо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випуски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Робимо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Нагороджуємо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сценаристів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ведучих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режисерів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материалы  по с. Андреевка\матеріали муравський шлях\муравський  шлях 3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327834"/>
            <a:ext cx="2811190" cy="1437624"/>
          </a:xfrm>
          <a:prstGeom prst="rect">
            <a:avLst/>
          </a:prstGeom>
          <a:noFill/>
        </p:spPr>
      </p:pic>
      <p:pic>
        <p:nvPicPr>
          <p:cNvPr id="3075" name="Picture 3" descr="C:\Users\User\Desktop\материалы  по с. Андреевка\матеріали Річка вовча\Вовча 2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9" y="3273828"/>
            <a:ext cx="2521769" cy="1404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79712" y="0"/>
            <a:ext cx="54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u="sng" dirty="0" smtClean="0">
                <a:latin typeface="Times New Roman" pitchFamily="18" charset="0"/>
                <a:cs typeface="Times New Roman" pitchFamily="18" charset="0"/>
              </a:rPr>
              <a:t>Екскурсійні маршрути з вивчення рідного краю</a:t>
            </a:r>
          </a:p>
          <a:p>
            <a:endParaRPr lang="uk-UA" b="1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User\Pictures\Screenshots\Снимок экрана 2024-03-29 18115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39502"/>
            <a:ext cx="4159597" cy="4584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11560" y="1862268"/>
            <a:ext cx="2592288" cy="92333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1600" b="1" i="0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600" b="1" i="0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річка Вовча та Муравський шлях</a:t>
            </a:r>
            <a:r>
              <a:rPr lang="ru-RU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І- Х</a:t>
            </a:r>
            <a:r>
              <a:rPr lang="en-US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ІІІ </a:t>
            </a:r>
            <a:r>
              <a:rPr lang="ru-RU" b="1" u="sng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endParaRPr kumimoji="0" lang="ru-RU" b="1" i="0" u="sng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979712" y="-8706"/>
            <a:ext cx="64807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Схема </a:t>
            </a:r>
            <a:r>
              <a:rPr kumimoji="0" lang="uk-UA" sz="26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sz="2600" b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кскурс</a:t>
            </a:r>
            <a:r>
              <a:rPr kumimoji="0" lang="uk-UA" sz="2600" b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ій</a:t>
            </a:r>
            <a:r>
              <a:rPr kumimoji="0" lang="ru-RU" sz="2600" b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ного</a:t>
            </a:r>
            <a:r>
              <a:rPr kumimoji="0" lang="ru-RU" sz="26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маршрут</a:t>
            </a:r>
            <a:r>
              <a:rPr kumimoji="0" lang="uk-UA" sz="26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2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582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5940152" y="1962006"/>
            <a:ext cx="2304256" cy="6463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uk-U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 Андріївка1660 р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563888" y="4250074"/>
            <a:ext cx="2448272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lang="uk-UA" sz="16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Церква Різдва Пресвятої Богородиці 1797 р</a:t>
            </a: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1" i="0" u="sng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Штриховая стрелка вправо 20"/>
          <p:cNvSpPr/>
          <p:nvPr/>
        </p:nvSpPr>
        <p:spPr>
          <a:xfrm>
            <a:off x="3707904" y="1815666"/>
            <a:ext cx="1584176" cy="702078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User\Desktop\материалы  по с. Андреевка\матеріли село\CIMG04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555526"/>
            <a:ext cx="2376264" cy="1336649"/>
          </a:xfrm>
          <a:prstGeom prst="rect">
            <a:avLst/>
          </a:prstGeom>
          <a:noFill/>
        </p:spPr>
      </p:pic>
      <p:pic>
        <p:nvPicPr>
          <p:cNvPr id="2051" name="Picture 3" descr="C:\Users\User\Desktop\материалы  по с. Андреевка\матеріли село\Село Андреевка. Рождественская церков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931790"/>
            <a:ext cx="2185645" cy="1261244"/>
          </a:xfrm>
          <a:prstGeom prst="rect">
            <a:avLst/>
          </a:prstGeom>
          <a:noFill/>
        </p:spPr>
      </p:pic>
      <p:pic>
        <p:nvPicPr>
          <p:cNvPr id="2052" name="Picture 4" descr="C:\Users\User\Desktop\материалы  по с. Андреевка\матеріали муравський шлях\муравський шлях 4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83518"/>
            <a:ext cx="2450396" cy="1295028"/>
          </a:xfrm>
          <a:prstGeom prst="rect">
            <a:avLst/>
          </a:prstGeom>
          <a:noFill/>
        </p:spPr>
      </p:pic>
      <p:sp>
        <p:nvSpPr>
          <p:cNvPr id="19" name="Стрелка углом 18"/>
          <p:cNvSpPr/>
          <p:nvPr/>
        </p:nvSpPr>
        <p:spPr>
          <a:xfrm rot="10800000">
            <a:off x="6372200" y="3057804"/>
            <a:ext cx="1512168" cy="1294428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 углом 19"/>
          <p:cNvSpPr/>
          <p:nvPr/>
        </p:nvSpPr>
        <p:spPr>
          <a:xfrm rot="16200000">
            <a:off x="1678196" y="2859711"/>
            <a:ext cx="1134126" cy="1725904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99176" cy="493563"/>
          </a:xfrm>
        </p:spPr>
        <p:txBody>
          <a:bodyPr>
            <a:noAutofit/>
          </a:bodyPr>
          <a:lstStyle/>
          <a:p>
            <a:pPr lvl="0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Річка Вовча та Муравський шлях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І- Х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ІІІ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1026" name="Picture 2" descr="C:\Users\User\Desktop\материалы  по с. Андреевка\матеріали Річка вовча\Вовча біля Андріївки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43558"/>
            <a:ext cx="3467101" cy="2086623"/>
          </a:xfrm>
          <a:prstGeom prst="rect">
            <a:avLst/>
          </a:prstGeom>
          <a:noFill/>
        </p:spPr>
      </p:pic>
      <p:pic>
        <p:nvPicPr>
          <p:cNvPr id="1027" name="Picture 3" descr="C:\Users\User\Desktop\материалы  по с. Андреевка\матеріали Річка вовча\Волчья.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843558"/>
            <a:ext cx="1263229" cy="1358873"/>
          </a:xfrm>
          <a:prstGeom prst="rect">
            <a:avLst/>
          </a:prstGeom>
          <a:noFill/>
        </p:spPr>
      </p:pic>
      <p:pic>
        <p:nvPicPr>
          <p:cNvPr id="1028" name="Picture 4" descr="C:\Users\User\Desktop\материалы  по с. Андреевка\матеріали муравський шлях\муравський  шлях 3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273028"/>
            <a:ext cx="3657600" cy="1870472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4427984" y="625864"/>
            <a:ext cx="4355976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81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Річка Вовча є найбільшою водною артерією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Великоновосілківського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району, що впадає в річку Самару і відноситься до басейну Дніпра. Назва річки змінювалась і в певний історичний час мала такі назви, як Вовчі Води,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Каяла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Байбалака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Вовчий Хвіст,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Талавода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Дуже цікава топоніміка річки та її головних приток. На річці розташовані такі об’єкти, як Андріївський Млин, Розбитий міст, які можна уже віднести до пам’яток історико-археологічного масштабу.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81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Муравський шлях – давній шлях, що проходив через нашу місцевість, перетинаючи р. Вовчу.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Андріївка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тому і виникла, опинившись на перехресті двох шляхів: водного – по річці Вовчій та сухопутного – Муравського шляху.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C:\Users\User\Desktop\материалы  по с. Андреевка\матеріали Річка вовча\зруйнований міст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2355726"/>
            <a:ext cx="1484164" cy="14341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0"/>
            <a:ext cx="6141368" cy="857250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с. </a:t>
            </a:r>
            <a:r>
              <a:rPr lang="uk-UA" sz="32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Андріївка</a:t>
            </a:r>
            <a:r>
              <a:rPr lang="uk-UA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1660 р</a:t>
            </a:r>
            <a:endParaRPr lang="ru-RU" sz="3200" dirty="0"/>
          </a:p>
        </p:txBody>
      </p:sp>
      <p:pic>
        <p:nvPicPr>
          <p:cNvPr id="2050" name="Picture 2" descr="C:\Users\User\Desktop\материалы  по с. Андреевка\матеріали Річка вовча\Млин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63638"/>
            <a:ext cx="3363253" cy="1548900"/>
          </a:xfrm>
          <a:prstGeom prst="rect">
            <a:avLst/>
          </a:prstGeom>
          <a:noFill/>
        </p:spPr>
      </p:pic>
      <p:pic>
        <p:nvPicPr>
          <p:cNvPr id="2051" name="Picture 3" descr="C:\Users\User\Desktop\материалы  по с. Андреевка\матеріли село\CIMG04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08312" cy="1579676"/>
          </a:xfrm>
          <a:prstGeom prst="rect">
            <a:avLst/>
          </a:prstGeom>
          <a:noFill/>
        </p:spPr>
      </p:pic>
      <p:pic>
        <p:nvPicPr>
          <p:cNvPr id="2053" name="Picture 5" descr="C:\Users\User\Desktop\материалы  по с. Андреевка\матеріли село\Андріївка 1976 год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0" y="3111810"/>
            <a:ext cx="3767701" cy="203169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3968" y="619185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Андріївка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засновано  на місці 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зимовника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козацького  старшини  Андрія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Сологуба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Перші  мешканці 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Андріївки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з’явилися  у 1660 році, про це  свідчить історія села. В 1775 році поселення Андрія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Сологуба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відвідав губернатор Азовської губернії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Чертков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В. А., наказав розширити поселення і на цьому місці заснувати військову слободу з осілим населенням. Самого Андрія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Сологуба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призначив старостою слободи і в пам’ять першого старости Андрія – слободу назвали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Андріївка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Згідно даних перепису 1782 року в слободі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Андріївка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проживало постійних жителів чоловіків – 126, жінок – 82. Це одне з найстаріших сіл Донецької області  і району.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Церква Різдва Пресвятої Богородиці 1797 р</a:t>
            </a:r>
            <a:endParaRPr lang="ru-RU" sz="32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 descr="IMG_74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41346" y="2174420"/>
            <a:ext cx="1397435" cy="2480127"/>
          </a:xfrm>
          <a:prstGeom prst="rect">
            <a:avLst/>
          </a:prstGeom>
          <a:noFill/>
        </p:spPr>
      </p:pic>
      <p:pic>
        <p:nvPicPr>
          <p:cNvPr id="3075" name="Picture 3" descr="IMG_7425"/>
          <p:cNvPicPr>
            <a:picLocks noChangeAspect="1" noChangeArrowheads="1"/>
          </p:cNvPicPr>
          <p:nvPr/>
        </p:nvPicPr>
        <p:blipFill>
          <a:blip r:embed="rId3" cstate="print"/>
          <a:srcRect l="4341" t="1929" r="11230" b="5971"/>
          <a:stretch>
            <a:fillRect/>
          </a:stretch>
        </p:blipFill>
        <p:spPr bwMode="auto">
          <a:xfrm>
            <a:off x="755576" y="1059582"/>
            <a:ext cx="2784763" cy="1707654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  <a:headEnd/>
            <a:tailEnd/>
          </a:ln>
        </p:spPr>
      </p:pic>
      <p:pic>
        <p:nvPicPr>
          <p:cNvPr id="3076" name="Picture 4" descr="IMG_72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3075806"/>
            <a:ext cx="1776453" cy="193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139952" y="896183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Різдва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Пресвятої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Богородиці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Андріївка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Волноваського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району.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1795-1797 роках,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гордістю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округи 230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Дерев'яна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споруда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побудована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залізного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цвяха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вбранство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дивувало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красою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стародавніх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фресок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іконописів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Архітектурна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пам'ятка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вистояла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Другої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духовним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центром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мешканців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колишнього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Великоновосілківської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традиції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релігійні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обряди,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передавалися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IMG_73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0"/>
            <a:ext cx="1835696" cy="206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На зображенні може бути: текс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627534"/>
            <a:ext cx="4471391" cy="419193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0" y="199568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Архітектурна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пам'ятка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вистояла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Другої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світової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Наразі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церква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одним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об’єктів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зруйнований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російської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агресії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Ворог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намагається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знищити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все,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важливим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нашої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ідентичності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віримо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наша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сила духу дозволять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відновити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святині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51520" y="92333"/>
            <a:ext cx="7776864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u="sng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Висновок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реалізації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проєкту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тримаємо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десятки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відеороликів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підлітками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 наш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ний край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Відкриємо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себе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нового й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цікавого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про,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здавалося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б,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відомі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споруди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вулиці</a:t>
            </a:r>
            <a:r>
              <a:rPr lang="uk-UA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історичні пам’ятки, природні об’єкти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тощо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Популяризуємо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ідею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любові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рідного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краю.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Будемо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невимушеній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оширювати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цікаві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відомості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найпопулярніші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підлітків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Запропонуємо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проєкт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зробити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Всеукраїнським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адже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кожне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нашої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Батьківщини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цікавинки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потрібно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говорити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Учні навчаться створювати відеоролики власними силами.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Удосконалюватимуть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написання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сценаріїв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операторську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майстерність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Зрештою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можливо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допоможе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комусь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тати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упевненим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Отже, кожного дня ми чуємо, що великі вчинки розпочинаються з малих. Ми переконані - разом зможемо довести, що наш рідний край найкращий</a:t>
            </a:r>
            <a:r>
              <a:rPr lang="uk-UA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esktop\материалы  по с. Андреевка\матеріали Річка вовча\Вовча біля Андріївки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906404"/>
            <a:ext cx="2592288" cy="1237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39552" y="1019294"/>
            <a:ext cx="8352928" cy="412420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Апанович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О.М. Розповіді про запорозьких козаків. – Київ: «Дніпро», 1991.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Підоплічко І.Г., Ющенко О.К. Заповідні скарби. Видавництво «Радянська школа», Київ, 1976.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Прус І.Т. Краєзнавча робота в школі – К.: Видавництво «Радянська школа», 1984.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Роль козацтва в історії Донецького регіону. Донецьк: Каштан, 2006.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Симоненко В.Д.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Очерки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природе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Донбасса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Издательство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«Донбас», 1977.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Швець К.А., Денисова О.Д. Географія рідного краю. Донецьк, 1995.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Донбас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заповідний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Науково-інформаційний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довідник-атлас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/ за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ред. С.С.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Куруленка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С.В. Третьякова.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друге,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перероблене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доповнене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Донецьк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Донецька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філія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Державного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екологічного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інституту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Мінприроди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України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2008. – 168 с.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https://uk.wikipedia.org/wiki/Велика_Новосілка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1030</Words>
  <Application>Microsoft Office PowerPoint</Application>
  <PresentationFormat>Экран (16:9)</PresentationFormat>
  <Paragraphs>76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Загальна тема: «Короткий екскурсійний маршрут  із елементами власного дослідження» Тема роботи:  “Великоновосілківщина очима підлітків“   </vt:lpstr>
      <vt:lpstr>Слайд 2</vt:lpstr>
      <vt:lpstr>Слайд 3</vt:lpstr>
      <vt:lpstr>Слайд 4</vt:lpstr>
      <vt:lpstr>Слайд 5</vt:lpstr>
      <vt:lpstr>Слайд 6</vt:lpstr>
      <vt:lpstr>Річка Вовча та Муравський шляхХVІ- ХVІІІ ст </vt:lpstr>
      <vt:lpstr>с. Андріївка 1660 р</vt:lpstr>
      <vt:lpstr>Церква Різдва Пресвятої Богородиці 1797 р</vt:lpstr>
      <vt:lpstr>Слайд 10</vt:lpstr>
      <vt:lpstr>Слайд 11</vt:lpstr>
      <vt:lpstr>Список використаних джерел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141</cp:revision>
  <dcterms:created xsi:type="dcterms:W3CDTF">2021-04-28T17:22:28Z</dcterms:created>
  <dcterms:modified xsi:type="dcterms:W3CDTF">2025-04-22T15:15:47Z</dcterms:modified>
</cp:coreProperties>
</file>