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9EA0"/>
    <a:srgbClr val="F5F0E5"/>
    <a:srgbClr val="009999"/>
    <a:srgbClr val="0099CC"/>
    <a:srgbClr val="3399FF"/>
    <a:srgbClr val="FFE699"/>
    <a:srgbClr val="8EDE92"/>
    <a:srgbClr val="18D653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78" autoAdjust="0"/>
    <p:restoredTop sz="95642" autoAdjust="0"/>
  </p:normalViewPr>
  <p:slideViewPr>
    <p:cSldViewPr snapToGrid="0">
      <p:cViewPr varScale="1">
        <p:scale>
          <a:sx n="100" d="100"/>
          <a:sy n="100" d="100"/>
        </p:scale>
        <p:origin x="102" y="456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9750D4-C65C-4F4E-B9EB-85C9C18C2881}" type="doc">
      <dgm:prSet loTypeId="urn:microsoft.com/office/officeart/2005/8/layout/lProcess3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433CD31-C6FA-4FDB-BDBA-90D007C8456E}">
      <dgm:prSet custT="1"/>
      <dgm:spPr/>
      <dgm:t>
        <a:bodyPr/>
        <a:lstStyle/>
        <a:p>
          <a:pPr rtl="0"/>
          <a:r>
            <a:rPr lang="uk-UA" sz="1000" dirty="0" smtClean="0">
              <a:latin typeface="Bahnschrift" panose="020B0502040204020203" pitchFamily="34" charset="0"/>
            </a:rPr>
            <a:t>Теоретичні методи (аналіз, синтез, узагальнення).</a:t>
          </a:r>
          <a:endParaRPr lang="en-US" sz="1000" dirty="0">
            <a:latin typeface="Bahnschrift" panose="020B0502040204020203" pitchFamily="34" charset="0"/>
          </a:endParaRPr>
        </a:p>
      </dgm:t>
    </dgm:pt>
    <dgm:pt modelId="{E9C10B18-764B-4351-BF6C-39339DCCE2B4}" type="parTrans" cxnId="{7334C644-A379-4C42-8827-22F7BF1E20C6}">
      <dgm:prSet/>
      <dgm:spPr/>
      <dgm:t>
        <a:bodyPr/>
        <a:lstStyle/>
        <a:p>
          <a:endParaRPr lang="ru-RU" sz="2000">
            <a:latin typeface="Bahnschrift" panose="020B0502040204020203" pitchFamily="34" charset="0"/>
          </a:endParaRPr>
        </a:p>
      </dgm:t>
    </dgm:pt>
    <dgm:pt modelId="{464274D5-2016-493F-8F19-E5374119FE97}" type="sibTrans" cxnId="{7334C644-A379-4C42-8827-22F7BF1E20C6}">
      <dgm:prSet/>
      <dgm:spPr/>
      <dgm:t>
        <a:bodyPr/>
        <a:lstStyle/>
        <a:p>
          <a:endParaRPr lang="ru-RU" sz="2000">
            <a:latin typeface="Bahnschrift" panose="020B0502040204020203" pitchFamily="34" charset="0"/>
          </a:endParaRPr>
        </a:p>
      </dgm:t>
    </dgm:pt>
    <dgm:pt modelId="{7C2A74D8-B5DE-44CE-B45E-213756E3DEAB}">
      <dgm:prSet custT="1"/>
      <dgm:spPr/>
      <dgm:t>
        <a:bodyPr/>
        <a:lstStyle/>
        <a:p>
          <a:pPr rtl="0"/>
          <a:r>
            <a:rPr lang="uk-UA" sz="1000" dirty="0" err="1" smtClean="0">
              <a:latin typeface="Bahnschrift" panose="020B0502040204020203" pitchFamily="34" charset="0"/>
            </a:rPr>
            <a:t>Рекогностування</a:t>
          </a:r>
          <a:r>
            <a:rPr lang="uk-UA" sz="1000" dirty="0" smtClean="0">
              <a:latin typeface="Bahnschrift" panose="020B0502040204020203" pitchFamily="34" charset="0"/>
            </a:rPr>
            <a:t> території.</a:t>
          </a:r>
          <a:endParaRPr lang="en-US" sz="1000" dirty="0">
            <a:latin typeface="Bahnschrift" panose="020B0502040204020203" pitchFamily="34" charset="0"/>
          </a:endParaRPr>
        </a:p>
      </dgm:t>
    </dgm:pt>
    <dgm:pt modelId="{233AB197-3D58-4415-92BF-AE2CE79C09C6}" type="parTrans" cxnId="{4986BCD2-DCAB-4944-9B03-B000ECC4385F}">
      <dgm:prSet/>
      <dgm:spPr/>
      <dgm:t>
        <a:bodyPr/>
        <a:lstStyle/>
        <a:p>
          <a:endParaRPr lang="ru-RU" sz="2000">
            <a:latin typeface="Bahnschrift" panose="020B0502040204020203" pitchFamily="34" charset="0"/>
          </a:endParaRPr>
        </a:p>
      </dgm:t>
    </dgm:pt>
    <dgm:pt modelId="{219086EE-2307-4614-83A5-D8C3D2442D33}" type="sibTrans" cxnId="{4986BCD2-DCAB-4944-9B03-B000ECC4385F}">
      <dgm:prSet/>
      <dgm:spPr/>
      <dgm:t>
        <a:bodyPr/>
        <a:lstStyle/>
        <a:p>
          <a:endParaRPr lang="ru-RU" sz="2000">
            <a:latin typeface="Bahnschrift" panose="020B0502040204020203" pitchFamily="34" charset="0"/>
          </a:endParaRPr>
        </a:p>
      </dgm:t>
    </dgm:pt>
    <dgm:pt modelId="{88E59144-4BA5-4A1F-879C-BE7285A9627E}">
      <dgm:prSet custT="1"/>
      <dgm:spPr/>
      <dgm:t>
        <a:bodyPr/>
        <a:lstStyle/>
        <a:p>
          <a:pPr rtl="0"/>
          <a:r>
            <a:rPr lang="uk-UA" sz="1000" smtClean="0">
              <a:latin typeface="Bahnschrift" panose="020B0502040204020203" pitchFamily="34" charset="0"/>
            </a:rPr>
            <a:t>Флористичні методи</a:t>
          </a:r>
          <a:endParaRPr lang="en-US" sz="1000">
            <a:latin typeface="Bahnschrift" panose="020B0502040204020203" pitchFamily="34" charset="0"/>
          </a:endParaRPr>
        </a:p>
      </dgm:t>
    </dgm:pt>
    <dgm:pt modelId="{955819F7-D5A3-47D2-9F7F-D0BB21717CC6}" type="parTrans" cxnId="{5FA75B4F-DCB6-4062-AF19-34E3E80EF87D}">
      <dgm:prSet/>
      <dgm:spPr/>
      <dgm:t>
        <a:bodyPr/>
        <a:lstStyle/>
        <a:p>
          <a:endParaRPr lang="ru-RU" sz="2000">
            <a:latin typeface="Bahnschrift" panose="020B0502040204020203" pitchFamily="34" charset="0"/>
          </a:endParaRPr>
        </a:p>
      </dgm:t>
    </dgm:pt>
    <dgm:pt modelId="{D7DD23A9-6800-4F7C-BB5E-F355033AD95D}" type="sibTrans" cxnId="{5FA75B4F-DCB6-4062-AF19-34E3E80EF87D}">
      <dgm:prSet/>
      <dgm:spPr/>
      <dgm:t>
        <a:bodyPr/>
        <a:lstStyle/>
        <a:p>
          <a:endParaRPr lang="ru-RU" sz="2000">
            <a:latin typeface="Bahnschrift" panose="020B0502040204020203" pitchFamily="34" charset="0"/>
          </a:endParaRPr>
        </a:p>
      </dgm:t>
    </dgm:pt>
    <dgm:pt modelId="{2C676059-1248-42C4-9F3E-09349707AE6B}">
      <dgm:prSet custT="1"/>
      <dgm:spPr/>
      <dgm:t>
        <a:bodyPr/>
        <a:lstStyle/>
        <a:p>
          <a:pPr rtl="0"/>
          <a:r>
            <a:rPr lang="uk-UA" sz="1000" smtClean="0">
              <a:latin typeface="Bahnschrift" panose="020B0502040204020203" pitchFamily="34" charset="0"/>
            </a:rPr>
            <a:t>Стандартні гідроботанічні та фітоценотичні методи.</a:t>
          </a:r>
          <a:endParaRPr lang="en-US" sz="1000">
            <a:latin typeface="Bahnschrift" panose="020B0502040204020203" pitchFamily="34" charset="0"/>
          </a:endParaRPr>
        </a:p>
      </dgm:t>
    </dgm:pt>
    <dgm:pt modelId="{FDBC72A7-E41F-46FB-89DE-3850617BBFA8}" type="parTrans" cxnId="{C7675196-6AA9-4F6D-9163-CF3B08F089B4}">
      <dgm:prSet/>
      <dgm:spPr/>
      <dgm:t>
        <a:bodyPr/>
        <a:lstStyle/>
        <a:p>
          <a:endParaRPr lang="ru-RU" sz="2000">
            <a:latin typeface="Bahnschrift" panose="020B0502040204020203" pitchFamily="34" charset="0"/>
          </a:endParaRPr>
        </a:p>
      </dgm:t>
    </dgm:pt>
    <dgm:pt modelId="{1A2D760B-A036-4B04-A070-6BB4FF115096}" type="sibTrans" cxnId="{C7675196-6AA9-4F6D-9163-CF3B08F089B4}">
      <dgm:prSet/>
      <dgm:spPr/>
      <dgm:t>
        <a:bodyPr/>
        <a:lstStyle/>
        <a:p>
          <a:endParaRPr lang="ru-RU" sz="2000">
            <a:latin typeface="Bahnschrift" panose="020B0502040204020203" pitchFamily="34" charset="0"/>
          </a:endParaRPr>
        </a:p>
      </dgm:t>
    </dgm:pt>
    <dgm:pt modelId="{6381FAEE-3049-48AC-B3EC-40848458F77E}">
      <dgm:prSet custT="1"/>
      <dgm:spPr/>
      <dgm:t>
        <a:bodyPr/>
        <a:lstStyle/>
        <a:p>
          <a:pPr rtl="0"/>
          <a:r>
            <a:rPr lang="uk-UA" sz="1000" smtClean="0">
              <a:latin typeface="Bahnschrift" panose="020B0502040204020203" pitchFamily="34" charset="0"/>
            </a:rPr>
            <a:t>Біоіндикація річкових екосистем.</a:t>
          </a:r>
          <a:endParaRPr lang="en-US" sz="1000">
            <a:latin typeface="Bahnschrift" panose="020B0502040204020203" pitchFamily="34" charset="0"/>
          </a:endParaRPr>
        </a:p>
      </dgm:t>
    </dgm:pt>
    <dgm:pt modelId="{3BF3E502-628A-4EF2-8059-F3C481EC8E78}" type="parTrans" cxnId="{6F5B8F7D-EF5B-452D-B03B-AE64AE88426E}">
      <dgm:prSet/>
      <dgm:spPr/>
      <dgm:t>
        <a:bodyPr/>
        <a:lstStyle/>
        <a:p>
          <a:endParaRPr lang="ru-RU" sz="2000">
            <a:latin typeface="Bahnschrift" panose="020B0502040204020203" pitchFamily="34" charset="0"/>
          </a:endParaRPr>
        </a:p>
      </dgm:t>
    </dgm:pt>
    <dgm:pt modelId="{F5E91D4C-CE60-4493-879F-27EFCA02413E}" type="sibTrans" cxnId="{6F5B8F7D-EF5B-452D-B03B-AE64AE88426E}">
      <dgm:prSet/>
      <dgm:spPr/>
      <dgm:t>
        <a:bodyPr/>
        <a:lstStyle/>
        <a:p>
          <a:endParaRPr lang="ru-RU" sz="2000">
            <a:latin typeface="Bahnschrift" panose="020B0502040204020203" pitchFamily="34" charset="0"/>
          </a:endParaRPr>
        </a:p>
      </dgm:t>
    </dgm:pt>
    <dgm:pt modelId="{CD068CA2-0F52-422C-B4BF-9254D65E293F}">
      <dgm:prSet custT="1"/>
      <dgm:spPr/>
      <dgm:t>
        <a:bodyPr/>
        <a:lstStyle/>
        <a:p>
          <a:pPr rtl="0"/>
          <a:r>
            <a:rPr lang="uk-UA" sz="1000" smtClean="0">
              <a:latin typeface="Bahnschrift" panose="020B0502040204020203" pitchFamily="34" charset="0"/>
            </a:rPr>
            <a:t>ГІС та ДЗЗ.</a:t>
          </a:r>
          <a:endParaRPr lang="en-US" sz="1000">
            <a:latin typeface="Bahnschrift" panose="020B0502040204020203" pitchFamily="34" charset="0"/>
          </a:endParaRPr>
        </a:p>
      </dgm:t>
    </dgm:pt>
    <dgm:pt modelId="{4A360795-F8ED-41FA-B12B-B573C5EA387C}" type="parTrans" cxnId="{62D40FD6-5066-4719-9503-91FF4CB601A5}">
      <dgm:prSet/>
      <dgm:spPr/>
      <dgm:t>
        <a:bodyPr/>
        <a:lstStyle/>
        <a:p>
          <a:endParaRPr lang="ru-RU" sz="2000">
            <a:latin typeface="Bahnschrift" panose="020B0502040204020203" pitchFamily="34" charset="0"/>
          </a:endParaRPr>
        </a:p>
      </dgm:t>
    </dgm:pt>
    <dgm:pt modelId="{EEFAACE1-7FA5-4AD8-ADFC-B80602E4BDC0}" type="sibTrans" cxnId="{62D40FD6-5066-4719-9503-91FF4CB601A5}">
      <dgm:prSet/>
      <dgm:spPr/>
      <dgm:t>
        <a:bodyPr/>
        <a:lstStyle/>
        <a:p>
          <a:endParaRPr lang="ru-RU" sz="2000">
            <a:latin typeface="Bahnschrift" panose="020B0502040204020203" pitchFamily="34" charset="0"/>
          </a:endParaRPr>
        </a:p>
      </dgm:t>
    </dgm:pt>
    <dgm:pt modelId="{F00711A6-51BD-4631-934D-A7B8ABDD4F4E}">
      <dgm:prSet custT="1"/>
      <dgm:spPr/>
      <dgm:t>
        <a:bodyPr/>
        <a:lstStyle/>
        <a:p>
          <a:pPr rtl="0"/>
          <a:r>
            <a:rPr lang="uk-UA" sz="1000" smtClean="0">
              <a:latin typeface="Bahnschrift" panose="020B0502040204020203" pitchFamily="34" charset="0"/>
            </a:rPr>
            <a:t>Методи статистичної обробки даних.</a:t>
          </a:r>
          <a:endParaRPr lang="en-US" sz="1000">
            <a:latin typeface="Bahnschrift" panose="020B0502040204020203" pitchFamily="34" charset="0"/>
          </a:endParaRPr>
        </a:p>
      </dgm:t>
    </dgm:pt>
    <dgm:pt modelId="{D05D4864-8516-42B5-80AA-4A6A234255EB}" type="parTrans" cxnId="{05A1D08B-E3BB-4FD0-B178-618B943AB825}">
      <dgm:prSet/>
      <dgm:spPr/>
      <dgm:t>
        <a:bodyPr/>
        <a:lstStyle/>
        <a:p>
          <a:endParaRPr lang="ru-RU" sz="2000">
            <a:latin typeface="Bahnschrift" panose="020B0502040204020203" pitchFamily="34" charset="0"/>
          </a:endParaRPr>
        </a:p>
      </dgm:t>
    </dgm:pt>
    <dgm:pt modelId="{577EDBF5-A04B-4E9E-81DA-A79BB0BFDD89}" type="sibTrans" cxnId="{05A1D08B-E3BB-4FD0-B178-618B943AB825}">
      <dgm:prSet/>
      <dgm:spPr/>
      <dgm:t>
        <a:bodyPr/>
        <a:lstStyle/>
        <a:p>
          <a:endParaRPr lang="ru-RU" sz="2000">
            <a:latin typeface="Bahnschrift" panose="020B0502040204020203" pitchFamily="34" charset="0"/>
          </a:endParaRPr>
        </a:p>
      </dgm:t>
    </dgm:pt>
    <dgm:pt modelId="{33AFCA57-C947-4757-A2D5-EDA3C80B7987}" type="pres">
      <dgm:prSet presAssocID="{5A9750D4-C65C-4F4E-B9EB-85C9C18C2881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E3CA2D5-4219-4F39-811A-C314C583E447}" type="pres">
      <dgm:prSet presAssocID="{D433CD31-C6FA-4FDB-BDBA-90D007C8456E}" presName="horFlow" presStyleCnt="0"/>
      <dgm:spPr/>
    </dgm:pt>
    <dgm:pt modelId="{6AB0D0E1-2136-4924-B8DB-D10F99C50B6F}" type="pres">
      <dgm:prSet presAssocID="{D433CD31-C6FA-4FDB-BDBA-90D007C8456E}" presName="bigChev" presStyleLbl="node1" presStyleIdx="0" presStyleCnt="7" custScaleX="114639"/>
      <dgm:spPr/>
      <dgm:t>
        <a:bodyPr/>
        <a:lstStyle/>
        <a:p>
          <a:endParaRPr lang="ru-RU"/>
        </a:p>
      </dgm:t>
    </dgm:pt>
    <dgm:pt modelId="{9A9D338A-7E73-4966-9901-84FD509DECB1}" type="pres">
      <dgm:prSet presAssocID="{D433CD31-C6FA-4FDB-BDBA-90D007C8456E}" presName="vSp" presStyleCnt="0"/>
      <dgm:spPr/>
    </dgm:pt>
    <dgm:pt modelId="{FC546BA1-B544-4075-A8BA-36955C443AC1}" type="pres">
      <dgm:prSet presAssocID="{7C2A74D8-B5DE-44CE-B45E-213756E3DEAB}" presName="horFlow" presStyleCnt="0"/>
      <dgm:spPr/>
    </dgm:pt>
    <dgm:pt modelId="{BBCAA189-40C7-4983-AA04-6E16EEE47DF7}" type="pres">
      <dgm:prSet presAssocID="{7C2A74D8-B5DE-44CE-B45E-213756E3DEAB}" presName="bigChev" presStyleLbl="node1" presStyleIdx="1" presStyleCnt="7" custScaleX="114639"/>
      <dgm:spPr/>
      <dgm:t>
        <a:bodyPr/>
        <a:lstStyle/>
        <a:p>
          <a:endParaRPr lang="ru-RU"/>
        </a:p>
      </dgm:t>
    </dgm:pt>
    <dgm:pt modelId="{2907FE9B-DB13-4E54-8BF4-09D155050722}" type="pres">
      <dgm:prSet presAssocID="{7C2A74D8-B5DE-44CE-B45E-213756E3DEAB}" presName="vSp" presStyleCnt="0"/>
      <dgm:spPr/>
    </dgm:pt>
    <dgm:pt modelId="{5DB70CC4-E1D3-4AA1-BC37-23F7777813EC}" type="pres">
      <dgm:prSet presAssocID="{88E59144-4BA5-4A1F-879C-BE7285A9627E}" presName="horFlow" presStyleCnt="0"/>
      <dgm:spPr/>
    </dgm:pt>
    <dgm:pt modelId="{6FD4D319-BA76-407E-B091-816EDBA22B34}" type="pres">
      <dgm:prSet presAssocID="{88E59144-4BA5-4A1F-879C-BE7285A9627E}" presName="bigChev" presStyleLbl="node1" presStyleIdx="2" presStyleCnt="7" custScaleX="114639"/>
      <dgm:spPr/>
      <dgm:t>
        <a:bodyPr/>
        <a:lstStyle/>
        <a:p>
          <a:endParaRPr lang="ru-RU"/>
        </a:p>
      </dgm:t>
    </dgm:pt>
    <dgm:pt modelId="{D47104C3-C468-4F3D-A40E-4199E0237F67}" type="pres">
      <dgm:prSet presAssocID="{88E59144-4BA5-4A1F-879C-BE7285A9627E}" presName="vSp" presStyleCnt="0"/>
      <dgm:spPr/>
    </dgm:pt>
    <dgm:pt modelId="{91D389BC-CCDA-4D9B-AC5E-067FE9300DD1}" type="pres">
      <dgm:prSet presAssocID="{2C676059-1248-42C4-9F3E-09349707AE6B}" presName="horFlow" presStyleCnt="0"/>
      <dgm:spPr/>
    </dgm:pt>
    <dgm:pt modelId="{4AFCF0C5-67E5-4803-AC51-325E848736EC}" type="pres">
      <dgm:prSet presAssocID="{2C676059-1248-42C4-9F3E-09349707AE6B}" presName="bigChev" presStyleLbl="node1" presStyleIdx="3" presStyleCnt="7" custScaleX="114639"/>
      <dgm:spPr/>
      <dgm:t>
        <a:bodyPr/>
        <a:lstStyle/>
        <a:p>
          <a:endParaRPr lang="ru-RU"/>
        </a:p>
      </dgm:t>
    </dgm:pt>
    <dgm:pt modelId="{E0C36501-67BB-4A33-9B6B-48C91ED14E87}" type="pres">
      <dgm:prSet presAssocID="{2C676059-1248-42C4-9F3E-09349707AE6B}" presName="vSp" presStyleCnt="0"/>
      <dgm:spPr/>
    </dgm:pt>
    <dgm:pt modelId="{138BB95D-1073-4674-BAAF-368B7888B7C4}" type="pres">
      <dgm:prSet presAssocID="{6381FAEE-3049-48AC-B3EC-40848458F77E}" presName="horFlow" presStyleCnt="0"/>
      <dgm:spPr/>
    </dgm:pt>
    <dgm:pt modelId="{E3BE2B4C-069E-4809-8504-7BDC69D7A398}" type="pres">
      <dgm:prSet presAssocID="{6381FAEE-3049-48AC-B3EC-40848458F77E}" presName="bigChev" presStyleLbl="node1" presStyleIdx="4" presStyleCnt="7" custScaleX="114639"/>
      <dgm:spPr/>
      <dgm:t>
        <a:bodyPr/>
        <a:lstStyle/>
        <a:p>
          <a:endParaRPr lang="ru-RU"/>
        </a:p>
      </dgm:t>
    </dgm:pt>
    <dgm:pt modelId="{46FE62CD-119B-4702-981D-04C6BA9F620A}" type="pres">
      <dgm:prSet presAssocID="{6381FAEE-3049-48AC-B3EC-40848458F77E}" presName="vSp" presStyleCnt="0"/>
      <dgm:spPr/>
    </dgm:pt>
    <dgm:pt modelId="{B6C7A788-193D-4333-A36B-6E9496177D77}" type="pres">
      <dgm:prSet presAssocID="{CD068CA2-0F52-422C-B4BF-9254D65E293F}" presName="horFlow" presStyleCnt="0"/>
      <dgm:spPr/>
    </dgm:pt>
    <dgm:pt modelId="{9E079064-F651-4CFD-8312-514E406AEF89}" type="pres">
      <dgm:prSet presAssocID="{CD068CA2-0F52-422C-B4BF-9254D65E293F}" presName="bigChev" presStyleLbl="node1" presStyleIdx="5" presStyleCnt="7" custScaleX="114639"/>
      <dgm:spPr/>
      <dgm:t>
        <a:bodyPr/>
        <a:lstStyle/>
        <a:p>
          <a:endParaRPr lang="ru-RU"/>
        </a:p>
      </dgm:t>
    </dgm:pt>
    <dgm:pt modelId="{8221F26E-597B-4608-AF58-833FFDBDBF8C}" type="pres">
      <dgm:prSet presAssocID="{CD068CA2-0F52-422C-B4BF-9254D65E293F}" presName="vSp" presStyleCnt="0"/>
      <dgm:spPr/>
    </dgm:pt>
    <dgm:pt modelId="{72484002-1FF9-47FA-8856-2F315E6D4CD5}" type="pres">
      <dgm:prSet presAssocID="{F00711A6-51BD-4631-934D-A7B8ABDD4F4E}" presName="horFlow" presStyleCnt="0"/>
      <dgm:spPr/>
    </dgm:pt>
    <dgm:pt modelId="{3A1AAD16-E222-4596-B8EA-F8512B6314E2}" type="pres">
      <dgm:prSet presAssocID="{F00711A6-51BD-4631-934D-A7B8ABDD4F4E}" presName="bigChev" presStyleLbl="node1" presStyleIdx="6" presStyleCnt="7" custScaleX="114639"/>
      <dgm:spPr/>
      <dgm:t>
        <a:bodyPr/>
        <a:lstStyle/>
        <a:p>
          <a:endParaRPr lang="ru-RU"/>
        </a:p>
      </dgm:t>
    </dgm:pt>
  </dgm:ptLst>
  <dgm:cxnLst>
    <dgm:cxn modelId="{8CE6D9F7-FBAF-4952-BA6B-EFE9D2ED3E66}" type="presOf" srcId="{CD068CA2-0F52-422C-B4BF-9254D65E293F}" destId="{9E079064-F651-4CFD-8312-514E406AEF89}" srcOrd="0" destOrd="0" presId="urn:microsoft.com/office/officeart/2005/8/layout/lProcess3"/>
    <dgm:cxn modelId="{4986BCD2-DCAB-4944-9B03-B000ECC4385F}" srcId="{5A9750D4-C65C-4F4E-B9EB-85C9C18C2881}" destId="{7C2A74D8-B5DE-44CE-B45E-213756E3DEAB}" srcOrd="1" destOrd="0" parTransId="{233AB197-3D58-4415-92BF-AE2CE79C09C6}" sibTransId="{219086EE-2307-4614-83A5-D8C3D2442D33}"/>
    <dgm:cxn modelId="{6F5B8F7D-EF5B-452D-B03B-AE64AE88426E}" srcId="{5A9750D4-C65C-4F4E-B9EB-85C9C18C2881}" destId="{6381FAEE-3049-48AC-B3EC-40848458F77E}" srcOrd="4" destOrd="0" parTransId="{3BF3E502-628A-4EF2-8059-F3C481EC8E78}" sibTransId="{F5E91D4C-CE60-4493-879F-27EFCA02413E}"/>
    <dgm:cxn modelId="{FD141C72-7A4A-4D6A-9E45-7ADD2DA6815B}" type="presOf" srcId="{88E59144-4BA5-4A1F-879C-BE7285A9627E}" destId="{6FD4D319-BA76-407E-B091-816EDBA22B34}" srcOrd="0" destOrd="0" presId="urn:microsoft.com/office/officeart/2005/8/layout/lProcess3"/>
    <dgm:cxn modelId="{3E8D2A16-1930-4605-9DB2-7F0D0DF9E130}" type="presOf" srcId="{6381FAEE-3049-48AC-B3EC-40848458F77E}" destId="{E3BE2B4C-069E-4809-8504-7BDC69D7A398}" srcOrd="0" destOrd="0" presId="urn:microsoft.com/office/officeart/2005/8/layout/lProcess3"/>
    <dgm:cxn modelId="{685835CF-FB6D-4FA7-8D8F-154CC5BF4FEA}" type="presOf" srcId="{F00711A6-51BD-4631-934D-A7B8ABDD4F4E}" destId="{3A1AAD16-E222-4596-B8EA-F8512B6314E2}" srcOrd="0" destOrd="0" presId="urn:microsoft.com/office/officeart/2005/8/layout/lProcess3"/>
    <dgm:cxn modelId="{C7675196-6AA9-4F6D-9163-CF3B08F089B4}" srcId="{5A9750D4-C65C-4F4E-B9EB-85C9C18C2881}" destId="{2C676059-1248-42C4-9F3E-09349707AE6B}" srcOrd="3" destOrd="0" parTransId="{FDBC72A7-E41F-46FB-89DE-3850617BBFA8}" sibTransId="{1A2D760B-A036-4B04-A070-6BB4FF115096}"/>
    <dgm:cxn modelId="{89314AA4-3FED-4FFB-8AC7-D59D244852B6}" type="presOf" srcId="{2C676059-1248-42C4-9F3E-09349707AE6B}" destId="{4AFCF0C5-67E5-4803-AC51-325E848736EC}" srcOrd="0" destOrd="0" presId="urn:microsoft.com/office/officeart/2005/8/layout/lProcess3"/>
    <dgm:cxn modelId="{5FA75B4F-DCB6-4062-AF19-34E3E80EF87D}" srcId="{5A9750D4-C65C-4F4E-B9EB-85C9C18C2881}" destId="{88E59144-4BA5-4A1F-879C-BE7285A9627E}" srcOrd="2" destOrd="0" parTransId="{955819F7-D5A3-47D2-9F7F-D0BB21717CC6}" sibTransId="{D7DD23A9-6800-4F7C-BB5E-F355033AD95D}"/>
    <dgm:cxn modelId="{E5E73402-7606-4E93-B5C5-D36133C52457}" type="presOf" srcId="{7C2A74D8-B5DE-44CE-B45E-213756E3DEAB}" destId="{BBCAA189-40C7-4983-AA04-6E16EEE47DF7}" srcOrd="0" destOrd="0" presId="urn:microsoft.com/office/officeart/2005/8/layout/lProcess3"/>
    <dgm:cxn modelId="{05A1D08B-E3BB-4FD0-B178-618B943AB825}" srcId="{5A9750D4-C65C-4F4E-B9EB-85C9C18C2881}" destId="{F00711A6-51BD-4631-934D-A7B8ABDD4F4E}" srcOrd="6" destOrd="0" parTransId="{D05D4864-8516-42B5-80AA-4A6A234255EB}" sibTransId="{577EDBF5-A04B-4E9E-81DA-A79BB0BFDD89}"/>
    <dgm:cxn modelId="{8ADCA822-6101-4093-8403-A5595AC8D5BF}" type="presOf" srcId="{5A9750D4-C65C-4F4E-B9EB-85C9C18C2881}" destId="{33AFCA57-C947-4757-A2D5-EDA3C80B7987}" srcOrd="0" destOrd="0" presId="urn:microsoft.com/office/officeart/2005/8/layout/lProcess3"/>
    <dgm:cxn modelId="{62D40FD6-5066-4719-9503-91FF4CB601A5}" srcId="{5A9750D4-C65C-4F4E-B9EB-85C9C18C2881}" destId="{CD068CA2-0F52-422C-B4BF-9254D65E293F}" srcOrd="5" destOrd="0" parTransId="{4A360795-F8ED-41FA-B12B-B573C5EA387C}" sibTransId="{EEFAACE1-7FA5-4AD8-ADFC-B80602E4BDC0}"/>
    <dgm:cxn modelId="{7334C644-A379-4C42-8827-22F7BF1E20C6}" srcId="{5A9750D4-C65C-4F4E-B9EB-85C9C18C2881}" destId="{D433CD31-C6FA-4FDB-BDBA-90D007C8456E}" srcOrd="0" destOrd="0" parTransId="{E9C10B18-764B-4351-BF6C-39339DCCE2B4}" sibTransId="{464274D5-2016-493F-8F19-E5374119FE97}"/>
    <dgm:cxn modelId="{B5C55FF4-D3F7-4213-BCEE-DDBDAED4EB64}" type="presOf" srcId="{D433CD31-C6FA-4FDB-BDBA-90D007C8456E}" destId="{6AB0D0E1-2136-4924-B8DB-D10F99C50B6F}" srcOrd="0" destOrd="0" presId="urn:microsoft.com/office/officeart/2005/8/layout/lProcess3"/>
    <dgm:cxn modelId="{9924667A-9FA6-4E72-820B-BA103447A41C}" type="presParOf" srcId="{33AFCA57-C947-4757-A2D5-EDA3C80B7987}" destId="{8E3CA2D5-4219-4F39-811A-C314C583E447}" srcOrd="0" destOrd="0" presId="urn:microsoft.com/office/officeart/2005/8/layout/lProcess3"/>
    <dgm:cxn modelId="{3924C683-A776-4F89-B1EE-22FF4EE22D32}" type="presParOf" srcId="{8E3CA2D5-4219-4F39-811A-C314C583E447}" destId="{6AB0D0E1-2136-4924-B8DB-D10F99C50B6F}" srcOrd="0" destOrd="0" presId="urn:microsoft.com/office/officeart/2005/8/layout/lProcess3"/>
    <dgm:cxn modelId="{70FFA015-11CE-4A4A-A878-A123BBDEAB4F}" type="presParOf" srcId="{33AFCA57-C947-4757-A2D5-EDA3C80B7987}" destId="{9A9D338A-7E73-4966-9901-84FD509DECB1}" srcOrd="1" destOrd="0" presId="urn:microsoft.com/office/officeart/2005/8/layout/lProcess3"/>
    <dgm:cxn modelId="{CBBB2D24-EF84-4071-92C6-85A1C032F7F7}" type="presParOf" srcId="{33AFCA57-C947-4757-A2D5-EDA3C80B7987}" destId="{FC546BA1-B544-4075-A8BA-36955C443AC1}" srcOrd="2" destOrd="0" presId="urn:microsoft.com/office/officeart/2005/8/layout/lProcess3"/>
    <dgm:cxn modelId="{E6F405A7-D419-4B8B-9A23-89E3B673B6ED}" type="presParOf" srcId="{FC546BA1-B544-4075-A8BA-36955C443AC1}" destId="{BBCAA189-40C7-4983-AA04-6E16EEE47DF7}" srcOrd="0" destOrd="0" presId="urn:microsoft.com/office/officeart/2005/8/layout/lProcess3"/>
    <dgm:cxn modelId="{961D5EBA-ADF5-4B20-B9E7-59A0F5BA1332}" type="presParOf" srcId="{33AFCA57-C947-4757-A2D5-EDA3C80B7987}" destId="{2907FE9B-DB13-4E54-8BF4-09D155050722}" srcOrd="3" destOrd="0" presId="urn:microsoft.com/office/officeart/2005/8/layout/lProcess3"/>
    <dgm:cxn modelId="{72CDABC0-E592-45E6-A548-D281CBD87802}" type="presParOf" srcId="{33AFCA57-C947-4757-A2D5-EDA3C80B7987}" destId="{5DB70CC4-E1D3-4AA1-BC37-23F7777813EC}" srcOrd="4" destOrd="0" presId="urn:microsoft.com/office/officeart/2005/8/layout/lProcess3"/>
    <dgm:cxn modelId="{ADEA60A4-065E-4FA9-B3EE-458737B77F6F}" type="presParOf" srcId="{5DB70CC4-E1D3-4AA1-BC37-23F7777813EC}" destId="{6FD4D319-BA76-407E-B091-816EDBA22B34}" srcOrd="0" destOrd="0" presId="urn:microsoft.com/office/officeart/2005/8/layout/lProcess3"/>
    <dgm:cxn modelId="{DA42203F-BB61-41E6-9563-B8B105A4939D}" type="presParOf" srcId="{33AFCA57-C947-4757-A2D5-EDA3C80B7987}" destId="{D47104C3-C468-4F3D-A40E-4199E0237F67}" srcOrd="5" destOrd="0" presId="urn:microsoft.com/office/officeart/2005/8/layout/lProcess3"/>
    <dgm:cxn modelId="{496B4892-DBEB-47F7-A580-2FA0DB7F745F}" type="presParOf" srcId="{33AFCA57-C947-4757-A2D5-EDA3C80B7987}" destId="{91D389BC-CCDA-4D9B-AC5E-067FE9300DD1}" srcOrd="6" destOrd="0" presId="urn:microsoft.com/office/officeart/2005/8/layout/lProcess3"/>
    <dgm:cxn modelId="{2A3BB7DE-7827-47B2-9B6E-FE0B54D7D7D1}" type="presParOf" srcId="{91D389BC-CCDA-4D9B-AC5E-067FE9300DD1}" destId="{4AFCF0C5-67E5-4803-AC51-325E848736EC}" srcOrd="0" destOrd="0" presId="urn:microsoft.com/office/officeart/2005/8/layout/lProcess3"/>
    <dgm:cxn modelId="{9B2D7F72-8B42-46AE-8C6A-B0CCAC6687E6}" type="presParOf" srcId="{33AFCA57-C947-4757-A2D5-EDA3C80B7987}" destId="{E0C36501-67BB-4A33-9B6B-48C91ED14E87}" srcOrd="7" destOrd="0" presId="urn:microsoft.com/office/officeart/2005/8/layout/lProcess3"/>
    <dgm:cxn modelId="{51D3F64B-2E38-44DC-B39B-4D4DD5AF76F1}" type="presParOf" srcId="{33AFCA57-C947-4757-A2D5-EDA3C80B7987}" destId="{138BB95D-1073-4674-BAAF-368B7888B7C4}" srcOrd="8" destOrd="0" presId="urn:microsoft.com/office/officeart/2005/8/layout/lProcess3"/>
    <dgm:cxn modelId="{3CAF1821-7869-4333-B7FA-C1946CE3E2E9}" type="presParOf" srcId="{138BB95D-1073-4674-BAAF-368B7888B7C4}" destId="{E3BE2B4C-069E-4809-8504-7BDC69D7A398}" srcOrd="0" destOrd="0" presId="urn:microsoft.com/office/officeart/2005/8/layout/lProcess3"/>
    <dgm:cxn modelId="{134FFD75-9866-4759-A7DD-FD7EDC22E196}" type="presParOf" srcId="{33AFCA57-C947-4757-A2D5-EDA3C80B7987}" destId="{46FE62CD-119B-4702-981D-04C6BA9F620A}" srcOrd="9" destOrd="0" presId="urn:microsoft.com/office/officeart/2005/8/layout/lProcess3"/>
    <dgm:cxn modelId="{548F521C-7753-4209-9CBD-234CED14F703}" type="presParOf" srcId="{33AFCA57-C947-4757-A2D5-EDA3C80B7987}" destId="{B6C7A788-193D-4333-A36B-6E9496177D77}" srcOrd="10" destOrd="0" presId="urn:microsoft.com/office/officeart/2005/8/layout/lProcess3"/>
    <dgm:cxn modelId="{2C88FCE5-C27D-46ED-8CC9-B32799F84D9D}" type="presParOf" srcId="{B6C7A788-193D-4333-A36B-6E9496177D77}" destId="{9E079064-F651-4CFD-8312-514E406AEF89}" srcOrd="0" destOrd="0" presId="urn:microsoft.com/office/officeart/2005/8/layout/lProcess3"/>
    <dgm:cxn modelId="{30349F03-E3D2-4C50-B103-22DFA73BBE20}" type="presParOf" srcId="{33AFCA57-C947-4757-A2D5-EDA3C80B7987}" destId="{8221F26E-597B-4608-AF58-833FFDBDBF8C}" srcOrd="11" destOrd="0" presId="urn:microsoft.com/office/officeart/2005/8/layout/lProcess3"/>
    <dgm:cxn modelId="{5D304C40-02D6-4FE5-8500-27D4BFB24B87}" type="presParOf" srcId="{33AFCA57-C947-4757-A2D5-EDA3C80B7987}" destId="{72484002-1FF9-47FA-8856-2F315E6D4CD5}" srcOrd="12" destOrd="0" presId="urn:microsoft.com/office/officeart/2005/8/layout/lProcess3"/>
    <dgm:cxn modelId="{F17CD20D-DA45-413C-91B1-7EA6F808AEF4}" type="presParOf" srcId="{72484002-1FF9-47FA-8856-2F315E6D4CD5}" destId="{3A1AAD16-E222-4596-B8EA-F8512B6314E2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B0D0E1-2136-4924-B8DB-D10F99C50B6F}">
      <dsp:nvSpPr>
        <dsp:cNvPr id="0" name=""/>
        <dsp:cNvSpPr/>
      </dsp:nvSpPr>
      <dsp:spPr>
        <a:xfrm>
          <a:off x="914346" y="1131"/>
          <a:ext cx="1946006" cy="679003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kern="1200" dirty="0" smtClean="0">
              <a:latin typeface="Bahnschrift" panose="020B0502040204020203" pitchFamily="34" charset="0"/>
            </a:rPr>
            <a:t>Теоретичні методи (аналіз, синтез, узагальнення).</a:t>
          </a:r>
          <a:endParaRPr lang="en-US" sz="1000" kern="1200" dirty="0">
            <a:latin typeface="Bahnschrift" panose="020B0502040204020203" pitchFamily="34" charset="0"/>
          </a:endParaRPr>
        </a:p>
      </dsp:txBody>
      <dsp:txXfrm>
        <a:off x="1253848" y="1131"/>
        <a:ext cx="1267003" cy="679003"/>
      </dsp:txXfrm>
    </dsp:sp>
    <dsp:sp modelId="{BBCAA189-40C7-4983-AA04-6E16EEE47DF7}">
      <dsp:nvSpPr>
        <dsp:cNvPr id="0" name=""/>
        <dsp:cNvSpPr/>
      </dsp:nvSpPr>
      <dsp:spPr>
        <a:xfrm>
          <a:off x="914346" y="775195"/>
          <a:ext cx="1946006" cy="679003"/>
        </a:xfrm>
        <a:prstGeom prst="chevron">
          <a:avLst/>
        </a:prstGeom>
        <a:gradFill rotWithShape="0">
          <a:gsLst>
            <a:gs pos="0">
              <a:schemeClr val="accent5">
                <a:hueOff val="-1225557"/>
                <a:satOff val="-1705"/>
                <a:lumOff val="-65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25557"/>
                <a:satOff val="-1705"/>
                <a:lumOff val="-65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25557"/>
                <a:satOff val="-1705"/>
                <a:lumOff val="-65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kern="1200" dirty="0" err="1" smtClean="0">
              <a:latin typeface="Bahnschrift" panose="020B0502040204020203" pitchFamily="34" charset="0"/>
            </a:rPr>
            <a:t>Рекогностування</a:t>
          </a:r>
          <a:r>
            <a:rPr lang="uk-UA" sz="1000" kern="1200" dirty="0" smtClean="0">
              <a:latin typeface="Bahnschrift" panose="020B0502040204020203" pitchFamily="34" charset="0"/>
            </a:rPr>
            <a:t> території.</a:t>
          </a:r>
          <a:endParaRPr lang="en-US" sz="1000" kern="1200" dirty="0">
            <a:latin typeface="Bahnschrift" panose="020B0502040204020203" pitchFamily="34" charset="0"/>
          </a:endParaRPr>
        </a:p>
      </dsp:txBody>
      <dsp:txXfrm>
        <a:off x="1253848" y="775195"/>
        <a:ext cx="1267003" cy="679003"/>
      </dsp:txXfrm>
    </dsp:sp>
    <dsp:sp modelId="{6FD4D319-BA76-407E-B091-816EDBA22B34}">
      <dsp:nvSpPr>
        <dsp:cNvPr id="0" name=""/>
        <dsp:cNvSpPr/>
      </dsp:nvSpPr>
      <dsp:spPr>
        <a:xfrm>
          <a:off x="914346" y="1549259"/>
          <a:ext cx="1946006" cy="679003"/>
        </a:xfrm>
        <a:prstGeom prst="chevron">
          <a:avLst/>
        </a:prstGeom>
        <a:gradFill rotWithShape="0">
          <a:gsLst>
            <a:gs pos="0">
              <a:schemeClr val="accent5">
                <a:hueOff val="-2451115"/>
                <a:satOff val="-3409"/>
                <a:lumOff val="-13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451115"/>
                <a:satOff val="-3409"/>
                <a:lumOff val="-13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451115"/>
                <a:satOff val="-3409"/>
                <a:lumOff val="-13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kern="1200" smtClean="0">
              <a:latin typeface="Bahnschrift" panose="020B0502040204020203" pitchFamily="34" charset="0"/>
            </a:rPr>
            <a:t>Флористичні методи</a:t>
          </a:r>
          <a:endParaRPr lang="en-US" sz="1000" kern="1200">
            <a:latin typeface="Bahnschrift" panose="020B0502040204020203" pitchFamily="34" charset="0"/>
          </a:endParaRPr>
        </a:p>
      </dsp:txBody>
      <dsp:txXfrm>
        <a:off x="1253848" y="1549259"/>
        <a:ext cx="1267003" cy="679003"/>
      </dsp:txXfrm>
    </dsp:sp>
    <dsp:sp modelId="{4AFCF0C5-67E5-4803-AC51-325E848736EC}">
      <dsp:nvSpPr>
        <dsp:cNvPr id="0" name=""/>
        <dsp:cNvSpPr/>
      </dsp:nvSpPr>
      <dsp:spPr>
        <a:xfrm>
          <a:off x="914346" y="2323323"/>
          <a:ext cx="1946006" cy="679003"/>
        </a:xfrm>
        <a:prstGeom prst="chevron">
          <a:avLst/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676672"/>
                <a:satOff val="-5114"/>
                <a:lumOff val="-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kern="1200" smtClean="0">
              <a:latin typeface="Bahnschrift" panose="020B0502040204020203" pitchFamily="34" charset="0"/>
            </a:rPr>
            <a:t>Стандартні гідроботанічні та фітоценотичні методи.</a:t>
          </a:r>
          <a:endParaRPr lang="en-US" sz="1000" kern="1200">
            <a:latin typeface="Bahnschrift" panose="020B0502040204020203" pitchFamily="34" charset="0"/>
          </a:endParaRPr>
        </a:p>
      </dsp:txBody>
      <dsp:txXfrm>
        <a:off x="1253848" y="2323323"/>
        <a:ext cx="1267003" cy="679003"/>
      </dsp:txXfrm>
    </dsp:sp>
    <dsp:sp modelId="{E3BE2B4C-069E-4809-8504-7BDC69D7A398}">
      <dsp:nvSpPr>
        <dsp:cNvPr id="0" name=""/>
        <dsp:cNvSpPr/>
      </dsp:nvSpPr>
      <dsp:spPr>
        <a:xfrm>
          <a:off x="914346" y="3097387"/>
          <a:ext cx="1946006" cy="679003"/>
        </a:xfrm>
        <a:prstGeom prst="chevron">
          <a:avLst/>
        </a:prstGeom>
        <a:gradFill rotWithShape="0">
          <a:gsLst>
            <a:gs pos="0">
              <a:schemeClr val="accent5">
                <a:hueOff val="-4902230"/>
                <a:satOff val="-6819"/>
                <a:lumOff val="-261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902230"/>
                <a:satOff val="-6819"/>
                <a:lumOff val="-261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902230"/>
                <a:satOff val="-6819"/>
                <a:lumOff val="-261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kern="1200" smtClean="0">
              <a:latin typeface="Bahnschrift" panose="020B0502040204020203" pitchFamily="34" charset="0"/>
            </a:rPr>
            <a:t>Біоіндикація річкових екосистем.</a:t>
          </a:r>
          <a:endParaRPr lang="en-US" sz="1000" kern="1200">
            <a:latin typeface="Bahnschrift" panose="020B0502040204020203" pitchFamily="34" charset="0"/>
          </a:endParaRPr>
        </a:p>
      </dsp:txBody>
      <dsp:txXfrm>
        <a:off x="1253848" y="3097387"/>
        <a:ext cx="1267003" cy="679003"/>
      </dsp:txXfrm>
    </dsp:sp>
    <dsp:sp modelId="{9E079064-F651-4CFD-8312-514E406AEF89}">
      <dsp:nvSpPr>
        <dsp:cNvPr id="0" name=""/>
        <dsp:cNvSpPr/>
      </dsp:nvSpPr>
      <dsp:spPr>
        <a:xfrm>
          <a:off x="914346" y="3871451"/>
          <a:ext cx="1946006" cy="679003"/>
        </a:xfrm>
        <a:prstGeom prst="chevron">
          <a:avLst/>
        </a:prstGeom>
        <a:gradFill rotWithShape="0">
          <a:gsLst>
            <a:gs pos="0">
              <a:schemeClr val="accent5">
                <a:hueOff val="-6127787"/>
                <a:satOff val="-8523"/>
                <a:lumOff val="-326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127787"/>
                <a:satOff val="-8523"/>
                <a:lumOff val="-326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127787"/>
                <a:satOff val="-8523"/>
                <a:lumOff val="-326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kern="1200" smtClean="0">
              <a:latin typeface="Bahnschrift" panose="020B0502040204020203" pitchFamily="34" charset="0"/>
            </a:rPr>
            <a:t>ГІС та ДЗЗ.</a:t>
          </a:r>
          <a:endParaRPr lang="en-US" sz="1000" kern="1200">
            <a:latin typeface="Bahnschrift" panose="020B0502040204020203" pitchFamily="34" charset="0"/>
          </a:endParaRPr>
        </a:p>
      </dsp:txBody>
      <dsp:txXfrm>
        <a:off x="1253848" y="3871451"/>
        <a:ext cx="1267003" cy="679003"/>
      </dsp:txXfrm>
    </dsp:sp>
    <dsp:sp modelId="{3A1AAD16-E222-4596-B8EA-F8512B6314E2}">
      <dsp:nvSpPr>
        <dsp:cNvPr id="0" name=""/>
        <dsp:cNvSpPr/>
      </dsp:nvSpPr>
      <dsp:spPr>
        <a:xfrm>
          <a:off x="914346" y="4645515"/>
          <a:ext cx="1946006" cy="679003"/>
        </a:xfrm>
        <a:prstGeom prst="chevron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kern="1200" smtClean="0">
              <a:latin typeface="Bahnschrift" panose="020B0502040204020203" pitchFamily="34" charset="0"/>
            </a:rPr>
            <a:t>Методи статистичної обробки даних.</a:t>
          </a:r>
          <a:endParaRPr lang="en-US" sz="1000" kern="1200">
            <a:latin typeface="Bahnschrift" panose="020B0502040204020203" pitchFamily="34" charset="0"/>
          </a:endParaRPr>
        </a:p>
      </dsp:txBody>
      <dsp:txXfrm>
        <a:off x="1253848" y="4645515"/>
        <a:ext cx="1267003" cy="6790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466C49-B182-4AA0-B76B-8C093D705CD1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2BBF9D-E318-43AD-849D-E0D8E9331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818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BBF9D-E318-43AD-849D-E0D8E9331D1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519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BBF9D-E318-43AD-849D-E0D8E9331D1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749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12e7b1c1f5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12e7b1c1f5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5297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B7DFE-3FED-4096-BD68-5DB485C1EB45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3185-D73E-4D0A-987D-93D3F9817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9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B7DFE-3FED-4096-BD68-5DB485C1EB45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3185-D73E-4D0A-987D-93D3F9817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102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B7DFE-3FED-4096-BD68-5DB485C1EB45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3185-D73E-4D0A-987D-93D3F9817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300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B7DFE-3FED-4096-BD68-5DB485C1EB45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3185-D73E-4D0A-987D-93D3F9817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401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B7DFE-3FED-4096-BD68-5DB485C1EB45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3185-D73E-4D0A-987D-93D3F9817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349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B7DFE-3FED-4096-BD68-5DB485C1EB45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3185-D73E-4D0A-987D-93D3F9817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095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B7DFE-3FED-4096-BD68-5DB485C1EB45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3185-D73E-4D0A-987D-93D3F9817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495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B7DFE-3FED-4096-BD68-5DB485C1EB45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3185-D73E-4D0A-987D-93D3F9817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62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B7DFE-3FED-4096-BD68-5DB485C1EB45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3185-D73E-4D0A-987D-93D3F9817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374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B7DFE-3FED-4096-BD68-5DB485C1EB45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3185-D73E-4D0A-987D-93D3F9817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941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B7DFE-3FED-4096-BD68-5DB485C1EB45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3185-D73E-4D0A-987D-93D3F9817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550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uk" smtClean="0"/>
              <a:pPr/>
              <a:t>‹#›</a:t>
            </a:fld>
            <a:endParaRPr lang="uk"/>
          </a:p>
        </p:txBody>
      </p:sp>
    </p:spTree>
    <p:extLst>
      <p:ext uri="{BB962C8B-B14F-4D97-AF65-F5344CB8AC3E}">
        <p14:creationId xmlns:p14="http://schemas.microsoft.com/office/powerpoint/2010/main" val="2541576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B7DFE-3FED-4096-BD68-5DB485C1EB45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23185-D73E-4D0A-987D-93D3F9817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219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png"/><Relationship Id="rId7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0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9.png"/><Relationship Id="rId4" Type="http://schemas.openxmlformats.org/officeDocument/2006/relationships/diagramLayout" Target="../diagrams/layout1.xml"/><Relationship Id="rId9" Type="http://schemas.openxmlformats.org/officeDocument/2006/relationships/hyperlink" Target="https://www.qgis.org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23.jpg"/><Relationship Id="rId7" Type="http://schemas.openxmlformats.org/officeDocument/2006/relationships/image" Target="../media/image27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10.png"/><Relationship Id="rId7" Type="http://schemas.openxmlformats.org/officeDocument/2006/relationships/image" Target="../media/image3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Urbanization and Water Qual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8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52B900C-4710-43C5-92EA-6060829045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82"/>
          <a:stretch/>
        </p:blipFill>
        <p:spPr>
          <a:xfrm>
            <a:off x="316419" y="-25749"/>
            <a:ext cx="2367912" cy="54840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7E89214-5DBF-412A-9A71-79BDB2FCBF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085">
            <a:off x="3563492" y="-16395"/>
            <a:ext cx="1818457" cy="55051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1760435"/>
            <a:ext cx="12192000" cy="1620830"/>
          </a:xfrm>
          <a:prstGeom prst="rect">
            <a:avLst/>
          </a:prstGeom>
          <a:solidFill>
            <a:schemeClr val="accent5">
              <a:lumMod val="60000"/>
              <a:lumOff val="40000"/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СИНФІТОІНДИКАЦІЙНА ОЦІНКА АЛЮВІАЛЬНИХ ГРУНТІВ ПРИБЕРЕЖЖЯ РІЧКИ </a:t>
            </a:r>
            <a:r>
              <a:rPr lang="uk-UA" sz="2400" b="1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КАМʼЯНКА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F6EB2DF-CE37-46BF-A693-6FEED5103A9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3" t="39295" r="20289" b="33406"/>
          <a:stretch/>
        </p:blipFill>
        <p:spPr>
          <a:xfrm>
            <a:off x="6448522" y="10257"/>
            <a:ext cx="2096330" cy="49720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A675919-A2A5-461F-8EDB-11E7310EC0E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3713" b="98204" l="455" r="99091">
                        <a14:foregroundMark x1="4545" y1="48503" x2="4545" y2="48503"/>
                        <a14:foregroundMark x1="3864" y1="91018" x2="3864" y2="91018"/>
                        <a14:foregroundMark x1="1818" y1="50898" x2="1818" y2="50898"/>
                        <a14:foregroundMark x1="18409" y1="98204" x2="18409" y2="98204"/>
                        <a14:foregroundMark x1="682" y1="92216" x2="682" y2="92216"/>
                        <a14:foregroundMark x1="36591" y1="98802" x2="36591" y2="98802"/>
                        <a14:foregroundMark x1="42955" y1="95808" x2="42955" y2="95808"/>
                        <a14:foregroundMark x1="48636" y1="92216" x2="48636" y2="92216"/>
                        <a14:foregroundMark x1="71136" y1="94012" x2="71136" y2="94012"/>
                        <a14:foregroundMark x1="77955" y1="71856" x2="77955" y2="71856"/>
                        <a14:foregroundMark x1="92045" y1="73653" x2="92045" y2="73653"/>
                        <a14:foregroundMark x1="99091" y1="94611" x2="99091" y2="94611"/>
                        <a14:foregroundMark x1="455" y1="50898" x2="455" y2="508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9247"/>
          <a:stretch/>
        </p:blipFill>
        <p:spPr>
          <a:xfrm>
            <a:off x="9607132" y="0"/>
            <a:ext cx="1910897" cy="441717"/>
          </a:xfrm>
          <a:prstGeom prst="rect">
            <a:avLst/>
          </a:prstGeom>
        </p:spPr>
      </p:pic>
      <p:sp>
        <p:nvSpPr>
          <p:cNvPr id="13" name="Скругленный прямоугольник 12"/>
          <p:cNvSpPr/>
          <p:nvPr/>
        </p:nvSpPr>
        <p:spPr>
          <a:xfrm>
            <a:off x="4770352" y="5141700"/>
            <a:ext cx="7232029" cy="1199807"/>
          </a:xfrm>
          <a:prstGeom prst="roundRect">
            <a:avLst>
              <a:gd name="adj" fmla="val 0"/>
            </a:avLst>
          </a:prstGeom>
          <a:solidFill>
            <a:srgbClr val="FFE699">
              <a:alpha val="80000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latin typeface="Bahnschrift Condensed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65042" y="5141700"/>
            <a:ext cx="723733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300" dirty="0" smtClean="0">
                <a:latin typeface="Bahnschrift SemiBold" panose="020B0502040204020203" pitchFamily="34" charset="0"/>
              </a:rPr>
              <a:t>Науковий керівник:</a:t>
            </a:r>
          </a:p>
          <a:p>
            <a:r>
              <a:rPr lang="uk-UA" sz="1300" b="1" dirty="0" err="1" smtClean="0">
                <a:solidFill>
                  <a:srgbClr val="0070C0"/>
                </a:solidFill>
              </a:rPr>
              <a:t>Циганенко</a:t>
            </a:r>
            <a:r>
              <a:rPr lang="uk-UA" sz="1300" b="1" dirty="0" smtClean="0">
                <a:solidFill>
                  <a:srgbClr val="0070C0"/>
                </a:solidFill>
              </a:rPr>
              <a:t>-Дзюбенко </a:t>
            </a:r>
            <a:r>
              <a:rPr lang="uk-UA" sz="1300" b="1" dirty="0">
                <a:solidFill>
                  <a:srgbClr val="0070C0"/>
                </a:solidFill>
              </a:rPr>
              <a:t>Ілля </a:t>
            </a:r>
            <a:r>
              <a:rPr lang="uk-UA" sz="1300" b="1" dirty="0" smtClean="0">
                <a:solidFill>
                  <a:srgbClr val="0070C0"/>
                </a:solidFill>
              </a:rPr>
              <a:t>Юрійович</a:t>
            </a:r>
            <a:endParaRPr lang="uk-UA" sz="1300" dirty="0"/>
          </a:p>
          <a:p>
            <a:r>
              <a:rPr lang="uk-UA" sz="1300" dirty="0">
                <a:latin typeface="Bahnschrift SemiBold" panose="020B0502040204020203" pitchFamily="34" charset="0"/>
              </a:rPr>
              <a:t>вчитель біології Відокремленого підрозділу «Науковий ліцей», </a:t>
            </a:r>
            <a:r>
              <a:rPr lang="en-US" sz="1300" dirty="0" err="1">
                <a:latin typeface="Bahnschrift SemiBold" panose="020B0502040204020203" pitchFamily="34" charset="0"/>
              </a:rPr>
              <a:t>ph.D.</a:t>
            </a:r>
            <a:r>
              <a:rPr lang="en-US" sz="1300" dirty="0">
                <a:latin typeface="Bahnschrift SemiBold" panose="020B0502040204020203" pitchFamily="34" charset="0"/>
              </a:rPr>
              <a:t>, </a:t>
            </a:r>
            <a:r>
              <a:rPr lang="uk-UA" sz="1300" dirty="0">
                <a:latin typeface="Bahnschrift SemiBold" panose="020B0502040204020203" pitchFamily="34" charset="0"/>
              </a:rPr>
              <a:t>доцент кафедри наук про Землю, керівник центру наукового розвитку учнів та молоді «</a:t>
            </a:r>
            <a:r>
              <a:rPr lang="en-US" sz="1300" dirty="0" err="1">
                <a:latin typeface="Bahnschrift SemiBold" panose="020B0502040204020203" pitchFamily="34" charset="0"/>
              </a:rPr>
              <a:t>EcoYouth</a:t>
            </a:r>
            <a:r>
              <a:rPr lang="en-US" sz="1300" dirty="0">
                <a:latin typeface="Bahnschrift SemiBold" panose="020B0502040204020203" pitchFamily="34" charset="0"/>
              </a:rPr>
              <a:t>» </a:t>
            </a:r>
            <a:r>
              <a:rPr lang="uk-UA" sz="1300" dirty="0">
                <a:latin typeface="Bahnschrift SemiBold" panose="020B0502040204020203" pitchFamily="34" charset="0"/>
              </a:rPr>
              <a:t>Державного університету «Житомирська політехніка»</a:t>
            </a:r>
            <a:endParaRPr lang="en-US" sz="1300" dirty="0"/>
          </a:p>
          <a:p>
            <a:endParaRPr lang="en-US" sz="13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27575" y="5146631"/>
            <a:ext cx="4428654" cy="1219849"/>
          </a:xfrm>
          <a:prstGeom prst="roundRect">
            <a:avLst>
              <a:gd name="adj" fmla="val 0"/>
            </a:avLst>
          </a:prstGeom>
          <a:solidFill>
            <a:srgbClr val="FFE699">
              <a:alpha val="80000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k-UA" sz="1200" dirty="0" smtClean="0"/>
              <a:t/>
            </a:r>
            <a:br>
              <a:rPr lang="uk-UA" sz="1200" dirty="0" smtClean="0"/>
            </a:br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170849" y="5166151"/>
            <a:ext cx="438538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300" dirty="0" smtClean="0">
                <a:latin typeface="Bahnschrift SemiBold" panose="020B0502040204020203" pitchFamily="34" charset="0"/>
              </a:rPr>
              <a:t>Роботу виконав:</a:t>
            </a:r>
          </a:p>
          <a:p>
            <a:r>
              <a:rPr lang="uk-UA" sz="1300" b="1" dirty="0" smtClean="0">
                <a:solidFill>
                  <a:srgbClr val="0070C0"/>
                </a:solidFill>
              </a:rPr>
              <a:t>Хамдош Іскандер </a:t>
            </a:r>
            <a:r>
              <a:rPr lang="uk-UA" sz="1300" b="1" dirty="0" err="1" smtClean="0">
                <a:solidFill>
                  <a:srgbClr val="0070C0"/>
                </a:solidFill>
              </a:rPr>
              <a:t>Набханович</a:t>
            </a:r>
            <a:endParaRPr lang="uk-UA" sz="1300" b="1" dirty="0" smtClean="0">
              <a:solidFill>
                <a:srgbClr val="0070C0"/>
              </a:solidFill>
            </a:endParaRPr>
          </a:p>
          <a:p>
            <a:pPr lvl="0"/>
            <a:r>
              <a:rPr lang="uk-UA" sz="1300" dirty="0">
                <a:ln w="3175">
                  <a:noFill/>
                </a:ln>
                <a:solidFill>
                  <a:prstClr val="black"/>
                </a:solidFill>
                <a:latin typeface="Bahnschrift SemiBold" panose="020B0502040204020203" pitchFamily="34" charset="0"/>
                <a:cs typeface="Arial" pitchFamily="34" charset="0"/>
              </a:rPr>
              <a:t>учень 10 класу Відокремленого підрозділу “Науковий ліцей” Державного університету “Житомирська політехніка”</a:t>
            </a:r>
            <a:endParaRPr lang="ru-UA" sz="1300" dirty="0">
              <a:ln w="3175">
                <a:noFill/>
              </a:ln>
              <a:solidFill>
                <a:prstClr val="black"/>
              </a:solidFill>
              <a:latin typeface="Bahnschrift SemiBold" panose="020B0502040204020203" pitchFamily="34" charset="0"/>
              <a:cs typeface="Arial" pitchFamily="34" charset="0"/>
            </a:endParaRPr>
          </a:p>
          <a:p>
            <a:endParaRPr lang="uk-UA" sz="1300" dirty="0" smtClean="0"/>
          </a:p>
        </p:txBody>
      </p:sp>
    </p:spTree>
    <p:extLst>
      <p:ext uri="{BB962C8B-B14F-4D97-AF65-F5344CB8AC3E}">
        <p14:creationId xmlns:p14="http://schemas.microsoft.com/office/powerpoint/2010/main" val="99988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04" y="509002"/>
            <a:ext cx="6442767" cy="2909405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2439" y="509002"/>
            <a:ext cx="5372980" cy="6305550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3491" y="-571500"/>
            <a:ext cx="8437895" cy="1592721"/>
          </a:xfr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uk-UA" sz="3600" b="1" dirty="0" smtClean="0">
                <a:ln>
                  <a:solidFill>
                    <a:schemeClr val="tx1"/>
                  </a:solidFill>
                </a:ln>
                <a:solidFill>
                  <a:srgbClr val="5F9E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Актуальність дослідження</a:t>
            </a:r>
            <a:endParaRPr lang="en-US" sz="3600" b="1" dirty="0">
              <a:solidFill>
                <a:srgbClr val="5F9E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</p:txBody>
      </p:sp>
      <p:sp>
        <p:nvSpPr>
          <p:cNvPr id="7" name="AutoShape 6" descr="blob:https://web.telegram.org/a7b3f539-c08a-4587-b2ad-8ca5aaa8f79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122" name="Picture 2" descr="A culvert embedded in a hillside releases water into a small stream. The water has stained the concrete below the culvert an orange colour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4" y="3581400"/>
            <a:ext cx="6554523" cy="3276600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-35424" y="6488566"/>
            <a:ext cx="6925290" cy="369434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-35426" y="6545593"/>
            <a:ext cx="68898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+mj-lt"/>
              </a:rPr>
              <a:t>Stormwater</a:t>
            </a:r>
            <a:r>
              <a:rPr lang="en-US" sz="1200" dirty="0">
                <a:latin typeface="+mj-lt"/>
              </a:rPr>
              <a:t> pipe at Cox’s Bay Reserve, Auckland.</a:t>
            </a:r>
            <a:r>
              <a:rPr lang="uk-UA" sz="1200" dirty="0">
                <a:latin typeface="+mj-lt"/>
              </a:rPr>
              <a:t> </a:t>
            </a:r>
            <a:r>
              <a:rPr lang="en-US" sz="1200" dirty="0">
                <a:latin typeface="+mj-lt"/>
              </a:rPr>
              <a:t>Image: </a:t>
            </a:r>
            <a:r>
              <a:rPr lang="en-US" sz="1200" dirty="0" err="1">
                <a:latin typeface="+mj-lt"/>
              </a:rPr>
              <a:t>photonewzealand</a:t>
            </a:r>
            <a:endParaRPr lang="en-US" sz="1200" dirty="0">
              <a:latin typeface="+mj-lt"/>
            </a:endParaRPr>
          </a:p>
          <a:p>
            <a:endParaRPr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659667" y="6162579"/>
            <a:ext cx="4619116" cy="6519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>
                <a:solidFill>
                  <a:schemeClr val="tx1"/>
                </a:solidFill>
                <a:latin typeface="+mj-lt"/>
              </a:rPr>
              <a:t>Ministry for the Environment &amp; Stats NZ (2020). New Zealand’s Environmental Reporting Series: Our freshwater 2020. https://environment.govt.nz/publications/our-freshwater-2020/issue-2-water-is-polluted-in-urban-farming-and-forestry-areas/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195" y="5876925"/>
            <a:ext cx="844200" cy="153291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1658018" y="6458718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01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-24805" y="0"/>
            <a:ext cx="12216805" cy="6869234"/>
            <a:chOff x="-24805" y="0"/>
            <a:chExt cx="12216805" cy="7988300"/>
          </a:xfrm>
        </p:grpSpPr>
        <p:pic>
          <p:nvPicPr>
            <p:cNvPr id="1026" name="Picture 2" descr="f5f0e5 Hex Color (Shades &amp; Complementary Colors)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4805" y="0"/>
              <a:ext cx="12216805" cy="7988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Прямоугольник 2"/>
            <p:cNvSpPr/>
            <p:nvPr/>
          </p:nvSpPr>
          <p:spPr>
            <a:xfrm>
              <a:off x="131253" y="7086600"/>
              <a:ext cx="1646747" cy="685800"/>
            </a:xfrm>
            <a:prstGeom prst="rect">
              <a:avLst/>
            </a:prstGeom>
            <a:solidFill>
              <a:srgbClr val="F5F0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8752"/>
            <a:ext cx="5554766" cy="777875"/>
          </a:xfrm>
        </p:spPr>
        <p:txBody>
          <a:bodyPr>
            <a:noAutofit/>
          </a:bodyPr>
          <a:lstStyle/>
          <a:p>
            <a:r>
              <a:rPr lang="uk-UA" sz="2800" dirty="0">
                <a:solidFill>
                  <a:srgbClr val="5F9EA0"/>
                </a:solidFill>
                <a:latin typeface="Arial Black" panose="020B0A04020102020204" pitchFamily="34" charset="0"/>
              </a:rPr>
              <a:t>А</a:t>
            </a:r>
            <a:r>
              <a:rPr lang="uk-UA" sz="2800" dirty="0" smtClean="0">
                <a:solidFill>
                  <a:srgbClr val="5F9EA0"/>
                </a:solidFill>
                <a:latin typeface="Arial Black" panose="020B0A04020102020204" pitchFamily="34" charset="0"/>
              </a:rPr>
              <a:t>пробація результатів дослідження:</a:t>
            </a:r>
            <a:endParaRPr lang="uk-UA" sz="2800" dirty="0">
              <a:solidFill>
                <a:srgbClr val="5F9EA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Округлений прямокутник 8"/>
          <p:cNvSpPr/>
          <p:nvPr/>
        </p:nvSpPr>
        <p:spPr>
          <a:xfrm>
            <a:off x="131253" y="4938898"/>
            <a:ext cx="5180178" cy="1294911"/>
          </a:xfrm>
          <a:prstGeom prst="roundRect">
            <a:avLst/>
          </a:prstGeom>
          <a:solidFill>
            <a:srgbClr val="5F9E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>
                <a:solidFill>
                  <a:srgbClr val="F5F0E5"/>
                </a:solidFill>
                <a:latin typeface="Franklin Gothic Demi Cond" panose="020B0706030402020204" pitchFamily="34" charset="0"/>
              </a:rPr>
              <a:t>Було подано статтю «</a:t>
            </a:r>
            <a:r>
              <a:rPr lang="en-US" sz="1400" dirty="0">
                <a:solidFill>
                  <a:srgbClr val="F5F0E5"/>
                </a:solidFill>
                <a:latin typeface="Franklin Gothic Demi Cond" panose="020B0706030402020204" pitchFamily="34" charset="0"/>
              </a:rPr>
              <a:t>ANALYTICAL ASSESSMENT OF HEAVY METALS POLYELEMENT DISTRIBUTION IN URBANIZED HYDROECOSYSTEM COMPONENTS: SPATIAL DIFFERENTIATION AND MIGRATION PATTERNS» </a:t>
            </a:r>
            <a:r>
              <a:rPr lang="uk-UA" sz="1400" dirty="0">
                <a:solidFill>
                  <a:srgbClr val="F5F0E5"/>
                </a:solidFill>
                <a:latin typeface="Franklin Gothic Demi Cond" panose="020B0706030402020204" pitchFamily="34" charset="0"/>
              </a:rPr>
              <a:t>до журналу </a:t>
            </a:r>
            <a:r>
              <a:rPr lang="en-US" sz="1400" dirty="0">
                <a:solidFill>
                  <a:srgbClr val="F5F0E5"/>
                </a:solidFill>
                <a:latin typeface="Franklin Gothic Demi Cond" panose="020B0706030402020204" pitchFamily="34" charset="0"/>
              </a:rPr>
              <a:t>Environmental Problems (2025 </a:t>
            </a:r>
            <a:r>
              <a:rPr lang="uk-UA" sz="1400" dirty="0">
                <a:solidFill>
                  <a:srgbClr val="F5F0E5"/>
                </a:solidFill>
                <a:latin typeface="Franklin Gothic Demi Cond" panose="020B0706030402020204" pitchFamily="34" charset="0"/>
              </a:rPr>
              <a:t>р.).​​​​​​​​​​​​​​​​ (фахове видання категорії «А», індексоване в </a:t>
            </a:r>
            <a:r>
              <a:rPr lang="en-US" sz="1400" dirty="0">
                <a:solidFill>
                  <a:srgbClr val="F5F0E5"/>
                </a:solidFill>
                <a:latin typeface="Franklin Gothic Demi Cond" panose="020B0706030402020204" pitchFamily="34" charset="0"/>
              </a:rPr>
              <a:t>SCOPUS)</a:t>
            </a:r>
            <a:endParaRPr lang="uk-UA" sz="1400" dirty="0">
              <a:solidFill>
                <a:srgbClr val="F5F0E5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5" name="Google Shape;171;p3"/>
          <p:cNvSpPr/>
          <p:nvPr/>
        </p:nvSpPr>
        <p:spPr>
          <a:xfrm>
            <a:off x="137260" y="3078635"/>
            <a:ext cx="5174172" cy="1257731"/>
          </a:xfrm>
          <a:prstGeom prst="roundRect">
            <a:avLst>
              <a:gd name="adj" fmla="val 16667"/>
            </a:avLst>
          </a:prstGeom>
          <a:solidFill>
            <a:srgbClr val="5F9EA0"/>
          </a:solidFill>
          <a:ln w="9525" cap="flat" cmpd="sng">
            <a:solidFill>
              <a:srgbClr val="3061B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uk-UA" sz="1400" dirty="0" smtClean="0">
                <a:solidFill>
                  <a:srgbClr val="F5F0E5"/>
                </a:solidFill>
                <a:latin typeface="Franklin Gothic Demi Cond" panose="020B0706030402020204" pitchFamily="34" charset="0"/>
                <a:ea typeface="Arial Narrow"/>
                <a:cs typeface="Arial Narrow"/>
                <a:sym typeface="Arial Narrow"/>
              </a:rPr>
              <a:t>Матеріали науково-дослідницької роботи були апробовані на 1-й Міжнародній науково-практичній конференції "</a:t>
            </a:r>
            <a:r>
              <a:rPr lang="uk-UA" sz="1400" dirty="0" err="1" smtClean="0">
                <a:solidFill>
                  <a:srgbClr val="F5F0E5"/>
                </a:solidFill>
                <a:latin typeface="Franklin Gothic Demi Cond" panose="020B0706030402020204" pitchFamily="34" charset="0"/>
                <a:ea typeface="Arial Narrow"/>
                <a:cs typeface="Arial Narrow"/>
                <a:sym typeface="Arial Narrow"/>
              </a:rPr>
              <a:t>Scientific</a:t>
            </a:r>
            <a:r>
              <a:rPr lang="uk-UA" sz="1400" dirty="0" smtClean="0">
                <a:solidFill>
                  <a:srgbClr val="F5F0E5"/>
                </a:solidFill>
                <a:latin typeface="Franklin Gothic Demi Cond" panose="020B0706030402020204" pitchFamily="34" charset="0"/>
                <a:ea typeface="Arial Narrow"/>
                <a:cs typeface="Arial Narrow"/>
                <a:sym typeface="Arial Narrow"/>
              </a:rPr>
              <a:t> </a:t>
            </a:r>
            <a:r>
              <a:rPr lang="uk-UA" sz="1400" dirty="0" err="1" smtClean="0">
                <a:solidFill>
                  <a:srgbClr val="F5F0E5"/>
                </a:solidFill>
                <a:latin typeface="Franklin Gothic Demi Cond" panose="020B0706030402020204" pitchFamily="34" charset="0"/>
                <a:ea typeface="Arial Narrow"/>
                <a:cs typeface="Arial Narrow"/>
                <a:sym typeface="Arial Narrow"/>
              </a:rPr>
              <a:t>Innovation</a:t>
            </a:r>
            <a:r>
              <a:rPr lang="uk-UA" sz="1400" dirty="0" smtClean="0">
                <a:solidFill>
                  <a:srgbClr val="F5F0E5"/>
                </a:solidFill>
                <a:latin typeface="Franklin Gothic Demi Cond" panose="020B0706030402020204" pitchFamily="34" charset="0"/>
                <a:ea typeface="Arial Narrow"/>
                <a:cs typeface="Arial Narrow"/>
                <a:sym typeface="Arial Narrow"/>
              </a:rPr>
              <a:t>: </a:t>
            </a:r>
            <a:r>
              <a:rPr lang="uk-UA" sz="1400" dirty="0" err="1" smtClean="0">
                <a:solidFill>
                  <a:srgbClr val="F5F0E5"/>
                </a:solidFill>
                <a:latin typeface="Franklin Gothic Demi Cond" panose="020B0706030402020204" pitchFamily="34" charset="0"/>
                <a:ea typeface="Arial Narrow"/>
                <a:cs typeface="Arial Narrow"/>
                <a:sym typeface="Arial Narrow"/>
              </a:rPr>
              <a:t>Theoretical</a:t>
            </a:r>
            <a:r>
              <a:rPr lang="uk-UA" sz="1400" dirty="0" smtClean="0">
                <a:solidFill>
                  <a:srgbClr val="F5F0E5"/>
                </a:solidFill>
                <a:latin typeface="Franklin Gothic Demi Cond" panose="020B0706030402020204" pitchFamily="34" charset="0"/>
                <a:ea typeface="Arial Narrow"/>
                <a:cs typeface="Arial Narrow"/>
                <a:sym typeface="Arial Narrow"/>
              </a:rPr>
              <a:t> </a:t>
            </a:r>
            <a:r>
              <a:rPr lang="uk-UA" sz="1400" dirty="0" err="1" smtClean="0">
                <a:solidFill>
                  <a:srgbClr val="F5F0E5"/>
                </a:solidFill>
                <a:latin typeface="Franklin Gothic Demi Cond" panose="020B0706030402020204" pitchFamily="34" charset="0"/>
                <a:ea typeface="Arial Narrow"/>
                <a:cs typeface="Arial Narrow"/>
                <a:sym typeface="Arial Narrow"/>
              </a:rPr>
              <a:t>Insights</a:t>
            </a:r>
            <a:r>
              <a:rPr lang="uk-UA" sz="1400" dirty="0" smtClean="0">
                <a:solidFill>
                  <a:srgbClr val="F5F0E5"/>
                </a:solidFill>
                <a:latin typeface="Franklin Gothic Demi Cond" panose="020B0706030402020204" pitchFamily="34" charset="0"/>
                <a:ea typeface="Arial Narrow"/>
                <a:cs typeface="Arial Narrow"/>
                <a:sym typeface="Arial Narrow"/>
              </a:rPr>
              <a:t> </a:t>
            </a:r>
            <a:r>
              <a:rPr lang="uk-UA" sz="1400" dirty="0" err="1" smtClean="0">
                <a:solidFill>
                  <a:srgbClr val="F5F0E5"/>
                </a:solidFill>
                <a:latin typeface="Franklin Gothic Demi Cond" panose="020B0706030402020204" pitchFamily="34" charset="0"/>
                <a:ea typeface="Arial Narrow"/>
                <a:cs typeface="Arial Narrow"/>
                <a:sym typeface="Arial Narrow"/>
              </a:rPr>
              <a:t>and</a:t>
            </a:r>
            <a:r>
              <a:rPr lang="uk-UA" sz="1400" dirty="0" smtClean="0">
                <a:solidFill>
                  <a:srgbClr val="F5F0E5"/>
                </a:solidFill>
                <a:latin typeface="Franklin Gothic Demi Cond" panose="020B0706030402020204" pitchFamily="34" charset="0"/>
                <a:ea typeface="Arial Narrow"/>
                <a:cs typeface="Arial Narrow"/>
                <a:sym typeface="Arial Narrow"/>
              </a:rPr>
              <a:t> </a:t>
            </a:r>
            <a:r>
              <a:rPr lang="uk-UA" sz="1400" dirty="0" err="1" smtClean="0">
                <a:solidFill>
                  <a:srgbClr val="F5F0E5"/>
                </a:solidFill>
                <a:latin typeface="Franklin Gothic Demi Cond" panose="020B0706030402020204" pitchFamily="34" charset="0"/>
                <a:ea typeface="Arial Narrow"/>
                <a:cs typeface="Arial Narrow"/>
                <a:sym typeface="Arial Narrow"/>
              </a:rPr>
              <a:t>Practical</a:t>
            </a:r>
            <a:r>
              <a:rPr lang="uk-UA" sz="1400" dirty="0" smtClean="0">
                <a:solidFill>
                  <a:srgbClr val="F5F0E5"/>
                </a:solidFill>
                <a:latin typeface="Franklin Gothic Demi Cond" panose="020B0706030402020204" pitchFamily="34" charset="0"/>
                <a:ea typeface="Arial Narrow"/>
                <a:cs typeface="Arial Narrow"/>
                <a:sym typeface="Arial Narrow"/>
              </a:rPr>
              <a:t> </a:t>
            </a:r>
            <a:r>
              <a:rPr lang="uk-UA" sz="1400" dirty="0" err="1" smtClean="0">
                <a:solidFill>
                  <a:srgbClr val="F5F0E5"/>
                </a:solidFill>
                <a:latin typeface="Franklin Gothic Demi Cond" panose="020B0706030402020204" pitchFamily="34" charset="0"/>
                <a:ea typeface="Arial Narrow"/>
                <a:cs typeface="Arial Narrow"/>
                <a:sym typeface="Arial Narrow"/>
              </a:rPr>
              <a:t>Impacts</a:t>
            </a:r>
            <a:r>
              <a:rPr lang="uk-UA" sz="1400" dirty="0" smtClean="0">
                <a:solidFill>
                  <a:srgbClr val="F5F0E5"/>
                </a:solidFill>
                <a:latin typeface="Franklin Gothic Demi Cond" panose="020B0706030402020204" pitchFamily="34" charset="0"/>
                <a:ea typeface="Arial Narrow"/>
                <a:cs typeface="Arial Narrow"/>
                <a:sym typeface="Arial Narrow"/>
              </a:rPr>
              <a:t>", м. Неаполь, Італія, 8-9 січня 2025 року (доповідь «Порівняльний аналіз систем моніторингу поверхневих вод: глобальні перспективи та український контекст»).</a:t>
            </a:r>
            <a:endParaRPr lang="uk-UA" sz="1400" dirty="0">
              <a:solidFill>
                <a:srgbClr val="F5F0E5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7" name="Google Shape;171;p3"/>
          <p:cNvSpPr/>
          <p:nvPr/>
        </p:nvSpPr>
        <p:spPr>
          <a:xfrm>
            <a:off x="131252" y="1079187"/>
            <a:ext cx="5180179" cy="1397313"/>
          </a:xfrm>
          <a:prstGeom prst="roundRect">
            <a:avLst>
              <a:gd name="adj" fmla="val 16667"/>
            </a:avLst>
          </a:prstGeom>
          <a:solidFill>
            <a:srgbClr val="5F9EA0"/>
          </a:solidFill>
          <a:ln w="9525" cap="flat" cmpd="sng">
            <a:solidFill>
              <a:srgbClr val="3061B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uk-UA" sz="1400" dirty="0" smtClean="0">
                <a:solidFill>
                  <a:srgbClr val="F5F0E5"/>
                </a:solidFill>
                <a:latin typeface="Franklin Gothic Demi Cond" panose="020B0706030402020204" pitchFamily="34" charset="0"/>
                <a:ea typeface="Arial Narrow"/>
                <a:cs typeface="Arial Narrow"/>
                <a:sym typeface="Arial Narrow"/>
              </a:rPr>
              <a:t>Матеріали науково-дослідницької роботи було апробовано на 10-му Міжнародному молодіжному конгресі «Сталий розвиток: Захист навколишнього середовища. </a:t>
            </a:r>
            <a:r>
              <a:rPr lang="uk-UA" sz="1400" dirty="0" err="1" smtClean="0">
                <a:solidFill>
                  <a:srgbClr val="F5F0E5"/>
                </a:solidFill>
                <a:latin typeface="Franklin Gothic Demi Cond" panose="020B0706030402020204" pitchFamily="34" charset="0"/>
                <a:ea typeface="Arial Narrow"/>
                <a:cs typeface="Arial Narrow"/>
                <a:sym typeface="Arial Narrow"/>
              </a:rPr>
              <a:t>Енергоощадність</a:t>
            </a:r>
            <a:r>
              <a:rPr lang="uk-UA" sz="1400" dirty="0" smtClean="0">
                <a:solidFill>
                  <a:srgbClr val="F5F0E5"/>
                </a:solidFill>
                <a:latin typeface="Franklin Gothic Demi Cond" panose="020B0706030402020204" pitchFamily="34" charset="0"/>
                <a:ea typeface="Arial Narrow"/>
                <a:cs typeface="Arial Narrow"/>
                <a:sym typeface="Arial Narrow"/>
              </a:rPr>
              <a:t>. Збалансоване природокористування» з доповіддю на тему: «Вплив урбанізації на </a:t>
            </a:r>
            <a:r>
              <a:rPr lang="uk-UA" sz="1400" dirty="0" err="1" smtClean="0">
                <a:solidFill>
                  <a:srgbClr val="F5F0E5"/>
                </a:solidFill>
                <a:latin typeface="Franklin Gothic Demi Cond" panose="020B0706030402020204" pitchFamily="34" charset="0"/>
                <a:ea typeface="Arial Narrow"/>
                <a:cs typeface="Arial Narrow"/>
                <a:sym typeface="Arial Narrow"/>
              </a:rPr>
              <a:t>макрофітну</a:t>
            </a:r>
            <a:r>
              <a:rPr lang="uk-UA" sz="1400" dirty="0" smtClean="0">
                <a:solidFill>
                  <a:srgbClr val="F5F0E5"/>
                </a:solidFill>
                <a:latin typeface="Franklin Gothic Demi Cond" panose="020B0706030402020204" pitchFamily="34" charset="0"/>
                <a:ea typeface="Arial Narrow"/>
                <a:cs typeface="Arial Narrow"/>
                <a:sym typeface="Arial Narrow"/>
              </a:rPr>
              <a:t> рослинність водойм Польщі та України:</a:t>
            </a:r>
          </a:p>
          <a:p>
            <a:pPr algn="ctr"/>
            <a:r>
              <a:rPr lang="uk-UA" sz="1400" dirty="0" smtClean="0">
                <a:solidFill>
                  <a:srgbClr val="F5F0E5"/>
                </a:solidFill>
                <a:latin typeface="Franklin Gothic Demi Cond" panose="020B0706030402020204" pitchFamily="34" charset="0"/>
                <a:ea typeface="Arial Narrow"/>
                <a:cs typeface="Arial Narrow"/>
                <a:sym typeface="Arial Narrow"/>
              </a:rPr>
              <a:t>Порівняльний аналіз»</a:t>
            </a:r>
            <a:endParaRPr lang="uk-UA" sz="1400" dirty="0">
              <a:solidFill>
                <a:srgbClr val="F5F0E5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28" name="Google Shape;167;p3"/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52410" y="3662431"/>
            <a:ext cx="3905608" cy="2796287"/>
          </a:xfrm>
          <a:prstGeom prst="rect">
            <a:avLst/>
          </a:prstGeom>
          <a:noFill/>
          <a:ln w="19050" cap="flat" cmpd="sng">
            <a:solidFill>
              <a:srgbClr val="5F9EA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912" y="469114"/>
            <a:ext cx="4012603" cy="2837471"/>
          </a:xfrm>
          <a:prstGeom prst="rect">
            <a:avLst/>
          </a:prstGeom>
          <a:ln w="19050">
            <a:solidFill>
              <a:srgbClr val="5F9EA0"/>
            </a:solidFill>
          </a:ln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195" y="5876925"/>
            <a:ext cx="844200" cy="1532918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11658018" y="6458718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3</a:t>
            </a:r>
            <a:endParaRPr lang="en-US" dirty="0"/>
          </a:p>
        </p:txBody>
      </p:sp>
      <p:cxnSp>
        <p:nvCxnSpPr>
          <p:cNvPr id="12" name="Соединительная линия уступом 11"/>
          <p:cNvCxnSpPr>
            <a:endCxn id="28" idx="1"/>
          </p:cNvCxnSpPr>
          <p:nvPr/>
        </p:nvCxnSpPr>
        <p:spPr>
          <a:xfrm>
            <a:off x="5311431" y="3662431"/>
            <a:ext cx="2440979" cy="139814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27" idx="3"/>
            <a:endCxn id="29" idx="1"/>
          </p:cNvCxnSpPr>
          <p:nvPr/>
        </p:nvCxnSpPr>
        <p:spPr>
          <a:xfrm>
            <a:off x="5311431" y="1777844"/>
            <a:ext cx="2387481" cy="1100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273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/>
        </p:nvGrpSpPr>
        <p:grpSpPr>
          <a:xfrm>
            <a:off x="-24805" y="0"/>
            <a:ext cx="12216805" cy="6869234"/>
            <a:chOff x="-24805" y="0"/>
            <a:chExt cx="12216805" cy="7988300"/>
          </a:xfrm>
        </p:grpSpPr>
        <p:pic>
          <p:nvPicPr>
            <p:cNvPr id="25" name="Picture 2" descr="f5f0e5 Hex Color (Shades &amp; Complementary Colors)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4805" y="0"/>
              <a:ext cx="12216805" cy="7988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Прямоугольник 29"/>
            <p:cNvSpPr/>
            <p:nvPr/>
          </p:nvSpPr>
          <p:spPr>
            <a:xfrm>
              <a:off x="131253" y="7086600"/>
              <a:ext cx="1646747" cy="685800"/>
            </a:xfrm>
            <a:prstGeom prst="rect">
              <a:avLst/>
            </a:prstGeom>
            <a:solidFill>
              <a:srgbClr val="F5F0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468" y="310461"/>
            <a:ext cx="5703277" cy="619613"/>
          </a:xfrm>
          <a:solidFill>
            <a:srgbClr val="5F9EA0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uk-UA" sz="3600" dirty="0" smtClean="0">
                <a:solidFill>
                  <a:srgbClr val="F5F0E5"/>
                </a:solidFill>
                <a:latin typeface="Arial Black" panose="020B0A04020102020204" pitchFamily="34" charset="0"/>
              </a:rPr>
              <a:t>Мета дослідження:</a:t>
            </a:r>
            <a:endParaRPr lang="uk-UA" sz="3600" dirty="0">
              <a:solidFill>
                <a:srgbClr val="F5F0E5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0468" y="1070776"/>
            <a:ext cx="10772532" cy="646331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dirty="0" smtClean="0">
                <a:solidFill>
                  <a:srgbClr val="5F9EA0"/>
                </a:solidFill>
                <a:latin typeface="Bahnschrift SemiBold" panose="020B0502040204020203" pitchFamily="34" charset="0"/>
              </a:rPr>
              <a:t>провести комплексну </a:t>
            </a:r>
            <a:r>
              <a:rPr lang="uk-UA" dirty="0" err="1" smtClean="0">
                <a:solidFill>
                  <a:srgbClr val="5F9EA0"/>
                </a:solidFill>
                <a:latin typeface="Bahnschrift SemiBold" panose="020B0502040204020203" pitchFamily="34" charset="0"/>
              </a:rPr>
              <a:t>синфітоіндикаційну</a:t>
            </a:r>
            <a:r>
              <a:rPr lang="uk-UA" dirty="0" smtClean="0">
                <a:solidFill>
                  <a:srgbClr val="5F9EA0"/>
                </a:solidFill>
                <a:latin typeface="Bahnschrift SemiBold" panose="020B0502040204020203" pitchFamily="34" charset="0"/>
              </a:rPr>
              <a:t> оцінку </a:t>
            </a:r>
            <a:r>
              <a:rPr lang="uk-UA" dirty="0">
                <a:solidFill>
                  <a:srgbClr val="5F9EA0"/>
                </a:solidFill>
                <a:latin typeface="Bahnschrift SemiBold" panose="020B0502040204020203" pitchFamily="34" charset="0"/>
              </a:rPr>
              <a:t>екологічного стану алювіальних ґрунтів прибережжя річки Кам'янка та </a:t>
            </a:r>
            <a:r>
              <a:rPr lang="uk-UA" dirty="0" smtClean="0">
                <a:solidFill>
                  <a:srgbClr val="5F9EA0"/>
                </a:solidFill>
                <a:latin typeface="Bahnschrift SemiBold" panose="020B0502040204020203" pitchFamily="34" charset="0"/>
              </a:rPr>
              <a:t>визначити ступень </a:t>
            </a:r>
            <a:r>
              <a:rPr lang="uk-UA" dirty="0">
                <a:solidFill>
                  <a:srgbClr val="5F9EA0"/>
                </a:solidFill>
                <a:latin typeface="Bahnschrift SemiBold" panose="020B0502040204020203" pitchFamily="34" charset="0"/>
              </a:rPr>
              <a:t>їх антропогенної трансформації.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82868" y="1887303"/>
            <a:ext cx="2353409" cy="619613"/>
          </a:xfrm>
          <a:prstGeom prst="rect">
            <a:avLst/>
          </a:prstGeom>
          <a:solidFill>
            <a:srgbClr val="5F9EA0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600" dirty="0" smtClean="0">
                <a:solidFill>
                  <a:srgbClr val="F5F0E5"/>
                </a:solidFill>
                <a:latin typeface="Bahnschrift" panose="020B0502040204020203" pitchFamily="34" charset="0"/>
              </a:rPr>
              <a:t>Завдання:</a:t>
            </a:r>
            <a:endParaRPr lang="uk-UA" sz="3600" dirty="0">
              <a:solidFill>
                <a:srgbClr val="F5F0E5"/>
              </a:solidFill>
              <a:latin typeface="Bahnschrift" panose="020B0502040204020203" pitchFamily="34" charset="0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1055546" y="2787883"/>
            <a:ext cx="3100484" cy="830997"/>
          </a:xfrm>
          <a:prstGeom prst="rect">
            <a:avLst/>
          </a:prstGeom>
          <a:solidFill>
            <a:srgbClr val="5F9EA0"/>
          </a:solidFill>
          <a:ln>
            <a:solidFill>
              <a:srgbClr val="5F9EA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lvl="0"/>
            <a:r>
              <a:rPr lang="uk-UA" sz="1600" b="1" dirty="0">
                <a:solidFill>
                  <a:srgbClr val="F5F0E5"/>
                </a:solidFill>
              </a:rPr>
              <a:t>Встановити видовий склад вищих рослин прибережної зони річки Кам'янка.</a:t>
            </a:r>
            <a:endParaRPr lang="en-US" sz="1200" b="1" dirty="0">
              <a:solidFill>
                <a:srgbClr val="F5F0E5"/>
              </a:solidFill>
              <a:effectLst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1055546" y="4049707"/>
            <a:ext cx="3100484" cy="830997"/>
          </a:xfrm>
          <a:prstGeom prst="rect">
            <a:avLst/>
          </a:prstGeom>
          <a:solidFill>
            <a:srgbClr val="5F9EA0"/>
          </a:solidFill>
          <a:ln>
            <a:solidFill>
              <a:srgbClr val="5F9EA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lvl="0"/>
            <a:r>
              <a:rPr lang="uk-UA" sz="1600" b="1" dirty="0">
                <a:solidFill>
                  <a:srgbClr val="F5F0E5"/>
                </a:solidFill>
              </a:rPr>
              <a:t>Провести </a:t>
            </a:r>
            <a:r>
              <a:rPr lang="uk-UA" sz="1600" b="1" dirty="0" err="1">
                <a:solidFill>
                  <a:srgbClr val="F5F0E5"/>
                </a:solidFill>
              </a:rPr>
              <a:t>фітоценотичний</a:t>
            </a:r>
            <a:r>
              <a:rPr lang="uk-UA" sz="1600" b="1" dirty="0">
                <a:solidFill>
                  <a:srgbClr val="F5F0E5"/>
                </a:solidFill>
              </a:rPr>
              <a:t> аналіз рослинних угруповань досліджуваної території.</a:t>
            </a:r>
            <a:endParaRPr lang="en-US" sz="1200" b="1" dirty="0">
              <a:solidFill>
                <a:srgbClr val="F5F0E5"/>
              </a:solidFill>
              <a:effectLst/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1055546" y="5378194"/>
            <a:ext cx="3100484" cy="830997"/>
          </a:xfrm>
          <a:prstGeom prst="rect">
            <a:avLst/>
          </a:prstGeom>
          <a:solidFill>
            <a:srgbClr val="5F9EA0"/>
          </a:solidFill>
          <a:ln>
            <a:solidFill>
              <a:srgbClr val="5F9EA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lvl="0"/>
            <a:r>
              <a:rPr lang="uk-UA" sz="1600" b="1" dirty="0">
                <a:solidFill>
                  <a:srgbClr val="F5F0E5"/>
                </a:solidFill>
              </a:rPr>
              <a:t>Здійснити </a:t>
            </a:r>
            <a:r>
              <a:rPr lang="uk-UA" sz="1600" b="1" dirty="0" err="1">
                <a:solidFill>
                  <a:srgbClr val="F5F0E5"/>
                </a:solidFill>
              </a:rPr>
              <a:t>синфітоіндикаційну</a:t>
            </a:r>
            <a:r>
              <a:rPr lang="uk-UA" sz="1600" b="1" dirty="0">
                <a:solidFill>
                  <a:srgbClr val="F5F0E5"/>
                </a:solidFill>
              </a:rPr>
              <a:t> оцінку екологічних факторів алювіальних ґрунтів.</a:t>
            </a:r>
            <a:endParaRPr lang="en-US" sz="1200" b="1" dirty="0">
              <a:solidFill>
                <a:srgbClr val="F5F0E5"/>
              </a:solidFill>
              <a:effectLst/>
            </a:endParaRPr>
          </a:p>
        </p:txBody>
      </p:sp>
      <p:sp>
        <p:nvSpPr>
          <p:cNvPr id="11" name="Прямокутник 10"/>
          <p:cNvSpPr/>
          <p:nvPr/>
        </p:nvSpPr>
        <p:spPr>
          <a:xfrm>
            <a:off x="6582786" y="2762241"/>
            <a:ext cx="3318859" cy="830997"/>
          </a:xfrm>
          <a:prstGeom prst="rect">
            <a:avLst/>
          </a:prstGeom>
          <a:solidFill>
            <a:srgbClr val="5F9EA0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lvl="0"/>
            <a:r>
              <a:rPr lang="uk-UA" sz="1600" b="1" dirty="0">
                <a:solidFill>
                  <a:srgbClr val="F5F0E5"/>
                </a:solidFill>
              </a:rPr>
              <a:t>Визначити ступінь антропогенної трансформації досліджуваних ґрунтів за показниками </a:t>
            </a:r>
            <a:r>
              <a:rPr lang="uk-UA" sz="1600" b="1" dirty="0" err="1">
                <a:solidFill>
                  <a:srgbClr val="F5F0E5"/>
                </a:solidFill>
              </a:rPr>
              <a:t>гемеробії</a:t>
            </a:r>
            <a:r>
              <a:rPr lang="uk-UA" sz="1600" b="1" dirty="0">
                <a:solidFill>
                  <a:srgbClr val="F5F0E5"/>
                </a:solidFill>
              </a:rPr>
              <a:t>.</a:t>
            </a:r>
            <a:endParaRPr lang="en-US" sz="1600" b="1" dirty="0">
              <a:solidFill>
                <a:srgbClr val="F5F0E5"/>
              </a:solidFill>
              <a:effectLst/>
            </a:endParaRPr>
          </a:p>
        </p:txBody>
      </p:sp>
      <p:sp>
        <p:nvSpPr>
          <p:cNvPr id="12" name="Прямокутник 11"/>
          <p:cNvSpPr/>
          <p:nvPr/>
        </p:nvSpPr>
        <p:spPr>
          <a:xfrm>
            <a:off x="6582784" y="4028783"/>
            <a:ext cx="3318859" cy="830997"/>
          </a:xfrm>
          <a:prstGeom prst="rect">
            <a:avLst/>
          </a:prstGeom>
          <a:solidFill>
            <a:srgbClr val="5F9EA0"/>
          </a:solidFill>
          <a:ln>
            <a:solidFill>
              <a:srgbClr val="5F9EA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lvl="0"/>
            <a:r>
              <a:rPr lang="uk-UA" sz="1600" b="1" dirty="0">
                <a:solidFill>
                  <a:srgbClr val="F5F0E5"/>
                </a:solidFill>
              </a:rPr>
              <a:t>Оцінити флористичний склад та структуру рослинності прибережної зони річки Кам'янка.</a:t>
            </a:r>
            <a:endParaRPr lang="en-US" sz="1200" b="1" dirty="0">
              <a:solidFill>
                <a:srgbClr val="F5F0E5"/>
              </a:solidFill>
              <a:effectLst/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6582784" y="5255083"/>
            <a:ext cx="3318859" cy="1077218"/>
          </a:xfrm>
          <a:prstGeom prst="rect">
            <a:avLst/>
          </a:prstGeom>
          <a:solidFill>
            <a:srgbClr val="5F9EA0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lvl="0"/>
            <a:r>
              <a:rPr lang="uk-UA" sz="1600" b="1" dirty="0">
                <a:solidFill>
                  <a:srgbClr val="F5F0E5"/>
                </a:solidFill>
              </a:rPr>
              <a:t>Застосувати </a:t>
            </a:r>
            <a:r>
              <a:rPr lang="uk-UA" sz="1600" b="1" dirty="0" err="1">
                <a:solidFill>
                  <a:srgbClr val="F5F0E5"/>
                </a:solidFill>
              </a:rPr>
              <a:t>геоінформаційні</a:t>
            </a:r>
            <a:r>
              <a:rPr lang="uk-UA" sz="1600" b="1" dirty="0">
                <a:solidFill>
                  <a:srgbClr val="F5F0E5"/>
                </a:solidFill>
              </a:rPr>
              <a:t> технології для просторового аналізу стану прибережних екосистем.</a:t>
            </a:r>
            <a:endParaRPr lang="en-US" sz="1200" b="1" dirty="0">
              <a:solidFill>
                <a:srgbClr val="F5F0E5"/>
              </a:solidFill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068" y="2686639"/>
            <a:ext cx="1114933" cy="982203"/>
          </a:xfrm>
          <a:prstGeom prst="rect">
            <a:avLst/>
          </a:prstGeom>
          <a:solidFill>
            <a:srgbClr val="18D653"/>
          </a:solidFill>
          <a:ln>
            <a:noFill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2705" y="3916339"/>
            <a:ext cx="1921040" cy="1097737"/>
          </a:xfrm>
          <a:prstGeom prst="rect">
            <a:avLst/>
          </a:prstGeom>
          <a:ln>
            <a:noFill/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5758" y="5295802"/>
            <a:ext cx="1077555" cy="1077555"/>
          </a:xfrm>
          <a:prstGeom prst="rect">
            <a:avLst/>
          </a:prstGeom>
          <a:ln>
            <a:noFill/>
          </a:ln>
        </p:spPr>
      </p:pic>
      <p:pic>
        <p:nvPicPr>
          <p:cNvPr id="6152" name="Picture 8" descr="Біоіндикація водойм \ Боднар О.І. | Сервер електронних курсів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199" y="3916338"/>
            <a:ext cx="1279447" cy="109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195" y="5876925"/>
            <a:ext cx="844200" cy="1532918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1658018" y="6458718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4</a:t>
            </a:r>
            <a:endParaRPr lang="en-US" dirty="0"/>
          </a:p>
        </p:txBody>
      </p:sp>
      <p:pic>
        <p:nvPicPr>
          <p:cNvPr id="2050" name="Picture 2" descr="Робота з данними/ДИСТАНЦІЙНЕ ЗОНДУВАННЯ ЗЕМЛІ | Titan Machinery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199" y="5208795"/>
            <a:ext cx="1287568" cy="117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45198" y="2686639"/>
            <a:ext cx="1279447" cy="1002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23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-24805" y="0"/>
            <a:ext cx="12216805" cy="6869234"/>
            <a:chOff x="-24805" y="0"/>
            <a:chExt cx="12216805" cy="6869234"/>
          </a:xfrm>
        </p:grpSpPr>
        <p:grpSp>
          <p:nvGrpSpPr>
            <p:cNvPr id="22" name="Группа 21"/>
            <p:cNvGrpSpPr/>
            <p:nvPr/>
          </p:nvGrpSpPr>
          <p:grpSpPr>
            <a:xfrm>
              <a:off x="-24805" y="0"/>
              <a:ext cx="12216805" cy="6869234"/>
              <a:chOff x="-24805" y="0"/>
              <a:chExt cx="12216805" cy="7988300"/>
            </a:xfrm>
          </p:grpSpPr>
          <p:pic>
            <p:nvPicPr>
              <p:cNvPr id="23" name="Picture 2" descr="f5f0e5 Hex Color (Shades &amp; Complementary Colors)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4805" y="0"/>
                <a:ext cx="12216805" cy="79883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" name="Прямоугольник 23"/>
              <p:cNvSpPr/>
              <p:nvPr/>
            </p:nvSpPr>
            <p:spPr>
              <a:xfrm>
                <a:off x="131253" y="7086600"/>
                <a:ext cx="1646747" cy="685800"/>
              </a:xfrm>
              <a:prstGeom prst="rect">
                <a:avLst/>
              </a:prstGeom>
              <a:solidFill>
                <a:srgbClr val="F5F0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Прямоугольник 20"/>
            <p:cNvSpPr/>
            <p:nvPr/>
          </p:nvSpPr>
          <p:spPr>
            <a:xfrm>
              <a:off x="131253" y="6093856"/>
              <a:ext cx="1646747" cy="589728"/>
            </a:xfrm>
            <a:prstGeom prst="rect">
              <a:avLst/>
            </a:prstGeom>
            <a:solidFill>
              <a:srgbClr val="F5F0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-123409" y="383559"/>
            <a:ext cx="3222357" cy="40011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ln>
                  <a:solidFill>
                    <a:schemeClr val="tx1"/>
                  </a:solidFill>
                </a:ln>
                <a:solidFill>
                  <a:srgbClr val="5F9E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Методи дослідження</a:t>
            </a:r>
            <a:endParaRPr lang="en-US" sz="2000" dirty="0">
              <a:solidFill>
                <a:srgbClr val="5F9EA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845359157"/>
              </p:ext>
            </p:extLst>
          </p:nvPr>
        </p:nvGraphicFramePr>
        <p:xfrm>
          <a:off x="-696174" y="1136108"/>
          <a:ext cx="3774699" cy="53256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874894" y="562071"/>
            <a:ext cx="4401822" cy="923330"/>
          </a:xfrm>
          <a:prstGeom prst="rect">
            <a:avLst/>
          </a:prstGeom>
          <a:solidFill>
            <a:srgbClr val="5F9EA0"/>
          </a:solidFill>
          <a:ln>
            <a:solidFill>
              <a:srgbClr val="009999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F5F0E5"/>
                </a:solidFill>
                <a:latin typeface="Arial Black" panose="020B0A04020102020204" pitchFamily="34" charset="0"/>
              </a:rPr>
              <a:t>Об</a:t>
            </a:r>
            <a:r>
              <a:rPr lang="en-US" b="1" dirty="0" smtClean="0">
                <a:solidFill>
                  <a:srgbClr val="F5F0E5"/>
                </a:solidFill>
                <a:latin typeface="Arial Black" panose="020B0A04020102020204" pitchFamily="34" charset="0"/>
              </a:rPr>
              <a:t>’</a:t>
            </a:r>
            <a:r>
              <a:rPr lang="uk-UA" b="1" dirty="0" err="1" smtClean="0">
                <a:solidFill>
                  <a:srgbClr val="F5F0E5"/>
                </a:solidFill>
                <a:latin typeface="Arial Black" panose="020B0A04020102020204" pitchFamily="34" charset="0"/>
              </a:rPr>
              <a:t>єкт</a:t>
            </a:r>
            <a:r>
              <a:rPr lang="uk-UA" b="1" dirty="0" smtClean="0">
                <a:solidFill>
                  <a:srgbClr val="F5F0E5"/>
                </a:solidFill>
                <a:latin typeface="Arial Black" panose="020B0A04020102020204" pitchFamily="34" charset="0"/>
              </a:rPr>
              <a:t> дослідження:</a:t>
            </a:r>
          </a:p>
          <a:p>
            <a:r>
              <a:rPr lang="ru-RU" dirty="0" err="1">
                <a:solidFill>
                  <a:srgbClr val="F5F0E5"/>
                </a:solidFill>
                <a:latin typeface="Bahnschrift" panose="020B0502040204020203" pitchFamily="34" charset="0"/>
              </a:rPr>
              <a:t>алювіальні</a:t>
            </a:r>
            <a:r>
              <a:rPr lang="ru-RU" dirty="0">
                <a:solidFill>
                  <a:srgbClr val="F5F0E5"/>
                </a:solidFill>
                <a:latin typeface="Bahnschrift" panose="020B0502040204020203" pitchFamily="34" charset="0"/>
              </a:rPr>
              <a:t> </a:t>
            </a:r>
            <a:r>
              <a:rPr lang="ru-RU" dirty="0" err="1">
                <a:solidFill>
                  <a:srgbClr val="F5F0E5"/>
                </a:solidFill>
                <a:latin typeface="Bahnschrift" panose="020B0502040204020203" pitchFamily="34" charset="0"/>
              </a:rPr>
              <a:t>ґрунти</a:t>
            </a:r>
            <a:r>
              <a:rPr lang="ru-RU" dirty="0">
                <a:solidFill>
                  <a:srgbClr val="F5F0E5"/>
                </a:solidFill>
                <a:latin typeface="Bahnschrift" panose="020B0502040204020203" pitchFamily="34" charset="0"/>
              </a:rPr>
              <a:t> </a:t>
            </a:r>
            <a:r>
              <a:rPr lang="ru-RU" dirty="0" err="1">
                <a:solidFill>
                  <a:srgbClr val="F5F0E5"/>
                </a:solidFill>
                <a:latin typeface="Bahnschrift" panose="020B0502040204020203" pitchFamily="34" charset="0"/>
              </a:rPr>
              <a:t>прибережної</a:t>
            </a:r>
            <a:r>
              <a:rPr lang="ru-RU" dirty="0">
                <a:solidFill>
                  <a:srgbClr val="F5F0E5"/>
                </a:solidFill>
                <a:latin typeface="Bahnschrift" panose="020B0502040204020203" pitchFamily="34" charset="0"/>
              </a:rPr>
              <a:t> </a:t>
            </a:r>
            <a:r>
              <a:rPr lang="ru-RU" dirty="0" err="1">
                <a:solidFill>
                  <a:srgbClr val="F5F0E5"/>
                </a:solidFill>
                <a:latin typeface="Bahnschrift" panose="020B0502040204020203" pitchFamily="34" charset="0"/>
              </a:rPr>
              <a:t>зони</a:t>
            </a:r>
            <a:r>
              <a:rPr lang="ru-RU" dirty="0">
                <a:solidFill>
                  <a:srgbClr val="F5F0E5"/>
                </a:solidFill>
                <a:latin typeface="Bahnschrift" panose="020B0502040204020203" pitchFamily="34" charset="0"/>
              </a:rPr>
              <a:t> </a:t>
            </a:r>
            <a:r>
              <a:rPr lang="ru-RU" dirty="0" err="1">
                <a:solidFill>
                  <a:srgbClr val="F5F0E5"/>
                </a:solidFill>
                <a:latin typeface="Bahnschrift" panose="020B0502040204020203" pitchFamily="34" charset="0"/>
              </a:rPr>
              <a:t>річки</a:t>
            </a:r>
            <a:r>
              <a:rPr lang="ru-RU" dirty="0">
                <a:solidFill>
                  <a:srgbClr val="F5F0E5"/>
                </a:solidFill>
                <a:latin typeface="Bahnschrift" panose="020B0502040204020203" pitchFamily="34" charset="0"/>
              </a:rPr>
              <a:t> </a:t>
            </a:r>
            <a:r>
              <a:rPr lang="ru-RU" dirty="0" err="1">
                <a:solidFill>
                  <a:srgbClr val="F5F0E5"/>
                </a:solidFill>
                <a:latin typeface="Bahnschrift" panose="020B0502040204020203" pitchFamily="34" charset="0"/>
              </a:rPr>
              <a:t>Кам'янка</a:t>
            </a:r>
            <a:r>
              <a:rPr lang="ru-RU" dirty="0">
                <a:solidFill>
                  <a:srgbClr val="F5F0E5"/>
                </a:solidFill>
                <a:latin typeface="Bahnschrift" panose="020B0502040204020203" pitchFamily="34" charset="0"/>
              </a:rPr>
              <a:t>.</a:t>
            </a:r>
            <a:endParaRPr lang="en-US" dirty="0">
              <a:solidFill>
                <a:srgbClr val="F5F0E5"/>
              </a:solidFill>
              <a:latin typeface="Bahnschrift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29542" y="258945"/>
            <a:ext cx="4467030" cy="1785104"/>
          </a:xfrm>
          <a:prstGeom prst="rect">
            <a:avLst/>
          </a:prstGeom>
          <a:solidFill>
            <a:srgbClr val="5F9EA0"/>
          </a:solidFill>
          <a:ln>
            <a:solidFill>
              <a:srgbClr val="009999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F5F0E5"/>
                </a:solidFill>
                <a:latin typeface="Arial Black" panose="020B0A04020102020204" pitchFamily="34" charset="0"/>
              </a:rPr>
              <a:t>Предмет дослідження:</a:t>
            </a:r>
          </a:p>
          <a:p>
            <a:r>
              <a:rPr lang="uk-UA" dirty="0">
                <a:solidFill>
                  <a:srgbClr val="F5F0E5"/>
                </a:solidFill>
                <a:latin typeface="Bahnschrift" panose="020B0502040204020203" pitchFamily="34" charset="0"/>
              </a:rPr>
              <a:t>екологічні характеристики алювіальних ґрунтів, їхній стан та ступінь антропогенної трансформації, що визначаються методами </a:t>
            </a:r>
            <a:r>
              <a:rPr lang="uk-UA" dirty="0" err="1">
                <a:solidFill>
                  <a:srgbClr val="F5F0E5"/>
                </a:solidFill>
                <a:latin typeface="Bahnschrift" panose="020B0502040204020203" pitchFamily="34" charset="0"/>
              </a:rPr>
              <a:t>синфітоіндикації</a:t>
            </a:r>
            <a:r>
              <a:rPr lang="uk-UA" dirty="0">
                <a:solidFill>
                  <a:srgbClr val="F5F0E5"/>
                </a:solidFill>
                <a:latin typeface="Bahnschrift" panose="020B0502040204020203" pitchFamily="34" charset="0"/>
              </a:rPr>
              <a:t>.</a:t>
            </a:r>
            <a:endParaRPr lang="en-US" dirty="0">
              <a:solidFill>
                <a:srgbClr val="F5F0E5"/>
              </a:solidFill>
              <a:latin typeface="Bahnschrift" panose="020B0502040204020203" pitchFamily="34" charset="0"/>
            </a:endParaRPr>
          </a:p>
        </p:txBody>
      </p:sp>
      <p:pic>
        <p:nvPicPr>
          <p:cNvPr id="11" name="image9.png"/>
          <p:cNvPicPr/>
          <p:nvPr/>
        </p:nvPicPr>
        <p:blipFill>
          <a:blip r:embed="rId8"/>
          <a:srcRect l="17460" t="19560" r="15668" b="12610"/>
          <a:stretch>
            <a:fillRect/>
          </a:stretch>
        </p:blipFill>
        <p:spPr>
          <a:xfrm>
            <a:off x="2417176" y="2067168"/>
            <a:ext cx="4776681" cy="2711717"/>
          </a:xfrm>
          <a:prstGeom prst="rect">
            <a:avLst/>
          </a:prstGeom>
          <a:ln w="28575">
            <a:solidFill>
              <a:srgbClr val="009999"/>
            </a:solidFill>
          </a:ln>
        </p:spPr>
      </p:pic>
      <p:sp>
        <p:nvSpPr>
          <p:cNvPr id="13" name="Прямоугольник 12"/>
          <p:cNvSpPr/>
          <p:nvPr/>
        </p:nvSpPr>
        <p:spPr>
          <a:xfrm>
            <a:off x="2502333" y="4804677"/>
            <a:ext cx="460636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dirty="0">
                <a:solidFill>
                  <a:srgbClr val="5F9EA0"/>
                </a:solidFill>
                <a:latin typeface="Franklin Gothic Heavy" panose="020B0903020102020204" pitchFamily="34" charset="0"/>
                <a:ea typeface="Times New Roman" panose="02020603050405020304" pitchFamily="18" charset="0"/>
              </a:rPr>
              <a:t>Басейн річки Кам’янка (у межах м. Житомир) із інтегрованою SRTM DEM моделлю водозбірної території</a:t>
            </a:r>
            <a:endParaRPr lang="en-US" sz="1400" dirty="0">
              <a:solidFill>
                <a:srgbClr val="5F9EA0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502333" y="6168615"/>
            <a:ext cx="609600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18D653"/>
            </a:solidFill>
          </a:ln>
        </p:spPr>
        <p:txBody>
          <a:bodyPr>
            <a:spAutoFit/>
          </a:bodyPr>
          <a:lstStyle/>
          <a:p>
            <a:pPr lvl="0" algn="ctr"/>
            <a:r>
              <a:rPr lang="ru-RU" dirty="0">
                <a:solidFill>
                  <a:srgbClr val="0070C0"/>
                </a:solidFill>
                <a:latin typeface="Bahnschrift" panose="020B0502040204020203" pitchFamily="34" charset="0"/>
              </a:rPr>
              <a:t>SRTM DEM </a:t>
            </a:r>
            <a:r>
              <a:rPr lang="ru-RU" dirty="0" err="1" smtClean="0">
                <a:solidFill>
                  <a:srgbClr val="0070C0"/>
                </a:solidFill>
                <a:latin typeface="Bahnschrift" panose="020B0502040204020203" pitchFamily="34" charset="0"/>
              </a:rPr>
              <a:t>моделі</a:t>
            </a:r>
            <a:r>
              <a:rPr lang="ru-RU" dirty="0" smtClean="0">
                <a:solidFill>
                  <a:srgbClr val="0070C0"/>
                </a:solidFill>
                <a:latin typeface="Bahnschrift" panose="020B0502040204020203" pitchFamily="34" charset="0"/>
              </a:rPr>
              <a:t> </a:t>
            </a:r>
            <a:r>
              <a:rPr lang="ru-RU" dirty="0" err="1">
                <a:solidFill>
                  <a:srgbClr val="0070C0"/>
                </a:solidFill>
                <a:latin typeface="Bahnschrift" panose="020B0502040204020203" pitchFamily="34" charset="0"/>
              </a:rPr>
              <a:t>було</a:t>
            </a:r>
            <a:r>
              <a:rPr lang="ru-RU" dirty="0">
                <a:solidFill>
                  <a:srgbClr val="0070C0"/>
                </a:solidFill>
                <a:latin typeface="Bahnschrift" panose="020B0502040204020203" pitchFamily="34" charset="0"/>
              </a:rPr>
              <a:t> </a:t>
            </a:r>
            <a:r>
              <a:rPr lang="ru-RU" dirty="0" err="1">
                <a:solidFill>
                  <a:srgbClr val="0070C0"/>
                </a:solidFill>
                <a:latin typeface="Bahnschrift" panose="020B0502040204020203" pitchFamily="34" charset="0"/>
              </a:rPr>
              <a:t>зроблено</a:t>
            </a:r>
            <a:r>
              <a:rPr lang="ru-RU" dirty="0">
                <a:solidFill>
                  <a:srgbClr val="0070C0"/>
                </a:solidFill>
                <a:latin typeface="Bahnschrift" panose="020B0502040204020203" pitchFamily="34" charset="0"/>
              </a:rPr>
              <a:t> за </a:t>
            </a:r>
            <a:r>
              <a:rPr lang="ru-RU" dirty="0" err="1">
                <a:solidFill>
                  <a:srgbClr val="0070C0"/>
                </a:solidFill>
                <a:latin typeface="Bahnschrift" panose="020B0502040204020203" pitchFamily="34" charset="0"/>
              </a:rPr>
              <a:t>допомогою</a:t>
            </a:r>
            <a:endParaRPr lang="ru-RU" dirty="0">
              <a:solidFill>
                <a:srgbClr val="0070C0"/>
              </a:solidFill>
              <a:latin typeface="Bahnschrift" panose="020B0502040204020203" pitchFamily="34" charset="0"/>
            </a:endParaRPr>
          </a:p>
          <a:p>
            <a:pPr lvl="0" algn="ctr"/>
            <a:r>
              <a:rPr lang="ru-RU" dirty="0">
                <a:solidFill>
                  <a:srgbClr val="0070C0"/>
                </a:solidFill>
                <a:latin typeface="Bahnschrift" panose="020B0502040204020203" pitchFamily="34" charset="0"/>
              </a:rPr>
              <a:t> </a:t>
            </a:r>
            <a:r>
              <a:rPr lang="ru-RU" dirty="0" err="1">
                <a:solidFill>
                  <a:srgbClr val="0070C0"/>
                </a:solidFill>
                <a:latin typeface="Bahnschrift" panose="020B0502040204020203" pitchFamily="34" charset="0"/>
              </a:rPr>
              <a:t>геоінформаційної</a:t>
            </a:r>
            <a:r>
              <a:rPr lang="ru-RU" dirty="0">
                <a:solidFill>
                  <a:srgbClr val="0070C0"/>
                </a:solidFill>
                <a:latin typeface="Bahnschrift" panose="020B0502040204020203" pitchFamily="34" charset="0"/>
              </a:rPr>
              <a:t> </a:t>
            </a:r>
            <a:r>
              <a:rPr lang="ru-RU" dirty="0" err="1">
                <a:solidFill>
                  <a:srgbClr val="0070C0"/>
                </a:solidFill>
                <a:latin typeface="Bahnschrift" panose="020B0502040204020203" pitchFamily="34" charset="0"/>
              </a:rPr>
              <a:t>системи</a:t>
            </a:r>
            <a:r>
              <a:rPr lang="ru-RU" dirty="0">
                <a:solidFill>
                  <a:srgbClr val="0070C0"/>
                </a:solidFill>
                <a:latin typeface="Bahnschrift" panose="020B0502040204020203" pitchFamily="34" charset="0"/>
              </a:rPr>
              <a:t> QGIS. </a:t>
            </a:r>
            <a:r>
              <a:rPr lang="ru-RU" dirty="0">
                <a:solidFill>
                  <a:schemeClr val="hlink"/>
                </a:solidFill>
                <a:latin typeface="Bahnschrift" panose="020B0502040204020203" pitchFamily="34" charset="0"/>
                <a:hlinkClick r:id="rId9"/>
              </a:rPr>
              <a:t>https://www.qgis.org/</a:t>
            </a:r>
            <a:endParaRPr lang="en-US" dirty="0">
              <a:latin typeface="Bahnschrift" panose="020B0502040204020203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195" y="5876925"/>
            <a:ext cx="844200" cy="1532918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11658018" y="6458718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5</a:t>
            </a:r>
            <a:endParaRPr lang="en-US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92461" y="2246462"/>
            <a:ext cx="2328706" cy="31049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42230" y="2231375"/>
            <a:ext cx="2328706" cy="312002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292461" y="5409976"/>
            <a:ext cx="47784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dirty="0" smtClean="0">
                <a:solidFill>
                  <a:srgbClr val="5F9EA0"/>
                </a:solidFill>
                <a:latin typeface="Franklin Gothic Heavy" panose="020B0903020102020204" pitchFamily="34" charset="0"/>
                <a:ea typeface="Times New Roman" panose="02020603050405020304" pitchFamily="18" charset="0"/>
              </a:rPr>
              <a:t>Проведення польових досліджень на</a:t>
            </a:r>
            <a:r>
              <a:rPr lang="en-US" sz="1400" dirty="0" smtClean="0">
                <a:solidFill>
                  <a:srgbClr val="5F9EA0"/>
                </a:solidFill>
                <a:latin typeface="Franklin Gothic Heavy" panose="020B0903020102020204" pitchFamily="34" charset="0"/>
                <a:ea typeface="Times New Roman" panose="02020603050405020304" pitchFamily="18" charset="0"/>
              </a:rPr>
              <a:t> </a:t>
            </a:r>
            <a:r>
              <a:rPr lang="uk-UA" sz="1400" dirty="0" smtClean="0">
                <a:solidFill>
                  <a:srgbClr val="5F9EA0"/>
                </a:solidFill>
                <a:latin typeface="Franklin Gothic Heavy" panose="020B0903020102020204" pitchFamily="34" charset="0"/>
                <a:ea typeface="Times New Roman" panose="02020603050405020304" pitchFamily="18" charset="0"/>
              </a:rPr>
              <a:t>узбережжі р. Кам</a:t>
            </a:r>
            <a:r>
              <a:rPr lang="en-US" sz="1400" dirty="0" smtClean="0">
                <a:solidFill>
                  <a:srgbClr val="5F9EA0"/>
                </a:solidFill>
                <a:latin typeface="Franklin Gothic Heavy" panose="020B0903020102020204" pitchFamily="34" charset="0"/>
                <a:ea typeface="Times New Roman" panose="02020603050405020304" pitchFamily="18" charset="0"/>
              </a:rPr>
              <a:t>’</a:t>
            </a:r>
            <a:r>
              <a:rPr lang="uk-UA" sz="1400" dirty="0" err="1" smtClean="0">
                <a:solidFill>
                  <a:srgbClr val="5F9EA0"/>
                </a:solidFill>
                <a:latin typeface="Franklin Gothic Heavy" panose="020B0903020102020204" pitchFamily="34" charset="0"/>
                <a:ea typeface="Times New Roman" panose="02020603050405020304" pitchFamily="18" charset="0"/>
              </a:rPr>
              <a:t>янка</a:t>
            </a:r>
            <a:r>
              <a:rPr lang="uk-UA" sz="1400" dirty="0" smtClean="0">
                <a:solidFill>
                  <a:srgbClr val="5F9EA0"/>
                </a:solidFill>
                <a:latin typeface="Franklin Gothic Heavy" panose="020B0903020102020204" pitchFamily="34" charset="0"/>
                <a:ea typeface="Times New Roman" panose="02020603050405020304" pitchFamily="18" charset="0"/>
              </a:rPr>
              <a:t> у межах м. Житомир</a:t>
            </a:r>
            <a:endParaRPr lang="en-US" sz="1400" dirty="0">
              <a:solidFill>
                <a:srgbClr val="5F9EA0"/>
              </a:solidFill>
              <a:latin typeface="Franklin Gothic Heavy" panose="020B09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55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/>
          <p:cNvGrpSpPr/>
          <p:nvPr/>
        </p:nvGrpSpPr>
        <p:grpSpPr>
          <a:xfrm>
            <a:off x="-24805" y="0"/>
            <a:ext cx="12216805" cy="6869234"/>
            <a:chOff x="-24805" y="0"/>
            <a:chExt cx="12216805" cy="6869234"/>
          </a:xfrm>
        </p:grpSpPr>
        <p:grpSp>
          <p:nvGrpSpPr>
            <p:cNvPr id="27" name="Группа 26"/>
            <p:cNvGrpSpPr/>
            <p:nvPr/>
          </p:nvGrpSpPr>
          <p:grpSpPr>
            <a:xfrm>
              <a:off x="-24805" y="0"/>
              <a:ext cx="12216805" cy="6869234"/>
              <a:chOff x="-24805" y="0"/>
              <a:chExt cx="12216805" cy="7988300"/>
            </a:xfrm>
          </p:grpSpPr>
          <p:pic>
            <p:nvPicPr>
              <p:cNvPr id="31" name="Picture 2" descr="f5f0e5 Hex Color (Shades &amp; Complementary Colors)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4805" y="0"/>
                <a:ext cx="12216805" cy="79883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2" name="Прямоугольник 31"/>
              <p:cNvSpPr/>
              <p:nvPr/>
            </p:nvSpPr>
            <p:spPr>
              <a:xfrm>
                <a:off x="131253" y="7086600"/>
                <a:ext cx="1646747" cy="685800"/>
              </a:xfrm>
              <a:prstGeom prst="rect">
                <a:avLst/>
              </a:prstGeom>
              <a:solidFill>
                <a:srgbClr val="F5F0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8" name="Прямоугольник 27"/>
            <p:cNvSpPr/>
            <p:nvPr/>
          </p:nvSpPr>
          <p:spPr>
            <a:xfrm>
              <a:off x="131253" y="6093856"/>
              <a:ext cx="1646747" cy="589728"/>
            </a:xfrm>
            <a:prstGeom prst="rect">
              <a:avLst/>
            </a:prstGeom>
            <a:solidFill>
              <a:srgbClr val="F5F0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Скругленный прямоугольник 21"/>
          <p:cNvSpPr/>
          <p:nvPr/>
        </p:nvSpPr>
        <p:spPr>
          <a:xfrm>
            <a:off x="5913598" y="192526"/>
            <a:ext cx="6158647" cy="2541250"/>
          </a:xfrm>
          <a:prstGeom prst="roundRect">
            <a:avLst/>
          </a:prstGeom>
          <a:solidFill>
            <a:srgbClr val="5F9EA0"/>
          </a:solidFill>
          <a:ln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62388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smtClean="0">
                <a:ln>
                  <a:solidFill>
                    <a:schemeClr val="tx1"/>
                  </a:solidFill>
                </a:ln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Фітоценотичний аналіз р. Кам</a:t>
            </a:r>
            <a:r>
              <a:rPr lang="en-US" sz="2400" b="1" smtClean="0">
                <a:ln>
                  <a:solidFill>
                    <a:schemeClr val="tx1"/>
                  </a:solidFill>
                </a:ln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’</a:t>
            </a:r>
            <a:r>
              <a:rPr lang="uk-UA" sz="2400" b="1" smtClean="0">
                <a:ln>
                  <a:solidFill>
                    <a:schemeClr val="tx1"/>
                  </a:solidFill>
                </a:ln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янка</a:t>
            </a:r>
            <a:endParaRPr lang="en-US" sz="2400" dirty="0">
              <a:solidFill>
                <a:srgbClr val="009999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971197" y="252268"/>
            <a:ext cx="6043447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spcAft>
                <a:spcPts val="0"/>
              </a:spcAft>
            </a:pPr>
            <a:r>
              <a:rPr lang="uk-UA" sz="1400" dirty="0">
                <a:solidFill>
                  <a:srgbClr val="F5F0E5"/>
                </a:solidFill>
                <a:latin typeface="Bahnschrift" panose="020B0502040204020203" pitchFamily="34" charset="0"/>
              </a:rPr>
              <a:t>Флора класу 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ALNETEA GLUTINOSAE </a:t>
            </a:r>
            <a:r>
              <a:rPr lang="uk-UA" sz="1400" dirty="0">
                <a:solidFill>
                  <a:srgbClr val="F5F0E5"/>
                </a:solidFill>
                <a:latin typeface="Bahnschrift" panose="020B0502040204020203" pitchFamily="34" charset="0"/>
              </a:rPr>
              <a:t>на території Центрального Полісся характеризується обмеженим представленням </a:t>
            </a:r>
            <a:r>
              <a:rPr lang="uk-UA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синтаксономічних</a:t>
            </a:r>
            <a:r>
              <a:rPr lang="uk-UA" sz="1400" dirty="0">
                <a:solidFill>
                  <a:srgbClr val="F5F0E5"/>
                </a:solidFill>
                <a:latin typeface="Bahnschrift" panose="020B0502040204020203" pitchFamily="34" charset="0"/>
              </a:rPr>
              <a:t> одиниць. Замість типових двох порядків (</a:t>
            </a:r>
            <a:r>
              <a:rPr lang="en-US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Alnetalia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glutinosae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 </a:t>
            </a:r>
            <a:r>
              <a:rPr lang="uk-UA" sz="1400" dirty="0">
                <a:solidFill>
                  <a:srgbClr val="F5F0E5"/>
                </a:solidFill>
                <a:latin typeface="Bahnschrift" panose="020B0502040204020203" pitchFamily="34" charset="0"/>
              </a:rPr>
              <a:t>і </a:t>
            </a:r>
            <a:r>
              <a:rPr lang="en-US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Salicetalia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auritae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), </a:t>
            </a:r>
            <a:r>
              <a:rPr lang="uk-UA" sz="1400" dirty="0">
                <a:solidFill>
                  <a:srgbClr val="F5F0E5"/>
                </a:solidFill>
                <a:latin typeface="Bahnschrift" panose="020B0502040204020203" pitchFamily="34" charset="0"/>
              </a:rPr>
              <a:t>зафіксовано лише один - </a:t>
            </a:r>
            <a:r>
              <a:rPr lang="en-US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Alnetalia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glutinosae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, </a:t>
            </a:r>
            <a:r>
              <a:rPr lang="uk-UA" sz="1400" dirty="0">
                <a:solidFill>
                  <a:srgbClr val="F5F0E5"/>
                </a:solidFill>
                <a:latin typeface="Bahnschrift" panose="020B0502040204020203" pitchFamily="34" charset="0"/>
              </a:rPr>
              <a:t>що вказує на специфічні екологічні умови </a:t>
            </a:r>
            <a:r>
              <a:rPr lang="uk-UA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регіону.Рослинність</a:t>
            </a:r>
            <a:r>
              <a:rPr lang="uk-UA" sz="1400" dirty="0">
                <a:solidFill>
                  <a:srgbClr val="F5F0E5"/>
                </a:solidFill>
                <a:latin typeface="Bahnschrift" panose="020B0502040204020203" pitchFamily="34" charset="0"/>
              </a:rPr>
              <a:t> представлена виключно асоціацією </a:t>
            </a:r>
            <a:r>
              <a:rPr lang="en-US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Ribeso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nigri-Alnetum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 </a:t>
            </a:r>
            <a:r>
              <a:rPr lang="uk-UA" sz="1400" dirty="0">
                <a:solidFill>
                  <a:srgbClr val="F5F0E5"/>
                </a:solidFill>
                <a:latin typeface="Bahnschrift" panose="020B0502040204020203" pitchFamily="34" charset="0"/>
              </a:rPr>
              <a:t>у трьох варіантах (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var. </a:t>
            </a:r>
            <a:r>
              <a:rPr lang="en-US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Pharagmites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australis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, var. </a:t>
            </a:r>
            <a:r>
              <a:rPr lang="en-US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Calamagrostis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canescens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, var. </a:t>
            </a:r>
            <a:r>
              <a:rPr lang="en-US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typicum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), </a:t>
            </a:r>
            <a:r>
              <a:rPr lang="uk-UA" sz="1400" dirty="0">
                <a:solidFill>
                  <a:srgbClr val="F5F0E5"/>
                </a:solidFill>
                <a:latin typeface="Bahnschrift" panose="020B0502040204020203" pitchFamily="34" charset="0"/>
              </a:rPr>
              <a:t>що формуються на затоплюваних ділянках річкових заплав. Ці </a:t>
            </a:r>
            <a:r>
              <a:rPr lang="uk-UA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евтрофні</a:t>
            </a:r>
            <a:r>
              <a:rPr lang="uk-UA" sz="1400" dirty="0">
                <a:solidFill>
                  <a:srgbClr val="F5F0E5"/>
                </a:solidFill>
                <a:latin typeface="Bahnschrift" panose="020B0502040204020203" pitchFamily="34" charset="0"/>
              </a:rPr>
              <a:t> угруповання характеризуються розвиненим деревостаном та густим трав'янистим покривом із 103 видів рослин.</a:t>
            </a:r>
            <a:endParaRPr lang="en-US" sz="1400" dirty="0">
              <a:solidFill>
                <a:srgbClr val="F5F0E5"/>
              </a:solidFill>
              <a:latin typeface="Bahnschrift" panose="020B0502040204020203" pitchFamily="34" charset="0"/>
              <a:ea typeface="Times New Roman" panose="02020603050405020304" pitchFamily="18" charset="0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195" y="5876925"/>
            <a:ext cx="844200" cy="1532918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11658018" y="6458718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6</a:t>
            </a:r>
            <a:endParaRPr lang="en-US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660791"/>
              </p:ext>
            </p:extLst>
          </p:nvPr>
        </p:nvGraphicFramePr>
        <p:xfrm>
          <a:off x="285750" y="3026659"/>
          <a:ext cx="5691023" cy="3167400"/>
        </p:xfrm>
        <a:graphic>
          <a:graphicData uri="http://schemas.openxmlformats.org/drawingml/2006/table">
            <a:tbl>
              <a:tblPr/>
              <a:tblGrid>
                <a:gridCol w="1730450">
                  <a:extLst>
                    <a:ext uri="{9D8B030D-6E8A-4147-A177-3AD203B41FA5}">
                      <a16:colId xmlns:a16="http://schemas.microsoft.com/office/drawing/2014/main" val="1548663779"/>
                    </a:ext>
                  </a:extLst>
                </a:gridCol>
                <a:gridCol w="3960573">
                  <a:extLst>
                    <a:ext uri="{9D8B030D-6E8A-4147-A177-3AD203B41FA5}">
                      <a16:colId xmlns:a16="http://schemas.microsoft.com/office/drawing/2014/main" val="1276510741"/>
                    </a:ext>
                  </a:extLst>
                </a:gridCol>
              </a:tblGrid>
              <a:tr h="589991">
                <a:tc>
                  <a:txBody>
                    <a:bodyPr/>
                    <a:lstStyle/>
                    <a:p>
                      <a:r>
                        <a:rPr lang="uk-UA" sz="150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Екологічна група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500" dirty="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Види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8869880"/>
                  </a:ext>
                </a:extLst>
              </a:tr>
              <a:tr h="386015">
                <a:tc>
                  <a:txBody>
                    <a:bodyPr/>
                    <a:lstStyle/>
                    <a:p>
                      <a:r>
                        <a:rPr lang="uk-UA" sz="1500" dirty="0" err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Нітрофіли</a:t>
                      </a:r>
                      <a:endParaRPr lang="uk-UA" sz="1500" dirty="0">
                        <a:ln>
                          <a:solidFill>
                            <a:srgbClr val="F5F0E5"/>
                          </a:solidFill>
                        </a:ln>
                        <a:solidFill>
                          <a:srgbClr val="F5F0E5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500" i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Rubus caesius, Urtica dioica, Alnus glutinosa</a:t>
                      </a:r>
                      <a:endParaRPr lang="pt-BR" sz="1500">
                        <a:ln>
                          <a:solidFill>
                            <a:srgbClr val="F5F0E5"/>
                          </a:solidFill>
                        </a:ln>
                        <a:solidFill>
                          <a:srgbClr val="F5F0E5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48517"/>
                  </a:ext>
                </a:extLst>
              </a:tr>
              <a:tr h="1095697">
                <a:tc>
                  <a:txBody>
                    <a:bodyPr/>
                    <a:lstStyle/>
                    <a:p>
                      <a:r>
                        <a:rPr lang="uk-UA" sz="1500" dirty="0" err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Антропофіли</a:t>
                      </a:r>
                      <a:endParaRPr lang="uk-UA" sz="1500" dirty="0">
                        <a:ln>
                          <a:solidFill>
                            <a:srgbClr val="F5F0E5"/>
                          </a:solidFill>
                        </a:ln>
                        <a:solidFill>
                          <a:srgbClr val="F5F0E5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i="1" dirty="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Convolvulus </a:t>
                      </a:r>
                      <a:r>
                        <a:rPr lang="en-US" sz="1500" i="1" dirty="0" err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arvensis</a:t>
                      </a:r>
                      <a:r>
                        <a:rPr lang="en-US" sz="1500" i="1" dirty="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, </a:t>
                      </a:r>
                      <a:r>
                        <a:rPr lang="en-US" sz="1500" i="1" dirty="0" err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Geum</a:t>
                      </a:r>
                      <a:r>
                        <a:rPr lang="en-US" sz="1500" i="1" dirty="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 </a:t>
                      </a:r>
                      <a:r>
                        <a:rPr lang="en-US" sz="1500" i="1" dirty="0" err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urbanum</a:t>
                      </a:r>
                      <a:r>
                        <a:rPr lang="en-US" sz="1500" i="1" dirty="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, </a:t>
                      </a:r>
                      <a:r>
                        <a:rPr lang="en-US" sz="1500" i="1" dirty="0" err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Lamium</a:t>
                      </a:r>
                      <a:r>
                        <a:rPr lang="en-US" sz="1500" i="1" dirty="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 album, </a:t>
                      </a:r>
                      <a:r>
                        <a:rPr lang="en-US" sz="1500" i="1" dirty="0" err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Lucimachia</a:t>
                      </a:r>
                      <a:r>
                        <a:rPr lang="en-US" sz="1500" i="1" dirty="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 </a:t>
                      </a:r>
                      <a:r>
                        <a:rPr lang="en-US" sz="1500" i="1" dirty="0" err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nummularia</a:t>
                      </a:r>
                      <a:r>
                        <a:rPr lang="en-US" sz="1500" i="1" dirty="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, </a:t>
                      </a:r>
                      <a:r>
                        <a:rPr lang="en-US" sz="1500" i="1" dirty="0" err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Platango</a:t>
                      </a:r>
                      <a:r>
                        <a:rPr lang="en-US" sz="1500" i="1" dirty="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 major, </a:t>
                      </a:r>
                      <a:r>
                        <a:rPr lang="en-US" sz="1500" i="1" dirty="0" err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Prunella</a:t>
                      </a:r>
                      <a:r>
                        <a:rPr lang="en-US" sz="1500" i="1" dirty="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 vulgaris, </a:t>
                      </a:r>
                      <a:r>
                        <a:rPr lang="en-US" sz="1500" i="1" dirty="0" err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Potentila</a:t>
                      </a:r>
                      <a:r>
                        <a:rPr lang="en-US" sz="1500" i="1" dirty="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 </a:t>
                      </a:r>
                      <a:r>
                        <a:rPr lang="en-US" sz="1500" i="1" dirty="0" err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reptans</a:t>
                      </a:r>
                      <a:r>
                        <a:rPr lang="en-US" sz="1500" i="1" dirty="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, </a:t>
                      </a:r>
                      <a:r>
                        <a:rPr lang="en-US" sz="1500" i="1" dirty="0" err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Taraxacum</a:t>
                      </a:r>
                      <a:r>
                        <a:rPr lang="en-US" sz="1500" i="1" dirty="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 officinal</a:t>
                      </a:r>
                      <a:r>
                        <a:rPr lang="uk-UA" sz="1500" i="1" dirty="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е, </a:t>
                      </a:r>
                      <a:r>
                        <a:rPr lang="en-US" sz="1500" i="1" dirty="0" err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Trifolium</a:t>
                      </a:r>
                      <a:r>
                        <a:rPr lang="en-US" sz="1500" i="1" dirty="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 </a:t>
                      </a:r>
                      <a:r>
                        <a:rPr lang="en-US" sz="1500" i="1" dirty="0" err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repens</a:t>
                      </a:r>
                      <a:endParaRPr lang="en-US" sz="1500" dirty="0">
                        <a:ln>
                          <a:solidFill>
                            <a:srgbClr val="F5F0E5"/>
                          </a:solidFill>
                        </a:ln>
                        <a:solidFill>
                          <a:srgbClr val="F5F0E5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7948227"/>
                  </a:ext>
                </a:extLst>
              </a:tr>
              <a:tr h="1095697">
                <a:tc>
                  <a:txBody>
                    <a:bodyPr/>
                    <a:lstStyle/>
                    <a:p>
                      <a:r>
                        <a:rPr lang="uk-UA" sz="150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Гідрофіли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i="1" dirty="0" err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Calamagrostis</a:t>
                      </a:r>
                      <a:r>
                        <a:rPr lang="en-US" sz="1500" i="1" dirty="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 </a:t>
                      </a:r>
                      <a:r>
                        <a:rPr lang="en-US" sz="1500" i="1" dirty="0" err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canescens</a:t>
                      </a:r>
                      <a:r>
                        <a:rPr lang="en-US" sz="1500" i="1" dirty="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, </a:t>
                      </a:r>
                      <a:r>
                        <a:rPr lang="en-US" sz="1500" i="1" dirty="0" err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Eleocharis</a:t>
                      </a:r>
                      <a:r>
                        <a:rPr lang="en-US" sz="1500" i="1" dirty="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 </a:t>
                      </a:r>
                      <a:r>
                        <a:rPr lang="en-US" sz="1500" i="1" dirty="0" err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palustris</a:t>
                      </a:r>
                      <a:r>
                        <a:rPr lang="en-US" sz="1500" i="1" dirty="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, Equisetum fluviatile, </a:t>
                      </a:r>
                      <a:r>
                        <a:rPr lang="en-US" sz="1500" i="1" dirty="0" err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Galium</a:t>
                      </a:r>
                      <a:r>
                        <a:rPr lang="en-US" sz="1500" i="1" dirty="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 </a:t>
                      </a:r>
                      <a:r>
                        <a:rPr lang="en-US" sz="1500" i="1" dirty="0" err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palustre</a:t>
                      </a:r>
                      <a:r>
                        <a:rPr lang="en-US" sz="1500" i="1" dirty="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, </a:t>
                      </a:r>
                      <a:r>
                        <a:rPr lang="en-US" sz="1500" i="1" dirty="0" err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Mentha</a:t>
                      </a:r>
                      <a:r>
                        <a:rPr lang="en-US" sz="1500" i="1" dirty="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 aquatic, </a:t>
                      </a:r>
                      <a:r>
                        <a:rPr lang="en-US" sz="1500" i="1" dirty="0" err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Pharagmites</a:t>
                      </a:r>
                      <a:r>
                        <a:rPr lang="en-US" sz="1500" i="1" dirty="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 </a:t>
                      </a:r>
                      <a:r>
                        <a:rPr lang="en-US" sz="1500" i="1" dirty="0" err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australis</a:t>
                      </a:r>
                      <a:r>
                        <a:rPr lang="en-US" sz="1500" i="1" dirty="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, </a:t>
                      </a:r>
                      <a:r>
                        <a:rPr lang="en-US" sz="1500" i="1" dirty="0" err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Polygonum</a:t>
                      </a:r>
                      <a:r>
                        <a:rPr lang="en-US" sz="1500" i="1" dirty="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 </a:t>
                      </a:r>
                      <a:r>
                        <a:rPr lang="en-US" sz="1500" i="1" dirty="0" err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hydropiper</a:t>
                      </a:r>
                      <a:r>
                        <a:rPr lang="en-US" sz="1500" i="1" dirty="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, </a:t>
                      </a:r>
                      <a:r>
                        <a:rPr lang="en-US" sz="1500" i="1" dirty="0" err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Stellaria</a:t>
                      </a:r>
                      <a:r>
                        <a:rPr lang="en-US" sz="1500" i="1" dirty="0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 </a:t>
                      </a:r>
                      <a:r>
                        <a:rPr lang="en-US" sz="1500" i="1" dirty="0" err="1">
                          <a:ln>
                            <a:solidFill>
                              <a:srgbClr val="F5F0E5"/>
                            </a:solidFill>
                          </a:ln>
                          <a:solidFill>
                            <a:srgbClr val="F5F0E5"/>
                          </a:solidFill>
                        </a:rPr>
                        <a:t>palustris</a:t>
                      </a:r>
                      <a:endParaRPr lang="en-US" sz="1500" dirty="0">
                        <a:ln>
                          <a:solidFill>
                            <a:srgbClr val="F5F0E5"/>
                          </a:solidFill>
                        </a:ln>
                        <a:solidFill>
                          <a:srgbClr val="F5F0E5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1694202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327825" y="5636665"/>
            <a:ext cx="5330189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1400" dirty="0" smtClean="0">
                <a:solidFill>
                  <a:srgbClr val="5F9EA0"/>
                </a:solidFill>
                <a:latin typeface="Franklin Gothic Heavy" panose="020B0903020102020204" pitchFamily="34" charset="0"/>
                <a:ea typeface="Times New Roman" panose="02020603050405020304" pitchFamily="18" charset="0"/>
              </a:rPr>
              <a:t>Діаграма залежності між показниками антропогенної трансформації (</a:t>
            </a:r>
            <a:r>
              <a:rPr lang="uk-UA" sz="1400" dirty="0" err="1" smtClean="0">
                <a:solidFill>
                  <a:srgbClr val="5F9EA0"/>
                </a:solidFill>
                <a:latin typeface="Franklin Gothic Heavy" panose="020B0903020102020204" pitchFamily="34" charset="0"/>
                <a:ea typeface="Times New Roman" panose="02020603050405020304" pitchFamily="18" charset="0"/>
              </a:rPr>
              <a:t>He</a:t>
            </a:r>
            <a:r>
              <a:rPr lang="uk-UA" sz="1400" dirty="0" smtClean="0">
                <a:solidFill>
                  <a:srgbClr val="5F9EA0"/>
                </a:solidFill>
                <a:latin typeface="Franklin Gothic Heavy" panose="020B0903020102020204" pitchFamily="34" charset="0"/>
                <a:ea typeface="Times New Roman" panose="02020603050405020304" pitchFamily="18" charset="0"/>
              </a:rPr>
              <a:t>) та рівнем природної трансформації (</a:t>
            </a:r>
            <a:r>
              <a:rPr lang="uk-UA" sz="1400" dirty="0" err="1" smtClean="0">
                <a:solidFill>
                  <a:srgbClr val="5F9EA0"/>
                </a:solidFill>
                <a:latin typeface="Franklin Gothic Heavy" panose="020B0903020102020204" pitchFamily="34" charset="0"/>
                <a:ea typeface="Times New Roman" panose="02020603050405020304" pitchFamily="18" charset="0"/>
              </a:rPr>
              <a:t>St</a:t>
            </a:r>
            <a:r>
              <a:rPr lang="uk-UA" sz="1400" dirty="0" smtClean="0">
                <a:solidFill>
                  <a:srgbClr val="5F9EA0"/>
                </a:solidFill>
                <a:latin typeface="Franklin Gothic Heavy" panose="020B0903020102020204" pitchFamily="34" charset="0"/>
                <a:ea typeface="Times New Roman" panose="02020603050405020304" pitchFamily="18" charset="0"/>
              </a:rPr>
              <a:t>).</a:t>
            </a:r>
            <a:endParaRPr lang="uk-UA" sz="1400" dirty="0">
              <a:solidFill>
                <a:srgbClr val="5F9EA0"/>
              </a:solidFill>
              <a:latin typeface="Franklin Gothic Heavy" panose="020B0903020102020204" pitchFamily="34" charset="0"/>
            </a:endParaRPr>
          </a:p>
        </p:txBody>
      </p:sp>
      <p:pic>
        <p:nvPicPr>
          <p:cNvPr id="20" name="Рисунок 1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829" y="2895601"/>
            <a:ext cx="5330189" cy="274106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Скругленный прямоугольник 22"/>
          <p:cNvSpPr/>
          <p:nvPr/>
        </p:nvSpPr>
        <p:spPr>
          <a:xfrm>
            <a:off x="285750" y="1023523"/>
            <a:ext cx="5334000" cy="1791166"/>
          </a:xfrm>
          <a:prstGeom prst="roundRect">
            <a:avLst/>
          </a:prstGeom>
          <a:solidFill>
            <a:srgbClr val="5F9EA0"/>
          </a:solidFill>
          <a:ln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" name="Прямоугольник 4"/>
          <p:cNvSpPr/>
          <p:nvPr/>
        </p:nvSpPr>
        <p:spPr>
          <a:xfrm>
            <a:off x="285750" y="1114043"/>
            <a:ext cx="53340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just">
              <a:spcAft>
                <a:spcPts val="0"/>
              </a:spcAft>
            </a:pPr>
            <a:r>
              <a:rPr lang="uk-UA" sz="1400" dirty="0">
                <a:solidFill>
                  <a:srgbClr val="F5F0E5"/>
                </a:solidFill>
                <a:latin typeface="Bahnschrift" panose="020B0502040204020203" pitchFamily="34" charset="0"/>
              </a:rPr>
              <a:t>Флористичний склад відзначається переважанням екологічних груп </a:t>
            </a:r>
            <a:r>
              <a:rPr lang="uk-UA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нітрофілів</a:t>
            </a:r>
            <a:r>
              <a:rPr lang="uk-UA" sz="1400" dirty="0">
                <a:solidFill>
                  <a:srgbClr val="F5F0E5"/>
                </a:solidFill>
                <a:latin typeface="Bahnschrift" panose="020B0502040204020203" pitchFamily="34" charset="0"/>
              </a:rPr>
              <a:t> (</a:t>
            </a:r>
            <a:r>
              <a:rPr lang="en-US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Rubus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caesius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, </a:t>
            </a:r>
            <a:r>
              <a:rPr lang="en-US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Urtica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dioica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, </a:t>
            </a:r>
            <a:r>
              <a:rPr lang="en-US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Alnus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glutinosa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), </a:t>
            </a:r>
            <a:r>
              <a:rPr lang="uk-UA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антропофілів</a:t>
            </a:r>
            <a:r>
              <a:rPr lang="uk-UA" sz="1400" dirty="0">
                <a:solidFill>
                  <a:srgbClr val="F5F0E5"/>
                </a:solidFill>
                <a:latin typeface="Bahnschrift" panose="020B0502040204020203" pitchFamily="34" charset="0"/>
              </a:rPr>
              <a:t> (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Convolvulus </a:t>
            </a:r>
            <a:r>
              <a:rPr lang="en-US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arvensis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, </a:t>
            </a:r>
            <a:r>
              <a:rPr lang="en-US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Geum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urbanum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) </a:t>
            </a:r>
            <a:r>
              <a:rPr lang="uk-UA" sz="1400" dirty="0">
                <a:solidFill>
                  <a:srgbClr val="F5F0E5"/>
                </a:solidFill>
                <a:latin typeface="Bahnschrift" panose="020B0502040204020203" pitchFamily="34" charset="0"/>
              </a:rPr>
              <a:t>та </a:t>
            </a:r>
            <a:r>
              <a:rPr lang="uk-UA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гідрофілів</a:t>
            </a:r>
            <a:r>
              <a:rPr lang="uk-UA" sz="1400" dirty="0">
                <a:solidFill>
                  <a:srgbClr val="F5F0E5"/>
                </a:solidFill>
                <a:latin typeface="Bahnschrift" panose="020B0502040204020203" pitchFamily="34" charset="0"/>
              </a:rPr>
              <a:t> (</a:t>
            </a:r>
            <a:r>
              <a:rPr lang="en-US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Calamagrostis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canescens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, </a:t>
            </a:r>
            <a:r>
              <a:rPr lang="en-US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Pharagmites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rgbClr val="F5F0E5"/>
                </a:solidFill>
                <a:latin typeface="Bahnschrift" panose="020B0502040204020203" pitchFamily="34" charset="0"/>
              </a:rPr>
              <a:t>australis</a:t>
            </a:r>
            <a:r>
              <a:rPr lang="en-US" sz="1400" dirty="0">
                <a:solidFill>
                  <a:srgbClr val="F5F0E5"/>
                </a:solidFill>
                <a:latin typeface="Bahnschrift" panose="020B0502040204020203" pitchFamily="34" charset="0"/>
              </a:rPr>
              <a:t>), </a:t>
            </a:r>
            <a:r>
              <a:rPr lang="uk-UA" sz="1400" dirty="0">
                <a:solidFill>
                  <a:srgbClr val="F5F0E5"/>
                </a:solidFill>
                <a:latin typeface="Bahnschrift" panose="020B0502040204020203" pitchFamily="34" charset="0"/>
              </a:rPr>
              <a:t>що відображає пристосованість рослинності до специфічних гідрологічних умов та антропогенного впливу.</a:t>
            </a:r>
            <a:endParaRPr lang="en-US" sz="1400" dirty="0">
              <a:solidFill>
                <a:srgbClr val="F5F0E5"/>
              </a:solidFill>
              <a:latin typeface="Bahnschrift" panose="020B0502040204020203" pitchFamily="34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3261" y="6225332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5F9EA0"/>
                </a:solidFill>
                <a:latin typeface="Franklin Gothic Heavy" panose="020B0903020102020204" pitchFamily="34" charset="0"/>
              </a:rPr>
              <a:t>Екологічний</a:t>
            </a:r>
            <a:r>
              <a:rPr lang="ru-RU" sz="1400" dirty="0" smtClean="0">
                <a:solidFill>
                  <a:srgbClr val="5F9EA0"/>
                </a:solidFill>
                <a:latin typeface="Franklin Gothic Heavy" panose="020B0903020102020204" pitchFamily="34" charset="0"/>
              </a:rPr>
              <a:t> </a:t>
            </a:r>
            <a:r>
              <a:rPr lang="ru-RU" sz="1400" dirty="0">
                <a:solidFill>
                  <a:srgbClr val="5F9EA0"/>
                </a:solidFill>
                <a:latin typeface="Franklin Gothic Heavy" panose="020B0903020102020204" pitchFamily="34" charset="0"/>
              </a:rPr>
              <a:t>спектр </a:t>
            </a:r>
            <a:r>
              <a:rPr lang="ru-RU" sz="1400" dirty="0" err="1">
                <a:solidFill>
                  <a:srgbClr val="5F9EA0"/>
                </a:solidFill>
                <a:latin typeface="Franklin Gothic Heavy" panose="020B0903020102020204" pitchFamily="34" charset="0"/>
              </a:rPr>
              <a:t>видів</a:t>
            </a:r>
            <a:r>
              <a:rPr lang="ru-RU" sz="1400" dirty="0">
                <a:solidFill>
                  <a:srgbClr val="5F9EA0"/>
                </a:solidFill>
                <a:latin typeface="Franklin Gothic Heavy" panose="020B0903020102020204" pitchFamily="34" charset="0"/>
              </a:rPr>
              <a:t> </a:t>
            </a:r>
            <a:r>
              <a:rPr lang="ru-RU" sz="1400" dirty="0" err="1">
                <a:solidFill>
                  <a:srgbClr val="5F9EA0"/>
                </a:solidFill>
                <a:latin typeface="Franklin Gothic Heavy" panose="020B0903020102020204" pitchFamily="34" charset="0"/>
              </a:rPr>
              <a:t>рослинності</a:t>
            </a:r>
            <a:r>
              <a:rPr lang="ru-RU" sz="1400" dirty="0">
                <a:solidFill>
                  <a:srgbClr val="5F9EA0"/>
                </a:solidFill>
                <a:latin typeface="Franklin Gothic Heavy" panose="020B0903020102020204" pitchFamily="34" charset="0"/>
              </a:rPr>
              <a:t> </a:t>
            </a:r>
            <a:r>
              <a:rPr lang="ru-RU" sz="1400" dirty="0" err="1">
                <a:solidFill>
                  <a:srgbClr val="5F9EA0"/>
                </a:solidFill>
                <a:latin typeface="Franklin Gothic Heavy" panose="020B0903020102020204" pitchFamily="34" charset="0"/>
              </a:rPr>
              <a:t>класу</a:t>
            </a:r>
            <a:r>
              <a:rPr lang="ru-RU" sz="1400" dirty="0">
                <a:solidFill>
                  <a:srgbClr val="5F9EA0"/>
                </a:solidFill>
                <a:latin typeface="Franklin Gothic Heavy" panose="020B0903020102020204" pitchFamily="34" charset="0"/>
              </a:rPr>
              <a:t> ALNETEA GLUTINOSAE на </a:t>
            </a:r>
            <a:r>
              <a:rPr lang="ru-RU" sz="1400" dirty="0" err="1">
                <a:solidFill>
                  <a:srgbClr val="5F9EA0"/>
                </a:solidFill>
                <a:latin typeface="Franklin Gothic Heavy" panose="020B0903020102020204" pitchFamily="34" charset="0"/>
              </a:rPr>
              <a:t>території</a:t>
            </a:r>
            <a:r>
              <a:rPr lang="ru-RU" sz="1400" dirty="0">
                <a:solidFill>
                  <a:srgbClr val="5F9EA0"/>
                </a:solidFill>
                <a:latin typeface="Franklin Gothic Heavy" panose="020B0903020102020204" pitchFamily="34" charset="0"/>
              </a:rPr>
              <a:t> Центрального </a:t>
            </a:r>
            <a:r>
              <a:rPr lang="ru-RU" sz="1400" dirty="0" err="1">
                <a:solidFill>
                  <a:srgbClr val="5F9EA0"/>
                </a:solidFill>
                <a:latin typeface="Franklin Gothic Heavy" panose="020B0903020102020204" pitchFamily="34" charset="0"/>
              </a:rPr>
              <a:t>Полісся</a:t>
            </a:r>
            <a:endParaRPr lang="en-US" sz="1400" dirty="0">
              <a:solidFill>
                <a:srgbClr val="5F9EA0"/>
              </a:solidFill>
              <a:latin typeface="Franklin Gothic Heavy" panose="020B09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57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-24805" y="-11234"/>
            <a:ext cx="12216805" cy="6869234"/>
            <a:chOff x="-24805" y="0"/>
            <a:chExt cx="12216805" cy="6869234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-24805" y="0"/>
              <a:ext cx="12216805" cy="6869234"/>
              <a:chOff x="-24805" y="0"/>
              <a:chExt cx="12216805" cy="7988300"/>
            </a:xfrm>
          </p:grpSpPr>
          <p:pic>
            <p:nvPicPr>
              <p:cNvPr id="19" name="Picture 2" descr="f5f0e5 Hex Color (Shades &amp; Complementary Colors)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4805" y="0"/>
                <a:ext cx="12216805" cy="79883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0" name="Прямоугольник 19"/>
              <p:cNvSpPr/>
              <p:nvPr/>
            </p:nvSpPr>
            <p:spPr>
              <a:xfrm>
                <a:off x="131253" y="7086600"/>
                <a:ext cx="1646747" cy="685800"/>
              </a:xfrm>
              <a:prstGeom prst="rect">
                <a:avLst/>
              </a:prstGeom>
              <a:solidFill>
                <a:srgbClr val="F5F0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Прямоугольник 16"/>
            <p:cNvSpPr/>
            <p:nvPr/>
          </p:nvSpPr>
          <p:spPr>
            <a:xfrm>
              <a:off x="131253" y="6093856"/>
              <a:ext cx="1646747" cy="589728"/>
            </a:xfrm>
            <a:prstGeom prst="rect">
              <a:avLst/>
            </a:prstGeom>
            <a:solidFill>
              <a:srgbClr val="F5F0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166688" y="857051"/>
            <a:ext cx="6607135" cy="3246238"/>
          </a:xfrm>
          <a:prstGeom prst="roundRect">
            <a:avLst/>
          </a:prstGeom>
          <a:solidFill>
            <a:srgbClr val="5F9E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6740485" y="454313"/>
            <a:ext cx="5384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err="1">
                <a:ln>
                  <a:solidFill>
                    <a:schemeClr val="tx1"/>
                  </a:solidFill>
                </a:ln>
                <a:solidFill>
                  <a:srgbClr val="5F9E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Синфітоіндикація</a:t>
            </a:r>
            <a:r>
              <a:rPr lang="uk-UA" sz="2400" b="1" dirty="0">
                <a:ln>
                  <a:solidFill>
                    <a:schemeClr val="tx1"/>
                  </a:solidFill>
                </a:ln>
                <a:solidFill>
                  <a:srgbClr val="5F9E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uk-UA" sz="2400" b="1" dirty="0" smtClean="0">
                <a:ln>
                  <a:solidFill>
                    <a:schemeClr val="tx1"/>
                  </a:solidFill>
                </a:ln>
                <a:solidFill>
                  <a:srgbClr val="5F9E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р. Кам</a:t>
            </a:r>
            <a:r>
              <a:rPr lang="en-US" sz="2400" b="1" dirty="0" smtClean="0">
                <a:ln>
                  <a:solidFill>
                    <a:schemeClr val="tx1"/>
                  </a:solidFill>
                </a:ln>
                <a:solidFill>
                  <a:srgbClr val="5F9E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’</a:t>
            </a:r>
            <a:r>
              <a:rPr lang="uk-UA" sz="2400" b="1" dirty="0" err="1" smtClean="0">
                <a:ln>
                  <a:solidFill>
                    <a:schemeClr val="tx1"/>
                  </a:solidFill>
                </a:ln>
                <a:solidFill>
                  <a:srgbClr val="5F9E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янка</a:t>
            </a:r>
            <a:endParaRPr lang="en-US" sz="2400" dirty="0">
              <a:solidFill>
                <a:srgbClr val="5F9EA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2697" y="960188"/>
            <a:ext cx="65211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 err="1">
                <a:solidFill>
                  <a:srgbClr val="F5F0E5"/>
                </a:solidFill>
                <a:latin typeface="Franklin Gothic Heavy" panose="020B0903020102020204" pitchFamily="34" charset="0"/>
              </a:rPr>
              <a:t>Синфітоіндикаційний</a:t>
            </a:r>
            <a:r>
              <a:rPr lang="uk-UA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 аналіз екотопу асоціації </a:t>
            </a:r>
            <a:r>
              <a:rPr lang="en-US" sz="1400" dirty="0" err="1">
                <a:solidFill>
                  <a:srgbClr val="F5F0E5"/>
                </a:solidFill>
                <a:latin typeface="Franklin Gothic Heavy" panose="020B0903020102020204" pitchFamily="34" charset="0"/>
              </a:rPr>
              <a:t>Ribeso</a:t>
            </a:r>
            <a:r>
              <a:rPr lang="en-US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 </a:t>
            </a:r>
            <a:r>
              <a:rPr lang="en-US" sz="1400" dirty="0" err="1">
                <a:solidFill>
                  <a:srgbClr val="F5F0E5"/>
                </a:solidFill>
                <a:latin typeface="Franklin Gothic Heavy" panose="020B0903020102020204" pitchFamily="34" charset="0"/>
              </a:rPr>
              <a:t>nigri-Alnetum</a:t>
            </a:r>
            <a:r>
              <a:rPr lang="en-US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 </a:t>
            </a:r>
            <a:r>
              <a:rPr lang="uk-UA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р. Кам'янка виявив такі особливості: вологість (</a:t>
            </a:r>
            <a:r>
              <a:rPr lang="en-US" sz="1400" dirty="0" err="1">
                <a:solidFill>
                  <a:srgbClr val="F5F0E5"/>
                </a:solidFill>
                <a:latin typeface="Franklin Gothic Heavy" panose="020B0903020102020204" pitchFamily="34" charset="0"/>
              </a:rPr>
              <a:t>Hd</a:t>
            </a:r>
            <a:r>
              <a:rPr lang="en-US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) </a:t>
            </a:r>
            <a:r>
              <a:rPr lang="uk-UA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коливається в межах 12,65-15,71 </a:t>
            </a:r>
            <a:r>
              <a:rPr lang="uk-UA" sz="1400" dirty="0" err="1">
                <a:solidFill>
                  <a:srgbClr val="F5F0E5"/>
                </a:solidFill>
                <a:latin typeface="Franklin Gothic Heavy" panose="020B0903020102020204" pitchFamily="34" charset="0"/>
              </a:rPr>
              <a:t>бала</a:t>
            </a:r>
            <a:r>
              <a:rPr lang="uk-UA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 (</a:t>
            </a:r>
            <a:r>
              <a:rPr lang="uk-UA" sz="1400" dirty="0" err="1">
                <a:solidFill>
                  <a:srgbClr val="F5F0E5"/>
                </a:solidFill>
                <a:latin typeface="Franklin Gothic Heavy" panose="020B0903020102020204" pitchFamily="34" charset="0"/>
              </a:rPr>
              <a:t>мезофітні</a:t>
            </a:r>
            <a:r>
              <a:rPr lang="uk-UA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 та </a:t>
            </a:r>
            <a:r>
              <a:rPr lang="uk-UA" sz="1400" dirty="0" err="1">
                <a:solidFill>
                  <a:srgbClr val="F5F0E5"/>
                </a:solidFill>
                <a:latin typeface="Franklin Gothic Heavy" panose="020B0903020102020204" pitchFamily="34" charset="0"/>
              </a:rPr>
              <a:t>мезогігрофітні</a:t>
            </a:r>
            <a:r>
              <a:rPr lang="uk-UA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 умови); змінність зволоження (</a:t>
            </a:r>
            <a:r>
              <a:rPr lang="en-US" sz="1400" dirty="0" err="1">
                <a:solidFill>
                  <a:srgbClr val="F5F0E5"/>
                </a:solidFill>
                <a:latin typeface="Franklin Gothic Heavy" panose="020B0903020102020204" pitchFamily="34" charset="0"/>
              </a:rPr>
              <a:t>Fh</a:t>
            </a:r>
            <a:r>
              <a:rPr lang="en-US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) - 5,71-7,68 </a:t>
            </a:r>
            <a:r>
              <a:rPr lang="uk-UA" sz="1400" dirty="0" err="1">
                <a:solidFill>
                  <a:srgbClr val="F5F0E5"/>
                </a:solidFill>
                <a:latin typeface="Franklin Gothic Heavy" panose="020B0903020102020204" pitchFamily="34" charset="0"/>
              </a:rPr>
              <a:t>бала</a:t>
            </a:r>
            <a:r>
              <a:rPr lang="uk-UA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 (межа між </a:t>
            </a:r>
            <a:r>
              <a:rPr lang="uk-UA" sz="1400" dirty="0" err="1">
                <a:solidFill>
                  <a:srgbClr val="F5F0E5"/>
                </a:solidFill>
                <a:latin typeface="Franklin Gothic Heavy" panose="020B0903020102020204" pitchFamily="34" charset="0"/>
              </a:rPr>
              <a:t>геміконтрастофобними</a:t>
            </a:r>
            <a:r>
              <a:rPr lang="uk-UA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 і </a:t>
            </a:r>
            <a:r>
              <a:rPr lang="uk-UA" sz="1400" dirty="0" err="1">
                <a:solidFill>
                  <a:srgbClr val="F5F0E5"/>
                </a:solidFill>
                <a:latin typeface="Franklin Gothic Heavy" panose="020B0903020102020204" pitchFamily="34" charset="0"/>
              </a:rPr>
              <a:t>геміконтрастофільними</a:t>
            </a:r>
            <a:r>
              <a:rPr lang="uk-UA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 умовами); кислотність (</a:t>
            </a:r>
            <a:r>
              <a:rPr lang="en-US" sz="1400" dirty="0" err="1">
                <a:solidFill>
                  <a:srgbClr val="F5F0E5"/>
                </a:solidFill>
                <a:latin typeface="Franklin Gothic Heavy" panose="020B0903020102020204" pitchFamily="34" charset="0"/>
              </a:rPr>
              <a:t>Rc</a:t>
            </a:r>
            <a:r>
              <a:rPr lang="en-US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) - 6,69-8,15 </a:t>
            </a:r>
            <a:r>
              <a:rPr lang="uk-UA" sz="1400" dirty="0" err="1">
                <a:solidFill>
                  <a:srgbClr val="F5F0E5"/>
                </a:solidFill>
                <a:latin typeface="Franklin Gothic Heavy" panose="020B0903020102020204" pitchFamily="34" charset="0"/>
              </a:rPr>
              <a:t>бала</a:t>
            </a:r>
            <a:r>
              <a:rPr lang="uk-UA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 (</a:t>
            </a:r>
            <a:r>
              <a:rPr lang="uk-UA" sz="1400" dirty="0" err="1">
                <a:solidFill>
                  <a:srgbClr val="F5F0E5"/>
                </a:solidFill>
                <a:latin typeface="Franklin Gothic Heavy" panose="020B0903020102020204" pitchFamily="34" charset="0"/>
              </a:rPr>
              <a:t>субацидофільні</a:t>
            </a:r>
            <a:r>
              <a:rPr lang="uk-UA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 умови з </a:t>
            </a:r>
            <a:r>
              <a:rPr lang="en-US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pH 5-7); </a:t>
            </a:r>
            <a:r>
              <a:rPr lang="uk-UA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сольовий режим (</a:t>
            </a:r>
            <a:r>
              <a:rPr lang="en-US" sz="1400" dirty="0" err="1">
                <a:solidFill>
                  <a:srgbClr val="F5F0E5"/>
                </a:solidFill>
                <a:latin typeface="Franklin Gothic Heavy" panose="020B0903020102020204" pitchFamily="34" charset="0"/>
              </a:rPr>
              <a:t>Sl</a:t>
            </a:r>
            <a:r>
              <a:rPr lang="en-US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) - 6,52-8,16 </a:t>
            </a:r>
            <a:r>
              <a:rPr lang="uk-UA" sz="1400" dirty="0" err="1">
                <a:solidFill>
                  <a:srgbClr val="F5F0E5"/>
                </a:solidFill>
                <a:latin typeface="Franklin Gothic Heavy" panose="020B0903020102020204" pitchFamily="34" charset="0"/>
              </a:rPr>
              <a:t>бала</a:t>
            </a:r>
            <a:r>
              <a:rPr lang="uk-UA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 (</a:t>
            </a:r>
            <a:r>
              <a:rPr lang="uk-UA" sz="1400" dirty="0" err="1">
                <a:solidFill>
                  <a:srgbClr val="F5F0E5"/>
                </a:solidFill>
                <a:latin typeface="Franklin Gothic Heavy" panose="020B0903020102020204" pitchFamily="34" charset="0"/>
              </a:rPr>
              <a:t>семіевтрофні</a:t>
            </a:r>
            <a:r>
              <a:rPr lang="uk-UA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 умови з вмістом солей 120-200 мг/л); вміст карбонатів (</a:t>
            </a:r>
            <a:r>
              <a:rPr lang="en-US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Ca) - 5,91 </a:t>
            </a:r>
            <a:r>
              <a:rPr lang="uk-UA" sz="1400" dirty="0" err="1">
                <a:solidFill>
                  <a:srgbClr val="F5F0E5"/>
                </a:solidFill>
                <a:latin typeface="Franklin Gothic Heavy" panose="020B0903020102020204" pitchFamily="34" charset="0"/>
              </a:rPr>
              <a:t>бала</a:t>
            </a:r>
            <a:r>
              <a:rPr lang="uk-UA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 (</a:t>
            </a:r>
            <a:r>
              <a:rPr lang="uk-UA" sz="1400" dirty="0" err="1">
                <a:solidFill>
                  <a:srgbClr val="F5F0E5"/>
                </a:solidFill>
                <a:latin typeface="Franklin Gothic Heavy" panose="020B0903020102020204" pitchFamily="34" charset="0"/>
              </a:rPr>
              <a:t>гемікарбонатофобні</a:t>
            </a:r>
            <a:r>
              <a:rPr lang="uk-UA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 умови з вмістом карбонатів &lt;0,5%); вміст нітрогену (</a:t>
            </a:r>
            <a:r>
              <a:rPr lang="en-US" sz="1400" dirty="0" err="1">
                <a:solidFill>
                  <a:srgbClr val="F5F0E5"/>
                </a:solidFill>
                <a:latin typeface="Franklin Gothic Heavy" panose="020B0903020102020204" pitchFamily="34" charset="0"/>
              </a:rPr>
              <a:t>Nt</a:t>
            </a:r>
            <a:r>
              <a:rPr lang="en-US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) - 5,47-7,11 </a:t>
            </a:r>
            <a:r>
              <a:rPr lang="uk-UA" sz="1400" dirty="0" err="1">
                <a:solidFill>
                  <a:srgbClr val="F5F0E5"/>
                </a:solidFill>
                <a:latin typeface="Franklin Gothic Heavy" panose="020B0903020102020204" pitchFamily="34" charset="0"/>
              </a:rPr>
              <a:t>бала</a:t>
            </a:r>
            <a:r>
              <a:rPr lang="uk-UA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 (</a:t>
            </a:r>
            <a:r>
              <a:rPr lang="uk-UA" sz="1400" dirty="0" err="1">
                <a:solidFill>
                  <a:srgbClr val="F5F0E5"/>
                </a:solidFill>
                <a:latin typeface="Franklin Gothic Heavy" panose="020B0903020102020204" pitchFamily="34" charset="0"/>
              </a:rPr>
              <a:t>гемінітрофільні</a:t>
            </a:r>
            <a:r>
              <a:rPr lang="uk-UA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 та </a:t>
            </a:r>
            <a:r>
              <a:rPr lang="uk-UA" sz="1400" dirty="0" err="1">
                <a:solidFill>
                  <a:srgbClr val="F5F0E5"/>
                </a:solidFill>
                <a:latin typeface="Franklin Gothic Heavy" panose="020B0903020102020204" pitchFamily="34" charset="0"/>
              </a:rPr>
              <a:t>нітрофільні</a:t>
            </a:r>
            <a:r>
              <a:rPr lang="uk-UA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 умови); аерація ґрунту (</a:t>
            </a:r>
            <a:r>
              <a:rPr lang="en-US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Ae) - 8,09 </a:t>
            </a:r>
            <a:r>
              <a:rPr lang="uk-UA" sz="1400" dirty="0" err="1">
                <a:solidFill>
                  <a:srgbClr val="F5F0E5"/>
                </a:solidFill>
                <a:latin typeface="Franklin Gothic Heavy" panose="020B0903020102020204" pitchFamily="34" charset="0"/>
              </a:rPr>
              <a:t>бала</a:t>
            </a:r>
            <a:r>
              <a:rPr lang="uk-UA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 (</a:t>
            </a:r>
            <a:r>
              <a:rPr lang="uk-UA" sz="1400" dirty="0" err="1">
                <a:solidFill>
                  <a:srgbClr val="F5F0E5"/>
                </a:solidFill>
                <a:latin typeface="Franklin Gothic Heavy" panose="020B0903020102020204" pitchFamily="34" charset="0"/>
              </a:rPr>
              <a:t>геміареофобні</a:t>
            </a:r>
            <a:r>
              <a:rPr lang="uk-UA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 умови). Найбільшу варіабельність мають показники вологості (</a:t>
            </a:r>
            <a:r>
              <a:rPr lang="el-GR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σ²=0,64), </a:t>
            </a:r>
            <a:r>
              <a:rPr lang="uk-UA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аерації ґрунту (</a:t>
            </a:r>
            <a:r>
              <a:rPr lang="el-GR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σ²=0,42) </a:t>
            </a:r>
            <a:r>
              <a:rPr lang="uk-UA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та </a:t>
            </a:r>
            <a:r>
              <a:rPr lang="uk-UA" sz="1400" dirty="0" err="1">
                <a:solidFill>
                  <a:srgbClr val="F5F0E5"/>
                </a:solidFill>
                <a:latin typeface="Franklin Gothic Heavy" panose="020B0903020102020204" pitchFamily="34" charset="0"/>
              </a:rPr>
              <a:t>омборежиму</a:t>
            </a:r>
            <a:r>
              <a:rPr lang="uk-UA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 (</a:t>
            </a:r>
            <a:r>
              <a:rPr lang="el-GR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σ²=0,39). </a:t>
            </a:r>
            <a:r>
              <a:rPr lang="uk-UA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Встановлено високу кореляцію між кислотністю та сольовим режимом (</a:t>
            </a:r>
            <a:r>
              <a:rPr lang="en-US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r=0,77) </a:t>
            </a:r>
            <a:r>
              <a:rPr lang="uk-UA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та обернену залежність між антропогенною та природною трансформацією (</a:t>
            </a:r>
            <a:r>
              <a:rPr lang="en-US" sz="1400" dirty="0">
                <a:solidFill>
                  <a:srgbClr val="F5F0E5"/>
                </a:solidFill>
                <a:latin typeface="Franklin Gothic Heavy" panose="020B0903020102020204" pitchFamily="34" charset="0"/>
              </a:rPr>
              <a:t>r=-0,39).</a:t>
            </a:r>
            <a:endParaRPr lang="en-US" sz="1400" dirty="0">
              <a:solidFill>
                <a:srgbClr val="F5F0E5"/>
              </a:solidFill>
              <a:effectLst/>
              <a:latin typeface="Franklin Gothic Heavy" panose="020B0903020102020204" pitchFamily="34" charset="0"/>
            </a:endParaRPr>
          </a:p>
        </p:txBody>
      </p:sp>
      <p:pic>
        <p:nvPicPr>
          <p:cNvPr id="7" name="image1.jp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6950035" y="963277"/>
            <a:ext cx="2287768" cy="1715571"/>
          </a:xfrm>
          <a:prstGeom prst="rect">
            <a:avLst/>
          </a:prstGeom>
          <a:ln w="28575">
            <a:solidFill>
              <a:srgbClr val="5F9EA0"/>
            </a:solidFill>
          </a:ln>
        </p:spPr>
      </p:pic>
      <p:pic>
        <p:nvPicPr>
          <p:cNvPr id="8" name="image4.jpg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9543079" y="963276"/>
            <a:ext cx="2381745" cy="1715881"/>
          </a:xfrm>
          <a:prstGeom prst="rect">
            <a:avLst/>
          </a:prstGeom>
          <a:ln w="28575">
            <a:solidFill>
              <a:srgbClr val="5F9EA0"/>
            </a:solidFill>
          </a:ln>
        </p:spPr>
      </p:pic>
      <p:pic>
        <p:nvPicPr>
          <p:cNvPr id="9" name="image2.jpg"/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6950035" y="2773444"/>
            <a:ext cx="2287768" cy="1715826"/>
          </a:xfrm>
          <a:prstGeom prst="rect">
            <a:avLst/>
          </a:prstGeom>
          <a:ln w="28575">
            <a:solidFill>
              <a:srgbClr val="5F9EA0"/>
            </a:solidFill>
          </a:ln>
        </p:spPr>
      </p:pic>
      <p:pic>
        <p:nvPicPr>
          <p:cNvPr id="10" name="image26.jpg"/>
          <p:cNvPicPr/>
          <p:nvPr/>
        </p:nvPicPr>
        <p:blipFill>
          <a:blip r:embed="rId6"/>
          <a:srcRect/>
          <a:stretch>
            <a:fillRect/>
          </a:stretch>
        </p:blipFill>
        <p:spPr>
          <a:xfrm rot="5400000">
            <a:off x="9876037" y="2440485"/>
            <a:ext cx="1715825" cy="2381745"/>
          </a:xfrm>
          <a:prstGeom prst="rect">
            <a:avLst/>
          </a:prstGeom>
          <a:ln w="28575">
            <a:solidFill>
              <a:srgbClr val="5F9EA0"/>
            </a:solidFill>
          </a:ln>
        </p:spPr>
      </p:pic>
      <p:pic>
        <p:nvPicPr>
          <p:cNvPr id="11" name="image5.jpg"/>
          <p:cNvPicPr/>
          <p:nvPr/>
        </p:nvPicPr>
        <p:blipFill>
          <a:blip r:embed="rId7"/>
          <a:srcRect/>
          <a:stretch>
            <a:fillRect/>
          </a:stretch>
        </p:blipFill>
        <p:spPr>
          <a:xfrm>
            <a:off x="6950035" y="4583866"/>
            <a:ext cx="2287768" cy="1715826"/>
          </a:xfrm>
          <a:prstGeom prst="rect">
            <a:avLst/>
          </a:prstGeom>
          <a:ln w="28575">
            <a:solidFill>
              <a:srgbClr val="5F9EA0"/>
            </a:solidFill>
          </a:ln>
        </p:spPr>
      </p:pic>
      <p:pic>
        <p:nvPicPr>
          <p:cNvPr id="12" name="image6.jpg"/>
          <p:cNvPicPr/>
          <p:nvPr/>
        </p:nvPicPr>
        <p:blipFill>
          <a:blip r:embed="rId8"/>
          <a:srcRect/>
          <a:stretch>
            <a:fillRect/>
          </a:stretch>
        </p:blipFill>
        <p:spPr>
          <a:xfrm>
            <a:off x="9543077" y="4583559"/>
            <a:ext cx="2381745" cy="1715880"/>
          </a:xfrm>
          <a:prstGeom prst="rect">
            <a:avLst/>
          </a:prstGeom>
          <a:ln w="28575">
            <a:solidFill>
              <a:srgbClr val="5F9EA0"/>
            </a:solidFill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195" y="5876925"/>
            <a:ext cx="844200" cy="1532918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1658018" y="6458718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7</a:t>
            </a:r>
            <a:endParaRPr lang="en-US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283838"/>
              </p:ext>
            </p:extLst>
          </p:nvPr>
        </p:nvGraphicFramePr>
        <p:xfrm>
          <a:off x="292622" y="4460572"/>
          <a:ext cx="6288590" cy="139827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680155">
                  <a:extLst>
                    <a:ext uri="{9D8B030D-6E8A-4147-A177-3AD203B41FA5}">
                      <a16:colId xmlns:a16="http://schemas.microsoft.com/office/drawing/2014/main" val="2500780797"/>
                    </a:ext>
                  </a:extLst>
                </a:gridCol>
                <a:gridCol w="507990">
                  <a:extLst>
                    <a:ext uri="{9D8B030D-6E8A-4147-A177-3AD203B41FA5}">
                      <a16:colId xmlns:a16="http://schemas.microsoft.com/office/drawing/2014/main" val="2832491426"/>
                    </a:ext>
                  </a:extLst>
                </a:gridCol>
                <a:gridCol w="429347">
                  <a:extLst>
                    <a:ext uri="{9D8B030D-6E8A-4147-A177-3AD203B41FA5}">
                      <a16:colId xmlns:a16="http://schemas.microsoft.com/office/drawing/2014/main" val="2547230447"/>
                    </a:ext>
                  </a:extLst>
                </a:gridCol>
                <a:gridCol w="429347">
                  <a:extLst>
                    <a:ext uri="{9D8B030D-6E8A-4147-A177-3AD203B41FA5}">
                      <a16:colId xmlns:a16="http://schemas.microsoft.com/office/drawing/2014/main" val="3880181875"/>
                    </a:ext>
                  </a:extLst>
                </a:gridCol>
                <a:gridCol w="429347">
                  <a:extLst>
                    <a:ext uri="{9D8B030D-6E8A-4147-A177-3AD203B41FA5}">
                      <a16:colId xmlns:a16="http://schemas.microsoft.com/office/drawing/2014/main" val="465928132"/>
                    </a:ext>
                  </a:extLst>
                </a:gridCol>
                <a:gridCol w="429347">
                  <a:extLst>
                    <a:ext uri="{9D8B030D-6E8A-4147-A177-3AD203B41FA5}">
                      <a16:colId xmlns:a16="http://schemas.microsoft.com/office/drawing/2014/main" val="1981174182"/>
                    </a:ext>
                  </a:extLst>
                </a:gridCol>
                <a:gridCol w="429347">
                  <a:extLst>
                    <a:ext uri="{9D8B030D-6E8A-4147-A177-3AD203B41FA5}">
                      <a16:colId xmlns:a16="http://schemas.microsoft.com/office/drawing/2014/main" val="4264457564"/>
                    </a:ext>
                  </a:extLst>
                </a:gridCol>
                <a:gridCol w="429347">
                  <a:extLst>
                    <a:ext uri="{9D8B030D-6E8A-4147-A177-3AD203B41FA5}">
                      <a16:colId xmlns:a16="http://schemas.microsoft.com/office/drawing/2014/main" val="1007716611"/>
                    </a:ext>
                  </a:extLst>
                </a:gridCol>
                <a:gridCol w="503739">
                  <a:extLst>
                    <a:ext uri="{9D8B030D-6E8A-4147-A177-3AD203B41FA5}">
                      <a16:colId xmlns:a16="http://schemas.microsoft.com/office/drawing/2014/main" val="2402639177"/>
                    </a:ext>
                  </a:extLst>
                </a:gridCol>
                <a:gridCol w="503739">
                  <a:extLst>
                    <a:ext uri="{9D8B030D-6E8A-4147-A177-3AD203B41FA5}">
                      <a16:colId xmlns:a16="http://schemas.microsoft.com/office/drawing/2014/main" val="2611753538"/>
                    </a:ext>
                  </a:extLst>
                </a:gridCol>
                <a:gridCol w="503739">
                  <a:extLst>
                    <a:ext uri="{9D8B030D-6E8A-4147-A177-3AD203B41FA5}">
                      <a16:colId xmlns:a16="http://schemas.microsoft.com/office/drawing/2014/main" val="668385089"/>
                    </a:ext>
                  </a:extLst>
                </a:gridCol>
                <a:gridCol w="506573">
                  <a:extLst>
                    <a:ext uri="{9D8B030D-6E8A-4147-A177-3AD203B41FA5}">
                      <a16:colId xmlns:a16="http://schemas.microsoft.com/office/drawing/2014/main" val="1310530842"/>
                    </a:ext>
                  </a:extLst>
                </a:gridCol>
                <a:gridCol w="506573">
                  <a:extLst>
                    <a:ext uri="{9D8B030D-6E8A-4147-A177-3AD203B41FA5}">
                      <a16:colId xmlns:a16="http://schemas.microsoft.com/office/drawing/2014/main" val="1358421305"/>
                    </a:ext>
                  </a:extLst>
                </a:gridCol>
              </a:tblGrid>
              <a:tr h="19050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</a:rPr>
                        <a:t> 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</a:rPr>
                        <a:t>Показники чинників середовища</a:t>
                      </a:r>
                      <a:endParaRPr lang="en-US" sz="11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</a:rPr>
                        <a:t>(бали за уніфікованою </a:t>
                      </a:r>
                      <a:r>
                        <a:rPr lang="uk-UA" sz="1200" b="1" dirty="0" err="1">
                          <a:effectLst/>
                        </a:rPr>
                        <a:t>фітоіндикаційною</a:t>
                      </a:r>
                      <a:r>
                        <a:rPr lang="uk-UA" sz="1200" b="1" dirty="0">
                          <a:effectLst/>
                        </a:rPr>
                        <a:t> шкалою)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001961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rgbClr val="F5F0E5"/>
                          </a:solidFill>
                          <a:effectLst/>
                        </a:rPr>
                        <a:t>Hd</a:t>
                      </a:r>
                      <a:endParaRPr lang="en-US" sz="1100" b="1" dirty="0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rgbClr val="F5F0E5"/>
                          </a:solidFill>
                          <a:effectLst/>
                        </a:rPr>
                        <a:t>Fc</a:t>
                      </a:r>
                      <a:endParaRPr lang="en-US" sz="1100" b="1" dirty="0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Rc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Sl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Ca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Nt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Ae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Tm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Om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Kn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rgbClr val="F5F0E5"/>
                          </a:solidFill>
                          <a:effectLst/>
                        </a:rPr>
                        <a:t>Cr</a:t>
                      </a:r>
                      <a:endParaRPr lang="en-US" sz="1100" b="1" dirty="0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Lc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4679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mean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13,67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6,63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7,53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7,35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5,91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6,29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8,09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8,77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12,44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8,36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17,18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7,02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13998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</a:rPr>
                        <a:t>max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15,71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7,68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8,15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8,16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6,90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7,11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5F0E5"/>
                          </a:solidFill>
                          <a:effectLst/>
                        </a:rPr>
                        <a:t>9,54</a:t>
                      </a:r>
                      <a:endParaRPr lang="en-US" sz="1100" b="1" dirty="0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9,25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13,65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8,83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9</a:t>
                      </a:r>
                      <a:r>
                        <a:rPr lang="uk-UA" sz="1200" b="1">
                          <a:solidFill>
                            <a:srgbClr val="F5F0E5"/>
                          </a:solidFill>
                          <a:effectLst/>
                        </a:rPr>
                        <a:t>,</a:t>
                      </a: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20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7,27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1351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min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12,65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5,71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6,69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6,52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4,79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5,47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7,27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8,20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11,47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7,80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7,68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6,71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08796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σ</a:t>
                      </a:r>
                      <a:r>
                        <a:rPr lang="en-US" sz="1200" b="1" baseline="30000" dirty="0">
                          <a:effectLst/>
                        </a:rPr>
                        <a:t>2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5F0E5"/>
                          </a:solidFill>
                          <a:effectLst/>
                        </a:rPr>
                        <a:t>0,6</a:t>
                      </a:r>
                      <a:r>
                        <a:rPr lang="uk-UA" sz="1200" b="1" dirty="0">
                          <a:solidFill>
                            <a:srgbClr val="F5F0E5"/>
                          </a:solidFill>
                          <a:effectLst/>
                        </a:rPr>
                        <a:t>4</a:t>
                      </a:r>
                      <a:endParaRPr lang="en-US" sz="1100" b="1" dirty="0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0,24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0,13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0,1</a:t>
                      </a:r>
                      <a:r>
                        <a:rPr lang="uk-UA" sz="1200" b="1">
                          <a:solidFill>
                            <a:srgbClr val="F5F0E5"/>
                          </a:solidFill>
                          <a:effectLst/>
                        </a:rPr>
                        <a:t>6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0,23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0,2</a:t>
                      </a:r>
                      <a:r>
                        <a:rPr lang="uk-UA" sz="1200" b="1">
                          <a:solidFill>
                            <a:srgbClr val="F5F0E5"/>
                          </a:solidFill>
                          <a:effectLst/>
                        </a:rPr>
                        <a:t>2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0,42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0,1</a:t>
                      </a:r>
                      <a:r>
                        <a:rPr lang="uk-UA" sz="1200" b="1">
                          <a:solidFill>
                            <a:srgbClr val="F5F0E5"/>
                          </a:solidFill>
                          <a:effectLst/>
                        </a:rPr>
                        <a:t>1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0,39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5F0E5"/>
                          </a:solidFill>
                          <a:effectLst/>
                        </a:rPr>
                        <a:t>0,05</a:t>
                      </a:r>
                      <a:endParaRPr lang="en-US" sz="1100" b="1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5F0E5"/>
                          </a:solidFill>
                          <a:effectLst/>
                        </a:rPr>
                        <a:t>0,1</a:t>
                      </a:r>
                      <a:r>
                        <a:rPr lang="uk-UA" sz="1200" b="1" dirty="0">
                          <a:solidFill>
                            <a:srgbClr val="F5F0E5"/>
                          </a:solidFill>
                          <a:effectLst/>
                        </a:rPr>
                        <a:t>5</a:t>
                      </a:r>
                      <a:endParaRPr lang="en-US" sz="1100" b="1" dirty="0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5F0E5"/>
                          </a:solidFill>
                          <a:effectLst/>
                        </a:rPr>
                        <a:t>0,02</a:t>
                      </a:r>
                      <a:endParaRPr lang="en-US" sz="1100" b="1" dirty="0">
                        <a:solidFill>
                          <a:srgbClr val="F5F0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9E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7437227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92623" y="5858842"/>
            <a:ext cx="62885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dirty="0">
                <a:solidFill>
                  <a:srgbClr val="5F9EA0"/>
                </a:solidFill>
                <a:latin typeface="Franklin Gothic Heavy" panose="020B0903020102020204" pitchFamily="34" charset="0"/>
                <a:ea typeface="Calibri" panose="020F0502020204030204" pitchFamily="34" charset="0"/>
              </a:rPr>
              <a:t>Значення показників факторів середовища та їхньої дисперсії.</a:t>
            </a:r>
            <a:endParaRPr lang="en-US" sz="1400" dirty="0">
              <a:solidFill>
                <a:srgbClr val="5F9EA0"/>
              </a:solidFill>
              <a:latin typeface="Franklin Gothic Heavy" panose="020B09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82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-24805" y="-11234"/>
            <a:ext cx="12216805" cy="6869234"/>
            <a:chOff x="-24805" y="0"/>
            <a:chExt cx="12216805" cy="6869234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-24805" y="0"/>
              <a:ext cx="12216805" cy="6869234"/>
              <a:chOff x="-24805" y="0"/>
              <a:chExt cx="12216805" cy="7988300"/>
            </a:xfrm>
          </p:grpSpPr>
          <p:pic>
            <p:nvPicPr>
              <p:cNvPr id="20" name="Picture 2" descr="f5f0e5 Hex Color (Shades &amp; Complementary Colors)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4805" y="0"/>
                <a:ext cx="12216805" cy="79883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1" name="Прямоугольник 20"/>
              <p:cNvSpPr/>
              <p:nvPr/>
            </p:nvSpPr>
            <p:spPr>
              <a:xfrm>
                <a:off x="131253" y="7086600"/>
                <a:ext cx="1646747" cy="685800"/>
              </a:xfrm>
              <a:prstGeom prst="rect">
                <a:avLst/>
              </a:prstGeom>
              <a:solidFill>
                <a:srgbClr val="F5F0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Прямоугольник 18"/>
            <p:cNvSpPr/>
            <p:nvPr/>
          </p:nvSpPr>
          <p:spPr>
            <a:xfrm>
              <a:off x="131253" y="6093856"/>
              <a:ext cx="1646747" cy="589728"/>
            </a:xfrm>
            <a:prstGeom prst="rect">
              <a:avLst/>
            </a:prstGeom>
            <a:solidFill>
              <a:srgbClr val="F5F0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2" name="Google Shape;112;p17"/>
          <p:cNvSpPr txBox="1">
            <a:spLocks noGrp="1"/>
          </p:cNvSpPr>
          <p:nvPr>
            <p:ph type="title"/>
          </p:nvPr>
        </p:nvSpPr>
        <p:spPr>
          <a:xfrm>
            <a:off x="228464" y="224263"/>
            <a:ext cx="7620000" cy="787200"/>
          </a:xfrm>
          <a:prstGeom prst="rect">
            <a:avLst/>
          </a:prstGeom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buSzPts val="990"/>
            </a:pPr>
            <a:r>
              <a:rPr lang="uk" sz="2000" dirty="0">
                <a:solidFill>
                  <a:srgbClr val="5F9EA0"/>
                </a:solidFill>
                <a:latin typeface="Arial Black" panose="020B0A04020102020204" pitchFamily="34" charset="0"/>
                <a:ea typeface="Lobster"/>
                <a:cs typeface="Lobster"/>
                <a:sym typeface="Lobster"/>
              </a:rPr>
              <a:t>NDVI аналіз р. </a:t>
            </a:r>
            <a:r>
              <a:rPr lang="uk" sz="2000" dirty="0" smtClean="0">
                <a:solidFill>
                  <a:srgbClr val="5F9EA0"/>
                </a:solidFill>
                <a:latin typeface="Arial Black" panose="020B0A04020102020204" pitchFamily="34" charset="0"/>
                <a:ea typeface="Lobster"/>
                <a:cs typeface="Lobster"/>
                <a:sym typeface="Lobster"/>
              </a:rPr>
              <a:t>Кам</a:t>
            </a:r>
            <a:r>
              <a:rPr lang="en-US" sz="2000" dirty="0" smtClean="0">
                <a:solidFill>
                  <a:srgbClr val="5F9EA0"/>
                </a:solidFill>
                <a:latin typeface="Arial Black" panose="020B0A04020102020204" pitchFamily="34" charset="0"/>
                <a:ea typeface="Lobster"/>
                <a:cs typeface="Lobster"/>
                <a:sym typeface="Lobster"/>
              </a:rPr>
              <a:t>’</a:t>
            </a:r>
            <a:r>
              <a:rPr lang="uk-UA" sz="2000" dirty="0" err="1" smtClean="0">
                <a:solidFill>
                  <a:srgbClr val="5F9EA0"/>
                </a:solidFill>
                <a:latin typeface="Arial Black" panose="020B0A04020102020204" pitchFamily="34" charset="0"/>
                <a:ea typeface="Lobster"/>
                <a:cs typeface="Lobster"/>
                <a:sym typeface="Lobster"/>
              </a:rPr>
              <a:t>янка</a:t>
            </a:r>
            <a:r>
              <a:rPr lang="uk" sz="2000" dirty="0" smtClean="0">
                <a:solidFill>
                  <a:srgbClr val="5F9EA0"/>
                </a:solidFill>
                <a:latin typeface="Arial Black" panose="020B0A04020102020204" pitchFamily="34" charset="0"/>
                <a:ea typeface="Lobster"/>
                <a:cs typeface="Lobster"/>
                <a:sym typeface="Lobster"/>
              </a:rPr>
              <a:t> </a:t>
            </a:r>
            <a:r>
              <a:rPr lang="uk" sz="2000" dirty="0">
                <a:solidFill>
                  <a:srgbClr val="5F9EA0"/>
                </a:solidFill>
                <a:latin typeface="Arial Black" panose="020B0A04020102020204" pitchFamily="34" charset="0"/>
                <a:ea typeface="Lobster"/>
                <a:cs typeface="Lobster"/>
                <a:sym typeface="Lobster"/>
              </a:rPr>
              <a:t>1990 - </a:t>
            </a:r>
            <a:r>
              <a:rPr lang="uk" sz="2000" dirty="0" smtClean="0">
                <a:solidFill>
                  <a:srgbClr val="5F9EA0"/>
                </a:solidFill>
                <a:latin typeface="Arial Black" panose="020B0A04020102020204" pitchFamily="34" charset="0"/>
                <a:ea typeface="Lobster"/>
                <a:cs typeface="Lobster"/>
                <a:sym typeface="Lobster"/>
              </a:rPr>
              <a:t>2024 </a:t>
            </a:r>
            <a:r>
              <a:rPr lang="uk" sz="2000" dirty="0">
                <a:solidFill>
                  <a:srgbClr val="5F9EA0"/>
                </a:solidFill>
                <a:latin typeface="Arial Black" panose="020B0A04020102020204" pitchFamily="34" charset="0"/>
                <a:ea typeface="Lobster"/>
                <a:cs typeface="Lobster"/>
                <a:sym typeface="Lobster"/>
              </a:rPr>
              <a:t>рр.</a:t>
            </a:r>
            <a:endParaRPr sz="2000" dirty="0">
              <a:solidFill>
                <a:srgbClr val="5F9EA0"/>
              </a:solidFill>
              <a:latin typeface="Arial Black" panose="020B0A04020102020204" pitchFamily="34" charset="0"/>
              <a:ea typeface="Lobster"/>
              <a:cs typeface="Lobster"/>
              <a:sym typeface="Lobster"/>
            </a:endParaRPr>
          </a:p>
        </p:txBody>
      </p:sp>
      <p:sp>
        <p:nvSpPr>
          <p:cNvPr id="114" name="Google Shape;114;p17"/>
          <p:cNvSpPr txBox="1"/>
          <p:nvPr/>
        </p:nvSpPr>
        <p:spPr>
          <a:xfrm>
            <a:off x="231730" y="3096352"/>
            <a:ext cx="3357491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uk" sz="1200" dirty="0">
                <a:solidFill>
                  <a:srgbClr val="5F9EA0"/>
                </a:solidFill>
                <a:latin typeface="Franklin Gothic Heavy" panose="020B0903020102020204" pitchFamily="34" charset="0"/>
              </a:rPr>
              <a:t>Геопросторовий аналіз NDVI р. </a:t>
            </a:r>
            <a:r>
              <a:rPr lang="uk" sz="1200" dirty="0" smtClean="0">
                <a:solidFill>
                  <a:srgbClr val="5F9EA0"/>
                </a:solidFill>
                <a:latin typeface="Franklin Gothic Heavy" panose="020B0903020102020204" pitchFamily="34" charset="0"/>
              </a:rPr>
              <a:t>Кам</a:t>
            </a:r>
            <a:r>
              <a:rPr lang="en-US" sz="1200" dirty="0" smtClean="0">
                <a:solidFill>
                  <a:srgbClr val="5F9EA0"/>
                </a:solidFill>
                <a:latin typeface="Franklin Gothic Heavy" panose="020B0903020102020204" pitchFamily="34" charset="0"/>
              </a:rPr>
              <a:t>’</a:t>
            </a:r>
            <a:r>
              <a:rPr lang="uk-UA" sz="1200" dirty="0" err="1" smtClean="0">
                <a:solidFill>
                  <a:srgbClr val="5F9EA0"/>
                </a:solidFill>
                <a:latin typeface="Franklin Gothic Heavy" panose="020B0903020102020204" pitchFamily="34" charset="0"/>
              </a:rPr>
              <a:t>янка</a:t>
            </a:r>
            <a:r>
              <a:rPr lang="uk" sz="1200" dirty="0" smtClean="0">
                <a:solidFill>
                  <a:srgbClr val="5F9EA0"/>
                </a:solidFill>
                <a:latin typeface="Franklin Gothic Heavy" panose="020B0903020102020204" pitchFamily="34" charset="0"/>
              </a:rPr>
              <a:t> </a:t>
            </a:r>
            <a:r>
              <a:rPr lang="uk" sz="1200" dirty="0">
                <a:solidFill>
                  <a:srgbClr val="5F9EA0"/>
                </a:solidFill>
                <a:latin typeface="Franklin Gothic Heavy" panose="020B0903020102020204" pitchFamily="34" charset="0"/>
              </a:rPr>
              <a:t>за 1990 р.</a:t>
            </a:r>
            <a:endParaRPr sz="1200" dirty="0">
              <a:solidFill>
                <a:srgbClr val="5F9EA0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115" name="Google Shape;115;p17"/>
          <p:cNvSpPr txBox="1"/>
          <p:nvPr/>
        </p:nvSpPr>
        <p:spPr>
          <a:xfrm>
            <a:off x="4257734" y="3017237"/>
            <a:ext cx="325424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uk" sz="1200" dirty="0">
                <a:solidFill>
                  <a:srgbClr val="5F9EA0"/>
                </a:solidFill>
                <a:latin typeface="Franklin Gothic Heavy" panose="020B0903020102020204" pitchFamily="34" charset="0"/>
              </a:rPr>
              <a:t>Геопросторовий аналіз NDVI р. </a:t>
            </a:r>
            <a:r>
              <a:rPr lang="uk" sz="1200" dirty="0" smtClean="0">
                <a:solidFill>
                  <a:srgbClr val="5F9EA0"/>
                </a:solidFill>
                <a:latin typeface="Franklin Gothic Heavy" panose="020B0903020102020204" pitchFamily="34" charset="0"/>
              </a:rPr>
              <a:t>Кам</a:t>
            </a:r>
            <a:r>
              <a:rPr lang="en-US" sz="1200" dirty="0" smtClean="0">
                <a:solidFill>
                  <a:srgbClr val="5F9EA0"/>
                </a:solidFill>
                <a:latin typeface="Franklin Gothic Heavy" panose="020B0903020102020204" pitchFamily="34" charset="0"/>
              </a:rPr>
              <a:t>’</a:t>
            </a:r>
            <a:r>
              <a:rPr lang="uk-UA" sz="1200" dirty="0" err="1" smtClean="0">
                <a:solidFill>
                  <a:srgbClr val="5F9EA0"/>
                </a:solidFill>
                <a:latin typeface="Franklin Gothic Heavy" panose="020B0903020102020204" pitchFamily="34" charset="0"/>
              </a:rPr>
              <a:t>янка</a:t>
            </a:r>
            <a:r>
              <a:rPr lang="uk" sz="1200" dirty="0" smtClean="0">
                <a:solidFill>
                  <a:srgbClr val="5F9EA0"/>
                </a:solidFill>
                <a:latin typeface="Franklin Gothic Heavy" panose="020B0903020102020204" pitchFamily="34" charset="0"/>
              </a:rPr>
              <a:t> </a:t>
            </a:r>
            <a:r>
              <a:rPr lang="uk" sz="1200" dirty="0">
                <a:solidFill>
                  <a:srgbClr val="5F9EA0"/>
                </a:solidFill>
                <a:latin typeface="Franklin Gothic Heavy" panose="020B0903020102020204" pitchFamily="34" charset="0"/>
              </a:rPr>
              <a:t>за 2000 р.</a:t>
            </a:r>
            <a:endParaRPr sz="1200" dirty="0">
              <a:solidFill>
                <a:srgbClr val="5F9EA0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119" name="Google Shape;119;p17"/>
          <p:cNvSpPr txBox="1"/>
          <p:nvPr/>
        </p:nvSpPr>
        <p:spPr>
          <a:xfrm>
            <a:off x="4184681" y="6037367"/>
            <a:ext cx="3400347" cy="820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uk" sz="1200" dirty="0">
                <a:solidFill>
                  <a:srgbClr val="5F9EA0"/>
                </a:solidFill>
                <a:latin typeface="Franklin Gothic Heavy" panose="020B0903020102020204" pitchFamily="34" charset="0"/>
              </a:rPr>
              <a:t>Геопросторовий аналіз NDVI р. </a:t>
            </a:r>
            <a:r>
              <a:rPr lang="uk" sz="1200" dirty="0" smtClean="0">
                <a:solidFill>
                  <a:srgbClr val="5F9EA0"/>
                </a:solidFill>
                <a:latin typeface="Franklin Gothic Heavy" panose="020B0903020102020204" pitchFamily="34" charset="0"/>
              </a:rPr>
              <a:t>Кам</a:t>
            </a:r>
            <a:r>
              <a:rPr lang="en-US" sz="1200" dirty="0" smtClean="0">
                <a:solidFill>
                  <a:srgbClr val="5F9EA0"/>
                </a:solidFill>
                <a:latin typeface="Franklin Gothic Heavy" panose="020B0903020102020204" pitchFamily="34" charset="0"/>
              </a:rPr>
              <a:t>’</a:t>
            </a:r>
            <a:r>
              <a:rPr lang="uk-UA" sz="1200" dirty="0" err="1" smtClean="0">
                <a:solidFill>
                  <a:srgbClr val="5F9EA0"/>
                </a:solidFill>
                <a:latin typeface="Franklin Gothic Heavy" panose="020B0903020102020204" pitchFamily="34" charset="0"/>
              </a:rPr>
              <a:t>янка</a:t>
            </a:r>
            <a:r>
              <a:rPr lang="uk" sz="1200" dirty="0" smtClean="0">
                <a:solidFill>
                  <a:srgbClr val="5F9EA0"/>
                </a:solidFill>
                <a:latin typeface="Franklin Gothic Heavy" panose="020B0903020102020204" pitchFamily="34" charset="0"/>
              </a:rPr>
              <a:t> </a:t>
            </a:r>
            <a:r>
              <a:rPr lang="uk" sz="1200" dirty="0">
                <a:solidFill>
                  <a:srgbClr val="5F9EA0"/>
                </a:solidFill>
                <a:latin typeface="Franklin Gothic Heavy" panose="020B0903020102020204" pitchFamily="34" charset="0"/>
              </a:rPr>
              <a:t>за </a:t>
            </a:r>
            <a:r>
              <a:rPr lang="uk" sz="1200" dirty="0" smtClean="0">
                <a:solidFill>
                  <a:srgbClr val="5F9EA0"/>
                </a:solidFill>
                <a:latin typeface="Franklin Gothic Heavy" panose="020B0903020102020204" pitchFamily="34" charset="0"/>
              </a:rPr>
              <a:t>2020 </a:t>
            </a:r>
            <a:r>
              <a:rPr lang="uk" sz="1200" dirty="0">
                <a:solidFill>
                  <a:srgbClr val="5F9EA0"/>
                </a:solidFill>
                <a:latin typeface="Franklin Gothic Heavy" panose="020B0903020102020204" pitchFamily="34" charset="0"/>
              </a:rPr>
              <a:t>р.</a:t>
            </a:r>
            <a:endParaRPr sz="1200" dirty="0">
              <a:solidFill>
                <a:srgbClr val="5F9EA0"/>
              </a:solidFill>
              <a:latin typeface="Franklin Gothic Heavy" panose="020B0903020102020204" pitchFamily="34" charset="0"/>
            </a:endParaRPr>
          </a:p>
          <a:p>
            <a:endParaRPr sz="1333" dirty="0">
              <a:solidFill>
                <a:srgbClr val="3333FF"/>
              </a:solidFill>
            </a:endParaRPr>
          </a:p>
        </p:txBody>
      </p:sp>
      <p:sp>
        <p:nvSpPr>
          <p:cNvPr id="123" name="Google Shape;123;p17"/>
          <p:cNvSpPr txBox="1"/>
          <p:nvPr/>
        </p:nvSpPr>
        <p:spPr>
          <a:xfrm>
            <a:off x="228464" y="6027871"/>
            <a:ext cx="3314106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uk" sz="1200" dirty="0">
                <a:solidFill>
                  <a:srgbClr val="5F9EA0"/>
                </a:solidFill>
                <a:latin typeface="Franklin Gothic Heavy" panose="020B0903020102020204" pitchFamily="34" charset="0"/>
              </a:rPr>
              <a:t>Геопросторовий аналіз NDVI р. </a:t>
            </a:r>
            <a:r>
              <a:rPr lang="uk" sz="1200" dirty="0" smtClean="0">
                <a:solidFill>
                  <a:srgbClr val="5F9EA0"/>
                </a:solidFill>
                <a:latin typeface="Franklin Gothic Heavy" panose="020B0903020102020204" pitchFamily="34" charset="0"/>
              </a:rPr>
              <a:t>Кам</a:t>
            </a:r>
            <a:r>
              <a:rPr lang="en-US" sz="1200" dirty="0" smtClean="0">
                <a:solidFill>
                  <a:srgbClr val="5F9EA0"/>
                </a:solidFill>
                <a:latin typeface="Franklin Gothic Heavy" panose="020B0903020102020204" pitchFamily="34" charset="0"/>
              </a:rPr>
              <a:t>’</a:t>
            </a:r>
            <a:r>
              <a:rPr lang="uk-UA" sz="1200" dirty="0" err="1" smtClean="0">
                <a:solidFill>
                  <a:srgbClr val="5F9EA0"/>
                </a:solidFill>
                <a:latin typeface="Franklin Gothic Heavy" panose="020B0903020102020204" pitchFamily="34" charset="0"/>
              </a:rPr>
              <a:t>янка</a:t>
            </a:r>
            <a:r>
              <a:rPr lang="uk" sz="1200" dirty="0" smtClean="0">
                <a:solidFill>
                  <a:srgbClr val="5F9EA0"/>
                </a:solidFill>
                <a:latin typeface="Franklin Gothic Heavy" panose="020B0903020102020204" pitchFamily="34" charset="0"/>
              </a:rPr>
              <a:t> </a:t>
            </a:r>
            <a:r>
              <a:rPr lang="uk" sz="1200" dirty="0">
                <a:solidFill>
                  <a:srgbClr val="5F9EA0"/>
                </a:solidFill>
                <a:latin typeface="Franklin Gothic Heavy" panose="020B0903020102020204" pitchFamily="34" charset="0"/>
              </a:rPr>
              <a:t>за </a:t>
            </a:r>
            <a:r>
              <a:rPr lang="uk" sz="1200" dirty="0" smtClean="0">
                <a:solidFill>
                  <a:srgbClr val="5F9EA0"/>
                </a:solidFill>
                <a:latin typeface="Franklin Gothic Heavy" panose="020B0903020102020204" pitchFamily="34" charset="0"/>
              </a:rPr>
              <a:t>2010 </a:t>
            </a:r>
            <a:r>
              <a:rPr lang="uk" sz="1200" dirty="0">
                <a:solidFill>
                  <a:srgbClr val="5F9EA0"/>
                </a:solidFill>
                <a:latin typeface="Franklin Gothic Heavy" panose="020B0903020102020204" pitchFamily="34" charset="0"/>
              </a:rPr>
              <a:t>р.</a:t>
            </a:r>
            <a:endParaRPr sz="1200" dirty="0">
              <a:solidFill>
                <a:srgbClr val="5F9EA0"/>
              </a:solidFill>
              <a:latin typeface="Franklin Gothic Heavy" panose="020B0903020102020204" pitchFamily="34" charset="0"/>
            </a:endParaRPr>
          </a:p>
          <a:p>
            <a:endParaRPr sz="1200" dirty="0">
              <a:solidFill>
                <a:srgbClr val="3333FF"/>
              </a:solidFill>
            </a:endParaRPr>
          </a:p>
        </p:txBody>
      </p:sp>
      <p:pic>
        <p:nvPicPr>
          <p:cNvPr id="124" name="Google Shape;12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1089" y="3886753"/>
            <a:ext cx="3905483" cy="1901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15.jpg"/>
          <p:cNvPicPr/>
          <p:nvPr/>
        </p:nvPicPr>
        <p:blipFill>
          <a:blip r:embed="rId5"/>
          <a:srcRect l="10191" t="11915" r="9848" b="12429"/>
          <a:stretch>
            <a:fillRect/>
          </a:stretch>
        </p:blipFill>
        <p:spPr>
          <a:xfrm>
            <a:off x="484451" y="1021173"/>
            <a:ext cx="2852052" cy="2141391"/>
          </a:xfrm>
          <a:prstGeom prst="rect">
            <a:avLst/>
          </a:prstGeom>
          <a:ln>
            <a:solidFill>
              <a:srgbClr val="5F9EA0"/>
            </a:solidFill>
          </a:ln>
        </p:spPr>
      </p:pic>
      <p:pic>
        <p:nvPicPr>
          <p:cNvPr id="29" name="image8.jpg"/>
          <p:cNvPicPr/>
          <p:nvPr/>
        </p:nvPicPr>
        <p:blipFill>
          <a:blip r:embed="rId6"/>
          <a:srcRect l="10071" t="11389" r="9350" b="10753"/>
          <a:stretch>
            <a:fillRect/>
          </a:stretch>
        </p:blipFill>
        <p:spPr>
          <a:xfrm>
            <a:off x="4555344" y="920710"/>
            <a:ext cx="2659023" cy="2201377"/>
          </a:xfrm>
          <a:prstGeom prst="rect">
            <a:avLst/>
          </a:prstGeom>
          <a:ln>
            <a:solidFill>
              <a:srgbClr val="5F9EA0"/>
            </a:solidFill>
          </a:ln>
        </p:spPr>
      </p:pic>
      <p:pic>
        <p:nvPicPr>
          <p:cNvPr id="30" name="image12.jpg"/>
          <p:cNvPicPr/>
          <p:nvPr/>
        </p:nvPicPr>
        <p:blipFill>
          <a:blip r:embed="rId7"/>
          <a:srcRect l="9603" t="12193" r="8868" b="12151"/>
          <a:stretch>
            <a:fillRect/>
          </a:stretch>
        </p:blipFill>
        <p:spPr>
          <a:xfrm>
            <a:off x="434532" y="3827082"/>
            <a:ext cx="2901971" cy="2201420"/>
          </a:xfrm>
          <a:prstGeom prst="rect">
            <a:avLst/>
          </a:prstGeom>
          <a:ln>
            <a:solidFill>
              <a:srgbClr val="5F9EA0"/>
            </a:solidFill>
          </a:ln>
        </p:spPr>
      </p:pic>
      <p:pic>
        <p:nvPicPr>
          <p:cNvPr id="31" name="image10.jpg"/>
          <p:cNvPicPr/>
          <p:nvPr/>
        </p:nvPicPr>
        <p:blipFill>
          <a:blip r:embed="rId8"/>
          <a:srcRect l="9800" t="12748" r="8476" b="10767"/>
          <a:stretch>
            <a:fillRect/>
          </a:stretch>
        </p:blipFill>
        <p:spPr>
          <a:xfrm>
            <a:off x="4464116" y="3783662"/>
            <a:ext cx="2841481" cy="2307913"/>
          </a:xfrm>
          <a:prstGeom prst="rect">
            <a:avLst/>
          </a:prstGeom>
          <a:ln>
            <a:solidFill>
              <a:srgbClr val="5F9EA0"/>
            </a:solidFill>
          </a:ln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195" y="5876925"/>
            <a:ext cx="844200" cy="1532918"/>
          </a:xfrm>
          <a:prstGeom prst="rect">
            <a:avLst/>
          </a:prstGeom>
        </p:spPr>
      </p:pic>
      <p:sp>
        <p:nvSpPr>
          <p:cNvPr id="37" name="Прямоугольник 36"/>
          <p:cNvSpPr/>
          <p:nvPr/>
        </p:nvSpPr>
        <p:spPr>
          <a:xfrm>
            <a:off x="11658018" y="6458718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09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Річка Тетерів вкрилася плямами – житомирські екологи пояснюють причини —  Cуспільне Житоми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0989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600" y="212367"/>
            <a:ext cx="11360800" cy="7636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Висновки:</a:t>
            </a:r>
            <a:endParaRPr lang="en-US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833092"/>
            <a:ext cx="12192000" cy="830997"/>
          </a:xfrm>
          <a:prstGeom prst="rect">
            <a:avLst/>
          </a:prstGeom>
          <a:solidFill>
            <a:srgbClr val="FFE699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uk-UA" sz="1600" b="1" dirty="0" err="1" smtClean="0">
                <a:solidFill>
                  <a:srgbClr val="000000"/>
                </a:solidFill>
                <a:latin typeface="Bahnschrift" panose="020B0502040204020203" pitchFamily="34" charset="0"/>
              </a:rPr>
              <a:t>Фітоценотичний</a:t>
            </a:r>
            <a:r>
              <a:rPr lang="uk-UA" sz="1600" b="1" dirty="0" smtClean="0">
                <a:solidFill>
                  <a:srgbClr val="000000"/>
                </a:solidFill>
                <a:latin typeface="Bahnschrift" panose="020B0502040204020203" pitchFamily="34" charset="0"/>
              </a:rPr>
              <a:t> 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аналіз рослинних угруповань досліджуваної території виявив присутність фітоценозів класу </a:t>
            </a:r>
            <a:r>
              <a:rPr lang="en-US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ALNETEA GLUTINOSAE, 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представленого асоціацією </a:t>
            </a:r>
            <a:r>
              <a:rPr lang="en-US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Ribeso</a:t>
            </a:r>
            <a:r>
              <a:rPr lang="en-US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nigri-Alnetum</a:t>
            </a:r>
            <a:r>
              <a:rPr lang="en-US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 Sol.-</a:t>
            </a:r>
            <a:r>
              <a:rPr lang="en-US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Gorn</a:t>
            </a:r>
            <a:r>
              <a:rPr lang="en-US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. 1987 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у трьох варіантах: </a:t>
            </a:r>
            <a:r>
              <a:rPr lang="en-US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var. </a:t>
            </a:r>
            <a:r>
              <a:rPr lang="en-US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Pharagmites</a:t>
            </a:r>
            <a:r>
              <a:rPr lang="en-US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australis</a:t>
            </a:r>
            <a:r>
              <a:rPr lang="en-US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, var. </a:t>
            </a:r>
            <a:r>
              <a:rPr lang="en-US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Calamagrostis</a:t>
            </a:r>
            <a:r>
              <a:rPr lang="en-US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canescens</a:t>
            </a:r>
            <a:r>
              <a:rPr lang="en-US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 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та </a:t>
            </a:r>
            <a:r>
              <a:rPr lang="en-US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var. </a:t>
            </a:r>
            <a:r>
              <a:rPr lang="en-US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typicum</a:t>
            </a:r>
            <a:r>
              <a:rPr lang="en-US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, 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що відображає різноманітність екологічних умов заплави річки.</a:t>
            </a:r>
            <a:endParaRPr lang="en-US" sz="1600" dirty="0">
              <a:latin typeface="Bahnschrift" panose="020B0502040204020203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0" y="1809059"/>
            <a:ext cx="12192000" cy="1077218"/>
          </a:xfrm>
          <a:prstGeom prst="rect">
            <a:avLst/>
          </a:prstGeom>
          <a:solidFill>
            <a:srgbClr val="FFE699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 startAt="2"/>
            </a:pPr>
            <a:r>
              <a:rPr lang="uk-UA" sz="1600" b="1" dirty="0" err="1" smtClean="0">
                <a:solidFill>
                  <a:srgbClr val="000000"/>
                </a:solidFill>
                <a:latin typeface="Bahnschrift" panose="020B0502040204020203" pitchFamily="34" charset="0"/>
              </a:rPr>
              <a:t>Синфітоіндикаційна</a:t>
            </a:r>
            <a:r>
              <a:rPr lang="uk-UA" sz="1600" b="1" dirty="0" smtClean="0">
                <a:solidFill>
                  <a:srgbClr val="000000"/>
                </a:solidFill>
                <a:latin typeface="Bahnschrift" panose="020B0502040204020203" pitchFamily="34" charset="0"/>
              </a:rPr>
              <a:t> 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оцінка екологічних факторів алювіальних ґрунтів показала, що досліджувані фітоценози формуються в умовах </a:t>
            </a:r>
            <a:r>
              <a:rPr lang="uk-UA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мезофітних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 та </a:t>
            </a:r>
            <a:r>
              <a:rPr lang="uk-UA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мезогігрофітних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 місцезростань (вологість 12,65-15,71 </a:t>
            </a:r>
            <a:r>
              <a:rPr lang="uk-UA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бала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), на </a:t>
            </a:r>
            <a:r>
              <a:rPr lang="uk-UA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слабокислих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 субстратах (кислотність 6,69-8,15 </a:t>
            </a:r>
            <a:r>
              <a:rPr lang="uk-UA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бала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) з </a:t>
            </a:r>
            <a:r>
              <a:rPr lang="uk-UA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семіевтрофними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 умовами </a:t>
            </a:r>
            <a:r>
              <a:rPr lang="uk-UA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трофності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 (сольовий режим 6,52-8,16 </a:t>
            </a:r>
            <a:r>
              <a:rPr lang="uk-UA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бала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). Найбільшою варіабельністю характеризуються </a:t>
            </a:r>
            <a:r>
              <a:rPr lang="uk-UA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едафічні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 показники режиму вологості (</a:t>
            </a:r>
            <a:r>
              <a:rPr lang="el-GR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σ²=0,64) 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та аерації ґрунту (</a:t>
            </a:r>
            <a:r>
              <a:rPr lang="el-GR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σ²=0,42).</a:t>
            </a:r>
            <a:endParaRPr lang="en-US" sz="1600" dirty="0">
              <a:latin typeface="Bahnschrift" panose="020B0502040204020203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3031247"/>
            <a:ext cx="12192000" cy="1077218"/>
          </a:xfrm>
          <a:prstGeom prst="rect">
            <a:avLst/>
          </a:prstGeom>
          <a:solidFill>
            <a:srgbClr val="FFE699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 startAt="3"/>
            </a:pPr>
            <a:r>
              <a:rPr lang="uk-UA" sz="1600" b="1" dirty="0" smtClean="0">
                <a:solidFill>
                  <a:srgbClr val="000000"/>
                </a:solidFill>
                <a:latin typeface="Bahnschrift" panose="020B0502040204020203" pitchFamily="34" charset="0"/>
              </a:rPr>
              <a:t>Оцінка 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антропогенної трансформації алювіальних ґрунтів за показниками </a:t>
            </a:r>
            <a:r>
              <a:rPr lang="uk-UA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гемеробії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 виявила середній рівень антропогенного впливу (8,11 </a:t>
            </a:r>
            <a:r>
              <a:rPr lang="uk-UA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бала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), з варіацією від 6,79 до 12,84 </a:t>
            </a:r>
            <a:r>
              <a:rPr lang="uk-UA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бала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. Досліджувані фітоценози представляють просунуті стадії </a:t>
            </a:r>
            <a:r>
              <a:rPr lang="uk-UA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сукцесійного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 розвитку – стадії перших </a:t>
            </a:r>
            <a:r>
              <a:rPr lang="uk-UA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фанерофітів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 (природна трансформація 2,66-5,77 </a:t>
            </a:r>
            <a:r>
              <a:rPr lang="uk-UA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бала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), проте спостерігається гальмування природного розвитку через антропогенний тиск (</a:t>
            </a:r>
            <a:r>
              <a:rPr lang="en-US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r=-0,39).</a:t>
            </a:r>
            <a:endParaRPr lang="en-US" sz="1600" dirty="0">
              <a:latin typeface="Bahnschrift" panose="020B0502040204020203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4253435"/>
            <a:ext cx="12192000" cy="1077218"/>
          </a:xfrm>
          <a:prstGeom prst="rect">
            <a:avLst/>
          </a:prstGeom>
          <a:solidFill>
            <a:srgbClr val="FFE699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 startAt="4"/>
            </a:pPr>
            <a:r>
              <a:rPr lang="uk-UA" sz="1600" b="1" dirty="0" smtClean="0">
                <a:solidFill>
                  <a:srgbClr val="000000"/>
                </a:solidFill>
                <a:latin typeface="Bahnschrift" panose="020B0502040204020203" pitchFamily="34" charset="0"/>
              </a:rPr>
              <a:t>Комплексна 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оцінка флористичного складу та структури рослинності прибережної зони річки Кам'янка засвідчила переважання </a:t>
            </a:r>
            <a:r>
              <a:rPr lang="uk-UA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нітрофілів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, значну представленість </a:t>
            </a:r>
            <a:r>
              <a:rPr lang="uk-UA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антропофілів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 та </a:t>
            </a:r>
            <a:r>
              <a:rPr lang="uk-UA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гідрофілів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, що є характерним для прибережних екосистем з помірним антропогенним впливом. Рідкісні види </a:t>
            </a:r>
            <a:r>
              <a:rPr lang="en-US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Salvinia</a:t>
            </a:r>
            <a:r>
              <a:rPr lang="en-US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natans</a:t>
            </a:r>
            <a:r>
              <a:rPr lang="en-US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 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та </a:t>
            </a:r>
            <a:r>
              <a:rPr lang="en-US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Trapa</a:t>
            </a:r>
            <a:r>
              <a:rPr lang="en-US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natans</a:t>
            </a:r>
            <a:r>
              <a:rPr lang="en-US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 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виявляють ознаки помірної </a:t>
            </a:r>
            <a:r>
              <a:rPr lang="uk-UA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антропофілії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, що підтверджує сучасну теорію "витіснення реліктів".</a:t>
            </a:r>
            <a:endParaRPr lang="en-US" sz="1600" dirty="0">
              <a:latin typeface="Bahnschrift" panose="020B050204020402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5474997"/>
            <a:ext cx="12192000" cy="1077218"/>
          </a:xfrm>
          <a:prstGeom prst="rect">
            <a:avLst/>
          </a:prstGeom>
          <a:solidFill>
            <a:srgbClr val="FFE699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 startAt="5"/>
            </a:pPr>
            <a:r>
              <a:rPr lang="uk-UA" sz="1600" b="1" dirty="0" smtClean="0">
                <a:solidFill>
                  <a:srgbClr val="000000"/>
                </a:solidFill>
                <a:latin typeface="Bahnschrift" panose="020B0502040204020203" pitchFamily="34" charset="0"/>
              </a:rPr>
              <a:t>Застосування </a:t>
            </a:r>
            <a:r>
              <a:rPr lang="uk-UA" sz="1600" b="1" dirty="0" err="1">
                <a:solidFill>
                  <a:srgbClr val="000000"/>
                </a:solidFill>
                <a:latin typeface="Bahnschrift" panose="020B0502040204020203" pitchFamily="34" charset="0"/>
              </a:rPr>
              <a:t>геоінформаційних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 технологій та аналіз вегетаційного індексу </a:t>
            </a:r>
            <a:r>
              <a:rPr lang="en-US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NDVI 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виявили негативну динаміку стану рослинного покриву басейну річки Кам'янка за період 1990-2020 рр. (зниження </a:t>
            </a:r>
            <a:r>
              <a:rPr lang="en-US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NDVI 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з 0,55 до 0,48), з найбільш вираженими змінами в південній та східній частинах басейну. Просторовий аналіз розподілу </a:t>
            </a:r>
            <a:r>
              <a:rPr lang="en-US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NDVI </a:t>
            </a:r>
            <a:r>
              <a:rPr lang="uk-UA" sz="1600" b="1" dirty="0">
                <a:solidFill>
                  <a:srgbClr val="000000"/>
                </a:solidFill>
                <a:latin typeface="Bahnschrift" panose="020B0502040204020203" pitchFamily="34" charset="0"/>
              </a:rPr>
              <a:t>демонструє мозаїчний характер стану рослинності з найвищими значеннями (0,60-0,75) у лісових масивах верхів'їв річки та її лівобережжя.</a:t>
            </a:r>
            <a:endParaRPr lang="en-US" sz="1600" dirty="0">
              <a:latin typeface="Bahnschrift" panose="020B0502040204020203" pitchFamily="34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195" y="5876925"/>
            <a:ext cx="844200" cy="1532918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11581073" y="6458718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78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-24805" y="-11234"/>
            <a:ext cx="12216805" cy="6869234"/>
            <a:chOff x="-24805" y="0"/>
            <a:chExt cx="12216805" cy="6869234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-24805" y="0"/>
              <a:ext cx="12216805" cy="6869234"/>
              <a:chOff x="-24805" y="0"/>
              <a:chExt cx="12216805" cy="7988300"/>
            </a:xfrm>
          </p:grpSpPr>
          <p:pic>
            <p:nvPicPr>
              <p:cNvPr id="8" name="Picture 2" descr="f5f0e5 Hex Color (Shades &amp; Complementary Colors)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4805" y="0"/>
                <a:ext cx="12216805" cy="79883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" name="Прямоугольник 8"/>
              <p:cNvSpPr/>
              <p:nvPr/>
            </p:nvSpPr>
            <p:spPr>
              <a:xfrm>
                <a:off x="131253" y="7086600"/>
                <a:ext cx="1646747" cy="685800"/>
              </a:xfrm>
              <a:prstGeom prst="rect">
                <a:avLst/>
              </a:prstGeom>
              <a:solidFill>
                <a:srgbClr val="F5F0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131253" y="6093856"/>
              <a:ext cx="1646747" cy="589728"/>
            </a:xfrm>
            <a:prstGeom prst="rect">
              <a:avLst/>
            </a:prstGeom>
            <a:solidFill>
              <a:srgbClr val="F5F0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253" y="238334"/>
            <a:ext cx="11360800" cy="76360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Franklin Gothic Heavy" panose="020B0903020102020204" pitchFamily="34" charset="0"/>
              </a:rPr>
              <a:t>Список використаних джерел:</a:t>
            </a:r>
            <a:endParaRPr lang="en-US" dirty="0">
              <a:latin typeface="Franklin Gothic Heavy" panose="020B0903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1253" y="1001934"/>
            <a:ext cx="12060747" cy="5552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Дідух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Я. П. (2005). Теоретичні підходи до створення класифікації екосистем. Український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фітоценологічний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збірник,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Сер.С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(23), 3-15. 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Дідух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Я. П. (2012). Основи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біоіндикації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Наукова думка.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Дідух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Я. П., &amp;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Плюта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П. Г. (1994).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Фітоіндикація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екологічних факторів. Наукова думка.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Дубина, Д. В., Дзюба, Т. П., Ємельянова, С. М. та ін. (2019).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Продромус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рослинності України. Київ: Наукова думка, 784.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Євтушенко, М. Ю., &amp;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Хижняк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М. І. (2012). Основні підходи до оцінки стану водойм рибогосподарського призначення на основі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біомоніторингу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Гідробіологічний журнал, 48(1), 57–64.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Кірейцева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Г. В., Герасимчук, О. Л., Скиба, Г. В., Хоменко, С. В., &amp;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Циганенко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-Дзюбенко, І. Ю. (2024).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Біоіндикаційна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оцінка екологічного стану р. Кам'янка в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м.Житомирі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допомогою MIR-індексу. Вісник Кременчуцького Національного університету імені Михайла Остроградського, 3(146), 58-65.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Хом'як, І. В. (2013).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Фітоіндикаційний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аналіз трансформаційних процесів водно-болотних угідь. Заповідна справа в Україні, 19(1), 38-42.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Хом'як, І. В., Василенко, О. М.,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Гарбар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Д. А., Андрійчук, Т. В., Костюк, В. С., Власенко, Р. П.,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Шпаковська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Л. В., Демчук, Н. С.,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Гарбар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О. В., Онищук, І. П., &amp; Коцюба, І. Ю. (2020). Методологічні підходи до створення інтегрованого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синфітоіндикаційного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показника антропогенної трансформації. Екологічні науки, (5), 136-141.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803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-24805" y="-11234"/>
            <a:ext cx="12216805" cy="6869234"/>
            <a:chOff x="-24805" y="0"/>
            <a:chExt cx="12216805" cy="6869234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-24805" y="0"/>
              <a:ext cx="12216805" cy="6869234"/>
              <a:chOff x="-24805" y="0"/>
              <a:chExt cx="12216805" cy="7988300"/>
            </a:xfrm>
          </p:grpSpPr>
          <p:pic>
            <p:nvPicPr>
              <p:cNvPr id="9" name="Picture 2" descr="f5f0e5 Hex Color (Shades &amp; Complementary Colors)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4805" y="0"/>
                <a:ext cx="12216805" cy="79883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Прямоугольник 9"/>
              <p:cNvSpPr/>
              <p:nvPr/>
            </p:nvSpPr>
            <p:spPr>
              <a:xfrm>
                <a:off x="131253" y="7086600"/>
                <a:ext cx="1646747" cy="685800"/>
              </a:xfrm>
              <a:prstGeom prst="rect">
                <a:avLst/>
              </a:prstGeom>
              <a:solidFill>
                <a:srgbClr val="F5F0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Прямоугольник 7"/>
            <p:cNvSpPr/>
            <p:nvPr/>
          </p:nvSpPr>
          <p:spPr>
            <a:xfrm>
              <a:off x="131253" y="6093856"/>
              <a:ext cx="1646747" cy="589728"/>
            </a:xfrm>
            <a:prstGeom prst="rect">
              <a:avLst/>
            </a:prstGeom>
            <a:solidFill>
              <a:srgbClr val="F5F0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0" y="358394"/>
            <a:ext cx="12192000" cy="4754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9"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Хом'як, І. В., Зарічна, М. С., Демчук, Н. С., Костюк, В. С., Василенко, О. М., Власенко, Р. П., &amp;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Гарбар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Д. А. (2021). Вплив зарегулювання течії на динаміку екосистем річки Лісна (Житомирська область). Екологічні науки, (2), 45-48.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9"/>
            </a:pP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Циганенко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-Дзюбенко, І. Ю.,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Кірейцева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Г. В., Демчук, Л. І., Скиба, Г. В., &amp; Вовк, В. М. (2023). Оцінка стану та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фіторемедіаційного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потенціалу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антропогенно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трансформованих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гідроекосистем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Малинщини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Екологічні науки, 5(50), 81-87. https://doi.org/10.32846/2306-9716/2023.eco.5-50.12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9"/>
            </a:pP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Polechońska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L., &amp;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Klink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A. (2022).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Macrophytes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passive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bioindicators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trace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element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pollution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aquatic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environment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Wiley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Interdisciplinary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Reviews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Water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10. https://doi.org/10.1002/wat2.1630.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9"/>
            </a:pP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Bettencourt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L.,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Lobo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J.,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Helbing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D.,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Kühnert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C., &amp;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West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G. (2007).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Growth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innovation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scaling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pace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life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cities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Proceedings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National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Academy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Sciences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104, 7301 - 7306. https://doi.org/10.1073/pnas.0610172104.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9"/>
            </a:pP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Bonì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R.,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Bosino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A.,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Meisina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C.,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Novellino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A.,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Bateson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L., &amp;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McCormack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H. (2018). A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Methodology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Detect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Characterize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Uplift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Phenomena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Urban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Areas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Using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Sentinel-1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Remote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Sens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., 10, 607. https://doi.org/10.3390/RS10040607.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9"/>
            </a:pPr>
            <a:r>
              <a:rPr lang="en-US" dirty="0" err="1">
                <a:solidFill>
                  <a:srgbClr val="000000"/>
                </a:solidFill>
                <a:latin typeface="TimesNewRomanPSMT"/>
                <a:ea typeface="Calibri" panose="020F0502020204030204" pitchFamily="34" charset="0"/>
                <a:cs typeface="Times New Roman" panose="02020603050405020304" pitchFamily="18" charset="0"/>
              </a:rPr>
              <a:t>Mosyakin</a:t>
            </a:r>
            <a:r>
              <a:rPr lang="en-US" dirty="0">
                <a:solidFill>
                  <a:srgbClr val="000000"/>
                </a:solidFill>
                <a:latin typeface="TimesNewRomanPSMT"/>
                <a:ea typeface="Calibri" panose="020F0502020204030204" pitchFamily="34" charset="0"/>
                <a:cs typeface="Times New Roman" panose="02020603050405020304" pitchFamily="18" charset="0"/>
              </a:rPr>
              <a:t> S. L., </a:t>
            </a:r>
            <a:r>
              <a:rPr lang="en-US" dirty="0" err="1">
                <a:solidFill>
                  <a:srgbClr val="000000"/>
                </a:solidFill>
                <a:latin typeface="TimesNewRomanPSMT"/>
                <a:ea typeface="Calibri" panose="020F0502020204030204" pitchFamily="34" charset="0"/>
                <a:cs typeface="Times New Roman" panose="02020603050405020304" pitchFamily="18" charset="0"/>
              </a:rPr>
              <a:t>Fedoronchuk</a:t>
            </a:r>
            <a:r>
              <a:rPr lang="en-US" dirty="0">
                <a:solidFill>
                  <a:srgbClr val="000000"/>
                </a:solidFill>
                <a:latin typeface="TimesNewRomanPSMT"/>
                <a:ea typeface="Calibri" panose="020F0502020204030204" pitchFamily="34" charset="0"/>
                <a:cs typeface="Times New Roman" panose="02020603050405020304" pitchFamily="18" charset="0"/>
              </a:rPr>
              <a:t> M. M. Vascular Plants of Ukraine: A Nomenclatural</a:t>
            </a:r>
            <a:br>
              <a:rPr lang="en-US" dirty="0">
                <a:solidFill>
                  <a:srgbClr val="000000"/>
                </a:solidFill>
                <a:latin typeface="TimesNewRomanPSM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0000"/>
                </a:solidFill>
                <a:latin typeface="TimesNewRomanPSMT"/>
                <a:ea typeface="Calibri" panose="020F0502020204030204" pitchFamily="34" charset="0"/>
                <a:cs typeface="Times New Roman" panose="02020603050405020304" pitchFamily="18" charset="0"/>
              </a:rPr>
              <a:t>Checklist. Kyiv: M. G. </a:t>
            </a:r>
            <a:r>
              <a:rPr lang="en-US" dirty="0" err="1">
                <a:solidFill>
                  <a:srgbClr val="000000"/>
                </a:solidFill>
                <a:latin typeface="TimesNewRomanPSMT"/>
                <a:ea typeface="Calibri" panose="020F0502020204030204" pitchFamily="34" charset="0"/>
                <a:cs typeface="Times New Roman" panose="02020603050405020304" pitchFamily="18" charset="0"/>
              </a:rPr>
              <a:t>Kholodny</a:t>
            </a:r>
            <a:r>
              <a:rPr lang="en-US" dirty="0">
                <a:solidFill>
                  <a:srgbClr val="000000"/>
                </a:solidFill>
                <a:latin typeface="TimesNewRomanPSMT"/>
                <a:ea typeface="Calibri" panose="020F0502020204030204" pitchFamily="34" charset="0"/>
                <a:cs typeface="Times New Roman" panose="02020603050405020304" pitchFamily="18" charset="0"/>
              </a:rPr>
              <a:t> Institute of Botany, NAS of Ukraine, 1999. </a:t>
            </a:r>
            <a:r>
              <a:rPr lang="ru-RU" dirty="0">
                <a:solidFill>
                  <a:srgbClr val="000000"/>
                </a:solidFill>
                <a:latin typeface="TimesNewRomanPSMT"/>
                <a:ea typeface="Calibri" panose="020F0502020204030204" pitchFamily="34" charset="0"/>
                <a:cs typeface="Times New Roman" panose="02020603050405020304" pitchFamily="18" charset="0"/>
              </a:rPr>
              <a:t>345 с.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6483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1176</TotalTime>
  <Words>1859</Words>
  <Application>Microsoft Office PowerPoint</Application>
  <PresentationFormat>Широкоэкранный</PresentationFormat>
  <Paragraphs>160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6" baseType="lpstr">
      <vt:lpstr>Lobster</vt:lpstr>
      <vt:lpstr>TimesNewRomanPSMT</vt:lpstr>
      <vt:lpstr>Arial</vt:lpstr>
      <vt:lpstr>Arial Black</vt:lpstr>
      <vt:lpstr>Arial Narrow</vt:lpstr>
      <vt:lpstr>Bahnschrift</vt:lpstr>
      <vt:lpstr>Bahnschrift Condensed</vt:lpstr>
      <vt:lpstr>Bahnschrift SemiBold</vt:lpstr>
      <vt:lpstr>Calibri</vt:lpstr>
      <vt:lpstr>Calibri Light</vt:lpstr>
      <vt:lpstr>Franklin Gothic Demi Cond</vt:lpstr>
      <vt:lpstr>Franklin Gothic Heavy</vt:lpstr>
      <vt:lpstr>Times New Roman</vt:lpstr>
      <vt:lpstr>Wingdings</vt:lpstr>
      <vt:lpstr>Тема Office</vt:lpstr>
      <vt:lpstr>Презентация PowerPoint</vt:lpstr>
      <vt:lpstr>Актуальність дослідження</vt:lpstr>
      <vt:lpstr>Апробація результатів дослідження:</vt:lpstr>
      <vt:lpstr>Мета дослідження:</vt:lpstr>
      <vt:lpstr>Презентация PowerPoint</vt:lpstr>
      <vt:lpstr>Презентация PowerPoint</vt:lpstr>
      <vt:lpstr>Презентация PowerPoint</vt:lpstr>
      <vt:lpstr>NDVI аналіз р. Кам’янка 1990 - 2024 рр.</vt:lpstr>
      <vt:lpstr>Висновки:</vt:lpstr>
      <vt:lpstr>Список використаних джерел: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ПОРІВНЯЛЬНИЙ АНАЛІЗ ВПЛИВУ УРБАНІЗАЦІЇ НА ФІТОЦЕНОТИЧНУ СТРУКТУРУ ТА ЕКОЛОГІЧНУ ДИФЕРЕНЦІАЦІЮ МАКРОФІТНОЇ РОСЛИННОСТІ ГІДРОЕКОСИСТЕМ ПОЛЬЩІ ТА УКРАЇНИ</dc:title>
  <dc:creator>User</dc:creator>
  <cp:lastModifiedBy>User</cp:lastModifiedBy>
  <cp:revision>84</cp:revision>
  <dcterms:created xsi:type="dcterms:W3CDTF">2025-01-26T18:31:55Z</dcterms:created>
  <dcterms:modified xsi:type="dcterms:W3CDTF">2025-04-21T21:44:53Z</dcterms:modified>
</cp:coreProperties>
</file>