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4" r:id="rId1"/>
  </p:sldMasterIdLst>
  <p:sldIdLst>
    <p:sldId id="257" r:id="rId2"/>
    <p:sldId id="258" r:id="rId3"/>
    <p:sldId id="270" r:id="rId4"/>
    <p:sldId id="259" r:id="rId5"/>
    <p:sldId id="261" r:id="rId6"/>
    <p:sldId id="262" r:id="rId7"/>
    <p:sldId id="260" r:id="rId8"/>
    <p:sldId id="263" r:id="rId9"/>
    <p:sldId id="264" r:id="rId10"/>
    <p:sldId id="265" r:id="rId11"/>
    <p:sldId id="266" r:id="rId12"/>
    <p:sldId id="267" r:id="rId13"/>
    <p:sldId id="268" r:id="rId1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Помірний стиль 2 –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Помірний стиль 2 –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3447" autoAdjust="0"/>
  </p:normalViewPr>
  <p:slideViewPr>
    <p:cSldViewPr snapToGrid="0">
      <p:cViewPr varScale="1">
        <p:scale>
          <a:sx n="79" d="100"/>
          <a:sy n="79" d="100"/>
        </p:scale>
        <p:origin x="-378" y="-84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uk-UA"/>
              <a:t>Клацніть, щоб редагувати стиль зразка підзаголовка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45AC6-C491-4585-A584-9CE2AF7D5500}" type="datetime1">
              <a:rPr lang="en-US" smtClean="0"/>
              <a:pPr/>
              <a:t>4/16/2025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CC057153-B650-4DEB-B370-79DDCFDCE9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506465055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Назва та вмі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45AC6-C491-4585-A584-9CE2AF7D5500}" type="datetime1">
              <a:rPr lang="en-US" smtClean="0"/>
              <a:pPr/>
              <a:t>4/16/2025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467199331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Назва розділ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45AC6-C491-4585-A584-9CE2AF7D5500}" type="datetime1">
              <a:rPr lang="en-US" smtClean="0"/>
              <a:pPr/>
              <a:t>4/16/2025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CC057153-B650-4DEB-B370-79DDCFDCE9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405606898"/>
      </p:ext>
    </p:extLst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’єкт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45AC6-C491-4585-A584-9CE2AF7D5500}" type="datetime1">
              <a:rPr lang="en-US" smtClean="0"/>
              <a:pPr/>
              <a:t>4/16/2025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CC057153-B650-4DEB-B370-79DDCFDCE9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848461014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Порівнянн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45AC6-C491-4585-A584-9CE2AF7D5500}" type="datetime1">
              <a:rPr lang="en-US" smtClean="0"/>
              <a:pPr/>
              <a:t>4/16/2025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CC057153-B650-4DEB-B370-79DDCFDCE9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075145640"/>
      </p:ext>
    </p:extLst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Лише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45AC6-C491-4585-A584-9CE2AF7D5500}" type="datetime1">
              <a:rPr lang="en-US" smtClean="0"/>
              <a:pPr/>
              <a:t>4/16/2025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647276531"/>
      </p:ext>
    </p:extLst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45AC6-C491-4585-A584-9CE2AF7D5500}" type="datetime1">
              <a:rPr lang="en-US" smtClean="0"/>
              <a:pPr/>
              <a:t>4/16/2025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720649440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Вміст і пі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45AC6-C491-4585-A584-9CE2AF7D5500}" type="datetime1">
              <a:rPr lang="en-US" smtClean="0"/>
              <a:pPr/>
              <a:t>4/16/2025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706495381"/>
      </p:ext>
    </p:extLst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і пі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uk-UA"/>
              <a:t>Клацніть піктограму, щоб додати зображення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45AC6-C491-4585-A584-9CE2AF7D5500}" type="datetime1">
              <a:rPr lang="en-US" smtClean="0"/>
              <a:pPr/>
              <a:t>4/16/2025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CC057153-B650-4DEB-B370-79DDCFDCE9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404331405"/>
      </p:ext>
    </p:extLst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Назва та пі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45AC6-C491-4585-A584-9CE2AF7D5500}" type="datetime1">
              <a:rPr lang="en-US" smtClean="0"/>
              <a:pPr/>
              <a:t>4/16/2025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CC057153-B650-4DEB-B370-79DDCFDCE9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016525188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45AC6-C491-4585-A584-9CE2AF7D5500}" type="datetime1">
              <a:rPr lang="en-US" smtClean="0"/>
              <a:pPr/>
              <a:t>4/16/2025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CC057153-B650-4DEB-B370-79DDCFDCE93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="" xmlns:p14="http://schemas.microsoft.com/office/powerpoint/2010/main" val="3164027741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ка назв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45AC6-C491-4585-A584-9CE2AF7D5500}" type="datetime1">
              <a:rPr lang="en-US" smtClean="0"/>
              <a:pPr/>
              <a:t>4/16/2025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CC057153-B650-4DEB-B370-79DDCFDCE9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165758436"/>
      </p:ext>
    </p:extLst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ка назви цитат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45AC6-C491-4585-A584-9CE2AF7D5500}" type="datetime1">
              <a:rPr lang="en-US" smtClean="0"/>
              <a:pPr/>
              <a:t>4/16/2025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CC057153-B650-4DEB-B370-79DDCFDCE93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="" xmlns:p14="http://schemas.microsoft.com/office/powerpoint/2010/main" val="1080161857"/>
      </p:ext>
    </p:extLst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Істина/хибніст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45AC6-C491-4585-A584-9CE2AF7D5500}" type="datetime1">
              <a:rPr lang="en-US" smtClean="0"/>
              <a:pPr/>
              <a:t>4/16/2025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CC057153-B650-4DEB-B370-79DDCFDCE9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128119959"/>
      </p:ext>
    </p:extLst>
  </p:cSld>
  <p:clrMapOvr>
    <a:masterClrMapping/>
  </p:clrMapOvr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і вертикальни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45AC6-C491-4585-A584-9CE2AF7D5500}" type="datetime1">
              <a:rPr lang="en-US" smtClean="0"/>
              <a:pPr/>
              <a:t>4/16/2025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852637308"/>
      </p:ext>
    </p:extLst>
  </p:cSld>
  <p:clrMapOvr>
    <a:masterClrMapping/>
  </p:clrMapOvr>
  <p:hf sldNum="0"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ий заголовок і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45AC6-C491-4585-A584-9CE2AF7D5500}" type="datetime1">
              <a:rPr lang="en-US" smtClean="0"/>
              <a:pPr/>
              <a:t>4/16/2025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462381047"/>
      </p:ext>
    </p:extLst>
  </p:cSld>
  <p:clrMapOvr>
    <a:masterClrMapping/>
  </p:clrMapOvr>
  <p:hf sldNum="0"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32"/>
            <a:ext cx="2356674" cy="6853285"/>
            <a:chOff x="6627813" y="195454"/>
            <a:chExt cx="1952625" cy="5678297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5454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F45AC6-C491-4585-A584-9CE2AF7D5500}" type="datetime1">
              <a:rPr lang="en-US" smtClean="0"/>
              <a:pPr/>
              <a:t>4/16/2025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CC057153-B650-4DEB-B370-79DDCFDCE9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7278559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5" r:id="rId1"/>
    <p:sldLayoutId id="2147483716" r:id="rId2"/>
    <p:sldLayoutId id="2147483717" r:id="rId3"/>
    <p:sldLayoutId id="2147483718" r:id="rId4"/>
    <p:sldLayoutId id="2147483719" r:id="rId5"/>
    <p:sldLayoutId id="2147483720" r:id="rId6"/>
    <p:sldLayoutId id="2147483721" r:id="rId7"/>
    <p:sldLayoutId id="2147483722" r:id="rId8"/>
    <p:sldLayoutId id="2147483723" r:id="rId9"/>
    <p:sldLayoutId id="2147483724" r:id="rId10"/>
    <p:sldLayoutId id="2147483725" r:id="rId11"/>
    <p:sldLayoutId id="2147483726" r:id="rId12"/>
    <p:sldLayoutId id="2147483727" r:id="rId13"/>
    <p:sldLayoutId id="2147483728" r:id="rId14"/>
    <p:sldLayoutId id="2147483729" r:id="rId15"/>
    <p:sldLayoutId id="2147483730" r:id="rId16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hyperlink" Target="http://kegt.rshu.edu.ua/images/dustan/INDL4.pdf" TargetMode="Externa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50000"/>
            <a:lumOff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E1A0F21D-BDCB-BD4D-25F8-B5EF9E611943}"/>
              </a:ext>
            </a:extLst>
          </p:cNvPr>
          <p:cNvSpPr txBox="1"/>
          <p:nvPr/>
        </p:nvSpPr>
        <p:spPr>
          <a:xfrm>
            <a:off x="360947" y="4047724"/>
            <a:ext cx="11831053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/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Автор: Філатова Марія Владиславівна</a:t>
            </a:r>
          </a:p>
          <a:p>
            <a:pPr algn="ctr" fontAlgn="base"/>
            <a:r>
              <a:rPr lang="uk-UA" sz="2400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ПП </a:t>
            </a:r>
            <a:r>
              <a:rPr lang="uk-UA" sz="2400" dirty="0" err="1" smtClean="0">
                <a:solidFill>
                  <a:srgbClr val="000000"/>
                </a:solidFill>
                <a:latin typeface="Times New Roman" panose="02020603050405020304" pitchFamily="18" charset="0"/>
              </a:rPr>
              <a:t>“Навчальний</a:t>
            </a:r>
            <a:r>
              <a:rPr lang="uk-UA" sz="2400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 заклад </a:t>
            </a:r>
            <a:r>
              <a:rPr lang="uk-UA" sz="2400" dirty="0" err="1" smtClean="0">
                <a:solidFill>
                  <a:srgbClr val="000000"/>
                </a:solidFill>
                <a:latin typeface="Times New Roman" panose="02020603050405020304" pitchFamily="18" charset="0"/>
              </a:rPr>
              <a:t>“Європейський</a:t>
            </a:r>
            <a:r>
              <a:rPr lang="uk-UA" sz="2400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uk-UA" sz="2400" dirty="0" err="1" smtClean="0">
                <a:solidFill>
                  <a:srgbClr val="000000"/>
                </a:solidFill>
                <a:latin typeface="Times New Roman" panose="02020603050405020304" pitchFamily="18" charset="0"/>
              </a:rPr>
              <a:t>колегіум”</a:t>
            </a:r>
            <a:r>
              <a:rPr lang="uk-UA" sz="2400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, 7 </a:t>
            </a:r>
            <a:r>
              <a:rPr lang="uk-UA" sz="2400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клас, </a:t>
            </a:r>
            <a:endParaRPr lang="uk-UA" sz="2400" dirty="0" smtClean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algn="ctr" fontAlgn="base"/>
            <a:r>
              <a:rPr lang="uk-UA" sz="2400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Київське територіальне відділення Малої академії наук України – </a:t>
            </a:r>
          </a:p>
          <a:p>
            <a:pPr algn="ctr" fontAlgn="base"/>
            <a:r>
              <a:rPr lang="uk-UA" sz="2400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Київська мала академія учнівської молоді. м. </a:t>
            </a:r>
            <a:r>
              <a:rPr lang="uk-UA" sz="2400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Київ.</a:t>
            </a:r>
            <a:endParaRPr lang="uk-UA" sz="2400" dirty="0" smtClean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algn="ctr" fontAlgn="base"/>
            <a:endParaRPr lang="uk-UA" sz="2400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algn="ctr" fontAlgn="base"/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Керівник: Іщенко Ольга Леонідівна, вчитель біології та географії  першої категорії.</a:t>
            </a:r>
          </a:p>
          <a:p>
            <a:endParaRPr lang="x-none" dirty="0"/>
          </a:p>
        </p:txBody>
      </p:sp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72C69885-7EC2-AA7D-9CAD-1ADCED3DC0A7}"/>
              </a:ext>
            </a:extLst>
          </p:cNvPr>
          <p:cNvSpPr txBox="1"/>
          <p:nvPr/>
        </p:nvSpPr>
        <p:spPr>
          <a:xfrm>
            <a:off x="6569242" y="623350"/>
            <a:ext cx="4950707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Квасоля сорту </a:t>
            </a:r>
          </a:p>
          <a:p>
            <a:pPr algn="ctr"/>
            <a:r>
              <a:rPr lang="uk-UA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en-US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Purple Queen</a:t>
            </a:r>
            <a:r>
              <a:rPr lang="uk-UA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», як</a:t>
            </a:r>
            <a:endParaRPr lang="uk-UA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uk-UA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фітоіндикатор</a:t>
            </a: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pH</a:t>
            </a:r>
            <a:r>
              <a:rPr lang="uk-UA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uk-UA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середовища</a:t>
            </a: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ґрунту</a:t>
            </a:r>
            <a:endParaRPr lang="x-none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 descr="Зображення, що містить особа, одежа, Обличчя людини, стіна&#10;&#10;Вміст, створений ШІ, може бути неправильним.">
            <a:extLst>
              <a:ext uri="{FF2B5EF4-FFF2-40B4-BE49-F238E27FC236}">
                <a16:creationId xmlns="" xmlns:a16="http://schemas.microsoft.com/office/drawing/2014/main" id="{B4250A0D-7864-E7FF-4984-1B9CCBBA05D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7672" t="11429" r="6825" b="31202"/>
          <a:stretch/>
        </p:blipFill>
        <p:spPr>
          <a:xfrm>
            <a:off x="1528583" y="175317"/>
            <a:ext cx="4397830" cy="3934439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0516798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50000"/>
            <a:lumOff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E629045B-DBB9-C075-E4E1-8BD1DEDAF012}"/>
              </a:ext>
            </a:extLst>
          </p:cNvPr>
          <p:cNvSpPr txBox="1"/>
          <p:nvPr/>
        </p:nvSpPr>
        <p:spPr>
          <a:xfrm>
            <a:off x="770020" y="998621"/>
            <a:ext cx="11177673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Мета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вивчити кислотність </a:t>
            </a: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ґрунту, яка є придатною 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для </a:t>
            </a: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вирощування 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бобових рослин, </a:t>
            </a: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зокрема квасолі 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сорту «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Purple Queen</a:t>
            </a: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».</a:t>
            </a:r>
          </a:p>
          <a:p>
            <a:endParaRPr lang="uk-UA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Об’єкт дослідження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квасоля, як фітоіндикатор ґрунту, кислотність ґрунту, </a:t>
            </a:r>
            <a:endParaRPr lang="uk-UA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pH-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метр.  </a:t>
            </a:r>
            <a:endParaRPr lang="uk-UA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uk-UA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Предмет дослідження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квасоля сорту «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Purple Queen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», </a:t>
            </a: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різні зразки 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ґрунтів, </a:t>
            </a: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вода для  поливу, горщики 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 </a:t>
            </a: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пророщеною квасолею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uk-UA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x-none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Методи дослідження: 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пряме спостереження, порівняння результатів дослідження, </a:t>
            </a: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аналіз 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досліджень, аналіз опрацьованих джерел інформації</a:t>
            </a: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uk-UA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Актуальність: 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кислотність ґрунту безпосередньо впливає на ріст і розвиток рослин й </a:t>
            </a: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використовується 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посадці господарських культур, </a:t>
            </a: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однією 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 яких є квасоля. </a:t>
            </a:r>
            <a:endParaRPr lang="x-none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7585500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50000"/>
            <a:lumOff val="5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="" xmlns:a16="http://schemas.microsoft.com/office/drawing/2014/main" id="{74D06CE1-6AE3-3EF5-FCC7-B71E7533D6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477DAE81-4B7D-A466-441D-9E3BC572671C}"/>
              </a:ext>
            </a:extLst>
          </p:cNvPr>
          <p:cNvSpPr txBox="1"/>
          <p:nvPr/>
        </p:nvSpPr>
        <p:spPr>
          <a:xfrm>
            <a:off x="4896854" y="206827"/>
            <a:ext cx="368166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Задачі, поставлені </a:t>
            </a:r>
            <a:r>
              <a:rPr lang="uk-UA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 написанні роботи. </a:t>
            </a:r>
            <a:endParaRPr lang="x-none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04C34FC3-4E0F-7FE4-F11C-FCFF814EFF24}"/>
              </a:ext>
            </a:extLst>
          </p:cNvPr>
          <p:cNvSpPr txBox="1"/>
          <p:nvPr/>
        </p:nvSpPr>
        <p:spPr>
          <a:xfrm>
            <a:off x="1251283" y="3314336"/>
            <a:ext cx="10352114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Встановити взаємозв’язок між кислотністю ґрунту та ростом рослин</a:t>
            </a: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uk-UA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+mj-lt"/>
              <a:buAutoNum type="arabicPeriod"/>
            </a:pP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Дослідити ріст квасолі у </a:t>
            </a: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ґрунті з різною кислотністю.</a:t>
            </a:r>
            <a:endParaRPr lang="uk-UA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+mj-lt"/>
              <a:buAutoNum type="arabicPeriod"/>
            </a:pP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Навчитися 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визначати кислотність ґрунту.</a:t>
            </a:r>
          </a:p>
          <a:p>
            <a:pPr marL="457200" indent="-457200">
              <a:buFont typeface="+mj-lt"/>
              <a:buAutoNum type="arabicPeriod"/>
            </a:pP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Навчитися 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користуватися pH-метром</a:t>
            </a: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uk-UA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+mj-lt"/>
              <a:buAutoNum type="arabicPeriod"/>
            </a:pP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Проаналізувати </a:t>
            </a:r>
            <a:r>
              <a:rPr lang="uk-UA" sz="2400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результати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й </a:t>
            </a:r>
            <a:r>
              <a:rPr lang="uk-UA" sz="2400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зробити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відповідні висновки.</a:t>
            </a:r>
          </a:p>
          <a:p>
            <a:pPr marL="457200" indent="-457200">
              <a:buFont typeface="+mj-lt"/>
              <a:buAutoNum type="arabicPeriod"/>
            </a:pP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Зробити </a:t>
            </a: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висновки, 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щодо оптимальної кислотності ґрунту для вирощування </a:t>
            </a: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квасолі сорту «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Purple Queen</a:t>
            </a: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».</a:t>
            </a:r>
            <a:endParaRPr lang="uk-UA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 descr="Зображення, що містить домашня рослина, вазон, стіна, у приміщенні&#10;&#10;Вміст, створений ШІ, може бути неправильним.">
            <a:extLst>
              <a:ext uri="{FF2B5EF4-FFF2-40B4-BE49-F238E27FC236}">
                <a16:creationId xmlns="" xmlns:a16="http://schemas.microsoft.com/office/drawing/2014/main" id="{AE2F0A47-8827-97C7-77BF-FEBCF529AB7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09254" y="336599"/>
            <a:ext cx="3102428" cy="2163663"/>
          </a:xfrm>
          <a:prstGeom prst="rect">
            <a:avLst/>
          </a:prstGeom>
        </p:spPr>
      </p:pic>
      <p:pic>
        <p:nvPicPr>
          <p:cNvPr id="8" name="Рисунок 7" descr="Зображення, що містить домашня рослина, вазон, вікно, рослина&#10;&#10;Вміст, створений ШІ, може бути неправильним.">
            <a:extLst>
              <a:ext uri="{FF2B5EF4-FFF2-40B4-BE49-F238E27FC236}">
                <a16:creationId xmlns="" xmlns:a16="http://schemas.microsoft.com/office/drawing/2014/main" id="{F7594990-63BB-6A8C-72AA-669F6A021FF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36398" b="14603"/>
          <a:stretch/>
        </p:blipFill>
        <p:spPr>
          <a:xfrm>
            <a:off x="1550244" y="336598"/>
            <a:ext cx="3311823" cy="2163664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0391715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50000"/>
            <a:lumOff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1">
            <a:extLst>
              <a:ext uri="{FF2B5EF4-FFF2-40B4-BE49-F238E27FC236}">
                <a16:creationId xmlns="" xmlns:a16="http://schemas.microsoft.com/office/drawing/2014/main" id="{3B720875-0236-CE42-FE19-CC21D8D46BD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43000" y="1033953"/>
            <a:ext cx="5807815" cy="56323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x-none" altLang="x-none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Для</a:t>
            </a:r>
            <a:r>
              <a:rPr lang="uk-UA" altLang="x-none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uk-UA" altLang="x-none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дослідження</a:t>
            </a:r>
            <a:r>
              <a:rPr kumimoji="0" lang="uk-UA" altLang="x-none" sz="24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було </a:t>
            </a:r>
            <a:r>
              <a:rPr kumimoji="0" lang="x-none" altLang="x-none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використ</a:t>
            </a:r>
            <a:r>
              <a:rPr kumimoji="0" lang="uk-UA" altLang="x-none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ано</a:t>
            </a:r>
            <a:r>
              <a:rPr kumimoji="0" lang="x-none" altLang="x-none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x-none" altLang="x-none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італійський </a:t>
            </a:r>
            <a:r>
              <a:rPr kumimoji="0" lang="x-none" altLang="x-none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сорт </a:t>
            </a:r>
            <a:r>
              <a:rPr kumimoji="0" lang="uk-UA" altLang="x-none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спаржевої </a:t>
            </a:r>
            <a:r>
              <a:rPr kumimoji="0" lang="x-none" altLang="x-none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квасолі </a:t>
            </a:r>
            <a:r>
              <a:rPr kumimoji="0" lang="x-none" altLang="x-none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«Purple Queen</a:t>
            </a:r>
            <a:r>
              <a:rPr kumimoji="0" lang="x-none" altLang="x-none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kumimoji="0" lang="x-none" altLang="x-none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r>
              <a:rPr kumimoji="0" lang="uk-UA" altLang="x-none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uk-UA" altLang="x-none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x-none" altLang="x-none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як </a:t>
            </a:r>
            <a:r>
              <a:rPr kumimoji="0" lang="x-none" altLang="x-none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представника</a:t>
            </a:r>
            <a:r>
              <a:rPr lang="en-US" altLang="x-none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x-none" altLang="x-none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бобових рослин</a:t>
            </a:r>
            <a:r>
              <a:rPr kumimoji="0" lang="x-none" altLang="x-none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kumimoji="0" lang="uk-UA" altLang="x-none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x-none" altLang="x-none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Це </a:t>
            </a:r>
            <a:r>
              <a:rPr kumimoji="0" lang="x-none" altLang="x-none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середньоранній, високоврожайний</a:t>
            </a:r>
            <a:endParaRPr kumimoji="0" lang="en-US" altLang="x-none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x-none" altLang="x-none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сорт спаржевої квасолі. Він </a:t>
            </a:r>
            <a:r>
              <a:rPr kumimoji="0" lang="x-none" altLang="x-none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є </a:t>
            </a:r>
            <a:r>
              <a:rPr kumimoji="0" lang="x-none" altLang="x-none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стійким</a:t>
            </a:r>
            <a:r>
              <a:rPr kumimoji="0" lang="uk-UA" altLang="x-none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x-none" altLang="x-none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до </a:t>
            </a:r>
            <a:r>
              <a:rPr kumimoji="0" lang="x-none" altLang="x-none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вірусних захворювань. </a:t>
            </a:r>
            <a:r>
              <a:rPr kumimoji="0" lang="x-none" altLang="x-none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Сама </a:t>
            </a:r>
            <a:r>
              <a:rPr kumimoji="0" lang="x-none" altLang="x-none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рослина</a:t>
            </a:r>
            <a:r>
              <a:rPr kumimoji="0" lang="uk-UA" altLang="x-none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досить </a:t>
            </a:r>
            <a:r>
              <a:rPr kumimoji="0" lang="x-none" altLang="x-none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компактна</a:t>
            </a:r>
            <a:r>
              <a:rPr kumimoji="0" lang="x-none" altLang="x-none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висотою близько </a:t>
            </a:r>
            <a:r>
              <a:rPr kumimoji="0" lang="x-none" altLang="x-none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30-45 </a:t>
            </a:r>
            <a:r>
              <a:rPr kumimoji="0" lang="x-none" altLang="x-none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сантиметрів</a:t>
            </a:r>
            <a:r>
              <a:rPr kumimoji="0" lang="uk-UA" altLang="x-none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kumimoji="0" lang="x-none" altLang="x-none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x-none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Стручки </a:t>
            </a:r>
            <a:r>
              <a:rPr lang="uk-UA" altLang="x-none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довжиною</a:t>
            </a:r>
            <a:r>
              <a:rPr lang="ru-RU" altLang="x-none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15-18 см, </a:t>
            </a:r>
            <a:r>
              <a:rPr lang="ru-RU" altLang="x-none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привабливого</a:t>
            </a:r>
            <a:r>
              <a:rPr lang="ru-RU" altLang="x-none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x-none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фіолетового</a:t>
            </a:r>
            <a:r>
              <a:rPr lang="ru-RU" altLang="x-none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x-none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кольору</a:t>
            </a:r>
            <a:r>
              <a:rPr lang="ru-RU" altLang="x-none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altLang="x-none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злегка</a:t>
            </a:r>
            <a:r>
              <a:rPr lang="ru-RU" altLang="x-none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x-none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закручуються</a:t>
            </a:r>
            <a:r>
              <a:rPr lang="ru-RU" sz="2400" dirty="0" smtClean="0"/>
              <a:t>. </a:t>
            </a:r>
            <a:r>
              <a:rPr kumimoji="0" lang="uk-UA" altLang="x-none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kumimoji="0" lang="x-none" altLang="x-none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егетативний період</a:t>
            </a:r>
            <a:r>
              <a:rPr kumimoji="0" lang="uk-UA" altLang="x-none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становить близько </a:t>
            </a:r>
            <a:r>
              <a:rPr kumimoji="0" lang="x-none" altLang="x-none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50-55 </a:t>
            </a:r>
            <a:r>
              <a:rPr kumimoji="0" lang="x-none" altLang="x-none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днів</a:t>
            </a:r>
            <a:r>
              <a:rPr kumimoji="0" lang="x-none" altLang="x-none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altLang="x-none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Сорт </a:t>
            </a:r>
            <a:r>
              <a:rPr lang="ru-RU" altLang="x-none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рекомендований</a:t>
            </a:r>
            <a:r>
              <a:rPr lang="ru-RU" altLang="x-none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altLang="x-none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консервування</a:t>
            </a:r>
            <a:r>
              <a:rPr lang="ru-RU" altLang="x-none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altLang="x-none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заморожування</a:t>
            </a:r>
            <a:r>
              <a:rPr lang="ru-RU" altLang="x-none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altLang="x-none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вживання</a:t>
            </a:r>
            <a:r>
              <a:rPr lang="ru-RU" altLang="x-none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altLang="x-none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свіжому</a:t>
            </a:r>
            <a:r>
              <a:rPr lang="ru-RU" altLang="x-none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x-none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вигляді</a:t>
            </a:r>
            <a:r>
              <a:rPr lang="ru-RU" altLang="x-none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altLang="x-none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Має</a:t>
            </a:r>
            <a:r>
              <a:rPr lang="ru-RU" altLang="x-none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x-none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високі</a:t>
            </a:r>
            <a:r>
              <a:rPr lang="ru-RU" altLang="x-none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x-none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смакові</a:t>
            </a:r>
            <a:r>
              <a:rPr lang="ru-RU" altLang="x-none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altLang="x-none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товарні</a:t>
            </a:r>
            <a:r>
              <a:rPr lang="ru-RU" altLang="x-none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x-none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властивості</a:t>
            </a:r>
            <a:r>
              <a:rPr lang="ru-RU" altLang="x-none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 </a:t>
            </a:r>
            <a:endParaRPr kumimoji="0" lang="x-none" altLang="x-none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DB94DD5F-44D8-BD1F-9079-982D70085F5A}"/>
              </a:ext>
            </a:extLst>
          </p:cNvPr>
          <p:cNvSpPr txBox="1"/>
          <p:nvPr/>
        </p:nvSpPr>
        <p:spPr>
          <a:xfrm>
            <a:off x="2185794" y="444673"/>
            <a:ext cx="814889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Квасоля сорту «</a:t>
            </a:r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Purple Queen</a:t>
            </a:r>
            <a:r>
              <a:rPr lang="uk-UA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 та </a:t>
            </a:r>
            <a:r>
              <a:rPr lang="uk-UA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її </a:t>
            </a:r>
            <a:r>
              <a:rPr lang="uk-UA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опис.</a:t>
            </a:r>
            <a:endParaRPr lang="x-none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Рисунок 6" descr="Зображення, що містить текст, овоч, підлога, їжа&#10;&#10;Вміст, створений ШІ, може бути неправильним.">
            <a:extLst>
              <a:ext uri="{FF2B5EF4-FFF2-40B4-BE49-F238E27FC236}">
                <a16:creationId xmlns="" xmlns:a16="http://schemas.microsoft.com/office/drawing/2014/main" id="{18332106-087E-CDCF-DDF0-EAB5AD78269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15931"/>
          <a:stretch/>
        </p:blipFill>
        <p:spPr>
          <a:xfrm>
            <a:off x="7915516" y="1993376"/>
            <a:ext cx="3377293" cy="3785652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32091020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50000"/>
            <a:lumOff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="" xmlns:a16="http://schemas.microsoft.com/office/drawing/2014/main" id="{EF47977D-E090-5947-7BED-40C2C379F4AB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4084" y="856845"/>
            <a:ext cx="11213432" cy="26776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uk-UA" altLang="x-none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kumimoji="0" lang="x-none" altLang="x-none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дослідженн</a:t>
            </a:r>
            <a:r>
              <a:rPr kumimoji="0" lang="uk-UA" altLang="x-none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ях</a:t>
            </a:r>
            <a:r>
              <a:rPr kumimoji="0" lang="uk-UA" altLang="x-none" sz="24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altLang="x-none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проводилось</a:t>
            </a:r>
            <a:r>
              <a:rPr kumimoji="0" lang="x-none" altLang="x-none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вимірювання </a:t>
            </a:r>
            <a:r>
              <a:rPr kumimoji="0" lang="x-none" altLang="x-none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кислотності </a:t>
            </a:r>
            <a:r>
              <a:rPr kumimoji="0" lang="x-none" altLang="x-none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ґрунту</a:t>
            </a:r>
            <a:r>
              <a:rPr kumimoji="0" lang="x-none" altLang="x-none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x-none" altLang="x-none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Для </a:t>
            </a:r>
            <a:r>
              <a:rPr lang="x-none" altLang="x-none" sz="2400">
                <a:latin typeface="Times New Roman" panose="02020603050405020304" pitchFamily="18" charset="0"/>
                <a:cs typeface="Times New Roman" panose="02020603050405020304" pitchFamily="18" charset="0"/>
              </a:rPr>
              <a:t>цього</a:t>
            </a:r>
            <a:r>
              <a:rPr lang="uk-UA" altLang="x-none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altLang="x-none" sz="2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використовува</a:t>
            </a:r>
            <a:r>
              <a:rPr lang="uk-UA" altLang="x-none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вся</a:t>
            </a:r>
            <a:r>
              <a:rPr lang="x-none" altLang="x-none" sz="2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altLang="x-none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спеціальний прилад </a:t>
            </a:r>
            <a:r>
              <a:rPr lang="x-none" altLang="x-none" sz="2400">
                <a:latin typeface="Times New Roman" panose="02020603050405020304" pitchFamily="18" charset="0"/>
                <a:cs typeface="Times New Roman" panose="02020603050405020304" pitchFamily="18" charset="0"/>
              </a:rPr>
              <a:t>— </a:t>
            </a:r>
            <a:r>
              <a:rPr lang="x-none" altLang="x-none" sz="2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pH-метр.</a:t>
            </a:r>
            <a:r>
              <a:rPr lang="uk-UA" altLang="x-none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Це прилад</a:t>
            </a:r>
            <a:r>
              <a:rPr lang="ru-RU" altLang="x-none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altLang="x-none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вимірювання</a:t>
            </a:r>
            <a:r>
              <a:rPr lang="ru-RU" altLang="x-none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x-none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параметрів</a:t>
            </a:r>
            <a:r>
              <a:rPr lang="ru-RU" altLang="x-none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x-none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ґрунту</a:t>
            </a:r>
            <a:r>
              <a:rPr lang="ru-RU" altLang="x-none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altLang="x-none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Застосовується</a:t>
            </a:r>
            <a:r>
              <a:rPr lang="ru-RU" altLang="x-none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для контролю таких </a:t>
            </a:r>
            <a:r>
              <a:rPr lang="ru-RU" altLang="x-none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параметрів</a:t>
            </a:r>
            <a:r>
              <a:rPr lang="ru-RU" altLang="x-none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x-none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ґрунту</a:t>
            </a:r>
            <a:r>
              <a:rPr lang="ru-RU" altLang="x-none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altLang="x-none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рівень</a:t>
            </a:r>
            <a:r>
              <a:rPr lang="ru-RU" altLang="x-none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x-none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pH (</a:t>
            </a:r>
            <a:r>
              <a:rPr lang="ru-RU" altLang="x-none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кислотність</a:t>
            </a:r>
            <a:r>
              <a:rPr lang="ru-RU" altLang="x-none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), </a:t>
            </a:r>
            <a:r>
              <a:rPr lang="ru-RU" altLang="x-none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вологість</a:t>
            </a:r>
            <a:r>
              <a:rPr lang="ru-RU" altLang="x-none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altLang="x-none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освітленість</a:t>
            </a:r>
            <a:r>
              <a:rPr lang="ru-RU" altLang="x-none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температура </a:t>
            </a:r>
            <a:r>
              <a:rPr lang="ru-RU" altLang="x-none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ґрунту</a:t>
            </a:r>
            <a:r>
              <a:rPr lang="ru-RU" altLang="x-none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uk-UA" altLang="x-none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x-none" altLang="x-none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Для того </a:t>
            </a:r>
            <a:r>
              <a:rPr kumimoji="0" lang="x-none" altLang="x-none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щоб визначити кислотність </a:t>
            </a:r>
            <a:r>
              <a:rPr kumimoji="0" lang="x-none" altLang="x-none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ґрунту</a:t>
            </a:r>
            <a:r>
              <a:rPr lang="uk-UA" altLang="x-none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x-none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pH</a:t>
            </a:r>
            <a:r>
              <a:rPr lang="uk-UA" altLang="x-none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-метр</a:t>
            </a:r>
            <a:r>
              <a:rPr lang="uk-UA" altLang="x-none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x-none" altLang="x-none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треба </a:t>
            </a:r>
            <a:r>
              <a:rPr kumimoji="0" lang="x-none" altLang="x-none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вставити в ґрунт так, </a:t>
            </a:r>
            <a:r>
              <a:rPr kumimoji="0" lang="x-none" altLang="x-none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щоб </a:t>
            </a:r>
            <a:r>
              <a:rPr kumimoji="0" lang="x-none" altLang="x-none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приблизно </a:t>
            </a:r>
            <a:r>
              <a:rPr kumimoji="0" lang="x-none" altLang="x-none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5 сантиметрів було під землею </a:t>
            </a:r>
            <a:r>
              <a:rPr kumimoji="0" lang="x-none" altLang="x-none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і </a:t>
            </a:r>
            <a:r>
              <a:rPr kumimoji="0" lang="x-none" altLang="x-none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зачекати</a:t>
            </a:r>
            <a:r>
              <a:rPr kumimoji="0" lang="uk-UA" altLang="x-none" sz="24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деякий час. </a:t>
            </a:r>
            <a:r>
              <a:rPr kumimoji="0" lang="x-none" altLang="x-none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У </a:t>
            </a:r>
            <a:r>
              <a:rPr kumimoji="0" lang="x-none" altLang="x-none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результаті </a:t>
            </a:r>
            <a:r>
              <a:rPr kumimoji="0" lang="x-none" altLang="x-none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при</a:t>
            </a:r>
            <a:r>
              <a:rPr kumimoji="0" lang="uk-UA" altLang="x-none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лад</a:t>
            </a:r>
            <a:r>
              <a:rPr kumimoji="0" lang="x-none" altLang="x-none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x-none" altLang="x-none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покаже </a:t>
            </a:r>
            <a:r>
              <a:rPr kumimoji="0" lang="x-none" altLang="x-none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нам </a:t>
            </a:r>
            <a:r>
              <a:rPr kumimoji="0" lang="x-none" altLang="x-none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дійсну</a:t>
            </a:r>
            <a:r>
              <a:rPr lang="uk-UA" altLang="x-none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x-none" altLang="x-none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кислотність </a:t>
            </a:r>
            <a:r>
              <a:rPr kumimoji="0" lang="x-none" altLang="x-none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ґрунту.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BE564218-F2BF-6E79-6213-C753B9E904A2}"/>
              </a:ext>
            </a:extLst>
          </p:cNvPr>
          <p:cNvSpPr txBox="1"/>
          <p:nvPr/>
        </p:nvSpPr>
        <p:spPr>
          <a:xfrm>
            <a:off x="2009274" y="0"/>
            <a:ext cx="952321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Прилади </a:t>
            </a:r>
            <a:r>
              <a:rPr lang="uk-UA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використані у дослідженні.</a:t>
            </a:r>
            <a:endParaRPr lang="x-none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 descr="Зображення, що містить жовтий, у приміщенні&#10;&#10;Вміст, створений ШІ, може бути неправильним.">
            <a:extLst>
              <a:ext uri="{FF2B5EF4-FFF2-40B4-BE49-F238E27FC236}">
                <a16:creationId xmlns="" xmlns:a16="http://schemas.microsoft.com/office/drawing/2014/main" id="{0C8DBB4D-A1AF-7622-A1DD-A0E6A55F269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28780"/>
          <a:stretch/>
        </p:blipFill>
        <p:spPr>
          <a:xfrm>
            <a:off x="1130824" y="3826042"/>
            <a:ext cx="3332892" cy="2879560"/>
          </a:xfrm>
          <a:prstGeom prst="rect">
            <a:avLst/>
          </a:prstGeom>
        </p:spPr>
      </p:pic>
      <p:pic>
        <p:nvPicPr>
          <p:cNvPr id="6" name="Рисунок 5" descr="Зображення, що містить ніготь, Барвистість, зелений, особа&#10;&#10;Вміст, створений ШІ, може бути неправильним.">
            <a:extLst>
              <a:ext uri="{FF2B5EF4-FFF2-40B4-BE49-F238E27FC236}">
                <a16:creationId xmlns="" xmlns:a16="http://schemas.microsoft.com/office/drawing/2014/main" id="{D2016BDF-6764-C85B-B33E-BB97522C4BE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-231" t="14115" r="231" b="21123"/>
          <a:stretch/>
        </p:blipFill>
        <p:spPr>
          <a:xfrm>
            <a:off x="7028124" y="3838074"/>
            <a:ext cx="3463414" cy="2771276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86558458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50000"/>
            <a:lumOff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="" xmlns:a16="http://schemas.microsoft.com/office/drawing/2014/main" id="{A17292A9-7A07-850F-88DC-A7981560139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8916" y="1159338"/>
            <a:ext cx="11345779" cy="26776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x-none" altLang="x-none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Для </a:t>
            </a:r>
            <a:r>
              <a:rPr kumimoji="0" lang="x-none" altLang="x-none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проведення </a:t>
            </a:r>
            <a:r>
              <a:rPr kumimoji="0" lang="x-none" altLang="x-none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експерименту</a:t>
            </a:r>
            <a:r>
              <a:rPr kumimoji="0" lang="uk-UA" altLang="x-none" sz="24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взято</a:t>
            </a:r>
            <a:r>
              <a:rPr kumimoji="0" lang="x-none" altLang="x-none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x-none" altLang="x-none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три види ґрунтів</a:t>
            </a:r>
            <a:r>
              <a:rPr kumimoji="0" lang="x-none" altLang="x-none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kumimoji="0" lang="uk-UA" altLang="x-none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</a:t>
            </a:r>
            <a:r>
              <a:rPr kumimoji="0" lang="x-none" altLang="x-none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ісок </a:t>
            </a:r>
            <a:r>
              <a:rPr kumimoji="0" lang="x-none" altLang="x-none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 </a:t>
            </a:r>
            <a:r>
              <a:rPr kumimoji="0" lang="x-none" altLang="x-none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смарагдового</a:t>
            </a:r>
            <a:r>
              <a:rPr lang="uk-UA" altLang="x-none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x-none" altLang="x-none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лісу </a:t>
            </a:r>
            <a:r>
              <a:rPr kumimoji="0" lang="x-none" altLang="x-none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поблизу</a:t>
            </a:r>
            <a:r>
              <a:rPr lang="uk-UA" altLang="x-none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x-none" altLang="x-none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с.Мархалівка з кислотністю 6.0</a:t>
            </a:r>
            <a:r>
              <a:rPr kumimoji="0" lang="x-none" altLang="x-none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kumimoji="0" lang="x-none" altLang="x-none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куплений </a:t>
            </a:r>
            <a:r>
              <a:rPr kumimoji="0" lang="x-none" altLang="x-none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субстрат </a:t>
            </a:r>
            <a:r>
              <a:rPr kumimoji="0" lang="x-none" altLang="x-none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для </a:t>
            </a:r>
            <a:r>
              <a:rPr kumimoji="0" lang="x-none" altLang="x-none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лохини</a:t>
            </a:r>
            <a:r>
              <a:rPr lang="uk-UA" altLang="x-none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x-none" altLang="x-none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 </a:t>
            </a:r>
            <a:r>
              <a:rPr kumimoji="0" lang="x-none" altLang="x-none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кислотністю 3.5</a:t>
            </a:r>
            <a:r>
              <a:rPr lang="uk-UA" altLang="x-none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x-none" altLang="x-none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і субстрат універсальний з кислотністю </a:t>
            </a:r>
            <a:r>
              <a:rPr kumimoji="0" lang="x-none" altLang="x-none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5.5</a:t>
            </a:r>
            <a:r>
              <a:rPr kumimoji="0" lang="x-none" altLang="x-none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kumimoji="0" lang="uk-UA" altLang="x-none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x-none" altLang="x-none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Субстрат універсальний</a:t>
            </a:r>
            <a:r>
              <a:rPr kumimoji="0" lang="uk-UA" altLang="x-none" sz="24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розділено</a:t>
            </a:r>
            <a:r>
              <a:rPr kumimoji="0" lang="x-none" altLang="x-none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kumimoji="0" lang="x-none" altLang="x-none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два</a:t>
            </a:r>
            <a:r>
              <a:rPr lang="uk-UA" altLang="x-none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x-none" altLang="x-none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горшика, однак один із </a:t>
            </a:r>
            <a:r>
              <a:rPr kumimoji="0" lang="x-none" altLang="x-none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них </a:t>
            </a:r>
            <a:r>
              <a:rPr kumimoji="0" lang="uk-UA" altLang="x-none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був</a:t>
            </a:r>
            <a:r>
              <a:rPr kumimoji="0" lang="x-none" altLang="x-none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підкисл</a:t>
            </a:r>
            <a:r>
              <a:rPr kumimoji="0" lang="uk-UA" altLang="x-none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ений</a:t>
            </a:r>
            <a:r>
              <a:rPr kumimoji="0" lang="x-none" altLang="x-none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x-none" altLang="x-none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власноруч</a:t>
            </a:r>
            <a:r>
              <a:rPr kumimoji="0" lang="uk-UA" altLang="x-none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kumimoji="0" lang="uk-UA" altLang="x-none" sz="24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x-none" altLang="x-none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за </a:t>
            </a:r>
            <a:r>
              <a:rPr kumimoji="0" lang="x-none" altLang="x-none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допомогою </a:t>
            </a:r>
            <a:r>
              <a:rPr kumimoji="0" lang="x-none" altLang="x-none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гранульованої сірки,</a:t>
            </a:r>
            <a:r>
              <a:rPr lang="uk-UA" altLang="x-none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x-none" altLang="x-none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що змінила кислотність ґрунту на 4.5. </a:t>
            </a:r>
            <a:r>
              <a:rPr kumimoji="0" lang="x-none" altLang="x-none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kumimoji="0" lang="x-none" altLang="x-none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результаті</a:t>
            </a:r>
            <a:r>
              <a:rPr kumimoji="0" lang="uk-UA" altLang="x-none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uk-UA" altLang="x-none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altLang="x-none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дослідженні використано</a:t>
            </a:r>
            <a:r>
              <a:rPr kumimoji="0" lang="x-none" altLang="x-none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x-none" altLang="x-none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чотири середовища з</a:t>
            </a:r>
            <a:r>
              <a:rPr lang="uk-UA" altLang="x-none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x-none" altLang="x-none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різною кислотністю: пісок(6.0</a:t>
            </a:r>
            <a:r>
              <a:rPr kumimoji="0" lang="x-none" altLang="x-none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), </a:t>
            </a:r>
            <a:r>
              <a:rPr kumimoji="0" lang="x-none" altLang="x-none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кислий</a:t>
            </a:r>
            <a:r>
              <a:rPr kumimoji="0" lang="uk-UA" altLang="x-none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uk-UA" altLang="x-none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грунт</a:t>
            </a:r>
            <a:r>
              <a:rPr kumimoji="0" lang="x-none" altLang="x-none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x-none" altLang="x-none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(3.5</a:t>
            </a:r>
            <a:r>
              <a:rPr kumimoji="0" lang="x-none" altLang="x-none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), </a:t>
            </a:r>
            <a:r>
              <a:rPr kumimoji="0" lang="x-none" altLang="x-none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підкислений</a:t>
            </a:r>
            <a:r>
              <a:rPr kumimoji="0" lang="uk-UA" altLang="x-none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uk-UA" altLang="x-none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грунт</a:t>
            </a:r>
            <a:r>
              <a:rPr kumimoji="0" lang="x-none" altLang="x-none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x-none" altLang="x-none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(4.5) і нейтральний (5.5) ґрунт.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1467652C-54BE-9983-682E-26D5B2DB7AEF}"/>
              </a:ext>
            </a:extLst>
          </p:cNvPr>
          <p:cNvSpPr txBox="1"/>
          <p:nvPr/>
        </p:nvSpPr>
        <p:spPr>
          <a:xfrm>
            <a:off x="3048000" y="97971"/>
            <a:ext cx="562025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Зразки ґрунтів при </a:t>
            </a:r>
            <a:r>
              <a:rPr lang="uk-UA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посадці.</a:t>
            </a:r>
            <a:endParaRPr lang="x-none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AutoShape 2">
            <a:extLst>
              <a:ext uri="{FF2B5EF4-FFF2-40B4-BE49-F238E27FC236}">
                <a16:creationId xmlns="" xmlns:a16="http://schemas.microsoft.com/office/drawing/2014/main" id="{F95CA155-CF7F-2ED1-1EA5-FDF9189B652A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pic>
        <p:nvPicPr>
          <p:cNvPr id="7" name="Рисунок 6" descr="Зображення, що містить текст, їжа&#10;&#10;Вміст, створений ШІ, може бути неправильним.">
            <a:extLst>
              <a:ext uri="{FF2B5EF4-FFF2-40B4-BE49-F238E27FC236}">
                <a16:creationId xmlns="" xmlns:a16="http://schemas.microsoft.com/office/drawing/2014/main" id="{ECB799E8-8FE0-13DD-1829-07901D911CD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55522" y="4017468"/>
            <a:ext cx="2010472" cy="2680629"/>
          </a:xfrm>
          <a:prstGeom prst="rect">
            <a:avLst/>
          </a:prstGeom>
        </p:spPr>
      </p:pic>
      <p:pic>
        <p:nvPicPr>
          <p:cNvPr id="9" name="Рисунок 8" descr="Зображення, що містить текст, фрукти, Суперпродукти, Натуральна їжа&#10;&#10;Вміст, створений ШІ, може бути неправильним.">
            <a:extLst>
              <a:ext uri="{FF2B5EF4-FFF2-40B4-BE49-F238E27FC236}">
                <a16:creationId xmlns="" xmlns:a16="http://schemas.microsoft.com/office/drawing/2014/main" id="{32D1E058-6941-85F2-E5C8-4404C70756F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8353" y="4029499"/>
            <a:ext cx="2010473" cy="2680630"/>
          </a:xfrm>
          <a:prstGeom prst="rect">
            <a:avLst/>
          </a:prstGeom>
        </p:spPr>
      </p:pic>
      <p:pic>
        <p:nvPicPr>
          <p:cNvPr id="11" name="Рисунок 10" descr="Зображення, що містить текст, Господарчі товари, у приміщенні, жовтий&#10;&#10;Вміст, створений ШІ, може бути неправильним.">
            <a:extLst>
              <a:ext uri="{FF2B5EF4-FFF2-40B4-BE49-F238E27FC236}">
                <a16:creationId xmlns="" xmlns:a16="http://schemas.microsoft.com/office/drawing/2014/main" id="{4AF44395-8612-C774-D9AB-FC30143584B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5196" y="4029499"/>
            <a:ext cx="2010472" cy="268063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46017130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50000"/>
            <a:lumOff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="" xmlns:a16="http://schemas.microsoft.com/office/drawing/2014/main" id="{84081567-A7C7-B91B-A1B6-FCBB371AD39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7639" y="3626346"/>
            <a:ext cx="11704361" cy="3046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altLang="x-none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kumimoji="0" lang="x-none" altLang="x-none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дослід</a:t>
            </a:r>
            <a:r>
              <a:rPr kumimoji="0" lang="uk-UA" altLang="x-none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женні</a:t>
            </a:r>
            <a:r>
              <a:rPr kumimoji="0" lang="uk-UA" altLang="x-none" sz="24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було вивчено</a:t>
            </a:r>
            <a:r>
              <a:rPr kumimoji="0" lang="x-none" altLang="x-none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x-none" altLang="x-none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кислотн</a:t>
            </a:r>
            <a:r>
              <a:rPr kumimoji="0" lang="uk-UA" altLang="x-none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ість</a:t>
            </a:r>
            <a:r>
              <a:rPr kumimoji="0" lang="uk-UA" altLang="x-none" sz="24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x-none" altLang="x-none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x-none" altLang="x-none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ґрунту</a:t>
            </a:r>
            <a:r>
              <a:rPr kumimoji="0" lang="x-none" altLang="x-none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kumimoji="0" lang="x-none" altLang="x-none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altLang="x-none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</a:t>
            </a:r>
            <a:r>
              <a:rPr kumimoji="0" lang="x-none" altLang="x-none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сього </a:t>
            </a:r>
            <a:r>
              <a:rPr kumimoji="0" lang="x-none" altLang="x-none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є </a:t>
            </a:r>
            <a:r>
              <a:rPr kumimoji="0" lang="x-none" altLang="x-none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три </a:t>
            </a:r>
            <a:r>
              <a:rPr kumimoji="0" lang="x-none" altLang="x-none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pH середовища</a:t>
            </a:r>
            <a:r>
              <a:rPr kumimoji="0" lang="x-none" altLang="x-none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kumimoji="0" lang="uk-UA" altLang="x-none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</a:t>
            </a:r>
            <a:r>
              <a:rPr kumimoji="0" lang="x-none" altLang="x-none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ислі</a:t>
            </a:r>
            <a:r>
              <a:rPr kumimoji="0" lang="uk-UA" altLang="x-none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x-none" altLang="x-none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kumimoji="0" lang="x-none" altLang="x-none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менше </a:t>
            </a:r>
            <a:r>
              <a:rPr kumimoji="0" lang="x-none" altLang="x-none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ніж 7.0</a:t>
            </a:r>
            <a:r>
              <a:rPr kumimoji="0" lang="x-none" altLang="x-none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); </a:t>
            </a:r>
            <a:r>
              <a:rPr kumimoji="0" lang="uk-UA" altLang="x-none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</a:t>
            </a:r>
            <a:r>
              <a:rPr kumimoji="0" lang="x-none" altLang="x-none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ейтральні </a:t>
            </a:r>
            <a:r>
              <a:rPr kumimoji="0" lang="x-none" altLang="x-none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(близько </a:t>
            </a:r>
            <a:r>
              <a:rPr kumimoji="0" lang="x-none" altLang="x-none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7.0</a:t>
            </a:r>
            <a:r>
              <a:rPr kumimoji="0" lang="x-none" altLang="x-none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kumimoji="0" lang="uk-UA" altLang="x-none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r>
              <a:rPr kumimoji="0" lang="x-none" altLang="x-none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uk-UA" altLang="x-none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л</a:t>
            </a:r>
            <a:r>
              <a:rPr kumimoji="0" lang="x-none" altLang="x-none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ужні</a:t>
            </a:r>
            <a:r>
              <a:rPr lang="uk-UA" altLang="x-none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x-none" altLang="x-none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(понад </a:t>
            </a:r>
            <a:r>
              <a:rPr kumimoji="0" lang="x-none" altLang="x-none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7.0). </a:t>
            </a:r>
            <a:r>
              <a:rPr kumimoji="0" lang="x-none" altLang="x-none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Крім </a:t>
            </a:r>
            <a:r>
              <a:rPr kumimoji="0" lang="x-none" altLang="x-none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того</a:t>
            </a:r>
            <a:r>
              <a:rPr kumimoji="0" lang="uk-UA" altLang="x-none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kumimoji="0" lang="x-none" altLang="x-none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x-none" altLang="x-none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ґрунти за кислістю поділяють</a:t>
            </a:r>
            <a:r>
              <a:rPr lang="uk-UA" altLang="x-none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x-none" altLang="x-none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на ще </a:t>
            </a:r>
            <a:r>
              <a:rPr kumimoji="0" lang="x-none" altLang="x-none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менші </a:t>
            </a:r>
            <a:r>
              <a:rPr kumimoji="0" lang="x-none" altLang="x-none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групи</a:t>
            </a:r>
            <a:r>
              <a:rPr kumimoji="0" lang="uk-UA" altLang="x-none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kumimoji="0" lang="x-none" altLang="x-none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x-none" altLang="x-none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яких </a:t>
            </a:r>
            <a:r>
              <a:rPr kumimoji="0" lang="x-none" altLang="x-none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є</a:t>
            </a:r>
            <a:r>
              <a:rPr lang="uk-UA" altLang="x-none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x-none" altLang="x-none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близько </a:t>
            </a:r>
            <a:r>
              <a:rPr kumimoji="0" lang="x-none" altLang="x-none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девʼяти: дуже сильнокислі, сильнокислі, середньокислі і так далі</a:t>
            </a:r>
            <a:r>
              <a:rPr kumimoji="0" lang="x-none" altLang="x-none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uk-UA" altLang="x-none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x-none" altLang="x-none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Таким</a:t>
            </a:r>
            <a:r>
              <a:rPr lang="uk-UA" altLang="x-none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x-none" altLang="x-none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чином</a:t>
            </a:r>
            <a:r>
              <a:rPr kumimoji="0" lang="x-none" altLang="x-none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kumimoji="0" lang="x-none" altLang="x-none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виміряв</a:t>
            </a:r>
            <a:r>
              <a:rPr kumimoji="0" lang="uk-UA" altLang="x-none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ши</a:t>
            </a:r>
            <a:r>
              <a:rPr kumimoji="0" lang="x-none" altLang="x-none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x-none" altLang="x-none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використані </a:t>
            </a:r>
            <a:r>
              <a:rPr kumimoji="0" lang="x-none" altLang="x-none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ґрунти</a:t>
            </a:r>
            <a:r>
              <a:rPr kumimoji="0" lang="x-none" altLang="x-none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kumimoji="0" lang="uk-UA" altLang="x-none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стало</a:t>
            </a:r>
            <a:r>
              <a:rPr kumimoji="0" lang="uk-UA" altLang="x-none" sz="24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x-none" altLang="x-none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зрозуміл</a:t>
            </a:r>
            <a:r>
              <a:rPr lang="uk-UA" altLang="x-none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kumimoji="0" lang="x-none" altLang="x-none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kumimoji="0" lang="x-none" altLang="x-none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що </a:t>
            </a:r>
            <a:r>
              <a:rPr lang="uk-UA" altLang="x-none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наявні </a:t>
            </a:r>
            <a:r>
              <a:rPr kumimoji="0" lang="x-none" altLang="x-none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такі </a:t>
            </a:r>
            <a:r>
              <a:rPr kumimoji="0" lang="x-none" altLang="x-none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pH-середовища</a:t>
            </a:r>
            <a:r>
              <a:rPr kumimoji="0" lang="x-none" altLang="x-none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uk-UA" altLang="x-none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x-none" altLang="x-none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дуже</a:t>
            </a:r>
            <a:r>
              <a:rPr lang="uk-UA" altLang="x-none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x-none" altLang="x-none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сильнокислий (кислий субстрат, що використовується для посадки лохини</a:t>
            </a:r>
            <a:r>
              <a:rPr kumimoji="0" lang="x-none" altLang="x-none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), </a:t>
            </a:r>
            <a:r>
              <a:rPr kumimoji="0" lang="x-none" altLang="x-none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сильнокислий</a:t>
            </a:r>
            <a:r>
              <a:rPr lang="uk-UA" altLang="x-none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x-none" altLang="x-none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(підкислений субстрат універсальний</a:t>
            </a:r>
            <a:r>
              <a:rPr kumimoji="0" lang="x-none" altLang="x-none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), </a:t>
            </a:r>
            <a:r>
              <a:rPr kumimoji="0" lang="x-none" altLang="x-none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слабокислий</a:t>
            </a:r>
            <a:r>
              <a:rPr kumimoji="0" lang="uk-UA" altLang="x-none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x-none" altLang="x-none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kumimoji="0" lang="x-none" altLang="x-none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субстрат </a:t>
            </a:r>
            <a:r>
              <a:rPr kumimoji="0" lang="x-none" altLang="x-none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універсальний</a:t>
            </a:r>
            <a:r>
              <a:rPr kumimoji="0" lang="x-none" altLang="x-none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за його групою</a:t>
            </a:r>
            <a:r>
              <a:rPr lang="uk-UA" altLang="x-none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x-none" altLang="x-none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він є близьким до нейтрального) </a:t>
            </a:r>
            <a:r>
              <a:rPr kumimoji="0" lang="x-none" altLang="x-none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й </a:t>
            </a:r>
            <a:r>
              <a:rPr kumimoji="0" lang="x-none" altLang="x-none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нейтральний</a:t>
            </a:r>
            <a:r>
              <a:rPr lang="uk-UA" altLang="x-none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x-none" altLang="x-none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(пісок</a:t>
            </a:r>
            <a:r>
              <a:rPr kumimoji="0" lang="x-none" altLang="x-none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34DCCF4A-B969-E47C-C960-0F187C23894E}"/>
              </a:ext>
            </a:extLst>
          </p:cNvPr>
          <p:cNvSpPr txBox="1"/>
          <p:nvPr/>
        </p:nvSpPr>
        <p:spPr>
          <a:xfrm>
            <a:off x="1568029" y="0"/>
            <a:ext cx="905594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Зібрана інформація щодо кислотності </a:t>
            </a:r>
            <a:r>
              <a:rPr lang="uk-UA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ґрунту.</a:t>
            </a:r>
            <a:endParaRPr lang="x-none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Рисунок 6" descr="Зображення, що містить годинник&#10;&#10;Вміст, створений ШІ, може бути неправильним.">
            <a:extLst>
              <a:ext uri="{FF2B5EF4-FFF2-40B4-BE49-F238E27FC236}">
                <a16:creationId xmlns="" xmlns:a16="http://schemas.microsoft.com/office/drawing/2014/main" id="{789B5C7B-A3E8-642A-6CC0-71656AC5D95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19350" r="21527" b="24878"/>
          <a:stretch/>
        </p:blipFill>
        <p:spPr>
          <a:xfrm>
            <a:off x="8865219" y="749666"/>
            <a:ext cx="2821259" cy="2673489"/>
          </a:xfrm>
          <a:prstGeom prst="rect">
            <a:avLst/>
          </a:prstGeom>
        </p:spPr>
      </p:pic>
      <p:pic>
        <p:nvPicPr>
          <p:cNvPr id="11" name="Рисунок 10" descr="Зображення, що містить Закуска, їжа, у приміщенні, миска&#10;&#10;Вміст, створений ШІ, може бути неправильним.">
            <a:extLst>
              <a:ext uri="{FF2B5EF4-FFF2-40B4-BE49-F238E27FC236}">
                <a16:creationId xmlns="" xmlns:a16="http://schemas.microsoft.com/office/drawing/2014/main" id="{683033B9-EE24-3480-F001-E5654503CE7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8853" t="1952" b="39399"/>
          <a:stretch/>
        </p:blipFill>
        <p:spPr>
          <a:xfrm>
            <a:off x="5337251" y="749666"/>
            <a:ext cx="2821259" cy="2673489"/>
          </a:xfrm>
          <a:prstGeom prst="rect">
            <a:avLst/>
          </a:prstGeom>
        </p:spPr>
      </p:pic>
      <p:pic>
        <p:nvPicPr>
          <p:cNvPr id="13" name="Рисунок 12" descr="Зображення, що містить рослина&#10;&#10;Вміст, створений ШІ, може бути неправильним.">
            <a:extLst>
              <a:ext uri="{FF2B5EF4-FFF2-40B4-BE49-F238E27FC236}">
                <a16:creationId xmlns="" xmlns:a16="http://schemas.microsoft.com/office/drawing/2014/main" id="{B80E3C42-FC10-F0FF-499B-4FE79A1A982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r="7218" b="36422"/>
          <a:stretch/>
        </p:blipFill>
        <p:spPr>
          <a:xfrm>
            <a:off x="1704350" y="749667"/>
            <a:ext cx="2926193" cy="2673488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54727024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50000"/>
            <a:lumOff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D34F0773-2825-F91C-A4BE-108C928DC9EC}"/>
              </a:ext>
            </a:extLst>
          </p:cNvPr>
          <p:cNvSpPr txBox="1"/>
          <p:nvPr/>
        </p:nvSpPr>
        <p:spPr>
          <a:xfrm>
            <a:off x="5907505" y="487025"/>
            <a:ext cx="5955633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Для дослідження було відібрано 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8 насінин й </a:t>
            </a: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викладено 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їх на мокру ватку в спеціальну </a:t>
            </a: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підготовлену форму. Зразки поміщені в 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тепле місце. Зачекавши декілька днів </a:t>
            </a: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помічено, 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що більшість </a:t>
            </a: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насінин 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вже </a:t>
            </a: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проросло. Наступним етапом було, перейти 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 посадки. Підготувавши зразки </a:t>
            </a: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ґрунтів 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й горщики, </a:t>
            </a: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lang="uk-UA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саджено</a:t>
            </a: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квасолю в  землю на глибину приблизно 2,5 сантиметрів.</a:t>
            </a:r>
          </a:p>
          <a:p>
            <a:pPr algn="just"/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Після </a:t>
            </a: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цього </a:t>
            </a:r>
            <a:r>
              <a:rPr lang="uk-UA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виміряно</a:t>
            </a: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кислотність ґрунту в кожному горщику й </a:t>
            </a: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записано 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показники. </a:t>
            </a: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Полив відбувався 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водою </a:t>
            </a: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одразу 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після посадки, а також кожні два дні по 20 мл води.</a:t>
            </a:r>
            <a:endParaRPr lang="x-none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 descr="Зображення, що містить їжа, Закуска, десерт, у приміщенні&#10;&#10;Вміст, створений ШІ, може бути неправильним.">
            <a:extLst>
              <a:ext uri="{FF2B5EF4-FFF2-40B4-BE49-F238E27FC236}">
                <a16:creationId xmlns="" xmlns:a16="http://schemas.microsoft.com/office/drawing/2014/main" id="{00481188-6B66-9235-41CD-23EC7EB11D8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13709" b="10193"/>
          <a:stretch/>
        </p:blipFill>
        <p:spPr>
          <a:xfrm>
            <a:off x="1818113" y="487025"/>
            <a:ext cx="3133917" cy="2941975"/>
          </a:xfrm>
          <a:prstGeom prst="rect">
            <a:avLst/>
          </a:prstGeom>
        </p:spPr>
      </p:pic>
      <p:pic>
        <p:nvPicPr>
          <p:cNvPr id="6" name="Рисунок 5" descr="Зображення, що містить Закуска, їжа, молочні продукти, тарілка&#10;&#10;Вміст, створений ШІ, може бути неправильним.">
            <a:extLst>
              <a:ext uri="{FF2B5EF4-FFF2-40B4-BE49-F238E27FC236}">
                <a16:creationId xmlns="" xmlns:a16="http://schemas.microsoft.com/office/drawing/2014/main" id="{CB376D33-7905-D74C-8257-0427FA1E4A9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13496" b="10082"/>
          <a:stretch/>
        </p:blipFill>
        <p:spPr>
          <a:xfrm>
            <a:off x="1818113" y="3429000"/>
            <a:ext cx="3133916" cy="3193366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79233763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50000"/>
            <a:lumOff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EEC9561B-8E97-51C0-D52C-9B54DCC4325D}"/>
              </a:ext>
            </a:extLst>
          </p:cNvPr>
          <p:cNvSpPr txBox="1"/>
          <p:nvPr/>
        </p:nvSpPr>
        <p:spPr>
          <a:xfrm>
            <a:off x="625641" y="886673"/>
            <a:ext cx="1132824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Уже через </a:t>
            </a: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три 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дні можна спостерігати результати: у горщику з субстратом універсальним </a:t>
            </a: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прорізається 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пагін рослини. У інших горщиках змін не </a:t>
            </a: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спостерігається. </a:t>
            </a: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Продовжується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їх </a:t>
            </a: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полив. </a:t>
            </a:r>
            <a:endParaRPr lang="x-none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CA63329D-537E-E2C8-A19B-15BEAECD5697}"/>
              </a:ext>
            </a:extLst>
          </p:cNvPr>
          <p:cNvSpPr txBox="1"/>
          <p:nvPr/>
        </p:nvSpPr>
        <p:spPr>
          <a:xfrm>
            <a:off x="3579638" y="97971"/>
            <a:ext cx="514814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Поява першого </a:t>
            </a:r>
            <a:r>
              <a:rPr lang="uk-UA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паростка.</a:t>
            </a:r>
            <a:endParaRPr lang="x-none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 descr="Зображення, що містить рослина, земля, миска, у приміщенні&#10;&#10;Вміст, створений ШІ, може бути неправильним.">
            <a:extLst>
              <a:ext uri="{FF2B5EF4-FFF2-40B4-BE49-F238E27FC236}">
                <a16:creationId xmlns="" xmlns:a16="http://schemas.microsoft.com/office/drawing/2014/main" id="{A0FE9117-BBA1-AD73-C117-6F2A1EE6556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12020" b="16773"/>
          <a:stretch/>
        </p:blipFill>
        <p:spPr>
          <a:xfrm>
            <a:off x="164939" y="2639307"/>
            <a:ext cx="3839272" cy="3645081"/>
          </a:xfrm>
          <a:prstGeom prst="rect">
            <a:avLst/>
          </a:prstGeom>
        </p:spPr>
      </p:pic>
      <p:pic>
        <p:nvPicPr>
          <p:cNvPr id="7" name="Рисунок 6" descr="Зображення, що містить рослина, чайник, миска, земля&#10;&#10;Вміст, створений ШІ, може бути неправильним.">
            <a:extLst>
              <a:ext uri="{FF2B5EF4-FFF2-40B4-BE49-F238E27FC236}">
                <a16:creationId xmlns="" xmlns:a16="http://schemas.microsoft.com/office/drawing/2014/main" id="{7689CBF8-B541-4B52-23E4-91ABFBF86FB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-1" t="15507" r="-1887" b="18537"/>
          <a:stretch/>
        </p:blipFill>
        <p:spPr>
          <a:xfrm>
            <a:off x="4004211" y="2639306"/>
            <a:ext cx="4260134" cy="3645081"/>
          </a:xfrm>
          <a:prstGeom prst="rect">
            <a:avLst/>
          </a:prstGeom>
        </p:spPr>
      </p:pic>
      <p:pic>
        <p:nvPicPr>
          <p:cNvPr id="9" name="Рисунок 8" descr="Зображення, що містить у приміщенні, їжа, контейнер, рослина&#10;&#10;Вміст, створений ШІ, може бути неправильним.">
            <a:extLst>
              <a:ext uri="{FF2B5EF4-FFF2-40B4-BE49-F238E27FC236}">
                <a16:creationId xmlns="" xmlns:a16="http://schemas.microsoft.com/office/drawing/2014/main" id="{4AB75036-D965-9188-BA89-08F3F6ED20C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25529" r="3749" b="7643"/>
          <a:stretch/>
        </p:blipFill>
        <p:spPr>
          <a:xfrm>
            <a:off x="8187791" y="2639306"/>
            <a:ext cx="4004209" cy="3706948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20850552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50000"/>
            <a:lumOff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Таблиця 4">
            <a:extLst>
              <a:ext uri="{FF2B5EF4-FFF2-40B4-BE49-F238E27FC236}">
                <a16:creationId xmlns="" xmlns:a16="http://schemas.microsoft.com/office/drawing/2014/main" id="{CD2E0DB1-C280-F882-9C7C-F16B66A2696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2886435594"/>
              </p:ext>
            </p:extLst>
          </p:nvPr>
        </p:nvGraphicFramePr>
        <p:xfrm>
          <a:off x="186848" y="2386696"/>
          <a:ext cx="11756576" cy="396070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593826">
                  <a:extLst>
                    <a:ext uri="{9D8B030D-6E8A-4147-A177-3AD203B41FA5}">
                      <a16:colId xmlns="" xmlns:a16="http://schemas.microsoft.com/office/drawing/2014/main" val="2139008614"/>
                    </a:ext>
                  </a:extLst>
                </a:gridCol>
                <a:gridCol w="1345318">
                  <a:extLst>
                    <a:ext uri="{9D8B030D-6E8A-4147-A177-3AD203B41FA5}">
                      <a16:colId xmlns="" xmlns:a16="http://schemas.microsoft.com/office/drawing/2014/main" val="97704027"/>
                    </a:ext>
                  </a:extLst>
                </a:gridCol>
                <a:gridCol w="1469572">
                  <a:extLst>
                    <a:ext uri="{9D8B030D-6E8A-4147-A177-3AD203B41FA5}">
                      <a16:colId xmlns="" xmlns:a16="http://schemas.microsoft.com/office/drawing/2014/main" val="3054150460"/>
                    </a:ext>
                  </a:extLst>
                </a:gridCol>
                <a:gridCol w="1469572">
                  <a:extLst>
                    <a:ext uri="{9D8B030D-6E8A-4147-A177-3AD203B41FA5}">
                      <a16:colId xmlns="" xmlns:a16="http://schemas.microsoft.com/office/drawing/2014/main" val="4254032305"/>
                    </a:ext>
                  </a:extLst>
                </a:gridCol>
                <a:gridCol w="1469572">
                  <a:extLst>
                    <a:ext uri="{9D8B030D-6E8A-4147-A177-3AD203B41FA5}">
                      <a16:colId xmlns="" xmlns:a16="http://schemas.microsoft.com/office/drawing/2014/main" val="1311478540"/>
                    </a:ext>
                  </a:extLst>
                </a:gridCol>
                <a:gridCol w="1469572">
                  <a:extLst>
                    <a:ext uri="{9D8B030D-6E8A-4147-A177-3AD203B41FA5}">
                      <a16:colId xmlns="" xmlns:a16="http://schemas.microsoft.com/office/drawing/2014/main" val="3605903701"/>
                    </a:ext>
                  </a:extLst>
                </a:gridCol>
                <a:gridCol w="1469572">
                  <a:extLst>
                    <a:ext uri="{9D8B030D-6E8A-4147-A177-3AD203B41FA5}">
                      <a16:colId xmlns="" xmlns:a16="http://schemas.microsoft.com/office/drawing/2014/main" val="1468313306"/>
                    </a:ext>
                  </a:extLst>
                </a:gridCol>
                <a:gridCol w="1469572">
                  <a:extLst>
                    <a:ext uri="{9D8B030D-6E8A-4147-A177-3AD203B41FA5}">
                      <a16:colId xmlns="" xmlns:a16="http://schemas.microsoft.com/office/drawing/2014/main" val="2099485699"/>
                    </a:ext>
                  </a:extLst>
                </a:gridCol>
              </a:tblGrid>
              <a:tr h="346480">
                <a:tc>
                  <a:txBody>
                    <a:bodyPr/>
                    <a:lstStyle/>
                    <a:p>
                      <a:r>
                        <a:rPr lang="uk-UA" dirty="0" smtClean="0"/>
                        <a:t>Кислотність</a:t>
                      </a:r>
                      <a:endParaRPr lang="x-non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/>
                        <a:t>1 день</a:t>
                      </a:r>
                      <a:endParaRPr lang="x-non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/>
                        <a:t>2 день</a:t>
                      </a:r>
                      <a:endParaRPr lang="x-non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/>
                        <a:t>3 день</a:t>
                      </a:r>
                      <a:endParaRPr lang="x-non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/>
                        <a:t>4 день</a:t>
                      </a:r>
                      <a:endParaRPr lang="x-non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/>
                        <a:t>5 день</a:t>
                      </a:r>
                      <a:endParaRPr lang="x-non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/>
                        <a:t>6 день</a:t>
                      </a:r>
                      <a:endParaRPr lang="x-non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/>
                        <a:t>7 день</a:t>
                      </a:r>
                      <a:endParaRPr lang="x-none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440165880"/>
                  </a:ext>
                </a:extLst>
              </a:tr>
              <a:tr h="606340">
                <a:tc>
                  <a:txBody>
                    <a:bodyPr/>
                    <a:lstStyle/>
                    <a:p>
                      <a:r>
                        <a:rPr lang="uk-UA" dirty="0" err="1"/>
                        <a:t>Підкисле</a:t>
                      </a:r>
                      <a:r>
                        <a:rPr lang="uk-UA" dirty="0"/>
                        <a:t>-</a:t>
                      </a:r>
                    </a:p>
                    <a:p>
                      <a:r>
                        <a:rPr lang="uk-UA" dirty="0"/>
                        <a:t>ний</a:t>
                      </a:r>
                      <a:endParaRPr lang="x-non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/>
                        <a:t>Без змін</a:t>
                      </a:r>
                      <a:endParaRPr lang="x-non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/>
                        <a:t>Без змін</a:t>
                      </a:r>
                      <a:endParaRPr lang="x-non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/>
                        <a:t>Без змін</a:t>
                      </a:r>
                      <a:endParaRPr lang="x-non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/>
                        <a:t>Без змін</a:t>
                      </a:r>
                      <a:endParaRPr lang="x-non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/>
                        <a:t>Без змін</a:t>
                      </a:r>
                      <a:endParaRPr lang="x-non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/>
                        <a:t>Без змін</a:t>
                      </a:r>
                      <a:endParaRPr lang="x-non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/>
                        <a:t>Без змін</a:t>
                      </a:r>
                      <a:endParaRPr lang="x-none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692160794"/>
                  </a:ext>
                </a:extLst>
              </a:tr>
              <a:tr h="346480">
                <a:tc>
                  <a:txBody>
                    <a:bodyPr/>
                    <a:lstStyle/>
                    <a:p>
                      <a:r>
                        <a:rPr lang="uk-UA" dirty="0"/>
                        <a:t>К</a:t>
                      </a:r>
                      <a:r>
                        <a:rPr lang="uk-UA" dirty="0" smtClean="0"/>
                        <a:t>ислий</a:t>
                      </a:r>
                      <a:endParaRPr lang="x-non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/>
                        <a:t>Без змін</a:t>
                      </a:r>
                      <a:endParaRPr lang="x-non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/>
                        <a:t>Без змін</a:t>
                      </a:r>
                      <a:endParaRPr lang="x-non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/>
                        <a:t>Без змін</a:t>
                      </a:r>
                      <a:endParaRPr lang="x-non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/>
                        <a:t>Без змін</a:t>
                      </a:r>
                      <a:endParaRPr lang="x-non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/>
                        <a:t>Без змін </a:t>
                      </a:r>
                      <a:endParaRPr lang="x-non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/>
                        <a:t>Видніється виростаю-</a:t>
                      </a:r>
                    </a:p>
                    <a:p>
                      <a:r>
                        <a:rPr lang="uk-UA" dirty="0"/>
                        <a:t>чий пагін</a:t>
                      </a:r>
                      <a:endParaRPr lang="x-non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/>
                        <a:t>Повністю </a:t>
                      </a:r>
                      <a:r>
                        <a:rPr lang="uk-UA" dirty="0" err="1"/>
                        <a:t>випрямле</a:t>
                      </a:r>
                      <a:r>
                        <a:rPr lang="uk-UA" dirty="0"/>
                        <a:t>-</a:t>
                      </a:r>
                    </a:p>
                    <a:p>
                      <a:r>
                        <a:rPr lang="uk-UA" dirty="0"/>
                        <a:t>ний пагін</a:t>
                      </a:r>
                      <a:endParaRPr lang="x-none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41366351"/>
                  </a:ext>
                </a:extLst>
              </a:tr>
              <a:tr h="866200">
                <a:tc>
                  <a:txBody>
                    <a:bodyPr/>
                    <a:lstStyle/>
                    <a:p>
                      <a:r>
                        <a:rPr lang="uk-UA" dirty="0"/>
                        <a:t>Близький до ней-</a:t>
                      </a:r>
                    </a:p>
                    <a:p>
                      <a:r>
                        <a:rPr lang="uk-UA" dirty="0"/>
                        <a:t>трального</a:t>
                      </a:r>
                      <a:endParaRPr lang="x-non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/>
                        <a:t>Без змін</a:t>
                      </a:r>
                      <a:endParaRPr lang="x-non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/>
                        <a:t>Без змін</a:t>
                      </a:r>
                      <a:endParaRPr lang="x-non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/>
                        <a:t>Видніється виростаю-</a:t>
                      </a:r>
                    </a:p>
                    <a:p>
                      <a:r>
                        <a:rPr lang="uk-UA" dirty="0"/>
                        <a:t>чий пагін</a:t>
                      </a:r>
                      <a:endParaRPr lang="x-non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/>
                        <a:t>Повністю </a:t>
                      </a:r>
                      <a:r>
                        <a:rPr lang="uk-UA" dirty="0" err="1"/>
                        <a:t>випрямле-</a:t>
                      </a:r>
                      <a:endParaRPr lang="uk-UA" dirty="0"/>
                    </a:p>
                    <a:p>
                      <a:r>
                        <a:rPr lang="uk-UA" dirty="0"/>
                        <a:t>ний пагін</a:t>
                      </a:r>
                      <a:endParaRPr lang="x-non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/>
                        <a:t>Перші листки</a:t>
                      </a:r>
                      <a:endParaRPr lang="x-non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/>
                        <a:t>Ріст рослини далі</a:t>
                      </a:r>
                      <a:endParaRPr lang="x-non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/>
                        <a:t>Ріст рослини далі </a:t>
                      </a:r>
                      <a:endParaRPr lang="x-none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160199780"/>
                  </a:ext>
                </a:extLst>
              </a:tr>
              <a:tr h="1126060">
                <a:tc>
                  <a:txBody>
                    <a:bodyPr/>
                    <a:lstStyle/>
                    <a:p>
                      <a:r>
                        <a:rPr lang="uk-UA" dirty="0"/>
                        <a:t>П</a:t>
                      </a:r>
                      <a:r>
                        <a:rPr lang="uk-UA" dirty="0" smtClean="0"/>
                        <a:t>ісок</a:t>
                      </a:r>
                      <a:endParaRPr lang="x-non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/>
                        <a:t>Без змін</a:t>
                      </a:r>
                      <a:endParaRPr lang="x-non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/>
                        <a:t>Без змін</a:t>
                      </a:r>
                      <a:endParaRPr lang="x-non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/>
                        <a:t>Без змін</a:t>
                      </a:r>
                      <a:endParaRPr lang="x-non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dirty="0"/>
                        <a:t>Видніється виростаю-чий пагін</a:t>
                      </a:r>
                      <a:endParaRPr lang="x-non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/>
                        <a:t>Повністю </a:t>
                      </a:r>
                      <a:r>
                        <a:rPr lang="uk-UA" dirty="0" err="1"/>
                        <a:t>випрямле</a:t>
                      </a:r>
                      <a:r>
                        <a:rPr lang="uk-UA" dirty="0"/>
                        <a:t>-</a:t>
                      </a:r>
                    </a:p>
                    <a:p>
                      <a:r>
                        <a:rPr lang="uk-UA" dirty="0"/>
                        <a:t>ний пагін</a:t>
                      </a:r>
                      <a:endParaRPr lang="x-non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/>
                        <a:t>Перші листки</a:t>
                      </a:r>
                      <a:endParaRPr lang="x-non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/>
                        <a:t>Ріст рослини далі</a:t>
                      </a:r>
                      <a:endParaRPr lang="x-none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216890534"/>
                  </a:ext>
                </a:extLst>
              </a:tr>
            </a:tbl>
          </a:graphicData>
        </a:graphic>
      </p:graphicFrame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880C4B52-F57D-25AA-0B49-401F80AC30DE}"/>
              </a:ext>
            </a:extLst>
          </p:cNvPr>
          <p:cNvSpPr txBox="1"/>
          <p:nvPr/>
        </p:nvSpPr>
        <p:spPr>
          <a:xfrm>
            <a:off x="2277883" y="760975"/>
            <a:ext cx="7574510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uk-UA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Ріст квасолі </a:t>
            </a:r>
            <a:r>
              <a:rPr lang="uk-UA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протягом першого </a:t>
            </a:r>
            <a:r>
              <a:rPr lang="uk-UA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тижня</a:t>
            </a:r>
          </a:p>
          <a:p>
            <a:pPr algn="ctr"/>
            <a:r>
              <a:rPr lang="uk-UA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</a:t>
            </a:r>
            <a:r>
              <a:rPr lang="uk-UA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різних типах </a:t>
            </a:r>
            <a:r>
              <a:rPr lang="uk-UA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ґрунтів.</a:t>
            </a:r>
            <a:endParaRPr lang="x-none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8472167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50000"/>
            <a:lumOff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AC07B6C1-BEA2-8399-8DBC-42D325A82F64}"/>
              </a:ext>
            </a:extLst>
          </p:cNvPr>
          <p:cNvSpPr txBox="1"/>
          <p:nvPr/>
        </p:nvSpPr>
        <p:spPr>
          <a:xfrm>
            <a:off x="2128713" y="324280"/>
            <a:ext cx="828342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Висновки по проведеному </a:t>
            </a:r>
            <a:r>
              <a:rPr lang="uk-UA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експерименту.</a:t>
            </a:r>
            <a:endParaRPr lang="uk-UA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7299407E-6D86-E41C-12C5-A29148AAD9BC}"/>
              </a:ext>
            </a:extLst>
          </p:cNvPr>
          <p:cNvSpPr txBox="1"/>
          <p:nvPr/>
        </p:nvSpPr>
        <p:spPr>
          <a:xfrm>
            <a:off x="176515" y="1905506"/>
            <a:ext cx="6094070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Найкращий ріст квасолі спостерігався в близькому до нейтрального </a:t>
            </a: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ґрунті.</a:t>
            </a:r>
            <a:endParaRPr lang="uk-UA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+mj-lt"/>
              <a:buAutoNum type="arabicPeriod"/>
            </a:pPr>
            <a:endParaRPr lang="uk-UA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+mj-lt"/>
              <a:buAutoNum type="arabicPeriod"/>
            </a:pP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 піску ріст був уповільнений.</a:t>
            </a:r>
          </a:p>
          <a:p>
            <a:pPr marL="457200" indent="-457200">
              <a:buFont typeface="+mj-lt"/>
              <a:buAutoNum type="arabicPeriod"/>
            </a:pPr>
            <a:endParaRPr lang="uk-UA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+mj-lt"/>
              <a:buAutoNum type="arabicPeriod"/>
            </a:pP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 кислому ґрунті </a:t>
            </a: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ріст найгірший.</a:t>
            </a:r>
            <a:endParaRPr lang="uk-UA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+mj-lt"/>
              <a:buAutoNum type="arabicPeriod"/>
            </a:pPr>
            <a:endParaRPr lang="uk-UA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+mj-lt"/>
              <a:buAutoNum type="arabicPeriod"/>
            </a:pP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 підкисленому ґрунті </a:t>
            </a: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рослина не проросла зовсім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pic>
        <p:nvPicPr>
          <p:cNvPr id="6" name="Рисунок 5" descr="Зображення, що містить домашня рослина, вазон, Стебло рослини, у приміщенні&#10;&#10;Вміст, створений ШІ, може бути неправильним.">
            <a:extLst>
              <a:ext uri="{FF2B5EF4-FFF2-40B4-BE49-F238E27FC236}">
                <a16:creationId xmlns="" xmlns:a16="http://schemas.microsoft.com/office/drawing/2014/main" id="{B17A48D1-076A-36C8-D5C1-FB9D84564BB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50201" y="1188276"/>
            <a:ext cx="3638085" cy="485078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37391806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50000"/>
            <a:lumOff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719DDB10-6618-789A-F5B0-357BFF240197}"/>
              </a:ext>
            </a:extLst>
          </p:cNvPr>
          <p:cNvSpPr txBox="1"/>
          <p:nvPr/>
        </p:nvSpPr>
        <p:spPr>
          <a:xfrm>
            <a:off x="4138156" y="283028"/>
            <a:ext cx="391568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Загальні висновки: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48E3ACF4-3ECD-1EBD-8F3C-12D123AA5685}"/>
              </a:ext>
            </a:extLst>
          </p:cNvPr>
          <p:cNvSpPr txBox="1"/>
          <p:nvPr/>
        </p:nvSpPr>
        <p:spPr>
          <a:xfrm>
            <a:off x="2155371" y="3624942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uk-UA" dirty="0"/>
          </a:p>
        </p:txBody>
      </p:sp>
      <p:sp>
        <p:nvSpPr>
          <p:cNvPr id="9" name="Rectangle 4">
            <a:extLst>
              <a:ext uri="{FF2B5EF4-FFF2-40B4-BE49-F238E27FC236}">
                <a16:creationId xmlns="" xmlns:a16="http://schemas.microsoft.com/office/drawing/2014/main" id="{7047C060-D1A5-CFDD-9AA6-AC24A23F5DC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87779" y="1074398"/>
            <a:ext cx="7315200" cy="48936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1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uk-UA" altLang="uk-U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1. Кислотність </a:t>
            </a:r>
            <a:r>
              <a:rPr kumimoji="0" lang="uk-UA" altLang="uk-UA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ґрунту впливає на доступність поживних речовин для рослин, а отже й на </a:t>
            </a:r>
            <a:r>
              <a:rPr kumimoji="0" lang="uk-UA" altLang="uk-U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ріст</a:t>
            </a:r>
            <a:r>
              <a:rPr lang="uk-UA" alt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uk-UA" altLang="uk-U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рослини</a:t>
            </a:r>
            <a:r>
              <a:rPr kumimoji="0" lang="uk-UA" altLang="uk-UA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br>
              <a:rPr kumimoji="0" lang="uk-UA" altLang="uk-UA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kumimoji="0" lang="uk-UA" altLang="uk-UA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kumimoji="0" lang="uk-UA" altLang="uk-UA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kumimoji="0" lang="uk-UA" altLang="uk-U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2. Для </a:t>
            </a:r>
            <a:r>
              <a:rPr kumimoji="0" lang="uk-UA" altLang="uk-UA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кожної рослини підходить свій тип </a:t>
            </a:r>
            <a:r>
              <a:rPr kumimoji="0" lang="uk-UA" altLang="uk-U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кислотності</a:t>
            </a:r>
            <a:r>
              <a:rPr kumimoji="0" lang="uk-UA" altLang="uk-UA" sz="24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uk-UA" altLang="uk-U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ґрунту</a:t>
            </a:r>
            <a:r>
              <a:rPr kumimoji="0" lang="uk-UA" altLang="uk-UA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br>
              <a:rPr kumimoji="0" lang="uk-UA" altLang="uk-UA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kumimoji="0" lang="uk-UA" altLang="uk-UA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kumimoji="0" lang="uk-UA" altLang="uk-UA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kumimoji="0" lang="uk-UA" altLang="uk-U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3. Визначати </a:t>
            </a:r>
            <a:r>
              <a:rPr kumimoji="0" lang="uk-UA" altLang="uk-UA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кислотність ґрунту є доволі </a:t>
            </a:r>
            <a:r>
              <a:rPr kumimoji="0" lang="uk-UA" altLang="uk-U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легким процесом </a:t>
            </a:r>
            <a:r>
              <a:rPr kumimoji="0" lang="uk-UA" altLang="uk-UA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за допомогою спеціального приладу: </a:t>
            </a:r>
            <a:r>
              <a:rPr kumimoji="0" lang="uk-UA" altLang="uk-U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pH-метра. </a:t>
            </a:r>
            <a:r>
              <a:rPr kumimoji="0" lang="uk-UA" altLang="uk-UA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kumimoji="0" lang="uk-UA" altLang="uk-UA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kumimoji="0" lang="uk-UA" altLang="uk-UA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kumimoji="0" lang="uk-UA" altLang="uk-UA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kumimoji="0" lang="uk-UA" altLang="uk-U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4. Відповідний </a:t>
            </a:r>
            <a:r>
              <a:rPr kumimoji="0" lang="uk-UA" altLang="uk-UA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рівень кислотності ґрунту є гарантією хорошого росту й </a:t>
            </a:r>
            <a:r>
              <a:rPr kumimoji="0" lang="uk-UA" altLang="uk-U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розвитку квасолі.</a:t>
            </a:r>
            <a:endParaRPr kumimoji="0" lang="uk-UA" altLang="uk-UA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 descr="Зображення, що містить особа, у приміщенні, стіна, одежа&#10;&#10;Вміст, створений ШІ, може бути неправильним.">
            <a:extLst>
              <a:ext uri="{FF2B5EF4-FFF2-40B4-BE49-F238E27FC236}">
                <a16:creationId xmlns="" xmlns:a16="http://schemas.microsoft.com/office/drawing/2014/main" id="{3C994C85-81EF-DD5D-F47A-FB0B0D7409D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9048" r="19881"/>
          <a:stretch/>
        </p:blipFill>
        <p:spPr>
          <a:xfrm>
            <a:off x="116631" y="1121227"/>
            <a:ext cx="4077479" cy="5007429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26233907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50000"/>
            <a:lumOff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E9B4F7AB-DAD7-9C6F-B99A-3851E738ECC6}"/>
              </a:ext>
            </a:extLst>
          </p:cNvPr>
          <p:cNvSpPr txBox="1"/>
          <p:nvPr/>
        </p:nvSpPr>
        <p:spPr>
          <a:xfrm>
            <a:off x="3701143" y="674914"/>
            <a:ext cx="451130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Використані джерела:</a:t>
            </a:r>
            <a:endParaRPr lang="x-none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Rectangle 3">
            <a:extLst>
              <a:ext uri="{FF2B5EF4-FFF2-40B4-BE49-F238E27FC236}">
                <a16:creationId xmlns="" xmlns:a16="http://schemas.microsoft.com/office/drawing/2014/main" id="{77825F53-EE97-72ED-18DC-E7275CAAC6A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78552" y="1364142"/>
            <a:ext cx="7043057" cy="52629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457200" marR="0" lvl="0" indent="-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</a:pPr>
            <a:r>
              <a:rPr kumimoji="0" lang="uk-UA" altLang="uk-UA" sz="2400" b="0" i="0" u="none" strike="noStrike" cap="none" normalizeH="0" dirty="0" smtClean="0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</a:t>
            </a:r>
            <a:r>
              <a:rPr kumimoji="0" lang="uk-UA" altLang="uk-UA" sz="2400" b="0" i="0" u="none" strike="noStrike" cap="none" normalizeH="0" baseline="0" dirty="0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://</a:t>
            </a:r>
            <a:r>
              <a:rPr kumimoji="0" lang="uk-UA" altLang="uk-UA" sz="2400" b="0" i="0" u="none" strike="noStrike" cap="none" normalizeH="0" baseline="0" dirty="0" smtClean="0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kegt.rshu.edu.ua/images/dustan/INDL4.pdf</a:t>
            </a:r>
            <a:endParaRPr kumimoji="0" lang="uk-UA" altLang="uk-UA" sz="2400" b="0" i="0" u="none" strike="noStrike" cap="none" normalizeH="0" baseline="0" dirty="0" smtClean="0">
              <a:ln>
                <a:noFill/>
              </a:ln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marR="0" lvl="0" indent="-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</a:pPr>
            <a:endParaRPr lang="uk-UA" altLang="uk-UA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lvl="0" indent="-457200" defTabSz="914400" eaLnBrk="0" fontAlgn="base" hangingPunct="0">
              <a:spcBef>
                <a:spcPct val="0"/>
              </a:spcBef>
              <a:spcAft>
                <a:spcPct val="0"/>
              </a:spcAft>
              <a:buFontTx/>
              <a:buAutoNum type="arabicPeriod"/>
            </a:pP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Панас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Р.М.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Ґрунтознавство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навч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посібник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–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Львів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„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Новий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Світ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– 2000”, 2006. – С. 73-79</a:t>
            </a:r>
          </a:p>
          <a:p>
            <a:pPr marL="457200" lvl="0" indent="-457200" defTabSz="914400" eaLnBrk="0" fontAlgn="base" hangingPunct="0">
              <a:spcBef>
                <a:spcPct val="0"/>
              </a:spcBef>
              <a:spcAft>
                <a:spcPct val="0"/>
              </a:spcAft>
              <a:buFontTx/>
              <a:buAutoNum type="arabicPeriod"/>
            </a:pPr>
            <a:endPara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lvl="0" indent="-457200" defTabSz="914400" eaLnBrk="0" fontAlgn="base" hangingPunct="0">
              <a:spcBef>
                <a:spcPct val="0"/>
              </a:spcBef>
              <a:spcAft>
                <a:spcPct val="0"/>
              </a:spcAft>
              <a:buAutoNum type="arabicPeriod"/>
            </a:pP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Ґрунтознавство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основами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геології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: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навчальний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посібник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/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Гнатенко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О. Ф.,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Капштик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М. В., Петренко Л. Р.,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Вітвицький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С. В. – К.: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Оранта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2005. – 648 с.</a:t>
            </a:r>
          </a:p>
          <a:p>
            <a:pPr marL="457200" lvl="0" indent="-457200" defTabSz="914400" eaLnBrk="0" fontAlgn="base" hangingPunct="0">
              <a:spcBef>
                <a:spcPct val="0"/>
              </a:spcBef>
              <a:spcAft>
                <a:spcPct val="0"/>
              </a:spcAft>
              <a:buAutoNum type="arabicPeriod"/>
            </a:pPr>
            <a:endPara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lvl="0" indent="-457200" defTabSz="914400" eaLnBrk="0" fontAlgn="base" hangingPunct="0">
              <a:spcBef>
                <a:spcPct val="0"/>
              </a:spcBef>
              <a:spcAft>
                <a:spcPct val="0"/>
              </a:spcAft>
              <a:buAutoNum type="arabicPeriod"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4.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Назаренко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І.І.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Грунтознавство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основами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геології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: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підручник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/ І.І.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Назаренко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С.М.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Польчина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В.А.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Нікорич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–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Чернівці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Книги-ХХ</a:t>
            </a:r>
            <a:r>
              <a:rPr lang="el-GR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Ι, 2006. – 504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с.</a:t>
            </a:r>
            <a:endParaRPr lang="uk-UA" altLang="uk-UA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743145357"/>
      </p:ext>
    </p:extLst>
  </p:cSld>
  <p:clrMapOvr>
    <a:masterClrMapping/>
  </p:clrMapOvr>
</p:sld>
</file>

<file path=ppt/theme/theme1.xml><?xml version="1.0" encoding="utf-8"?>
<a:theme xmlns:a="http://schemas.openxmlformats.org/drawingml/2006/main" name="Віхоть">
  <a:themeElements>
    <a:clrScheme name="Віхоть">
      <a:dk1>
        <a:sysClr val="windowText" lastClr="000000"/>
      </a:dk1>
      <a:lt1>
        <a:sysClr val="window" lastClr="FFFFFF"/>
      </a:lt1>
      <a:dk2>
        <a:srgbClr val="647252"/>
      </a:dk2>
      <a:lt2>
        <a:srgbClr val="EAE8CF"/>
      </a:lt2>
      <a:accent1>
        <a:srgbClr val="E78712"/>
      </a:accent1>
      <a:accent2>
        <a:srgbClr val="B73C26"/>
      </a:accent2>
      <a:accent3>
        <a:srgbClr val="865331"/>
      </a:accent3>
      <a:accent4>
        <a:srgbClr val="B38648"/>
      </a:accent4>
      <a:accent5>
        <a:srgbClr val="BBB473"/>
      </a:accent5>
      <a:accent6>
        <a:srgbClr val="849276"/>
      </a:accent6>
      <a:hlink>
        <a:srgbClr val="FDAB2A"/>
      </a:hlink>
      <a:folHlink>
        <a:srgbClr val="CCB182"/>
      </a:folHlink>
    </a:clrScheme>
    <a:fontScheme name="Віхоть">
      <a:maj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Віхоть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Wisp" id="{7CB32D59-10C0-40DD-B7BD-2E94284A981C}" vid="{54F6613E-5ED7-40ED-90A8-F639BE712C0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1039</TotalTime>
  <Words>925</Words>
  <Application>Microsoft Office PowerPoint</Application>
  <PresentationFormat>Произвольный</PresentationFormat>
  <Paragraphs>110</Paragraphs>
  <Slides>13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Віхоть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Марія Філатова</dc:creator>
  <cp:lastModifiedBy>VAIO</cp:lastModifiedBy>
  <cp:revision>51</cp:revision>
  <dcterms:created xsi:type="dcterms:W3CDTF">2025-03-30T08:40:19Z</dcterms:created>
  <dcterms:modified xsi:type="dcterms:W3CDTF">2025-04-16T12:29:23Z</dcterms:modified>
</cp:coreProperties>
</file>