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4" roundtripDataSignature="AMtx7miF2t1CBJblpMYeNPR/7H3EtQSo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64898D-2F10-48D0-A1ED-441C0B87A605}">
  <a:tblStyle styleId="{3C64898D-2F10-48D0-A1ED-441C0B87A60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jpg"/><Relationship Id="rId4" Type="http://schemas.openxmlformats.org/officeDocument/2006/relationships/image" Target="../media/image23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jpg"/><Relationship Id="rId4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jpg"/><Relationship Id="rId4" Type="http://schemas.openxmlformats.org/officeDocument/2006/relationships/image" Target="../media/image2.png"/><Relationship Id="rId9" Type="http://schemas.openxmlformats.org/officeDocument/2006/relationships/image" Target="../media/image22.png"/><Relationship Id="rId5" Type="http://schemas.openxmlformats.org/officeDocument/2006/relationships/image" Target="../media/image13.png"/><Relationship Id="rId6" Type="http://schemas.openxmlformats.org/officeDocument/2006/relationships/image" Target="../media/image7.jpg"/><Relationship Id="rId7" Type="http://schemas.openxmlformats.org/officeDocument/2006/relationships/image" Target="../media/image10.jpg"/><Relationship Id="rId8" Type="http://schemas.openxmlformats.org/officeDocument/2006/relationships/image" Target="../media/image2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jpg"/><Relationship Id="rId4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jpg"/><Relationship Id="rId4" Type="http://schemas.openxmlformats.org/officeDocument/2006/relationships/image" Target="../media/image23.png"/><Relationship Id="rId5" Type="http://schemas.openxmlformats.org/officeDocument/2006/relationships/image" Target="../media/image16.png"/><Relationship Id="rId6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jpg"/><Relationship Id="rId4" Type="http://schemas.openxmlformats.org/officeDocument/2006/relationships/image" Target="../media/image23.png"/><Relationship Id="rId10" Type="http://schemas.openxmlformats.org/officeDocument/2006/relationships/image" Target="../media/image27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14171139" y="3242259"/>
            <a:ext cx="4116861" cy="3802482"/>
          </a:xfrm>
          <a:custGeom>
            <a:rect b="b" l="l" r="r" t="t"/>
            <a:pathLst>
              <a:path extrusionOk="0" h="3802482" w="4116861">
                <a:moveTo>
                  <a:pt x="0" y="0"/>
                </a:moveTo>
                <a:lnTo>
                  <a:pt x="4116861" y="0"/>
                </a:lnTo>
                <a:lnTo>
                  <a:pt x="4116861" y="3802482"/>
                </a:lnTo>
                <a:lnTo>
                  <a:pt x="0" y="3802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11321676" y="3180139"/>
            <a:ext cx="4193586" cy="3926721"/>
          </a:xfrm>
          <a:custGeom>
            <a:rect b="b" l="l" r="r" t="t"/>
            <a:pathLst>
              <a:path extrusionOk="0" h="3926721" w="4193586">
                <a:moveTo>
                  <a:pt x="0" y="0"/>
                </a:moveTo>
                <a:lnTo>
                  <a:pt x="4193586" y="0"/>
                </a:lnTo>
                <a:lnTo>
                  <a:pt x="4193586" y="3926722"/>
                </a:lnTo>
                <a:lnTo>
                  <a:pt x="0" y="3926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8686655" y="3180139"/>
            <a:ext cx="3869605" cy="3926721"/>
          </a:xfrm>
          <a:custGeom>
            <a:rect b="b" l="l" r="r" t="t"/>
            <a:pathLst>
              <a:path extrusionOk="0" h="3926721" w="3869605">
                <a:moveTo>
                  <a:pt x="0" y="0"/>
                </a:moveTo>
                <a:lnTo>
                  <a:pt x="3869605" y="0"/>
                </a:lnTo>
                <a:lnTo>
                  <a:pt x="3869605" y="3926722"/>
                </a:lnTo>
                <a:lnTo>
                  <a:pt x="0" y="3926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5776244" y="3242259"/>
            <a:ext cx="3807241" cy="3802482"/>
          </a:xfrm>
          <a:custGeom>
            <a:rect b="b" l="l" r="r" t="t"/>
            <a:pathLst>
              <a:path extrusionOk="0" h="3802482" w="3807241">
                <a:moveTo>
                  <a:pt x="0" y="0"/>
                </a:moveTo>
                <a:lnTo>
                  <a:pt x="3807241" y="0"/>
                </a:lnTo>
                <a:lnTo>
                  <a:pt x="3807241" y="3802482"/>
                </a:lnTo>
                <a:lnTo>
                  <a:pt x="0" y="3802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3073927" y="3242259"/>
            <a:ext cx="3588593" cy="3802482"/>
          </a:xfrm>
          <a:custGeom>
            <a:rect b="b" l="l" r="r" t="t"/>
            <a:pathLst>
              <a:path extrusionOk="0" h="3802482" w="3588593">
                <a:moveTo>
                  <a:pt x="0" y="0"/>
                </a:moveTo>
                <a:lnTo>
                  <a:pt x="3588593" y="0"/>
                </a:lnTo>
                <a:lnTo>
                  <a:pt x="3588593" y="3802482"/>
                </a:lnTo>
                <a:lnTo>
                  <a:pt x="0" y="3802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0" y="3180139"/>
            <a:ext cx="4214138" cy="3892331"/>
          </a:xfrm>
          <a:custGeom>
            <a:rect b="b" l="l" r="r" t="t"/>
            <a:pathLst>
              <a:path extrusionOk="0" h="3892331" w="4214138">
                <a:moveTo>
                  <a:pt x="0" y="0"/>
                </a:moveTo>
                <a:lnTo>
                  <a:pt x="4214138" y="0"/>
                </a:lnTo>
                <a:lnTo>
                  <a:pt x="4214138" y="3892332"/>
                </a:lnTo>
                <a:lnTo>
                  <a:pt x="0" y="38923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 txBox="1"/>
          <p:nvPr/>
        </p:nvSpPr>
        <p:spPr>
          <a:xfrm>
            <a:off x="0" y="4225925"/>
            <a:ext cx="18288000" cy="1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80A34"/>
                </a:solidFill>
                <a:latin typeface="Arial"/>
                <a:ea typeface="Arial"/>
                <a:cs typeface="Arial"/>
                <a:sym typeface="Arial"/>
              </a:rPr>
              <a:t>ВІД СИНЬОГО ДО РОЖЕВОГО: ГОРТЕНЗІЇ ЯК ІНДИКАТОРИ КИСЛОТНОСТІ ҐРУНТУ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0" y="381635"/>
            <a:ext cx="18288000" cy="64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Комунального закладу "Харківський ліцей №54 Харківської міської ради"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9586748" y="6811010"/>
            <a:ext cx="7672552" cy="2447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Виконала:</a:t>
            </a:r>
            <a:r>
              <a:rPr b="0" i="1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 Фурсова Єва Віталіївна</a:t>
            </a: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, учениця 9-Б</a:t>
            </a:r>
            <a:endParaRPr/>
          </a:p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Керівник: </a:t>
            </a:r>
            <a:r>
              <a:rPr b="0" i="1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Кобзар Єлизавета Геннадіївна, </a:t>
            </a: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вчитель хімії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grpSp>
        <p:nvGrpSpPr>
          <p:cNvPr id="99" name="Google Shape;99;p2"/>
          <p:cNvGrpSpPr/>
          <p:nvPr/>
        </p:nvGrpSpPr>
        <p:grpSpPr>
          <a:xfrm>
            <a:off x="1348613" y="145093"/>
            <a:ext cx="8020133" cy="1077256"/>
            <a:chOff x="0" y="-47625"/>
            <a:chExt cx="2243305" cy="301318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2243305" cy="253693"/>
            </a:xfrm>
            <a:custGeom>
              <a:rect b="b" l="l" r="r" t="t"/>
              <a:pathLst>
                <a:path extrusionOk="0" h="253693" w="2243305">
                  <a:moveTo>
                    <a:pt x="49231" y="0"/>
                  </a:moveTo>
                  <a:lnTo>
                    <a:pt x="2194074" y="0"/>
                  </a:lnTo>
                  <a:cubicBezTo>
                    <a:pt x="2221263" y="0"/>
                    <a:pt x="2243305" y="22041"/>
                    <a:pt x="2243305" y="49231"/>
                  </a:cubicBezTo>
                  <a:lnTo>
                    <a:pt x="2243305" y="204463"/>
                  </a:lnTo>
                  <a:cubicBezTo>
                    <a:pt x="2243305" y="231652"/>
                    <a:pt x="2221263" y="253693"/>
                    <a:pt x="2194074" y="253693"/>
                  </a:cubicBezTo>
                  <a:lnTo>
                    <a:pt x="49231" y="253693"/>
                  </a:lnTo>
                  <a:cubicBezTo>
                    <a:pt x="22041" y="253693"/>
                    <a:pt x="0" y="231652"/>
                    <a:pt x="0" y="204463"/>
                  </a:cubicBezTo>
                  <a:lnTo>
                    <a:pt x="0" y="49231"/>
                  </a:lnTo>
                  <a:cubicBezTo>
                    <a:pt x="0" y="22041"/>
                    <a:pt x="22041" y="0"/>
                    <a:pt x="49231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76200">
              <a:solidFill>
                <a:srgbClr val="A9DA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0" y="-47625"/>
              <a:ext cx="2243305" cy="301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/>
          <p:nvPr/>
        </p:nvSpPr>
        <p:spPr>
          <a:xfrm>
            <a:off x="-1180922" y="-1313148"/>
            <a:ext cx="4383151" cy="4048437"/>
          </a:xfrm>
          <a:custGeom>
            <a:rect b="b" l="l" r="r" t="t"/>
            <a:pathLst>
              <a:path extrusionOk="0" h="4048437" w="4383151">
                <a:moveTo>
                  <a:pt x="0" y="0"/>
                </a:moveTo>
                <a:lnTo>
                  <a:pt x="4383151" y="0"/>
                </a:lnTo>
                <a:lnTo>
                  <a:pt x="4383151" y="4048437"/>
                </a:lnTo>
                <a:lnTo>
                  <a:pt x="0" y="40484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>
            <a:off x="302130" y="106914"/>
            <a:ext cx="2092966" cy="2092966"/>
          </a:xfrm>
          <a:custGeom>
            <a:rect b="b" l="l" r="r" t="t"/>
            <a:pathLst>
              <a:path extrusionOk="0" h="2092966" w="2092966">
                <a:moveTo>
                  <a:pt x="0" y="0"/>
                </a:moveTo>
                <a:lnTo>
                  <a:pt x="2092966" y="0"/>
                </a:lnTo>
                <a:lnTo>
                  <a:pt x="2092966" y="2092967"/>
                </a:lnTo>
                <a:lnTo>
                  <a:pt x="0" y="2092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4491337" y="552073"/>
            <a:ext cx="3754862" cy="5063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0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МЕТА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3202229" y="1523333"/>
            <a:ext cx="14057071" cy="1847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Встановити зв’язок між кислотно-лужним станом ґрунту та забарвленням квіток гортензії, визначити можливість використання гортензії як природного фітоіндикатора рН ґрунту. </a:t>
            </a:r>
            <a:endParaRPr/>
          </a:p>
        </p:txBody>
      </p:sp>
      <p:grpSp>
        <p:nvGrpSpPr>
          <p:cNvPr id="106" name="Google Shape;106;p2"/>
          <p:cNvGrpSpPr/>
          <p:nvPr/>
        </p:nvGrpSpPr>
        <p:grpSpPr>
          <a:xfrm>
            <a:off x="1348613" y="3658121"/>
            <a:ext cx="8020133" cy="1077256"/>
            <a:chOff x="0" y="-47625"/>
            <a:chExt cx="2243305" cy="301318"/>
          </a:xfrm>
        </p:grpSpPr>
        <p:sp>
          <p:nvSpPr>
            <p:cNvPr id="107" name="Google Shape;107;p2"/>
            <p:cNvSpPr/>
            <p:nvPr/>
          </p:nvSpPr>
          <p:spPr>
            <a:xfrm>
              <a:off x="0" y="0"/>
              <a:ext cx="2243305" cy="253693"/>
            </a:xfrm>
            <a:custGeom>
              <a:rect b="b" l="l" r="r" t="t"/>
              <a:pathLst>
                <a:path extrusionOk="0" h="253693" w="2243305">
                  <a:moveTo>
                    <a:pt x="49231" y="0"/>
                  </a:moveTo>
                  <a:lnTo>
                    <a:pt x="2194074" y="0"/>
                  </a:lnTo>
                  <a:cubicBezTo>
                    <a:pt x="2221263" y="0"/>
                    <a:pt x="2243305" y="22041"/>
                    <a:pt x="2243305" y="49231"/>
                  </a:cubicBezTo>
                  <a:lnTo>
                    <a:pt x="2243305" y="204463"/>
                  </a:lnTo>
                  <a:cubicBezTo>
                    <a:pt x="2243305" y="231652"/>
                    <a:pt x="2221263" y="253693"/>
                    <a:pt x="2194074" y="253693"/>
                  </a:cubicBezTo>
                  <a:lnTo>
                    <a:pt x="49231" y="253693"/>
                  </a:lnTo>
                  <a:cubicBezTo>
                    <a:pt x="22041" y="253693"/>
                    <a:pt x="0" y="231652"/>
                    <a:pt x="0" y="204463"/>
                  </a:cubicBezTo>
                  <a:lnTo>
                    <a:pt x="0" y="49231"/>
                  </a:lnTo>
                  <a:cubicBezTo>
                    <a:pt x="0" y="22041"/>
                    <a:pt x="22041" y="0"/>
                    <a:pt x="49231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76200">
              <a:solidFill>
                <a:srgbClr val="A9DA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 txBox="1"/>
            <p:nvPr/>
          </p:nvSpPr>
          <p:spPr>
            <a:xfrm>
              <a:off x="0" y="-47625"/>
              <a:ext cx="2243305" cy="301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2"/>
          <p:cNvSpPr/>
          <p:nvPr/>
        </p:nvSpPr>
        <p:spPr>
          <a:xfrm>
            <a:off x="-1180922" y="2199881"/>
            <a:ext cx="4383151" cy="4048437"/>
          </a:xfrm>
          <a:custGeom>
            <a:rect b="b" l="l" r="r" t="t"/>
            <a:pathLst>
              <a:path extrusionOk="0" h="4048437" w="4383151">
                <a:moveTo>
                  <a:pt x="0" y="0"/>
                </a:moveTo>
                <a:lnTo>
                  <a:pt x="4383151" y="0"/>
                </a:lnTo>
                <a:lnTo>
                  <a:pt x="4383151" y="4048437"/>
                </a:lnTo>
                <a:lnTo>
                  <a:pt x="0" y="40484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2"/>
          <p:cNvSpPr txBox="1"/>
          <p:nvPr/>
        </p:nvSpPr>
        <p:spPr>
          <a:xfrm>
            <a:off x="4491337" y="4065101"/>
            <a:ext cx="3754862" cy="5063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0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ЗАВДАННЯ</a:t>
            </a: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302130" y="3203313"/>
            <a:ext cx="2092966" cy="2163273"/>
          </a:xfrm>
          <a:custGeom>
            <a:rect b="b" l="l" r="r" t="t"/>
            <a:pathLst>
              <a:path extrusionOk="0" h="2163273" w="2092966">
                <a:moveTo>
                  <a:pt x="0" y="0"/>
                </a:moveTo>
                <a:lnTo>
                  <a:pt x="2092966" y="0"/>
                </a:lnTo>
                <a:lnTo>
                  <a:pt x="2092966" y="2163273"/>
                </a:lnTo>
                <a:lnTo>
                  <a:pt x="0" y="21632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 txBox="1"/>
          <p:nvPr/>
        </p:nvSpPr>
        <p:spPr>
          <a:xfrm>
            <a:off x="3202229" y="4829970"/>
            <a:ext cx="14057071" cy="5447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Ознайомитися з літературними джерелами щодо впливу рН ґрунту на ріст і розвиток рослин;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Дослідити, як змінюється колір квітів гортензії залежно від кислотності або лужності ґрунту;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Провести дослідження з вирощування гортензії в ґрунтах із різними показниками рН;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Оцінити доцільність використання гортензії як візуального індикатора стану ґрунтів.</a:t>
            </a:r>
            <a:endParaRPr/>
          </a:p>
          <a:p>
            <a:pPr indent="0" lvl="0" marL="0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399" u="none" cap="none" strike="noStrike">
              <a:solidFill>
                <a:srgbClr val="080A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grpSp>
        <p:nvGrpSpPr>
          <p:cNvPr id="118" name="Google Shape;118;p3"/>
          <p:cNvGrpSpPr/>
          <p:nvPr/>
        </p:nvGrpSpPr>
        <p:grpSpPr>
          <a:xfrm>
            <a:off x="2233714" y="1012417"/>
            <a:ext cx="10943485" cy="1469918"/>
            <a:chOff x="0" y="-47625"/>
            <a:chExt cx="2243305" cy="301318"/>
          </a:xfrm>
        </p:grpSpPr>
        <p:sp>
          <p:nvSpPr>
            <p:cNvPr id="119" name="Google Shape;119;p3"/>
            <p:cNvSpPr/>
            <p:nvPr/>
          </p:nvSpPr>
          <p:spPr>
            <a:xfrm>
              <a:off x="0" y="0"/>
              <a:ext cx="2243305" cy="253693"/>
            </a:xfrm>
            <a:custGeom>
              <a:rect b="b" l="l" r="r" t="t"/>
              <a:pathLst>
                <a:path extrusionOk="0" h="253693" w="2243305">
                  <a:moveTo>
                    <a:pt x="36080" y="0"/>
                  </a:moveTo>
                  <a:lnTo>
                    <a:pt x="2207225" y="0"/>
                  </a:lnTo>
                  <a:cubicBezTo>
                    <a:pt x="2227151" y="0"/>
                    <a:pt x="2243305" y="16153"/>
                    <a:pt x="2243305" y="36080"/>
                  </a:cubicBezTo>
                  <a:lnTo>
                    <a:pt x="2243305" y="217614"/>
                  </a:lnTo>
                  <a:cubicBezTo>
                    <a:pt x="2243305" y="227183"/>
                    <a:pt x="2239503" y="236360"/>
                    <a:pt x="2232737" y="243126"/>
                  </a:cubicBezTo>
                  <a:cubicBezTo>
                    <a:pt x="2225971" y="249892"/>
                    <a:pt x="2216794" y="253693"/>
                    <a:pt x="2207225" y="253693"/>
                  </a:cubicBezTo>
                  <a:lnTo>
                    <a:pt x="36080" y="253693"/>
                  </a:lnTo>
                  <a:cubicBezTo>
                    <a:pt x="26511" y="253693"/>
                    <a:pt x="17334" y="249892"/>
                    <a:pt x="10568" y="243126"/>
                  </a:cubicBezTo>
                  <a:cubicBezTo>
                    <a:pt x="3801" y="236360"/>
                    <a:pt x="0" y="227183"/>
                    <a:pt x="0" y="217614"/>
                  </a:cubicBezTo>
                  <a:lnTo>
                    <a:pt x="0" y="36080"/>
                  </a:lnTo>
                  <a:cubicBezTo>
                    <a:pt x="0" y="26511"/>
                    <a:pt x="3801" y="17334"/>
                    <a:pt x="10568" y="10568"/>
                  </a:cubicBezTo>
                  <a:cubicBezTo>
                    <a:pt x="17334" y="3801"/>
                    <a:pt x="26511" y="0"/>
                    <a:pt x="36080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76200">
              <a:solidFill>
                <a:srgbClr val="A6C7E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0" y="-47625"/>
              <a:ext cx="2243305" cy="301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3"/>
          <p:cNvSpPr/>
          <p:nvPr/>
        </p:nvSpPr>
        <p:spPr>
          <a:xfrm>
            <a:off x="-1157566" y="-1193400"/>
            <a:ext cx="5980817" cy="5524100"/>
          </a:xfrm>
          <a:custGeom>
            <a:rect b="b" l="l" r="r" t="t"/>
            <a:pathLst>
              <a:path extrusionOk="0" h="5524100" w="5980817">
                <a:moveTo>
                  <a:pt x="0" y="0"/>
                </a:moveTo>
                <a:lnTo>
                  <a:pt x="5980818" y="0"/>
                </a:lnTo>
                <a:lnTo>
                  <a:pt x="5980818" y="5524100"/>
                </a:lnTo>
                <a:lnTo>
                  <a:pt x="0" y="5524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3"/>
          <p:cNvSpPr/>
          <p:nvPr/>
        </p:nvSpPr>
        <p:spPr>
          <a:xfrm>
            <a:off x="1028700" y="704871"/>
            <a:ext cx="2089831" cy="2399597"/>
          </a:xfrm>
          <a:custGeom>
            <a:rect b="b" l="l" r="r" t="t"/>
            <a:pathLst>
              <a:path extrusionOk="0" h="2399597" w="2089831">
                <a:moveTo>
                  <a:pt x="0" y="0"/>
                </a:moveTo>
                <a:lnTo>
                  <a:pt x="2089831" y="0"/>
                </a:lnTo>
                <a:lnTo>
                  <a:pt x="2089831" y="2399597"/>
                </a:lnTo>
                <a:lnTo>
                  <a:pt x="0" y="23995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3"/>
          <p:cNvSpPr txBox="1"/>
          <p:nvPr/>
        </p:nvSpPr>
        <p:spPr>
          <a:xfrm>
            <a:off x="5086866" y="1573663"/>
            <a:ext cx="7561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ОБ’ЄКТИ ДОСЛІДЖЕННЯ</a:t>
            </a:r>
            <a:endParaRPr sz="4500"/>
          </a:p>
        </p:txBody>
      </p:sp>
      <p:sp>
        <p:nvSpPr>
          <p:cNvPr id="124" name="Google Shape;124;p3"/>
          <p:cNvSpPr/>
          <p:nvPr/>
        </p:nvSpPr>
        <p:spPr>
          <a:xfrm>
            <a:off x="5348613" y="3893946"/>
            <a:ext cx="3640972" cy="4854630"/>
          </a:xfrm>
          <a:custGeom>
            <a:rect b="b" l="l" r="r" t="t"/>
            <a:pathLst>
              <a:path extrusionOk="0" h="4854630" w="3640972">
                <a:moveTo>
                  <a:pt x="0" y="0"/>
                </a:moveTo>
                <a:lnTo>
                  <a:pt x="3640972" y="0"/>
                </a:lnTo>
                <a:lnTo>
                  <a:pt x="3640972" y="4854630"/>
                </a:lnTo>
                <a:lnTo>
                  <a:pt x="0" y="4854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3"/>
          <p:cNvSpPr/>
          <p:nvPr/>
        </p:nvSpPr>
        <p:spPr>
          <a:xfrm>
            <a:off x="1028700" y="3893946"/>
            <a:ext cx="3640972" cy="4854630"/>
          </a:xfrm>
          <a:custGeom>
            <a:rect b="b" l="l" r="r" t="t"/>
            <a:pathLst>
              <a:path extrusionOk="0" h="4854630" w="3640972">
                <a:moveTo>
                  <a:pt x="0" y="0"/>
                </a:moveTo>
                <a:lnTo>
                  <a:pt x="3640972" y="0"/>
                </a:lnTo>
                <a:lnTo>
                  <a:pt x="3640972" y="4854630"/>
                </a:lnTo>
                <a:lnTo>
                  <a:pt x="0" y="4854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3"/>
          <p:cNvSpPr/>
          <p:nvPr/>
        </p:nvSpPr>
        <p:spPr>
          <a:xfrm>
            <a:off x="9669689" y="3893946"/>
            <a:ext cx="3640972" cy="4854630"/>
          </a:xfrm>
          <a:custGeom>
            <a:rect b="b" l="l" r="r" t="t"/>
            <a:pathLst>
              <a:path extrusionOk="0" h="4854630" w="3640972">
                <a:moveTo>
                  <a:pt x="0" y="0"/>
                </a:moveTo>
                <a:lnTo>
                  <a:pt x="3640972" y="0"/>
                </a:lnTo>
                <a:lnTo>
                  <a:pt x="3640972" y="4854630"/>
                </a:lnTo>
                <a:lnTo>
                  <a:pt x="0" y="4854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3"/>
          <p:cNvSpPr txBox="1"/>
          <p:nvPr/>
        </p:nvSpPr>
        <p:spPr>
          <a:xfrm>
            <a:off x="4823252" y="2714261"/>
            <a:ext cx="11138922" cy="64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Гортензія (</a:t>
            </a:r>
            <a:r>
              <a:rPr b="0" i="1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Hydrangea macrophylla</a:t>
            </a: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</p:txBody>
      </p:sp>
      <p:sp>
        <p:nvSpPr>
          <p:cNvPr id="128" name="Google Shape;128;p3"/>
          <p:cNvSpPr/>
          <p:nvPr/>
        </p:nvSpPr>
        <p:spPr>
          <a:xfrm>
            <a:off x="13641017" y="3922983"/>
            <a:ext cx="3618283" cy="2437818"/>
          </a:xfrm>
          <a:custGeom>
            <a:rect b="b" l="l" r="r" t="t"/>
            <a:pathLst>
              <a:path extrusionOk="0" h="2437818" w="3618283">
                <a:moveTo>
                  <a:pt x="0" y="0"/>
                </a:moveTo>
                <a:lnTo>
                  <a:pt x="3618283" y="0"/>
                </a:lnTo>
                <a:lnTo>
                  <a:pt x="3618283" y="2437818"/>
                </a:lnTo>
                <a:lnTo>
                  <a:pt x="0" y="24378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3"/>
          <p:cNvSpPr txBox="1"/>
          <p:nvPr/>
        </p:nvSpPr>
        <p:spPr>
          <a:xfrm>
            <a:off x="13641017" y="6551301"/>
            <a:ext cx="3618283" cy="1015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Дельфінідин - рослинний пігмент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1028700" y="8760356"/>
            <a:ext cx="3640972" cy="4979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2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31" name="Google Shape;131;p3"/>
          <p:cNvSpPr txBox="1"/>
          <p:nvPr/>
        </p:nvSpPr>
        <p:spPr>
          <a:xfrm>
            <a:off x="5290875" y="8760356"/>
            <a:ext cx="3640972" cy="4979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2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9669689" y="8760356"/>
            <a:ext cx="3640972" cy="4979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2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grpSp>
        <p:nvGrpSpPr>
          <p:cNvPr id="138" name="Google Shape;138;p4"/>
          <p:cNvGrpSpPr/>
          <p:nvPr/>
        </p:nvGrpSpPr>
        <p:grpSpPr>
          <a:xfrm>
            <a:off x="3985438" y="1012417"/>
            <a:ext cx="11807669" cy="1469918"/>
            <a:chOff x="0" y="-47625"/>
            <a:chExt cx="2420454" cy="301318"/>
          </a:xfrm>
        </p:grpSpPr>
        <p:sp>
          <p:nvSpPr>
            <p:cNvPr id="139" name="Google Shape;139;p4"/>
            <p:cNvSpPr/>
            <p:nvPr/>
          </p:nvSpPr>
          <p:spPr>
            <a:xfrm>
              <a:off x="0" y="0"/>
              <a:ext cx="2420454" cy="253693"/>
            </a:xfrm>
            <a:custGeom>
              <a:rect b="b" l="l" r="r" t="t"/>
              <a:pathLst>
                <a:path extrusionOk="0" h="253693" w="2420454">
                  <a:moveTo>
                    <a:pt x="33439" y="0"/>
                  </a:moveTo>
                  <a:lnTo>
                    <a:pt x="2387015" y="0"/>
                  </a:lnTo>
                  <a:cubicBezTo>
                    <a:pt x="2405483" y="0"/>
                    <a:pt x="2420454" y="14971"/>
                    <a:pt x="2420454" y="33439"/>
                  </a:cubicBezTo>
                  <a:lnTo>
                    <a:pt x="2420454" y="220254"/>
                  </a:lnTo>
                  <a:cubicBezTo>
                    <a:pt x="2420454" y="238722"/>
                    <a:pt x="2405483" y="253693"/>
                    <a:pt x="2387015" y="253693"/>
                  </a:cubicBezTo>
                  <a:lnTo>
                    <a:pt x="33439" y="253693"/>
                  </a:lnTo>
                  <a:cubicBezTo>
                    <a:pt x="14971" y="253693"/>
                    <a:pt x="0" y="238722"/>
                    <a:pt x="0" y="220254"/>
                  </a:cubicBezTo>
                  <a:lnTo>
                    <a:pt x="0" y="33439"/>
                  </a:lnTo>
                  <a:cubicBezTo>
                    <a:pt x="0" y="14971"/>
                    <a:pt x="14971" y="0"/>
                    <a:pt x="3343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76200">
              <a:solidFill>
                <a:srgbClr val="E0E88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4"/>
            <p:cNvSpPr txBox="1"/>
            <p:nvPr/>
          </p:nvSpPr>
          <p:spPr>
            <a:xfrm>
              <a:off x="0" y="-47625"/>
              <a:ext cx="2420454" cy="301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4"/>
          <p:cNvSpPr/>
          <p:nvPr/>
        </p:nvSpPr>
        <p:spPr>
          <a:xfrm>
            <a:off x="-1157566" y="-1193400"/>
            <a:ext cx="5980817" cy="5524100"/>
          </a:xfrm>
          <a:custGeom>
            <a:rect b="b" l="l" r="r" t="t"/>
            <a:pathLst>
              <a:path extrusionOk="0" h="5524100" w="5980817">
                <a:moveTo>
                  <a:pt x="0" y="0"/>
                </a:moveTo>
                <a:lnTo>
                  <a:pt x="5980818" y="0"/>
                </a:lnTo>
                <a:lnTo>
                  <a:pt x="5980818" y="5524100"/>
                </a:lnTo>
                <a:lnTo>
                  <a:pt x="0" y="5524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4"/>
          <p:cNvSpPr/>
          <p:nvPr/>
        </p:nvSpPr>
        <p:spPr>
          <a:xfrm>
            <a:off x="1028700" y="704871"/>
            <a:ext cx="2089831" cy="2399597"/>
          </a:xfrm>
          <a:custGeom>
            <a:rect b="b" l="l" r="r" t="t"/>
            <a:pathLst>
              <a:path extrusionOk="0" h="2399597" w="2089831">
                <a:moveTo>
                  <a:pt x="0" y="0"/>
                </a:moveTo>
                <a:lnTo>
                  <a:pt x="2089831" y="0"/>
                </a:lnTo>
                <a:lnTo>
                  <a:pt x="2089831" y="2399597"/>
                </a:lnTo>
                <a:lnTo>
                  <a:pt x="0" y="23995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4"/>
          <p:cNvSpPr txBox="1"/>
          <p:nvPr/>
        </p:nvSpPr>
        <p:spPr>
          <a:xfrm>
            <a:off x="4823252" y="1573663"/>
            <a:ext cx="10644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ВИЗНАЧЕННЯ КИСЛОТНОСТІ ҐРУНТУ</a:t>
            </a:r>
            <a:endParaRPr sz="4500"/>
          </a:p>
        </p:txBody>
      </p:sp>
      <p:sp>
        <p:nvSpPr>
          <p:cNvPr id="144" name="Google Shape;144;p4"/>
          <p:cNvSpPr txBox="1"/>
          <p:nvPr/>
        </p:nvSpPr>
        <p:spPr>
          <a:xfrm>
            <a:off x="4823252" y="2714261"/>
            <a:ext cx="7144991" cy="3047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Відібрати зразки ґрунту;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Приготувати витяжки;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Провести вимірювання рН за допомогою універсального індикаторного паперу.</a:t>
            </a:r>
            <a:endParaRPr/>
          </a:p>
        </p:txBody>
      </p:sp>
      <p:sp>
        <p:nvSpPr>
          <p:cNvPr id="145" name="Google Shape;145;p4"/>
          <p:cNvSpPr/>
          <p:nvPr/>
        </p:nvSpPr>
        <p:spPr>
          <a:xfrm>
            <a:off x="12259354" y="2686919"/>
            <a:ext cx="5358818" cy="7145090"/>
          </a:xfrm>
          <a:custGeom>
            <a:rect b="b" l="l" r="r" t="t"/>
            <a:pathLst>
              <a:path extrusionOk="0" h="7145090" w="5358818">
                <a:moveTo>
                  <a:pt x="0" y="0"/>
                </a:moveTo>
                <a:lnTo>
                  <a:pt x="5358818" y="0"/>
                </a:lnTo>
                <a:lnTo>
                  <a:pt x="5358818" y="7145090"/>
                </a:lnTo>
                <a:lnTo>
                  <a:pt x="0" y="71450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grpSp>
        <p:nvGrpSpPr>
          <p:cNvPr id="151" name="Google Shape;151;p5"/>
          <p:cNvGrpSpPr/>
          <p:nvPr/>
        </p:nvGrpSpPr>
        <p:grpSpPr>
          <a:xfrm>
            <a:off x="2293990" y="796371"/>
            <a:ext cx="10943485" cy="1469918"/>
            <a:chOff x="0" y="-47625"/>
            <a:chExt cx="2243305" cy="301318"/>
          </a:xfrm>
        </p:grpSpPr>
        <p:sp>
          <p:nvSpPr>
            <p:cNvPr id="152" name="Google Shape;152;p5"/>
            <p:cNvSpPr/>
            <p:nvPr/>
          </p:nvSpPr>
          <p:spPr>
            <a:xfrm>
              <a:off x="0" y="0"/>
              <a:ext cx="2243305" cy="253693"/>
            </a:xfrm>
            <a:custGeom>
              <a:rect b="b" l="l" r="r" t="t"/>
              <a:pathLst>
                <a:path extrusionOk="0" h="253693" w="2243305">
                  <a:moveTo>
                    <a:pt x="36080" y="0"/>
                  </a:moveTo>
                  <a:lnTo>
                    <a:pt x="2207225" y="0"/>
                  </a:lnTo>
                  <a:cubicBezTo>
                    <a:pt x="2227151" y="0"/>
                    <a:pt x="2243305" y="16153"/>
                    <a:pt x="2243305" y="36080"/>
                  </a:cubicBezTo>
                  <a:lnTo>
                    <a:pt x="2243305" y="217614"/>
                  </a:lnTo>
                  <a:cubicBezTo>
                    <a:pt x="2243305" y="227183"/>
                    <a:pt x="2239503" y="236360"/>
                    <a:pt x="2232737" y="243126"/>
                  </a:cubicBezTo>
                  <a:cubicBezTo>
                    <a:pt x="2225971" y="249892"/>
                    <a:pt x="2216794" y="253693"/>
                    <a:pt x="2207225" y="253693"/>
                  </a:cubicBezTo>
                  <a:lnTo>
                    <a:pt x="36080" y="253693"/>
                  </a:lnTo>
                  <a:cubicBezTo>
                    <a:pt x="26511" y="253693"/>
                    <a:pt x="17334" y="249892"/>
                    <a:pt x="10568" y="243126"/>
                  </a:cubicBezTo>
                  <a:cubicBezTo>
                    <a:pt x="3801" y="236360"/>
                    <a:pt x="0" y="227183"/>
                    <a:pt x="0" y="217614"/>
                  </a:cubicBezTo>
                  <a:lnTo>
                    <a:pt x="0" y="36080"/>
                  </a:lnTo>
                  <a:cubicBezTo>
                    <a:pt x="0" y="26511"/>
                    <a:pt x="3801" y="17334"/>
                    <a:pt x="10568" y="10568"/>
                  </a:cubicBezTo>
                  <a:cubicBezTo>
                    <a:pt x="17334" y="3801"/>
                    <a:pt x="26511" y="0"/>
                    <a:pt x="36080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76200">
              <a:solidFill>
                <a:srgbClr val="FFCC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0" y="-47625"/>
              <a:ext cx="2243305" cy="301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5"/>
          <p:cNvSpPr/>
          <p:nvPr/>
        </p:nvSpPr>
        <p:spPr>
          <a:xfrm>
            <a:off x="-1157566" y="-1193400"/>
            <a:ext cx="5980817" cy="5524100"/>
          </a:xfrm>
          <a:custGeom>
            <a:rect b="b" l="l" r="r" t="t"/>
            <a:pathLst>
              <a:path extrusionOk="0" h="5524100" w="5980817">
                <a:moveTo>
                  <a:pt x="0" y="0"/>
                </a:moveTo>
                <a:lnTo>
                  <a:pt x="5980818" y="0"/>
                </a:lnTo>
                <a:lnTo>
                  <a:pt x="5980818" y="5524100"/>
                </a:lnTo>
                <a:lnTo>
                  <a:pt x="0" y="5524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5"/>
          <p:cNvSpPr txBox="1"/>
          <p:nvPr/>
        </p:nvSpPr>
        <p:spPr>
          <a:xfrm>
            <a:off x="4511025" y="1365500"/>
            <a:ext cx="8726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РЕЗУЛЬТАТИ ВИМІРЮВАННЯ</a:t>
            </a:r>
            <a:endParaRPr sz="4500"/>
          </a:p>
        </p:txBody>
      </p:sp>
      <p:sp>
        <p:nvSpPr>
          <p:cNvPr id="156" name="Google Shape;156;p5"/>
          <p:cNvSpPr/>
          <p:nvPr/>
        </p:nvSpPr>
        <p:spPr>
          <a:xfrm>
            <a:off x="991032" y="588548"/>
            <a:ext cx="2605915" cy="2891445"/>
          </a:xfrm>
          <a:custGeom>
            <a:rect b="b" l="l" r="r" t="t"/>
            <a:pathLst>
              <a:path extrusionOk="0" h="2891445" w="2605915">
                <a:moveTo>
                  <a:pt x="0" y="0"/>
                </a:moveTo>
                <a:lnTo>
                  <a:pt x="2605915" y="0"/>
                </a:lnTo>
                <a:lnTo>
                  <a:pt x="2605915" y="2891445"/>
                </a:lnTo>
                <a:lnTo>
                  <a:pt x="0" y="2891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157" name="Google Shape;157;p5"/>
          <p:cNvGraphicFramePr/>
          <p:nvPr/>
        </p:nvGraphicFramePr>
        <p:xfrm>
          <a:off x="1388090" y="4632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{3C64898D-2F10-48D0-A1ED-441C0B87A605}</a:tableStyleId>
              </a:tblPr>
              <a:tblGrid>
                <a:gridCol w="3122925"/>
                <a:gridCol w="3357375"/>
                <a:gridCol w="3357375"/>
              </a:tblGrid>
              <a:tr h="11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Номер зразку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Колір квітів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Значення рН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блакитний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2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блідо-рожевий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темно-рожевий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u="none" cap="none" strike="noStrike">
                          <a:solidFill>
                            <a:srgbClr val="080A3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30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442C5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8" name="Google Shape;158;p5"/>
          <p:cNvSpPr/>
          <p:nvPr/>
        </p:nvSpPr>
        <p:spPr>
          <a:xfrm>
            <a:off x="12231741" y="2266289"/>
            <a:ext cx="5027559" cy="6992011"/>
          </a:xfrm>
          <a:custGeom>
            <a:rect b="b" l="l" r="r" t="t"/>
            <a:pathLst>
              <a:path extrusionOk="0" h="6992011" w="5027559">
                <a:moveTo>
                  <a:pt x="0" y="0"/>
                </a:moveTo>
                <a:lnTo>
                  <a:pt x="5027559" y="0"/>
                </a:lnTo>
                <a:lnTo>
                  <a:pt x="5027559" y="6992011"/>
                </a:lnTo>
                <a:lnTo>
                  <a:pt x="0" y="6992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2641" l="-1749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sp>
        <p:nvSpPr>
          <p:cNvPr id="164" name="Google Shape;164;p6"/>
          <p:cNvSpPr/>
          <p:nvPr/>
        </p:nvSpPr>
        <p:spPr>
          <a:xfrm>
            <a:off x="11252914" y="1086101"/>
            <a:ext cx="1727047" cy="1595163"/>
          </a:xfrm>
          <a:custGeom>
            <a:rect b="b" l="l" r="r" t="t"/>
            <a:pathLst>
              <a:path extrusionOk="0" h="1595163" w="1727047">
                <a:moveTo>
                  <a:pt x="0" y="0"/>
                </a:moveTo>
                <a:lnTo>
                  <a:pt x="1727047" y="0"/>
                </a:lnTo>
                <a:lnTo>
                  <a:pt x="1727047" y="1595163"/>
                </a:lnTo>
                <a:lnTo>
                  <a:pt x="0" y="1595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6"/>
          <p:cNvSpPr/>
          <p:nvPr/>
        </p:nvSpPr>
        <p:spPr>
          <a:xfrm>
            <a:off x="10057548" y="1060041"/>
            <a:ext cx="1759233" cy="1647282"/>
          </a:xfrm>
          <a:custGeom>
            <a:rect b="b" l="l" r="r" t="t"/>
            <a:pathLst>
              <a:path extrusionOk="0" h="1647282" w="1759233">
                <a:moveTo>
                  <a:pt x="0" y="0"/>
                </a:moveTo>
                <a:lnTo>
                  <a:pt x="1759233" y="0"/>
                </a:lnTo>
                <a:lnTo>
                  <a:pt x="1759233" y="1647282"/>
                </a:lnTo>
                <a:lnTo>
                  <a:pt x="0" y="1647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6"/>
          <p:cNvSpPr/>
          <p:nvPr/>
        </p:nvSpPr>
        <p:spPr>
          <a:xfrm>
            <a:off x="8952141" y="1060041"/>
            <a:ext cx="1623322" cy="1647282"/>
          </a:xfrm>
          <a:custGeom>
            <a:rect b="b" l="l" r="r" t="t"/>
            <a:pathLst>
              <a:path extrusionOk="0" h="1647282" w="1623322">
                <a:moveTo>
                  <a:pt x="0" y="0"/>
                </a:moveTo>
                <a:lnTo>
                  <a:pt x="1623322" y="0"/>
                </a:lnTo>
                <a:lnTo>
                  <a:pt x="1623322" y="1647282"/>
                </a:lnTo>
                <a:lnTo>
                  <a:pt x="0" y="1647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6"/>
          <p:cNvSpPr/>
          <p:nvPr/>
        </p:nvSpPr>
        <p:spPr>
          <a:xfrm>
            <a:off x="7731207" y="1086101"/>
            <a:ext cx="1597160" cy="1595163"/>
          </a:xfrm>
          <a:custGeom>
            <a:rect b="b" l="l" r="r" t="t"/>
            <a:pathLst>
              <a:path extrusionOk="0" h="1595163" w="1597160">
                <a:moveTo>
                  <a:pt x="0" y="0"/>
                </a:moveTo>
                <a:lnTo>
                  <a:pt x="1597160" y="0"/>
                </a:lnTo>
                <a:lnTo>
                  <a:pt x="1597160" y="1595163"/>
                </a:lnTo>
                <a:lnTo>
                  <a:pt x="0" y="1595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6"/>
          <p:cNvSpPr/>
          <p:nvPr/>
        </p:nvSpPr>
        <p:spPr>
          <a:xfrm>
            <a:off x="6597569" y="1086101"/>
            <a:ext cx="1505435" cy="1595163"/>
          </a:xfrm>
          <a:custGeom>
            <a:rect b="b" l="l" r="r" t="t"/>
            <a:pathLst>
              <a:path extrusionOk="0" h="1595163" w="1505435">
                <a:moveTo>
                  <a:pt x="0" y="0"/>
                </a:moveTo>
                <a:lnTo>
                  <a:pt x="1505436" y="0"/>
                </a:lnTo>
                <a:lnTo>
                  <a:pt x="1505436" y="1595163"/>
                </a:lnTo>
                <a:lnTo>
                  <a:pt x="0" y="1595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6"/>
          <p:cNvSpPr/>
          <p:nvPr/>
        </p:nvSpPr>
        <p:spPr>
          <a:xfrm>
            <a:off x="5308039" y="1060041"/>
            <a:ext cx="1767855" cy="1632855"/>
          </a:xfrm>
          <a:custGeom>
            <a:rect b="b" l="l" r="r" t="t"/>
            <a:pathLst>
              <a:path extrusionOk="0" h="1632855" w="1767855">
                <a:moveTo>
                  <a:pt x="0" y="0"/>
                </a:moveTo>
                <a:lnTo>
                  <a:pt x="1767856" y="0"/>
                </a:lnTo>
                <a:lnTo>
                  <a:pt x="1767856" y="1632856"/>
                </a:lnTo>
                <a:lnTo>
                  <a:pt x="0" y="16328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6"/>
          <p:cNvSpPr txBox="1"/>
          <p:nvPr/>
        </p:nvSpPr>
        <p:spPr>
          <a:xfrm>
            <a:off x="7495364" y="1401800"/>
            <a:ext cx="3666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80A34"/>
                </a:solidFill>
                <a:latin typeface="Arial"/>
                <a:ea typeface="Arial"/>
                <a:cs typeface="Arial"/>
                <a:sym typeface="Arial"/>
              </a:rPr>
              <a:t>ВИСНОВКИ</a:t>
            </a:r>
            <a:endParaRPr/>
          </a:p>
        </p:txBody>
      </p:sp>
      <p:grpSp>
        <p:nvGrpSpPr>
          <p:cNvPr id="171" name="Google Shape;171;p6"/>
          <p:cNvGrpSpPr/>
          <p:nvPr/>
        </p:nvGrpSpPr>
        <p:grpSpPr>
          <a:xfrm>
            <a:off x="3246991" y="2900827"/>
            <a:ext cx="12162749" cy="6693495"/>
            <a:chOff x="0" y="0"/>
            <a:chExt cx="16217000" cy="8924661"/>
          </a:xfrm>
        </p:grpSpPr>
        <p:sp>
          <p:nvSpPr>
            <p:cNvPr id="172" name="Google Shape;172;p6"/>
            <p:cNvSpPr/>
            <p:nvPr/>
          </p:nvSpPr>
          <p:spPr>
            <a:xfrm>
              <a:off x="0" y="0"/>
              <a:ext cx="9026205" cy="8924661"/>
            </a:xfrm>
            <a:custGeom>
              <a:rect b="b" l="l" r="r" t="t"/>
              <a:pathLst>
                <a:path extrusionOk="0" h="8924661" w="9026205">
                  <a:moveTo>
                    <a:pt x="0" y="0"/>
                  </a:moveTo>
                  <a:lnTo>
                    <a:pt x="9026205" y="0"/>
                  </a:lnTo>
                  <a:lnTo>
                    <a:pt x="9026205" y="8924661"/>
                  </a:lnTo>
                  <a:lnTo>
                    <a:pt x="0" y="89246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73" name="Google Shape;173;p6"/>
            <p:cNvSpPr/>
            <p:nvPr/>
          </p:nvSpPr>
          <p:spPr>
            <a:xfrm>
              <a:off x="7190795" y="0"/>
              <a:ext cx="9026205" cy="8924661"/>
            </a:xfrm>
            <a:custGeom>
              <a:rect b="b" l="l" r="r" t="t"/>
              <a:pathLst>
                <a:path extrusionOk="0" h="8924661" w="9026205">
                  <a:moveTo>
                    <a:pt x="0" y="0"/>
                  </a:moveTo>
                  <a:lnTo>
                    <a:pt x="9026206" y="0"/>
                  </a:lnTo>
                  <a:lnTo>
                    <a:pt x="9026206" y="8924661"/>
                  </a:lnTo>
                  <a:lnTo>
                    <a:pt x="0" y="89246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74" name="Google Shape;174;p6"/>
          <p:cNvSpPr txBox="1"/>
          <p:nvPr/>
        </p:nvSpPr>
        <p:spPr>
          <a:xfrm>
            <a:off x="3446663" y="4153217"/>
            <a:ext cx="11699474" cy="3047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Гортензія змінює забарвлення квіток залежно від рівня кислотності середовища: у кислому розчині квітки набувють синьо відтінку, а у лужному — рожевого.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80A34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80A34"/>
                </a:solidFill>
                <a:latin typeface="Calibri"/>
                <a:ea typeface="Calibri"/>
                <a:cs typeface="Calibri"/>
                <a:sym typeface="Calibri"/>
              </a:rPr>
              <a:t>Гортензії може бути використано як природного фітоіндикатора рН.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grpSp>
        <p:nvGrpSpPr>
          <p:cNvPr id="180" name="Google Shape;180;p7"/>
          <p:cNvGrpSpPr/>
          <p:nvPr/>
        </p:nvGrpSpPr>
        <p:grpSpPr>
          <a:xfrm>
            <a:off x="1028700" y="1094796"/>
            <a:ext cx="16230600" cy="8163504"/>
            <a:chOff x="0" y="-9525"/>
            <a:chExt cx="6904473" cy="3472742"/>
          </a:xfrm>
        </p:grpSpPr>
        <p:sp>
          <p:nvSpPr>
            <p:cNvPr id="181" name="Google Shape;181;p7"/>
            <p:cNvSpPr/>
            <p:nvPr/>
          </p:nvSpPr>
          <p:spPr>
            <a:xfrm>
              <a:off x="0" y="0"/>
              <a:ext cx="6904473" cy="3463217"/>
            </a:xfrm>
            <a:custGeom>
              <a:rect b="b" l="l" r="r" t="t"/>
              <a:pathLst>
                <a:path extrusionOk="0" h="3463217" w="6904473">
                  <a:moveTo>
                    <a:pt x="24327" y="0"/>
                  </a:moveTo>
                  <a:lnTo>
                    <a:pt x="6880147" y="0"/>
                  </a:lnTo>
                  <a:cubicBezTo>
                    <a:pt x="6893582" y="0"/>
                    <a:pt x="6904473" y="10891"/>
                    <a:pt x="6904473" y="24327"/>
                  </a:cubicBezTo>
                  <a:lnTo>
                    <a:pt x="6904473" y="3438890"/>
                  </a:lnTo>
                  <a:cubicBezTo>
                    <a:pt x="6904473" y="3452326"/>
                    <a:pt x="6893582" y="3463217"/>
                    <a:pt x="6880147" y="3463217"/>
                  </a:cubicBezTo>
                  <a:lnTo>
                    <a:pt x="24327" y="3463217"/>
                  </a:lnTo>
                  <a:cubicBezTo>
                    <a:pt x="17875" y="3463217"/>
                    <a:pt x="11687" y="3460654"/>
                    <a:pt x="7125" y="3456092"/>
                  </a:cubicBezTo>
                  <a:cubicBezTo>
                    <a:pt x="2563" y="3451530"/>
                    <a:pt x="0" y="3445342"/>
                    <a:pt x="0" y="343889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B293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7"/>
            <p:cNvSpPr txBox="1"/>
            <p:nvPr/>
          </p:nvSpPr>
          <p:spPr>
            <a:xfrm>
              <a:off x="0" y="-9525"/>
              <a:ext cx="6904473" cy="34727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7"/>
          <p:cNvSpPr txBox="1"/>
          <p:nvPr/>
        </p:nvSpPr>
        <p:spPr>
          <a:xfrm>
            <a:off x="1496801" y="1721380"/>
            <a:ext cx="9228409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202F5A"/>
                </a:solidFill>
                <a:latin typeface="Arial"/>
                <a:ea typeface="Arial"/>
                <a:cs typeface="Arial"/>
                <a:sym typeface="Arial"/>
              </a:rPr>
              <a:t>ЛІТЕРАТУРНІ ДЖЕРЕЛА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1227813" y="2780840"/>
            <a:ext cx="15693405" cy="42475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Calibri"/>
              <a:buAutoNum type="arabicPeriod"/>
            </a:pPr>
            <a:r>
              <a:rPr b="0" i="0" lang="en-US" sz="33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https://kegt.rshu.edu.ua/images/dustan/INDL8.pdf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Calibri"/>
              <a:buAutoNum type="arabicPeriod"/>
            </a:pPr>
            <a:r>
              <a:rPr b="0" i="0" lang="en-US" sz="33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Фітоіндикація як наукова екологічна проблема. Фітоіндикація екологічних факторів / Я. Дідух, П. Плюта. Київ : Наукова думка, 1994. С. 26–34.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Calibri"/>
              <a:buAutoNum type="arabicPeriod"/>
            </a:pPr>
            <a:r>
              <a:rPr b="0" i="0" lang="en-US" sz="33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Гончарова, А. (2018). Декоративні властивості представників роду Hydrangea L. у Правобережному Лісостепу України. Journal of Native and Alien Plant Studies, (14). https://doi.org/10.37555/.14.2018.173270 </a:t>
            </a:r>
            <a:endParaRPr/>
          </a:p>
          <a:p>
            <a:pPr indent="-367030" lvl="1" marL="734059" marR="0" rtl="0" algn="just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Calibri"/>
              <a:buAutoNum type="arabicPeriod"/>
            </a:pPr>
            <a:r>
              <a:rPr b="0" i="0" lang="en-US" sz="33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https://kegt.rshu.edu.ua/images/dustan/INDL4.pdf </a:t>
            </a:r>
            <a:endParaRPr/>
          </a:p>
        </p:txBody>
      </p:sp>
      <p:cxnSp>
        <p:nvCxnSpPr>
          <p:cNvPr id="185" name="Google Shape;185;p7"/>
          <p:cNvCxnSpPr/>
          <p:nvPr/>
        </p:nvCxnSpPr>
        <p:spPr>
          <a:xfrm>
            <a:off x="19496950" y="1099050"/>
            <a:ext cx="2110200" cy="211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