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62" r:id="rId4"/>
    <p:sldId id="277" r:id="rId5"/>
    <p:sldId id="273" r:id="rId6"/>
    <p:sldId id="259" r:id="rId7"/>
    <p:sldId id="260" r:id="rId8"/>
    <p:sldId id="261" r:id="rId9"/>
    <p:sldId id="263" r:id="rId10"/>
    <p:sldId id="264" r:id="rId11"/>
    <p:sldId id="267" r:id="rId12"/>
    <p:sldId id="266" r:id="rId13"/>
    <p:sldId id="265" r:id="rId14"/>
    <p:sldId id="268" r:id="rId15"/>
    <p:sldId id="269" r:id="rId16"/>
    <p:sldId id="275" r:id="rId17"/>
    <p:sldId id="276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54" autoAdjust="0"/>
    <p:restoredTop sz="94660"/>
  </p:normalViewPr>
  <p:slideViewPr>
    <p:cSldViewPr snapToGrid="0">
      <p:cViewPr varScale="1">
        <p:scale>
          <a:sx n="73" d="100"/>
          <a:sy n="73" d="100"/>
        </p:scale>
        <p:origin x="2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20EBDD-5845-40C1-B153-0440F17A37B8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D9CB94-4409-4870-A6F8-5CE89CDE5C7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8040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D9CB94-4409-4870-A6F8-5CE89CDE5C75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8784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B5E9A-D968-4299-AAA2-F09230BB5880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550DC-2F01-41CB-B6F1-1F78D6D1F034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775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B5E9A-D968-4299-AAA2-F09230BB5880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550DC-2F01-41CB-B6F1-1F78D6D1F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866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B5E9A-D968-4299-AAA2-F09230BB5880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550DC-2F01-41CB-B6F1-1F78D6D1F034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9585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B5E9A-D968-4299-AAA2-F09230BB5880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550DC-2F01-41CB-B6F1-1F78D6D1F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865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B5E9A-D968-4299-AAA2-F09230BB5880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550DC-2F01-41CB-B6F1-1F78D6D1F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746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B5E9A-D968-4299-AAA2-F09230BB5880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550DC-2F01-41CB-B6F1-1F78D6D1F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693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B5E9A-D968-4299-AAA2-F09230BB5880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550DC-2F01-41CB-B6F1-1F78D6D1F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718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B8B5E9A-D968-4299-AAA2-F09230BB5880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16550DC-2F01-41CB-B6F1-1F78D6D1F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507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B5E9A-D968-4299-AAA2-F09230BB5880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550DC-2F01-41CB-B6F1-1F78D6D1F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629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B5E9A-D968-4299-AAA2-F09230BB5880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550DC-2F01-41CB-B6F1-1F78D6D1F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998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B5E9A-D968-4299-AAA2-F09230BB5880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550DC-2F01-41CB-B6F1-1F78D6D1F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351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B8B5E9A-D968-4299-AAA2-F09230BB5880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16550DC-2F01-41CB-B6F1-1F78D6D1F034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8952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79C838-F5CF-4C8D-BE77-AE4AA55AF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4444" y="1411508"/>
            <a:ext cx="9606845" cy="1565937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Екскурсійний маршрут</a:t>
            </a:r>
            <a:br>
              <a:rPr lang="uk-UA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Новітня символіка </a:t>
            </a:r>
            <a:r>
              <a:rPr lang="uk-UA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Бородянки</a:t>
            </a:r>
            <a:r>
              <a:rPr lang="en-US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втрачене та здобуте»</a:t>
            </a:r>
            <a:endParaRPr lang="ru-RU" sz="4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1E1533-6F97-457C-9FA5-F06C68BD1A89}"/>
              </a:ext>
            </a:extLst>
          </p:cNvPr>
          <p:cNvSpPr txBox="1"/>
          <p:nvPr/>
        </p:nvSpPr>
        <p:spPr>
          <a:xfrm>
            <a:off x="564445" y="-65820"/>
            <a:ext cx="91717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ідділ освіти Бородянської селищної ради Київської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</a:p>
          <a:p>
            <a:pPr algn="ct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Бородянське територіальне відділення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МАН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Бородянський академічний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ліцей, Наукове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товариство МАН «Надія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algn="ctr"/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МАН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-Юніор Дослідник, Номінація </a:t>
            </a:r>
            <a:r>
              <a:rPr lang="uk-UA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Історик-Юніор»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9CF1F4-75D7-4BBE-8027-BCA371E8A870}"/>
              </a:ext>
            </a:extLst>
          </p:cNvPr>
          <p:cNvSpPr txBox="1"/>
          <p:nvPr/>
        </p:nvSpPr>
        <p:spPr>
          <a:xfrm>
            <a:off x="7687007" y="2977445"/>
            <a:ext cx="43363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Роботу виконав: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Фесюк Артем Сергійович,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чень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10-А класу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Бородянського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академічного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керівник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Копил Любов Михайлівна,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читель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історії, правознавства та громадянської освіти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Бородянського академічного ліцею,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пеціаліст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вищої кваліфікованої категорії,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тарший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5B2756-E65B-4653-B204-C1CA54BD7F1A}"/>
              </a:ext>
            </a:extLst>
          </p:cNvPr>
          <p:cNvSpPr txBox="1"/>
          <p:nvPr/>
        </p:nvSpPr>
        <p:spPr>
          <a:xfrm>
            <a:off x="4283043" y="6393764"/>
            <a:ext cx="3318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Бородянка 2025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635D4DA-5EF6-44F3-B31E-F61DD1E14B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99" b="7731"/>
          <a:stretch/>
        </p:blipFill>
        <p:spPr>
          <a:xfrm>
            <a:off x="168607" y="3103654"/>
            <a:ext cx="6028993" cy="3163901"/>
          </a:xfrm>
          <a:prstGeom prst="rect">
            <a:avLst/>
          </a:prstGeom>
        </p:spPr>
      </p:pic>
      <p:pic>
        <p:nvPicPr>
          <p:cNvPr id="1026" name="Picture 2" descr="This stock vertical video shows the shot-through monument to Taras  Shevchenko in Borodyanka, Ukraine during the war, flat, no color, grey  588719424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5215" y="135466"/>
            <a:ext cx="1648178" cy="2269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4431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767B3B-B1E6-4A3D-81E2-E3536AB9603C}"/>
              </a:ext>
            </a:extLst>
          </p:cNvPr>
          <p:cNvSpPr txBox="1"/>
          <p:nvPr/>
        </p:nvSpPr>
        <p:spPr>
          <a:xfrm>
            <a:off x="312208" y="562760"/>
            <a:ext cx="700370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проєкту: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проаналізувати 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новітні символи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селища 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Бородянки, з’ясувати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цікаві факти про 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них, розробити екскурсійний маршрут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6D31285-3AA6-4956-9F6E-AA1120BE9CFF}"/>
              </a:ext>
            </a:extLst>
          </p:cNvPr>
          <p:cNvSpPr/>
          <p:nvPr/>
        </p:nvSpPr>
        <p:spPr>
          <a:xfrm>
            <a:off x="1174044" y="1670756"/>
            <a:ext cx="10340623" cy="23706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D89CE3-CD0B-45E4-99FB-6AD22952862A}"/>
              </a:ext>
            </a:extLst>
          </p:cNvPr>
          <p:cNvSpPr txBox="1"/>
          <p:nvPr/>
        </p:nvSpPr>
        <p:spPr>
          <a:xfrm>
            <a:off x="312208" y="2343319"/>
            <a:ext cx="1050995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проєкту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buFontTx/>
              <a:buChar char="-"/>
            </a:pP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дізнатися про походження новітніх пам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яток селища Бородянка та про зміну їх культурного значення під впливом 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часу;</a:t>
            </a:r>
          </a:p>
          <a:p>
            <a:pPr marL="342900" indent="-342900" algn="just">
              <a:buFontTx/>
              <a:buChar char="-"/>
            </a:pP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ослідити 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 історичних символів на формування національної 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свідомості;</a:t>
            </a:r>
          </a:p>
          <a:p>
            <a:pPr marL="342900" indent="-342900" algn="just">
              <a:buFontTx/>
              <a:buChar char="-"/>
            </a:pP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розробити екскурсійний маршрут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099240-BCDE-4CAD-905B-477822C1E3E7}"/>
              </a:ext>
            </a:extLst>
          </p:cNvPr>
          <p:cNvSpPr txBox="1"/>
          <p:nvPr/>
        </p:nvSpPr>
        <p:spPr>
          <a:xfrm>
            <a:off x="1794934" y="4691797"/>
            <a:ext cx="10611555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єкт </a:t>
            </a:r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матеріальні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об’єкти, які набули певного символізму та стали всесвітньо відомими внаслідок збройного нападу російських військ у 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Бородянці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дослідження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комплексна оцінка історико-культурного потенціалу  пам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яток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F7D3D2D-B73E-49F1-A787-2597AF6193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815" r="2593" b="15556"/>
          <a:stretch/>
        </p:blipFill>
        <p:spPr>
          <a:xfrm>
            <a:off x="8523826" y="0"/>
            <a:ext cx="3296357" cy="27206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44947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956846-E242-4B4C-A3CD-900147CBD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870" y="1291479"/>
            <a:ext cx="11132261" cy="9998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B8BD80-08F8-47ED-AE7B-EDF66E6E66B9}"/>
              </a:ext>
            </a:extLst>
          </p:cNvPr>
          <p:cNvSpPr txBox="1"/>
          <p:nvPr/>
        </p:nvSpPr>
        <p:spPr>
          <a:xfrm>
            <a:off x="348951" y="111900"/>
            <a:ext cx="70413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Добрий день, </a:t>
            </a:r>
            <a:r>
              <a:rPr lang="uk-UA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шановні жителі та гості нашого селища!</a:t>
            </a:r>
          </a:p>
          <a:p>
            <a:pPr algn="ctr"/>
            <a:r>
              <a:rPr lang="uk-UA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Радий вітати Вас на нашій екскурсії! </a:t>
            </a:r>
            <a:endParaRPr lang="ru-R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B2DC94-5D56-4712-B2DA-ADAC02DC6662}"/>
              </a:ext>
            </a:extLst>
          </p:cNvPr>
          <p:cNvSpPr txBox="1"/>
          <p:nvPr/>
        </p:nvSpPr>
        <p:spPr>
          <a:xfrm>
            <a:off x="6876681" y="3147723"/>
            <a:ext cx="48887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Сьогодні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познайомимося з найвідомішими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найцікавішими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пам’ятками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нашого селища!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28A771D-14E0-4E7E-95BB-D782FB0C58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831" r="3031" b="27243"/>
          <a:stretch/>
        </p:blipFill>
        <p:spPr>
          <a:xfrm>
            <a:off x="7571259" y="218237"/>
            <a:ext cx="4085170" cy="20219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776BE32-117C-4EB7-B534-2BC842BBA75B}"/>
              </a:ext>
            </a:extLst>
          </p:cNvPr>
          <p:cNvSpPr txBox="1"/>
          <p:nvPr/>
        </p:nvSpPr>
        <p:spPr>
          <a:xfrm>
            <a:off x="6876681" y="3794054"/>
            <a:ext cx="47039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Побуваємо біля пам’ятника Тарасу Шевченку, оглянемо графіті, які малювали найвідоміші вуличні художники світу, а також дізнаємося про скульптури, створені за останні два роки.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C36D0E-9C96-4452-BAA8-2D64064C2A38}"/>
              </a:ext>
            </a:extLst>
          </p:cNvPr>
          <p:cNvSpPr txBox="1"/>
          <p:nvPr/>
        </p:nvSpPr>
        <p:spPr>
          <a:xfrm>
            <a:off x="3485995" y="2256718"/>
            <a:ext cx="323991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ЕКСКУРСОВОД</a:t>
            </a:r>
            <a:endParaRPr lang="en-US" sz="28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Фесюк Артем Сергійович,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учень 10-А класу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Бородянського академічного ліцею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ACA0988-5A2B-43AE-8F9C-E09CE83D8A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t="21313" r="666"/>
          <a:stretch/>
        </p:blipFill>
        <p:spPr>
          <a:xfrm>
            <a:off x="133937" y="1806606"/>
            <a:ext cx="3201283" cy="3667928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98656" y="5542177"/>
            <a:ext cx="6574678" cy="566485"/>
          </a:xfrm>
        </p:spPr>
        <p:txBody>
          <a:bodyPr>
            <a:normAutofit/>
          </a:bodyPr>
          <a:lstStyle/>
          <a:p>
            <a:r>
              <a:rPr lang="uk-UA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 фото екскурсійних об’єктів виконані автором власноруч у ході одного маршруту</a:t>
            </a:r>
            <a:endParaRPr lang="uk-UA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492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366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929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382792"/>
            <a:ext cx="3251200" cy="1944215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Знайомство з Бородянкою</a:t>
            </a:r>
            <a:endParaRPr lang="uk-UA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 txBox="1">
            <a:spLocks/>
          </p:cNvSpPr>
          <p:nvPr/>
        </p:nvSpPr>
        <p:spPr>
          <a:xfrm>
            <a:off x="3228622" y="461814"/>
            <a:ext cx="5486400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Бородянка –  селище міського типу, розташоване на лівому березі річки Здвижу. Відстань до однойменної залізничної станції –  3 км, до Києва – 57 км. Населення до початку окупації  –  12 353  чоловік. </a:t>
            </a:r>
          </a:p>
        </p:txBody>
      </p:sp>
      <p:sp>
        <p:nvSpPr>
          <p:cNvPr id="4" name="Текст 4"/>
          <p:cNvSpPr txBox="1">
            <a:spLocks/>
          </p:cNvSpPr>
          <p:nvPr/>
        </p:nvSpPr>
        <p:spPr>
          <a:xfrm>
            <a:off x="3251200" y="1600259"/>
            <a:ext cx="548640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uk-UA" sz="16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З давніх-давен Бородянка була відома під ім'ям селища Козятичі. Назва Бородянка вперше зустрічається у грамоті польського короля 1509 року, яка підтверджує право власності Макаревичів на неї.</a:t>
            </a:r>
            <a:endParaRPr lang="uk-UA" sz="16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220092"/>
            <a:ext cx="8906933" cy="1530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початку повномасштабного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вторгнення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Росії в Україну (24.02.2022) на території селища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відбувалися бойові дії. У ньому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було жодних військових об’єктів, попри це, окупанти знищили значну частину селища обстрілами та бомбардуваннями. Руйнування в Бородянці стали наймасштабнішими в Київській області.  </a:t>
            </a:r>
            <a:endParaRPr lang="uk-UA" sz="16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933" y="666363"/>
            <a:ext cx="3217309" cy="460939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289" y="4798384"/>
            <a:ext cx="874092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Із об’єктів культурної спадщини в Бородянці були пошкоджені краєзнавчий музей,  скульптура Тараса Шевченка,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пам’ятник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архангела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Михаїла… 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289" y="5679690"/>
            <a:ext cx="88956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01.04.2022 року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Збройні сили України звільнили Бородянку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окупації.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582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E9B53E1-A1CE-47C1-8C1A-FB1A7C105BA0}"/>
              </a:ext>
            </a:extLst>
          </p:cNvPr>
          <p:cNvSpPr/>
          <p:nvPr/>
        </p:nvSpPr>
        <p:spPr>
          <a:xfrm>
            <a:off x="547439" y="1383090"/>
            <a:ext cx="11108267" cy="98213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E0BD27-B107-4178-82F2-AFA8B66BB162}"/>
              </a:ext>
            </a:extLst>
          </p:cNvPr>
          <p:cNvSpPr txBox="1"/>
          <p:nvPr/>
        </p:nvSpPr>
        <p:spPr>
          <a:xfrm>
            <a:off x="8314777" y="2534553"/>
            <a:ext cx="689751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065E71B-FC87-42BF-AF7C-BC7E2F4327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33994" r="838" b="39272"/>
          <a:stretch/>
        </p:blipFill>
        <p:spPr>
          <a:xfrm>
            <a:off x="471020" y="3172968"/>
            <a:ext cx="4731916" cy="32972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6DF3A99-D32E-4033-A20B-EE6052F4B0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18" r="23135"/>
          <a:stretch/>
        </p:blipFill>
        <p:spPr>
          <a:xfrm>
            <a:off x="481482" y="-11726"/>
            <a:ext cx="2018650" cy="2961777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911028" y="152237"/>
            <a:ext cx="8136904" cy="748373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Пам’ятник Тарасу Шевченку</a:t>
            </a:r>
            <a:endParaRPr lang="uk-UA" sz="2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Текст 2"/>
          <p:cNvSpPr txBox="1">
            <a:spLocks/>
          </p:cNvSpPr>
          <p:nvPr/>
        </p:nvSpPr>
        <p:spPr>
          <a:xfrm>
            <a:off x="2894573" y="1027028"/>
            <a:ext cx="8868959" cy="8842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Першим пунктом нашої екскурсії буде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 Палацом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культури, оскільки там розташований пам’ятник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Тарасу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Шевченку. Встановлене було погруддя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серпні 1992 р. Автори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скульптор</a:t>
            </a:r>
            <a:b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 П. Міщук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мистецтвознавець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Г.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Крайнєв.</a:t>
            </a:r>
            <a:endParaRPr 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Текст 2"/>
          <p:cNvSpPr txBox="1">
            <a:spLocks/>
          </p:cNvSpPr>
          <p:nvPr/>
        </p:nvSpPr>
        <p:spPr>
          <a:xfrm>
            <a:off x="3925636" y="1924002"/>
            <a:ext cx="7385491" cy="11735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Пам’ятник Тарасу Шевченку в Бородянці став одним з найвідоміших серед понад тисячі присвячених йому по всьому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світу.</a:t>
            </a:r>
            <a:r>
              <a:rPr lang="uk-UA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здобув особливої уваги після пошкоджень отриманих внаслідок повномасштабного вторгнення та окупації нашого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селища. У нього стріляли з кулеметної черги… 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Текст 2"/>
          <p:cNvSpPr txBox="1">
            <a:spLocks/>
          </p:cNvSpPr>
          <p:nvPr/>
        </p:nvSpPr>
        <p:spPr>
          <a:xfrm>
            <a:off x="6528555" y="3152569"/>
            <a:ext cx="4782572" cy="12037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Похилений, але нескорений, Кобзар став уособленням спротиву українського народу загарбникам, символом нескореності, волелюбності та </a:t>
            </a:r>
            <a:r>
              <a:rPr lang="uk-UA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незламності </a:t>
            </a:r>
            <a:r>
              <a:rPr lang="uk-UA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нескореного народу, який </a:t>
            </a:r>
            <a:r>
              <a:rPr lang="uk-UA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прагне </a:t>
            </a:r>
            <a:r>
              <a:rPr lang="uk-UA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перемоги і здобуде її, бо як пише великий поет</a:t>
            </a:r>
            <a:r>
              <a:rPr lang="en-US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:”</a:t>
            </a:r>
            <a:r>
              <a:rPr lang="uk-UA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Борітеся - поборете, Вам Бог </a:t>
            </a:r>
            <a:r>
              <a:rPr lang="uk-UA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помагає!</a:t>
            </a:r>
            <a:r>
              <a:rPr lang="en-US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uk-UA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091628" y="4411324"/>
            <a:ext cx="5047488" cy="1853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90395">
              <a:lnSpc>
                <a:spcPct val="106000"/>
              </a:lnSpc>
              <a:spcAft>
                <a:spcPts val="0"/>
              </a:spcAft>
            </a:pPr>
            <a:r>
              <a:rPr lang="uk-UA" i="1" dirty="0">
                <a:solidFill>
                  <a:srgbClr val="05050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Засніжений Шевченко,</a:t>
            </a:r>
            <a:endParaRPr lang="uk-UA" sz="14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90395">
              <a:lnSpc>
                <a:spcPct val="106000"/>
              </a:lnSpc>
              <a:spcAft>
                <a:spcPts val="0"/>
              </a:spcAft>
            </a:pPr>
            <a:r>
              <a:rPr lang="uk-UA" i="1" dirty="0">
                <a:solidFill>
                  <a:srgbClr val="05050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площі зажурився...</a:t>
            </a:r>
            <a:endParaRPr lang="uk-UA" sz="14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90395">
              <a:lnSpc>
                <a:spcPct val="106000"/>
              </a:lnSpc>
              <a:spcAft>
                <a:spcPts val="0"/>
              </a:spcAft>
            </a:pPr>
            <a:r>
              <a:rPr lang="uk-UA" i="1" dirty="0">
                <a:solidFill>
                  <a:srgbClr val="05050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Він бачив нелюдів в лице.</a:t>
            </a:r>
            <a:endParaRPr lang="uk-UA" sz="14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90395">
              <a:lnSpc>
                <a:spcPct val="106000"/>
              </a:lnSpc>
              <a:spcAft>
                <a:spcPts val="0"/>
              </a:spcAft>
            </a:pPr>
            <a:r>
              <a:rPr lang="uk-UA" i="1" dirty="0">
                <a:solidFill>
                  <a:srgbClr val="05050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Суворим поглядом дивився.</a:t>
            </a:r>
            <a:endParaRPr lang="uk-UA" sz="14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90395">
              <a:lnSpc>
                <a:spcPct val="106000"/>
              </a:lnSpc>
              <a:spcAft>
                <a:spcPts val="0"/>
              </a:spcAft>
            </a:pPr>
            <a:r>
              <a:rPr lang="uk-UA" i="1" dirty="0">
                <a:solidFill>
                  <a:srgbClr val="05050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 отримав кулі за все це</a:t>
            </a:r>
            <a:r>
              <a:rPr lang="uk-UA" i="1" dirty="0" smtClean="0">
                <a:solidFill>
                  <a:srgbClr val="05050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i="1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90395">
              <a:lnSpc>
                <a:spcPct val="106000"/>
              </a:lnSpc>
              <a:spcAft>
                <a:spcPts val="0"/>
              </a:spcAft>
            </a:pPr>
            <a:r>
              <a:rPr lang="uk-UA" sz="1400" i="1" dirty="0">
                <a:solidFill>
                  <a:srgbClr val="050505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i="1" dirty="0" smtClean="0">
                <a:solidFill>
                  <a:srgbClr val="050505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uk-UA" i="1" dirty="0" smtClean="0">
                <a:solidFill>
                  <a:srgbClr val="05050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"Маруся« </a:t>
            </a:r>
            <a:r>
              <a:rPr lang="uk-UA" i="1" dirty="0" smtClean="0">
                <a:solidFill>
                  <a:srgbClr val="05050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06.03.2023 </a:t>
            </a:r>
            <a:r>
              <a:rPr lang="uk-UA" i="1" dirty="0">
                <a:solidFill>
                  <a:srgbClr val="05050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р.</a:t>
            </a:r>
            <a:endParaRPr lang="uk-UA" i="1" dirty="0"/>
          </a:p>
        </p:txBody>
      </p:sp>
    </p:spTree>
    <p:extLst>
      <p:ext uri="{BB962C8B-B14F-4D97-AF65-F5344CB8AC3E}">
        <p14:creationId xmlns:p14="http://schemas.microsoft.com/office/powerpoint/2010/main" val="3385521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81D85C1-605D-49FB-8819-8BD2507AFC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494" r="1" b="22195"/>
          <a:stretch/>
        </p:blipFill>
        <p:spPr>
          <a:xfrm>
            <a:off x="316088" y="2907999"/>
            <a:ext cx="5825067" cy="33732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9BEE985-366D-463A-887B-6174626661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691" r="1359" b="23128"/>
          <a:stretch/>
        </p:blipFill>
        <p:spPr>
          <a:xfrm>
            <a:off x="6547555" y="3127050"/>
            <a:ext cx="5232399" cy="3055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858215" y="161941"/>
            <a:ext cx="8136904" cy="536713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Графіті-стенд</a:t>
            </a:r>
            <a:endParaRPr lang="uk-UA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Текст 2"/>
          <p:cNvSpPr txBox="1">
            <a:spLocks/>
          </p:cNvSpPr>
          <p:nvPr/>
        </p:nvSpPr>
        <p:spPr>
          <a:xfrm>
            <a:off x="191912" y="787461"/>
            <a:ext cx="11469510" cy="11914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 ми знаходимося на центральній площі, то нашу увагу ще привертає графіті-стенд, створений з арт-об’єктів відомих </a:t>
            </a:r>
            <a:r>
              <a:rPr lang="uk-UA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стріт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-художників – С215 та </a:t>
            </a:r>
            <a:r>
              <a:rPr lang="uk-UA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Бенксі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Його відвідують 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 туристів і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журналістів, звичайних жителів селища.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Зображені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малюнки-графіті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Лесі Українки,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воїнів, спортсменок,  звичайних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українських людей уособлюють у собі весь український народ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єдине прагнення його до перемоги у багаторічній боротьбі за життя і незалежність України, символізують нашу честь, сміливість та відданість своїй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землі.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Текст 2"/>
          <p:cNvSpPr txBox="1">
            <a:spLocks/>
          </p:cNvSpPr>
          <p:nvPr/>
        </p:nvSpPr>
        <p:spPr>
          <a:xfrm>
            <a:off x="191912" y="2067695"/>
            <a:ext cx="11469510" cy="7514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Графіті-стенд було створено з метою збереження цих витворів мистецтва. Із руїн їх перенесли на площу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Шевченка, в честь  загиблих мирних жителів, які залишались у своїх домівках під час авіаудару і були цинічно вбиті окупантами. Кожен з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цих жителів Бородянки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мав свою історію, свою мрію і беззаперечне право на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життя.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748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6DED64-8AE0-4ADD-8CD7-880E955254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8" t="9712" r="-535" b="23227"/>
          <a:stretch/>
        </p:blipFill>
        <p:spPr>
          <a:xfrm>
            <a:off x="5756128" y="2348089"/>
            <a:ext cx="6153650" cy="3816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C84CDE-822D-4D93-B035-E06AEE1127A1}"/>
              </a:ext>
            </a:extLst>
          </p:cNvPr>
          <p:cNvSpPr txBox="1"/>
          <p:nvPr/>
        </p:nvSpPr>
        <p:spPr>
          <a:xfrm>
            <a:off x="205459" y="3506792"/>
            <a:ext cx="59447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 2"/>
          <p:cNvSpPr txBox="1">
            <a:spLocks/>
          </p:cNvSpPr>
          <p:nvPr/>
        </p:nvSpPr>
        <p:spPr>
          <a:xfrm>
            <a:off x="3177823" y="1072444"/>
            <a:ext cx="8579555" cy="12756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uk-UA" alt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Привертає увагу серед витворів мистецтва – графіті «Леся Українка». На стіні одного із будинків у Бородянці його  </a:t>
            </a:r>
            <a:r>
              <a:rPr lang="uk-UA" alt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залишив французький стріт-арт художник Крістіан Гемі, відомий також як C215. </a:t>
            </a:r>
            <a:r>
              <a:rPr lang="uk-UA" alt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це він особисто повідомив </a:t>
            </a:r>
            <a:r>
              <a:rPr lang="uk-UA" alt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своїх соціальних </a:t>
            </a:r>
            <a:r>
              <a:rPr lang="uk-UA" alt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мережах.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Фото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своєї роботи художник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підписав словами письменниці з вірша «Надія», написаний ще в юності, у 1880 році в Луцьку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alt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612444" y="146522"/>
            <a:ext cx="8579555" cy="748373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Графіті «Леся Українка»</a:t>
            </a:r>
            <a:endParaRPr lang="uk-UA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534" y="3014369"/>
            <a:ext cx="2495898" cy="3229426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26" y="3014369"/>
            <a:ext cx="2271326" cy="312544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26" y="91234"/>
            <a:ext cx="2430496" cy="270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718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0F9393-4B92-4612-9B8F-40F1450EC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58" y="1224461"/>
            <a:ext cx="11132261" cy="99983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39E570F-0294-40C8-B227-E2B758A91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956" y="970844"/>
            <a:ext cx="4560711" cy="5317084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445700" y="120606"/>
            <a:ext cx="8579555" cy="748373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Графіті «Гімнастка»</a:t>
            </a:r>
            <a:endParaRPr lang="uk-UA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Текст 2"/>
          <p:cNvSpPr txBox="1">
            <a:spLocks/>
          </p:cNvSpPr>
          <p:nvPr/>
        </p:nvSpPr>
        <p:spPr>
          <a:xfrm>
            <a:off x="5328352" y="1143291"/>
            <a:ext cx="6696905" cy="7168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Наступне графіті – «Гімнастка». Малюнок створив на руїнах будинку один із найзагадковіших художник сучасності вуличного мистецтва – Бенксі. </a:t>
            </a:r>
          </a:p>
        </p:txBody>
      </p:sp>
      <p:sp>
        <p:nvSpPr>
          <p:cNvPr id="10" name="Текст 2"/>
          <p:cNvSpPr txBox="1">
            <a:spLocks/>
          </p:cNvSpPr>
          <p:nvPr/>
        </p:nvSpPr>
        <p:spPr>
          <a:xfrm>
            <a:off x="5328352" y="2289848"/>
            <a:ext cx="6696903" cy="7421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Художник намалював дівчину-гімнастку у стійці на руках догори ногами, ніби спираючись на уламки будівлі. Автор виклав роботу у соцмережу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Instagram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підписав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Borodyanka, Ukraine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Текст 2"/>
          <p:cNvSpPr txBox="1">
            <a:spLocks/>
          </p:cNvSpPr>
          <p:nvPr/>
        </p:nvSpPr>
        <p:spPr>
          <a:xfrm>
            <a:off x="5328354" y="3458906"/>
            <a:ext cx="6696901" cy="10566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buClrTx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Зафіксовано випадок, коли молодий хлопець з Японії приїхав  лише заради того, щоб на власні очі побачити цей символ нашого селища. На сьогодні шедевр Бенксі має захист від впливу навколишнього середовища та сигналізаційну охорону.</a:t>
            </a:r>
          </a:p>
        </p:txBody>
      </p:sp>
      <p:sp>
        <p:nvSpPr>
          <p:cNvPr id="12" name="Текст 2"/>
          <p:cNvSpPr txBox="1">
            <a:spLocks/>
          </p:cNvSpPr>
          <p:nvPr/>
        </p:nvSpPr>
        <p:spPr>
          <a:xfrm>
            <a:off x="5328354" y="4958343"/>
            <a:ext cx="6696901" cy="5227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Графіті символізує нашу стійкість та прагнення розвивати свої вміння, не зважаючи на тяжкі часи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489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4EDCB5-5C74-46CB-8619-0B15BECC13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869" y="1258328"/>
            <a:ext cx="11132261" cy="99983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8260E7-892C-43EF-A2B4-E95862133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08373"/>
            <a:ext cx="3297064" cy="45618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223C009-A46B-4BF3-9D16-124D207A2B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7055" y="2427111"/>
            <a:ext cx="4937004" cy="3725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484503" y="154134"/>
            <a:ext cx="8579555" cy="748373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Графіті «Українська дівчинка»</a:t>
            </a:r>
            <a:endParaRPr lang="uk-UA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Текст 2"/>
          <p:cNvSpPr txBox="1">
            <a:spLocks/>
          </p:cNvSpPr>
          <p:nvPr/>
        </p:nvSpPr>
        <p:spPr>
          <a:xfrm>
            <a:off x="3718101" y="1229707"/>
            <a:ext cx="8365066" cy="7345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Навпроти центральної площі за котлованом, де колись до повномасштабного вторгнення знаходився будинок, розташоване старе напівзруйноване гаражне приміщення.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рістіан Гемі на ньому він зобразив французьку дівчинку в українському одязі.</a:t>
            </a:r>
          </a:p>
        </p:txBody>
      </p:sp>
      <p:sp>
        <p:nvSpPr>
          <p:cNvPr id="11" name="Текст 2"/>
          <p:cNvSpPr txBox="1">
            <a:spLocks/>
          </p:cNvSpPr>
          <p:nvPr/>
        </p:nvSpPr>
        <p:spPr>
          <a:xfrm>
            <a:off x="3484503" y="2613980"/>
            <a:ext cx="3589866" cy="13822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“Я малював її в Парижі на великій стіні, минулого березня - в Києві на автобусній зупинці, у Львові - теж на великій стіні. Вона - символ моєї підтримки України”, - </a:t>
            </a:r>
            <a:r>
              <a:rPr lang="uk-UA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зазначав митець.</a:t>
            </a:r>
            <a:endParaRPr lang="uk-UA" sz="16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Текст 2"/>
          <p:cNvSpPr txBox="1">
            <a:spLocks/>
          </p:cNvSpPr>
          <p:nvPr/>
        </p:nvSpPr>
        <p:spPr>
          <a:xfrm>
            <a:off x="189382" y="5077974"/>
            <a:ext cx="6696903" cy="7421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Графіті символізує наше терпіння і віру дітей на безпечне і мирне  майбутнє.</a:t>
            </a:r>
          </a:p>
        </p:txBody>
      </p:sp>
    </p:spTree>
    <p:extLst>
      <p:ext uri="{BB962C8B-B14F-4D97-AF65-F5344CB8AC3E}">
        <p14:creationId xmlns:p14="http://schemas.microsoft.com/office/powerpoint/2010/main" val="120752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3D011E2-22CA-4549-BB4C-9210F15F0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892" y="1427662"/>
            <a:ext cx="11132261" cy="99983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5083021-F9E7-4734-BAFF-DE0C576018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60"/>
          <a:stretch/>
        </p:blipFill>
        <p:spPr>
          <a:xfrm>
            <a:off x="5960533" y="891822"/>
            <a:ext cx="5599289" cy="5350934"/>
          </a:xfrm>
          <a:prstGeom prst="rect">
            <a:avLst/>
          </a:prstGeom>
        </p:spPr>
      </p:pic>
      <p:sp>
        <p:nvSpPr>
          <p:cNvPr id="7" name="Текст 2"/>
          <p:cNvSpPr txBox="1">
            <a:spLocks/>
          </p:cNvSpPr>
          <p:nvPr/>
        </p:nvSpPr>
        <p:spPr>
          <a:xfrm>
            <a:off x="338443" y="1338472"/>
            <a:ext cx="5204399" cy="14712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Зробимо наступну зупинку поблизу дитячого майданчика на вулиці Центральній. Там знаходиться скульптура «Дівчинка під сонцем», яка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була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встановлена у 2023 році за мотивом світлини 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Alexey Furman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світлині зображено як дівчинка гойдається на гойдалці на фоні зруйнованих армією російської федерації будинків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2"/>
          <p:cNvSpPr txBox="1">
            <a:spLocks/>
          </p:cNvSpPr>
          <p:nvPr/>
        </p:nvSpPr>
        <p:spPr>
          <a:xfrm>
            <a:off x="338444" y="3373035"/>
            <a:ext cx="5204399" cy="14360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ході дослідження було встановлено, що чотириметрова скульптура уособлює перемогу життя над руйнуваннями, а її арки символізують опір семи районів Київщини та столиці. три промінці над гойдалкою символізують три населені пункти Київщини, які найбільше постраждали від російської агресії, а саме Бородянка, Буча та Макарів. </a:t>
            </a:r>
            <a:endParaRPr 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Текст 2"/>
          <p:cNvSpPr txBox="1">
            <a:spLocks/>
          </p:cNvSpPr>
          <p:nvPr/>
        </p:nvSpPr>
        <p:spPr>
          <a:xfrm>
            <a:off x="163656" y="5318582"/>
            <a:ext cx="5435743" cy="8451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Скульптура стала символом перемоги життя над руйнуванням та символом співчуття жителям вище зазначених трьох населених пунктів і всій Україні.</a:t>
            </a:r>
            <a:endParaRPr lang="uk-UA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02977" y="143449"/>
            <a:ext cx="8579555" cy="748373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Скульптура «Дівчинка під сонцем»</a:t>
            </a:r>
            <a:endParaRPr lang="uk-UA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6287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90E3046-B84C-4C64-A4A2-F8B5BA8DF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310" y="1461528"/>
            <a:ext cx="11138357" cy="99983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C2E180B-3A62-45E3-A970-9532242EA8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0583"/>
            <a:ext cx="6156742" cy="346467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AB7FD04-6421-434B-9C2C-B88F78910974}"/>
              </a:ext>
            </a:extLst>
          </p:cNvPr>
          <p:cNvSpPr txBox="1"/>
          <p:nvPr/>
        </p:nvSpPr>
        <p:spPr>
          <a:xfrm>
            <a:off x="2287888" y="0"/>
            <a:ext cx="45381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з мережі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710234" y="109381"/>
            <a:ext cx="8579555" cy="748373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Півник та шафа</a:t>
            </a:r>
            <a:endParaRPr lang="uk-UA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Текст 2"/>
          <p:cNvSpPr txBox="1">
            <a:spLocks/>
          </p:cNvSpPr>
          <p:nvPr/>
        </p:nvSpPr>
        <p:spPr>
          <a:xfrm>
            <a:off x="6416005" y="1024934"/>
            <a:ext cx="5204399" cy="7821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ухаючись по вулиці Центральній, зупинимося на місці, де знаходився будинок, що перший зазнав руйнування від авіаударів. </a:t>
            </a:r>
            <a:endParaRPr 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 2"/>
          <p:cNvSpPr txBox="1">
            <a:spLocks/>
          </p:cNvSpPr>
          <p:nvPr/>
        </p:nvSpPr>
        <p:spPr>
          <a:xfrm>
            <a:off x="6416004" y="2081885"/>
            <a:ext cx="5204399" cy="9832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одній із зруйнованих домівок на стіні будинку збереглася шафка. Вона не лише втрималася на стіні, в умовах, коли шансів вціліти майже не було, а й зберегла весь свій вміст. </a:t>
            </a:r>
            <a:endParaRPr 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Текст 2"/>
          <p:cNvSpPr txBox="1">
            <a:spLocks/>
          </p:cNvSpPr>
          <p:nvPr/>
        </p:nvSpPr>
        <p:spPr>
          <a:xfrm>
            <a:off x="6416003" y="3336496"/>
            <a:ext cx="5204399" cy="12164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вцілілу полицю, світ дізнався завдяки світлині Єлизаветі </a:t>
            </a:r>
            <a:r>
              <a:rPr lang="uk-UA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Серватинської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Фото стало дуже популярним і про нього почали створювати меми. Якщо уважно придивитися до фото, то на шафці можна побачити і куманець півника, який, на диво, зберігся.</a:t>
            </a:r>
            <a:endParaRPr 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Текст 2"/>
          <p:cNvSpPr txBox="1">
            <a:spLocks/>
          </p:cNvSpPr>
          <p:nvPr/>
        </p:nvSpPr>
        <p:spPr>
          <a:xfrm>
            <a:off x="231390" y="5566608"/>
            <a:ext cx="7467632" cy="6197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Кухонну шафу і півника демонтували й передали у «Музей Революції Гідності» у </a:t>
            </a:r>
            <a:r>
              <a:rPr lang="uk-UA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Києві як  приклад стійкості і мужності, незламності українського духу.</a:t>
            </a:r>
            <a:endParaRPr 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На вцілілій шафі у Бородянці пізнали не менш героїчного півника. ФОТ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4677" y="4697057"/>
            <a:ext cx="2822191" cy="2160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852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1240FFB-20EC-4B6D-8C65-FE2550D7C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758" y="1472817"/>
            <a:ext cx="11132261" cy="999831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35687" y="76313"/>
            <a:ext cx="8579555" cy="748373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Графіті «Дзюдоїсти»</a:t>
            </a:r>
            <a:endParaRPr lang="uk-UA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Текст 2"/>
          <p:cNvSpPr txBox="1">
            <a:spLocks/>
          </p:cNvSpPr>
          <p:nvPr/>
        </p:nvSpPr>
        <p:spPr>
          <a:xfrm>
            <a:off x="129656" y="1372370"/>
            <a:ext cx="5204399" cy="7821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Згідно нашого маршруту, наближаємося до котельні дитячого садочка при в’їзді у селише. На зруйнованій стіні художник Бенксі створив малюнок «Дзюдоїсти».</a:t>
            </a:r>
            <a:endParaRPr 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Текст 2"/>
          <p:cNvSpPr txBox="1">
            <a:spLocks/>
          </p:cNvSpPr>
          <p:nvPr/>
        </p:nvSpPr>
        <p:spPr>
          <a:xfrm>
            <a:off x="135685" y="2411596"/>
            <a:ext cx="5204399" cy="587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графіті зображено дитину, яка нокаутує дорослого чоловіка, вони вдягнені в костюми для дзюдо.</a:t>
            </a:r>
            <a:endParaRPr 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Текст 2"/>
          <p:cNvSpPr txBox="1">
            <a:spLocks/>
          </p:cNvSpPr>
          <p:nvPr/>
        </p:nvSpPr>
        <p:spPr>
          <a:xfrm>
            <a:off x="135686" y="3279882"/>
            <a:ext cx="5204399" cy="10358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Експерти довго сперечались що ж насправді означає цей малюнок та який він має таємний зміст. На рахунок цього є багато ідей, але більшість людей, у творінні бачать маленьку Україну, яка долає велетня - росію. </a:t>
            </a:r>
          </a:p>
        </p:txBody>
      </p:sp>
      <p:sp>
        <p:nvSpPr>
          <p:cNvPr id="15" name="Текст 2"/>
          <p:cNvSpPr txBox="1">
            <a:spLocks/>
          </p:cNvSpPr>
          <p:nvPr/>
        </p:nvSpPr>
        <p:spPr>
          <a:xfrm>
            <a:off x="135686" y="4518910"/>
            <a:ext cx="5261552" cy="7489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 створення графіті «Дзюдоїсти» до  Бородянки почали приїжджати масово поціновувачі цього виду мистецтва.</a:t>
            </a:r>
            <a:endParaRPr 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Текст 2"/>
          <p:cNvSpPr txBox="1">
            <a:spLocks/>
          </p:cNvSpPr>
          <p:nvPr/>
        </p:nvSpPr>
        <p:spPr>
          <a:xfrm>
            <a:off x="45265" y="5645629"/>
            <a:ext cx="5351973" cy="6197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 мурал символізує нашу велику силу духу, яка здатна здолати набагато сильнішого ворога.</a:t>
            </a:r>
            <a:endParaRPr lang="uk-UA" sz="1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633BAEA-3744-4B7E-846A-2A8B6B3747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624" r="1534" b="4177"/>
          <a:stretch/>
        </p:blipFill>
        <p:spPr>
          <a:xfrm>
            <a:off x="5554353" y="1186900"/>
            <a:ext cx="6541911" cy="486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6447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5C73E46-7284-482C-93A7-9299B4F08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354" y="1450239"/>
            <a:ext cx="11138357" cy="99983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75AE63-B18A-4743-BAD4-CB1A155B0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511" y="1016001"/>
            <a:ext cx="6365172" cy="5271910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795674" y="162674"/>
            <a:ext cx="8579555" cy="748373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Пам’ятник Архистратигу </a:t>
            </a:r>
            <a:r>
              <a:rPr lang="uk-UA" sz="2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Михаїлу</a:t>
            </a:r>
            <a:endParaRPr lang="uk-UA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Текст 2"/>
          <p:cNvSpPr txBox="1">
            <a:spLocks/>
          </p:cNvSpPr>
          <p:nvPr/>
        </p:nvSpPr>
        <p:spPr>
          <a:xfrm>
            <a:off x="7168444" y="1140835"/>
            <a:ext cx="4678474" cy="12453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маршрут прямує у центр Бородянки, до пам’ятника Архистратига Михаїла. Глава воїнств небесних Архангел 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покровителем Бородянки, тому саме на честь нього було встановлено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скульптуру.  </a:t>
            </a:r>
            <a:endParaRPr 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Текст 2"/>
          <p:cNvSpPr txBox="1">
            <a:spLocks/>
          </p:cNvSpPr>
          <p:nvPr/>
        </p:nvSpPr>
        <p:spPr>
          <a:xfrm>
            <a:off x="7168444" y="2635709"/>
            <a:ext cx="4678474" cy="7969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Пам’ятник відкрили на честь 825-річчя заснування селища у 2015 році. Гроші збирали самі мешканці.  У правій руці був хрест, а у лівій – меч.</a:t>
            </a:r>
            <a:endParaRPr 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Текст 2"/>
          <p:cNvSpPr txBox="1">
            <a:spLocks/>
          </p:cNvSpPr>
          <p:nvPr/>
        </p:nvSpPr>
        <p:spPr>
          <a:xfrm>
            <a:off x="7010400" y="5362222"/>
            <a:ext cx="4994562" cy="7789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Архістратиг Михаїл готовий захищати Бородянку і Україну від загарбників. Він є одним з основних символів нашого селища.</a:t>
            </a:r>
            <a:endParaRPr lang="uk-UA" sz="1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Текст 2"/>
          <p:cNvSpPr txBox="1">
            <a:spLocks/>
          </p:cNvSpPr>
          <p:nvPr/>
        </p:nvSpPr>
        <p:spPr>
          <a:xfrm>
            <a:off x="7168444" y="3817341"/>
            <a:ext cx="4678474" cy="9804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Під час російської окупації через численні вибухи і постріли із рук архангела Михаїла випав хрест. Однак янгол-охоронець символічно утримав у руці меч.</a:t>
            </a:r>
          </a:p>
        </p:txBody>
      </p:sp>
    </p:spTree>
    <p:extLst>
      <p:ext uri="{BB962C8B-B14F-4D97-AF65-F5344CB8AC3E}">
        <p14:creationId xmlns:p14="http://schemas.microsoft.com/office/powerpoint/2010/main" val="3597708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1AC943C-CE18-4459-8911-51C257E21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643" y="1664728"/>
            <a:ext cx="11138357" cy="99983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F6F12B-7C27-4372-AF79-960ED00A56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3021" y="520942"/>
            <a:ext cx="4538134" cy="545088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86269" y="206485"/>
            <a:ext cx="5804378" cy="999791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Пам'ятник </a:t>
            </a:r>
            <a:r>
              <a:rPr lang="ru-RU" sz="2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воїнам-односельцям, які загинули в роки </a:t>
            </a:r>
            <a:r>
              <a:rPr lang="ru-RU" sz="28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Другої світової </a:t>
            </a:r>
            <a:r>
              <a:rPr lang="ru-RU" sz="2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війни</a:t>
            </a:r>
            <a:endParaRPr lang="uk-UA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Текст 2"/>
          <p:cNvSpPr txBox="1">
            <a:spLocks/>
          </p:cNvSpPr>
          <p:nvPr/>
        </p:nvSpPr>
        <p:spPr>
          <a:xfrm>
            <a:off x="293511" y="1445067"/>
            <a:ext cx="5531556" cy="8014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Неподалік пам’ятника Архистратига Михаїла у центральному парку знаходиться пам’ятник воїнам-односельцям, що загинули у Другій світовій війні. </a:t>
            </a:r>
            <a:endParaRPr lang="uk-UA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Текст 2"/>
          <p:cNvSpPr txBox="1">
            <a:spLocks/>
          </p:cNvSpPr>
          <p:nvPr/>
        </p:nvSpPr>
        <p:spPr>
          <a:xfrm>
            <a:off x="293511" y="3390275"/>
            <a:ext cx="5531556" cy="13110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 є одним з найдавніших і найголовніших символів нашого селища, оскільки під час Другої світової війни загинуло дуже багато воїнів-українців і серед них – жителі Бородянки. Вони воювали за свою країну, свій народ і світле майбутнє  нащадків.</a:t>
            </a:r>
            <a:endParaRPr 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 2"/>
          <p:cNvSpPr txBox="1">
            <a:spLocks/>
          </p:cNvSpPr>
          <p:nvPr/>
        </p:nvSpPr>
        <p:spPr>
          <a:xfrm>
            <a:off x="293511" y="5318357"/>
            <a:ext cx="6220178" cy="8115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 defTabSz="457200">
              <a:lnSpc>
                <a:spcPct val="100000"/>
              </a:lnSpc>
              <a:spcBef>
                <a:spcPts val="0"/>
              </a:spcBef>
              <a:buClrTx/>
            </a:pPr>
            <a:r>
              <a:rPr lang="uk-UA" sz="16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 маємо знати і пам’ятати свою історію, щоб творити своє майбутнє, бо народ що не знає своєї історії – народ сліпців.</a:t>
            </a:r>
            <a:endParaRPr lang="uk-UA" sz="16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Текст 2"/>
          <p:cNvSpPr txBox="1">
            <a:spLocks/>
          </p:cNvSpPr>
          <p:nvPr/>
        </p:nvSpPr>
        <p:spPr>
          <a:xfrm>
            <a:off x="293511" y="2505189"/>
            <a:ext cx="5531556" cy="6178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Пам’ятник встановлений у 1974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році.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 ще називають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Братська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могила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воїнів.</a:t>
            </a:r>
            <a:endParaRPr 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356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>
            <a:spLocks/>
          </p:cNvSpPr>
          <p:nvPr/>
        </p:nvSpPr>
        <p:spPr>
          <a:xfrm>
            <a:off x="16933" y="874976"/>
            <a:ext cx="6806961" cy="7280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Остання зупинка  нашої незвичайної екскурсії проходить поблизу місця, де була Бородянська музична школа. Особливе місце для мене, оскільки навчався тут вісім років.</a:t>
            </a:r>
            <a:endParaRPr lang="uk-UA" sz="1600" dirty="0">
              <a:solidFill>
                <a:schemeClr val="tx1"/>
              </a:solidFill>
            </a:endParaRPr>
          </a:p>
        </p:txBody>
      </p:sp>
      <p:sp>
        <p:nvSpPr>
          <p:cNvPr id="4" name="Текст 2"/>
          <p:cNvSpPr txBox="1">
            <a:spLocks/>
          </p:cNvSpPr>
          <p:nvPr/>
        </p:nvSpPr>
        <p:spPr>
          <a:xfrm>
            <a:off x="16934" y="1744220"/>
            <a:ext cx="6806960" cy="7028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Бородянська музична школа була відкрита у травні 1970 року, а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березні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року внаслідок вибухів та обстрілів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 зруйнували окупанти.</a:t>
            </a:r>
            <a:endParaRPr 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2"/>
          <p:cNvSpPr txBox="1">
            <a:spLocks/>
          </p:cNvSpPr>
          <p:nvPr/>
        </p:nvSpPr>
        <p:spPr>
          <a:xfrm>
            <a:off x="28223" y="2685029"/>
            <a:ext cx="6806961" cy="7449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Навчальний заклад завжди пишався своїми вихованцями, які гідно її представляли та посідали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призові місця у обласних, всеукраїнських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міжнародних конкурсах. </a:t>
            </a:r>
            <a:endParaRPr lang="uk-UA" sz="1600" dirty="0">
              <a:solidFill>
                <a:schemeClr val="tx1"/>
              </a:solidFill>
            </a:endParaRPr>
          </a:p>
        </p:txBody>
      </p:sp>
      <p:sp>
        <p:nvSpPr>
          <p:cNvPr id="6" name="Текст 2"/>
          <p:cNvSpPr txBox="1">
            <a:spLocks/>
          </p:cNvSpPr>
          <p:nvPr/>
        </p:nvSpPr>
        <p:spPr>
          <a:xfrm>
            <a:off x="16933" y="4617156"/>
            <a:ext cx="6818251" cy="1625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зважаючи на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війну та зруйноване приміщення,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 музичної школи на належному рівні представляють свою країну, за кордоном, куди їздять з українськими патріотичними концертами, щоб продемонструвати іншим народам нашу культуру, стійкість і талановитих учнів. Так у минулому році відвідали республіку Словаччинна у місті Братислава з патріотичним концертом. Жителям Братислави дуже сподобався концерт і вони радо запрошували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приїхати знову.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687689" y="22048"/>
            <a:ext cx="8579555" cy="748373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Бородянська </a:t>
            </a:r>
            <a:r>
              <a:rPr lang="uk-UA" sz="2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дитяча музична школа</a:t>
            </a:r>
            <a:endParaRPr lang="uk-UA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37005B4-6498-46BC-8752-851B8AE643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72" r="16050"/>
          <a:stretch/>
        </p:blipFill>
        <p:spPr>
          <a:xfrm>
            <a:off x="7196430" y="925774"/>
            <a:ext cx="4331651" cy="4577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B39CCA8-75C9-4A4F-8C41-93FFFFAB8B32}"/>
              </a:ext>
            </a:extLst>
          </p:cNvPr>
          <p:cNvSpPr txBox="1"/>
          <p:nvPr/>
        </p:nvSpPr>
        <p:spPr>
          <a:xfrm>
            <a:off x="8906934" y="5503046"/>
            <a:ext cx="16030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з мережі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 2"/>
          <p:cNvSpPr txBox="1">
            <a:spLocks/>
          </p:cNvSpPr>
          <p:nvPr/>
        </p:nvSpPr>
        <p:spPr>
          <a:xfrm>
            <a:off x="33867" y="3667929"/>
            <a:ext cx="6801317" cy="8014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лютого 2024 школа носить ім’я Макса Левіна, фотокореспондента, який одним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перших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створював світлини нашого зруйнованого містечка і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загинув, висвітлюючи російське вторгнення. </a:t>
            </a:r>
            <a:endParaRPr 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5143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964267" y="292690"/>
            <a:ext cx="7620000" cy="748373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  <a:endParaRPr lang="uk-UA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2"/>
          <p:cNvSpPr txBox="1">
            <a:spLocks/>
          </p:cNvSpPr>
          <p:nvPr/>
        </p:nvSpPr>
        <p:spPr>
          <a:xfrm>
            <a:off x="1360311" y="2782884"/>
            <a:ext cx="6175023" cy="10535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місці, де була розташована зруйнована Бородянська музична школа, залишились три дерева, як уособлення віри у перемогу добра над злом і  надії на те, що мистецтво може розвиватися, незважаючи на значні руйнування. </a:t>
            </a:r>
            <a:endParaRPr 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2"/>
          <p:cNvSpPr txBox="1">
            <a:spLocks/>
          </p:cNvSpPr>
          <p:nvPr/>
        </p:nvSpPr>
        <p:spPr>
          <a:xfrm>
            <a:off x="641287" y="5248658"/>
            <a:ext cx="6806961" cy="11063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5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uk-UA" sz="5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2"/>
          <p:cNvSpPr txBox="1">
            <a:spLocks/>
          </p:cNvSpPr>
          <p:nvPr/>
        </p:nvSpPr>
        <p:spPr>
          <a:xfrm>
            <a:off x="1343378" y="1228180"/>
            <a:ext cx="9223022" cy="13675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Сподіваюся, що Вам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сподобалася наша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екскурсія. Ми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відвідали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ознайомилися з пам’ятками  новітньої культурної спадщини Бородянки. Дізналися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цікаві факти про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них, 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культурне та історичне значення.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Змогли оцінити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майбутній потенціал символів селища, а також їх вплив на національну свідомість українців.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Найголовніше – переконалися у тому, який глибокий зміст закладено у них: віра у життя, незламність духу, нескореність та надзвичайну стійкість українців!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A9377E7-6AC0-487D-BF79-00EE0F49D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066" y="2595768"/>
            <a:ext cx="4188178" cy="375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Текст 2"/>
          <p:cNvSpPr txBox="1">
            <a:spLocks/>
          </p:cNvSpPr>
          <p:nvPr/>
        </p:nvSpPr>
        <p:spPr>
          <a:xfrm>
            <a:off x="236905" y="4023812"/>
            <a:ext cx="6175023" cy="10535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ж щиро всі віримо в нашу Перемогу, плекаємо непохитну Надію та Віру у квітуче майбутнє незалежної України, бережемо Любов  у своїх серцях до нашої Батьківщини! </a:t>
            </a:r>
            <a:endParaRPr 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47438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1068</TotalTime>
  <Words>1714</Words>
  <Application>Microsoft Office PowerPoint</Application>
  <PresentationFormat>Широкоэкранный</PresentationFormat>
  <Paragraphs>103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Calibri</vt:lpstr>
      <vt:lpstr>Calibri Light</vt:lpstr>
      <vt:lpstr>Times New Roman</vt:lpstr>
      <vt:lpstr>Wingdings 2</vt:lpstr>
      <vt:lpstr>Ретро</vt:lpstr>
      <vt:lpstr>Екскурсійний маршрут «Новітня символіка Бородянки: втрачене та здобуте»</vt:lpstr>
      <vt:lpstr>Презентация PowerPoint</vt:lpstr>
      <vt:lpstr>Усі фото екскурсійних об’єктів виконані автором власноруч у ході одного маршруту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Екскурсійний маршрут «Символи та культурна спадщина Бородянки: втрачене та здобуте»</dc:title>
  <dc:creator>Артем Фесюк</dc:creator>
  <cp:lastModifiedBy>Пользователь</cp:lastModifiedBy>
  <cp:revision>111</cp:revision>
  <dcterms:created xsi:type="dcterms:W3CDTF">2025-03-27T11:38:57Z</dcterms:created>
  <dcterms:modified xsi:type="dcterms:W3CDTF">2025-04-14T12:40:13Z</dcterms:modified>
</cp:coreProperties>
</file>